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161"/>
  </p:notesMasterIdLst>
  <p:handoutMasterIdLst>
    <p:handoutMasterId r:id="rId162"/>
  </p:handoutMasterIdLst>
  <p:sldIdLst>
    <p:sldId id="256" r:id="rId2"/>
    <p:sldId id="258" r:id="rId3"/>
    <p:sldId id="270" r:id="rId4"/>
    <p:sldId id="266" r:id="rId5"/>
    <p:sldId id="277" r:id="rId6"/>
    <p:sldId id="276" r:id="rId7"/>
    <p:sldId id="302" r:id="rId8"/>
    <p:sldId id="271" r:id="rId9"/>
    <p:sldId id="278" r:id="rId10"/>
    <p:sldId id="279" r:id="rId11"/>
    <p:sldId id="282" r:id="rId12"/>
    <p:sldId id="283" r:id="rId13"/>
    <p:sldId id="299" r:id="rId14"/>
    <p:sldId id="300" r:id="rId15"/>
    <p:sldId id="285" r:id="rId16"/>
    <p:sldId id="280" r:id="rId17"/>
    <p:sldId id="281" r:id="rId18"/>
    <p:sldId id="289" r:id="rId19"/>
    <p:sldId id="309" r:id="rId20"/>
    <p:sldId id="311" r:id="rId21"/>
    <p:sldId id="310" r:id="rId22"/>
    <p:sldId id="321" r:id="rId23"/>
    <p:sldId id="322" r:id="rId24"/>
    <p:sldId id="327" r:id="rId25"/>
    <p:sldId id="323" r:id="rId26"/>
    <p:sldId id="324" r:id="rId27"/>
    <p:sldId id="325" r:id="rId28"/>
    <p:sldId id="290" r:id="rId29"/>
    <p:sldId id="287" r:id="rId30"/>
    <p:sldId id="291" r:id="rId31"/>
    <p:sldId id="296" r:id="rId32"/>
    <p:sldId id="297" r:id="rId33"/>
    <p:sldId id="293" r:id="rId34"/>
    <p:sldId id="295" r:id="rId35"/>
    <p:sldId id="298" r:id="rId36"/>
    <p:sldId id="303" r:id="rId37"/>
    <p:sldId id="304" r:id="rId38"/>
    <p:sldId id="357" r:id="rId39"/>
    <p:sldId id="349" r:id="rId40"/>
    <p:sldId id="343" r:id="rId41"/>
    <p:sldId id="344" r:id="rId42"/>
    <p:sldId id="346" r:id="rId43"/>
    <p:sldId id="347" r:id="rId44"/>
    <p:sldId id="350" r:id="rId45"/>
    <p:sldId id="351" r:id="rId46"/>
    <p:sldId id="353" r:id="rId47"/>
    <p:sldId id="354" r:id="rId48"/>
    <p:sldId id="358" r:id="rId49"/>
    <p:sldId id="308" r:id="rId50"/>
    <p:sldId id="355" r:id="rId51"/>
    <p:sldId id="339" r:id="rId52"/>
    <p:sldId id="340" r:id="rId53"/>
    <p:sldId id="341" r:id="rId54"/>
    <p:sldId id="360" r:id="rId55"/>
    <p:sldId id="401" r:id="rId56"/>
    <p:sldId id="402" r:id="rId57"/>
    <p:sldId id="403" r:id="rId58"/>
    <p:sldId id="404" r:id="rId59"/>
    <p:sldId id="405" r:id="rId60"/>
    <p:sldId id="406" r:id="rId61"/>
    <p:sldId id="407" r:id="rId62"/>
    <p:sldId id="408" r:id="rId63"/>
    <p:sldId id="409" r:id="rId64"/>
    <p:sldId id="362" r:id="rId65"/>
    <p:sldId id="410" r:id="rId66"/>
    <p:sldId id="411" r:id="rId67"/>
    <p:sldId id="412" r:id="rId68"/>
    <p:sldId id="413" r:id="rId69"/>
    <p:sldId id="415" r:id="rId70"/>
    <p:sldId id="414" r:id="rId71"/>
    <p:sldId id="307" r:id="rId72"/>
    <p:sldId id="305" r:id="rId73"/>
    <p:sldId id="306" r:id="rId74"/>
    <p:sldId id="363" r:id="rId75"/>
    <p:sldId id="416" r:id="rId76"/>
    <p:sldId id="365" r:id="rId77"/>
    <p:sldId id="392" r:id="rId78"/>
    <p:sldId id="393" r:id="rId79"/>
    <p:sldId id="394" r:id="rId80"/>
    <p:sldId id="366" r:id="rId81"/>
    <p:sldId id="417" r:id="rId82"/>
    <p:sldId id="418" r:id="rId83"/>
    <p:sldId id="437" r:id="rId84"/>
    <p:sldId id="367" r:id="rId85"/>
    <p:sldId id="438" r:id="rId86"/>
    <p:sldId id="439" r:id="rId87"/>
    <p:sldId id="440" r:id="rId88"/>
    <p:sldId id="369" r:id="rId89"/>
    <p:sldId id="370" r:id="rId90"/>
    <p:sldId id="371" r:id="rId91"/>
    <p:sldId id="372" r:id="rId92"/>
    <p:sldId id="373" r:id="rId93"/>
    <p:sldId id="374" r:id="rId94"/>
    <p:sldId id="375" r:id="rId95"/>
    <p:sldId id="376" r:id="rId96"/>
    <p:sldId id="377" r:id="rId97"/>
    <p:sldId id="312" r:id="rId98"/>
    <p:sldId id="386" r:id="rId99"/>
    <p:sldId id="452" r:id="rId100"/>
    <p:sldId id="451" r:id="rId101"/>
    <p:sldId id="338" r:id="rId102"/>
    <p:sldId id="448" r:id="rId103"/>
    <p:sldId id="458" r:id="rId104"/>
    <p:sldId id="459" r:id="rId105"/>
    <p:sldId id="460" r:id="rId106"/>
    <p:sldId id="461" r:id="rId107"/>
    <p:sldId id="462" r:id="rId108"/>
    <p:sldId id="336" r:id="rId109"/>
    <p:sldId id="387" r:id="rId110"/>
    <p:sldId id="388" r:id="rId111"/>
    <p:sldId id="389" r:id="rId112"/>
    <p:sldId id="449" r:id="rId113"/>
    <p:sldId id="450" r:id="rId114"/>
    <p:sldId id="441" r:id="rId115"/>
    <p:sldId id="442" r:id="rId116"/>
    <p:sldId id="443" r:id="rId117"/>
    <p:sldId id="444" r:id="rId118"/>
    <p:sldId id="445" r:id="rId119"/>
    <p:sldId id="446" r:id="rId120"/>
    <p:sldId id="447" r:id="rId121"/>
    <p:sldId id="314" r:id="rId122"/>
    <p:sldId id="313" r:id="rId123"/>
    <p:sldId id="316" r:id="rId124"/>
    <p:sldId id="317" r:id="rId125"/>
    <p:sldId id="318" r:id="rId126"/>
    <p:sldId id="329" r:id="rId127"/>
    <p:sldId id="330" r:id="rId128"/>
    <p:sldId id="320" r:id="rId129"/>
    <p:sldId id="331" r:id="rId130"/>
    <p:sldId id="332" r:id="rId131"/>
    <p:sldId id="333" r:id="rId132"/>
    <p:sldId id="465" r:id="rId133"/>
    <p:sldId id="429" r:id="rId134"/>
    <p:sldId id="430" r:id="rId135"/>
    <p:sldId id="431" r:id="rId136"/>
    <p:sldId id="432" r:id="rId137"/>
    <p:sldId id="433" r:id="rId138"/>
    <p:sldId id="434" r:id="rId139"/>
    <p:sldId id="435" r:id="rId140"/>
    <p:sldId id="436" r:id="rId141"/>
    <p:sldId id="398" r:id="rId142"/>
    <p:sldId id="399" r:id="rId143"/>
    <p:sldId id="400" r:id="rId144"/>
    <p:sldId id="395" r:id="rId145"/>
    <p:sldId id="335" r:id="rId146"/>
    <p:sldId id="383" r:id="rId147"/>
    <p:sldId id="382" r:id="rId148"/>
    <p:sldId id="453" r:id="rId149"/>
    <p:sldId id="454" r:id="rId150"/>
    <p:sldId id="384" r:id="rId151"/>
    <p:sldId id="385" r:id="rId152"/>
    <p:sldId id="455" r:id="rId153"/>
    <p:sldId id="456" r:id="rId154"/>
    <p:sldId id="457" r:id="rId155"/>
    <p:sldId id="378" r:id="rId156"/>
    <p:sldId id="379" r:id="rId157"/>
    <p:sldId id="380" r:id="rId158"/>
    <p:sldId id="381" r:id="rId159"/>
    <p:sldId id="463" r:id="rId160"/>
  </p:sldIdLst>
  <p:sldSz cx="7559675" cy="10691813"/>
  <p:notesSz cx="7102475" cy="9388475"/>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A89725BC-D38D-4BBB-AAA0-ECF4350322DB}">
          <p14:sldIdLst>
            <p14:sldId id="256"/>
            <p14:sldId id="258"/>
            <p14:sldId id="270"/>
          </p14:sldIdLst>
        </p14:section>
        <p14:section name="נעים להכיר" id="{11BB5120-EB21-466C-AC74-A471682BF467}">
          <p14:sldIdLst>
            <p14:sldId id="266"/>
            <p14:sldId id="277"/>
            <p14:sldId id="276"/>
            <p14:sldId id="302"/>
            <p14:sldId id="271"/>
            <p14:sldId id="278"/>
            <p14:sldId id="279"/>
            <p14:sldId id="282"/>
            <p14:sldId id="283"/>
            <p14:sldId id="299"/>
            <p14:sldId id="300"/>
            <p14:sldId id="285"/>
            <p14:sldId id="280"/>
            <p14:sldId id="281"/>
            <p14:sldId id="289"/>
            <p14:sldId id="309"/>
            <p14:sldId id="311"/>
            <p14:sldId id="310"/>
            <p14:sldId id="321"/>
            <p14:sldId id="322"/>
            <p14:sldId id="327"/>
            <p14:sldId id="323"/>
            <p14:sldId id="324"/>
            <p14:sldId id="325"/>
            <p14:sldId id="290"/>
            <p14:sldId id="287"/>
            <p14:sldId id="291"/>
            <p14:sldId id="296"/>
            <p14:sldId id="297"/>
            <p14:sldId id="293"/>
            <p14:sldId id="295"/>
            <p14:sldId id="298"/>
          </p14:sldIdLst>
        </p14:section>
        <p14:section name="עולם הילד" id="{6DAD52F8-7780-43E4-8310-B550ED4ED24B}">
          <p14:sldIdLst>
            <p14:sldId id="303"/>
            <p14:sldId id="304"/>
            <p14:sldId id="357"/>
            <p14:sldId id="349"/>
            <p14:sldId id="343"/>
            <p14:sldId id="344"/>
            <p14:sldId id="346"/>
            <p14:sldId id="347"/>
            <p14:sldId id="350"/>
            <p14:sldId id="351"/>
            <p14:sldId id="353"/>
            <p14:sldId id="354"/>
            <p14:sldId id="358"/>
            <p14:sldId id="308"/>
            <p14:sldId id="355"/>
            <p14:sldId id="339"/>
            <p14:sldId id="340"/>
            <p14:sldId id="341"/>
            <p14:sldId id="360"/>
            <p14:sldId id="401"/>
            <p14:sldId id="402"/>
            <p14:sldId id="403"/>
            <p14:sldId id="404"/>
            <p14:sldId id="405"/>
            <p14:sldId id="406"/>
            <p14:sldId id="407"/>
            <p14:sldId id="408"/>
            <p14:sldId id="409"/>
            <p14:sldId id="362"/>
            <p14:sldId id="410"/>
            <p14:sldId id="411"/>
            <p14:sldId id="412"/>
            <p14:sldId id="413"/>
            <p14:sldId id="415"/>
            <p14:sldId id="414"/>
            <p14:sldId id="307"/>
            <p14:sldId id="305"/>
            <p14:sldId id="306"/>
            <p14:sldId id="363"/>
            <p14:sldId id="416"/>
            <p14:sldId id="365"/>
            <p14:sldId id="392"/>
            <p14:sldId id="393"/>
            <p14:sldId id="394"/>
            <p14:sldId id="366"/>
            <p14:sldId id="417"/>
            <p14:sldId id="418"/>
            <p14:sldId id="437"/>
            <p14:sldId id="367"/>
            <p14:sldId id="438"/>
            <p14:sldId id="439"/>
            <p14:sldId id="440"/>
            <p14:sldId id="369"/>
            <p14:sldId id="370"/>
            <p14:sldId id="371"/>
            <p14:sldId id="372"/>
            <p14:sldId id="373"/>
            <p14:sldId id="374"/>
            <p14:sldId id="375"/>
            <p14:sldId id="376"/>
            <p14:sldId id="377"/>
          </p14:sldIdLst>
        </p14:section>
        <p14:section name="ניהול הבית והשגרה" id="{0CDB5F07-BA50-4A95-A5A1-C1A1DF796F85}">
          <p14:sldIdLst>
            <p14:sldId id="312"/>
            <p14:sldId id="386"/>
            <p14:sldId id="452"/>
            <p14:sldId id="451"/>
            <p14:sldId id="338"/>
            <p14:sldId id="448"/>
            <p14:sldId id="458"/>
            <p14:sldId id="459"/>
            <p14:sldId id="460"/>
            <p14:sldId id="461"/>
            <p14:sldId id="462"/>
            <p14:sldId id="336"/>
            <p14:sldId id="387"/>
            <p14:sldId id="388"/>
            <p14:sldId id="389"/>
            <p14:sldId id="449"/>
            <p14:sldId id="450"/>
            <p14:sldId id="441"/>
            <p14:sldId id="442"/>
            <p14:sldId id="443"/>
            <p14:sldId id="444"/>
            <p14:sldId id="445"/>
            <p14:sldId id="446"/>
            <p14:sldId id="447"/>
          </p14:sldIdLst>
        </p14:section>
        <p14:section name="אירועים מיוחדים" id="{F313A00A-2AD4-4204-990B-8BC55D937D79}">
          <p14:sldIdLst>
            <p14:sldId id="314"/>
            <p14:sldId id="313"/>
            <p14:sldId id="316"/>
            <p14:sldId id="317"/>
            <p14:sldId id="318"/>
            <p14:sldId id="329"/>
            <p14:sldId id="330"/>
            <p14:sldId id="320"/>
            <p14:sldId id="331"/>
            <p14:sldId id="332"/>
            <p14:sldId id="333"/>
            <p14:sldId id="465"/>
            <p14:sldId id="429"/>
            <p14:sldId id="430"/>
            <p14:sldId id="431"/>
            <p14:sldId id="432"/>
            <p14:sldId id="433"/>
            <p14:sldId id="434"/>
            <p14:sldId id="435"/>
            <p14:sldId id="436"/>
            <p14:sldId id="398"/>
            <p14:sldId id="399"/>
            <p14:sldId id="400"/>
            <p14:sldId id="395"/>
            <p14:sldId id="335"/>
            <p14:sldId id="383"/>
            <p14:sldId id="382"/>
            <p14:sldId id="453"/>
            <p14:sldId id="454"/>
            <p14:sldId id="384"/>
            <p14:sldId id="385"/>
            <p14:sldId id="455"/>
            <p14:sldId id="456"/>
            <p14:sldId id="457"/>
            <p14:sldId id="378"/>
            <p14:sldId id="379"/>
            <p14:sldId id="380"/>
            <p14:sldId id="381"/>
            <p14:sldId id="4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pash Elizabeth" initials="KE" lastIdx="25" clrIdx="0">
    <p:extLst>
      <p:ext uri="{19B8F6BF-5375-455C-9EA6-DF929625EA0E}">
        <p15:presenceInfo xmlns:p15="http://schemas.microsoft.com/office/powerpoint/2012/main" userId="Kapash Elizabeth" providerId="None"/>
      </p:ext>
    </p:extLst>
  </p:cmAuthor>
  <p:cmAuthor id="2" name="Karin Shenkman" initials="KS" lastIdx="4" clrIdx="1">
    <p:extLst>
      <p:ext uri="{19B8F6BF-5375-455C-9EA6-DF929625EA0E}">
        <p15:presenceInfo xmlns:p15="http://schemas.microsoft.com/office/powerpoint/2012/main" userId="57eae338187740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ACC"/>
    <a:srgbClr val="F1923F"/>
    <a:srgbClr val="76B856"/>
    <a:srgbClr val="00B050"/>
    <a:srgbClr val="D5F2FF"/>
    <a:srgbClr val="00B0E6"/>
    <a:srgbClr val="009EE0"/>
    <a:srgbClr val="34B67A"/>
    <a:srgbClr val="4F4F4F"/>
    <a:srgbClr val="C6E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08" autoAdjust="0"/>
  </p:normalViewPr>
  <p:slideViewPr>
    <p:cSldViewPr snapToGrid="0">
      <p:cViewPr varScale="1">
        <p:scale>
          <a:sx n="41" d="100"/>
          <a:sy n="41" d="100"/>
        </p:scale>
        <p:origin x="2228" y="24"/>
      </p:cViewPr>
      <p:guideLst/>
    </p:cSldViewPr>
  </p:slideViewPr>
  <p:outlineViewPr>
    <p:cViewPr>
      <p:scale>
        <a:sx n="33" d="100"/>
        <a:sy n="33" d="100"/>
      </p:scale>
      <p:origin x="0" y="-8976"/>
    </p:cViewPr>
  </p:outlineViewPr>
  <p:notesTextViewPr>
    <p:cViewPr>
      <p:scale>
        <a:sx n="1" d="1"/>
        <a:sy n="1" d="1"/>
      </p:scale>
      <p:origin x="0" y="0"/>
    </p:cViewPr>
  </p:notesTextViewPr>
  <p:sorterViewPr>
    <p:cViewPr>
      <p:scale>
        <a:sx n="200" d="100"/>
        <a:sy n="200" d="100"/>
      </p:scale>
      <p:origin x="0" y="-113754"/>
    </p:cViewPr>
  </p:sorterViewPr>
  <p:notesViewPr>
    <p:cSldViewPr snapToGrid="0">
      <p:cViewPr varScale="1">
        <p:scale>
          <a:sx n="74" d="100"/>
          <a:sy n="74" d="100"/>
        </p:scale>
        <p:origin x="4026" y="5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notesMaster" Target="notesMasters/notesMaster1.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commentAuthors" Target="commentAuthor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a:extLst>
              <a:ext uri="{FF2B5EF4-FFF2-40B4-BE49-F238E27FC236}">
                <a16:creationId xmlns:a16="http://schemas.microsoft.com/office/drawing/2014/main" id="{5626D9DB-40FE-4060-9D7D-154D15B2624C}"/>
              </a:ext>
            </a:extLst>
          </p:cNvPr>
          <p:cNvSpPr>
            <a:spLocks noGrp="1"/>
          </p:cNvSpPr>
          <p:nvPr>
            <p:ph type="hdr" sz="quarter"/>
          </p:nvPr>
        </p:nvSpPr>
        <p:spPr>
          <a:xfrm>
            <a:off x="4025119" y="0"/>
            <a:ext cx="3077357" cy="469944"/>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a:extLst>
              <a:ext uri="{FF2B5EF4-FFF2-40B4-BE49-F238E27FC236}">
                <a16:creationId xmlns:a16="http://schemas.microsoft.com/office/drawing/2014/main" id="{1FEDB120-0BD0-4051-91B3-D8C7FF4A9E70}"/>
              </a:ext>
            </a:extLst>
          </p:cNvPr>
          <p:cNvSpPr>
            <a:spLocks noGrp="1"/>
          </p:cNvSpPr>
          <p:nvPr>
            <p:ph type="dt" sz="quarter" idx="1"/>
          </p:nvPr>
        </p:nvSpPr>
        <p:spPr>
          <a:xfrm>
            <a:off x="1637" y="0"/>
            <a:ext cx="3077357" cy="469944"/>
          </a:xfrm>
          <a:prstGeom prst="rect">
            <a:avLst/>
          </a:prstGeom>
        </p:spPr>
        <p:txBody>
          <a:bodyPr vert="horz" lIns="91440" tIns="45720" rIns="91440" bIns="45720" rtlCol="1"/>
          <a:lstStyle>
            <a:lvl1pPr algn="l">
              <a:defRPr sz="1200"/>
            </a:lvl1pPr>
          </a:lstStyle>
          <a:p>
            <a:fld id="{8351CFC9-9143-4E10-A8C0-368C16E6F61B}" type="datetimeFigureOut">
              <a:rPr lang="he-IL" smtClean="0"/>
              <a:t>ח'/שבט/תשפ"ג</a:t>
            </a:fld>
            <a:endParaRPr lang="he-IL"/>
          </a:p>
        </p:txBody>
      </p:sp>
      <p:sp>
        <p:nvSpPr>
          <p:cNvPr id="4" name="מציין מיקום של כותרת תחתונה 3">
            <a:extLst>
              <a:ext uri="{FF2B5EF4-FFF2-40B4-BE49-F238E27FC236}">
                <a16:creationId xmlns:a16="http://schemas.microsoft.com/office/drawing/2014/main" id="{19DDF273-3BA2-4429-A4EE-8E7974B456EC}"/>
              </a:ext>
            </a:extLst>
          </p:cNvPr>
          <p:cNvSpPr>
            <a:spLocks noGrp="1"/>
          </p:cNvSpPr>
          <p:nvPr>
            <p:ph type="ftr" sz="quarter" idx="2"/>
          </p:nvPr>
        </p:nvSpPr>
        <p:spPr>
          <a:xfrm>
            <a:off x="4025119" y="8918531"/>
            <a:ext cx="3077357" cy="469944"/>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a:extLst>
              <a:ext uri="{FF2B5EF4-FFF2-40B4-BE49-F238E27FC236}">
                <a16:creationId xmlns:a16="http://schemas.microsoft.com/office/drawing/2014/main" id="{0B07C93D-B490-47EB-A3C5-1C3BB9C86468}"/>
              </a:ext>
            </a:extLst>
          </p:cNvPr>
          <p:cNvSpPr>
            <a:spLocks noGrp="1"/>
          </p:cNvSpPr>
          <p:nvPr>
            <p:ph type="sldNum" sz="quarter" idx="3"/>
          </p:nvPr>
        </p:nvSpPr>
        <p:spPr>
          <a:xfrm>
            <a:off x="1637" y="8918531"/>
            <a:ext cx="3077357" cy="469944"/>
          </a:xfrm>
          <a:prstGeom prst="rect">
            <a:avLst/>
          </a:prstGeom>
        </p:spPr>
        <p:txBody>
          <a:bodyPr vert="horz" lIns="91440" tIns="45720" rIns="91440" bIns="45720" rtlCol="1" anchor="b"/>
          <a:lstStyle>
            <a:lvl1pPr algn="l">
              <a:defRPr sz="1200"/>
            </a:lvl1pPr>
          </a:lstStyle>
          <a:p>
            <a:fld id="{C4667B04-9505-40B5-9D5F-56AF7485E659}" type="slidenum">
              <a:rPr lang="he-IL" smtClean="0"/>
              <a:t>‹#›</a:t>
            </a:fld>
            <a:endParaRPr lang="he-IL"/>
          </a:p>
        </p:txBody>
      </p:sp>
    </p:spTree>
    <p:extLst>
      <p:ext uri="{BB962C8B-B14F-4D97-AF65-F5344CB8AC3E}">
        <p14:creationId xmlns:p14="http://schemas.microsoft.com/office/powerpoint/2010/main" val="3435752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4024313" y="2"/>
            <a:ext cx="3078163" cy="4699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9" y="2"/>
            <a:ext cx="3078163" cy="469900"/>
          </a:xfrm>
          <a:prstGeom prst="rect">
            <a:avLst/>
          </a:prstGeom>
        </p:spPr>
        <p:txBody>
          <a:bodyPr vert="horz" lIns="91440" tIns="45720" rIns="91440" bIns="45720" rtlCol="1"/>
          <a:lstStyle>
            <a:lvl1pPr algn="l">
              <a:defRPr sz="1200"/>
            </a:lvl1pPr>
          </a:lstStyle>
          <a:p>
            <a:fld id="{34E83822-6553-4C0A-95BD-29AFE40450AA}" type="datetimeFigureOut">
              <a:rPr lang="he-IL" smtClean="0"/>
              <a:t>ח'/שבט/תשפ"ג</a:t>
            </a:fld>
            <a:endParaRPr lang="he-IL"/>
          </a:p>
        </p:txBody>
      </p:sp>
      <p:sp>
        <p:nvSpPr>
          <p:cNvPr id="4" name="מציין מיקום של תמונת שקופית 3"/>
          <p:cNvSpPr>
            <a:spLocks noGrp="1" noRot="1" noChangeAspect="1"/>
          </p:cNvSpPr>
          <p:nvPr>
            <p:ph type="sldImg" idx="2"/>
          </p:nvPr>
        </p:nvSpPr>
        <p:spPr>
          <a:xfrm>
            <a:off x="2430463" y="1173163"/>
            <a:ext cx="2241550" cy="316865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709613" y="4518026"/>
            <a:ext cx="5683250" cy="3697288"/>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4024313" y="8918576"/>
            <a:ext cx="3078163" cy="4699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9" y="8918576"/>
            <a:ext cx="3078163" cy="469900"/>
          </a:xfrm>
          <a:prstGeom prst="rect">
            <a:avLst/>
          </a:prstGeom>
        </p:spPr>
        <p:txBody>
          <a:bodyPr vert="horz" lIns="91440" tIns="45720" rIns="91440" bIns="45720" rtlCol="1" anchor="b"/>
          <a:lstStyle>
            <a:lvl1pPr algn="l">
              <a:defRPr sz="1200"/>
            </a:lvl1pPr>
          </a:lstStyle>
          <a:p>
            <a:fld id="{8524F5EE-BA7C-4ECD-B92C-5D75A918AAE8}" type="slidenum">
              <a:rPr lang="he-IL" smtClean="0"/>
              <a:t>‹#›</a:t>
            </a:fld>
            <a:endParaRPr lang="he-IL"/>
          </a:p>
        </p:txBody>
      </p:sp>
    </p:spTree>
    <p:extLst>
      <p:ext uri="{BB962C8B-B14F-4D97-AF65-F5344CB8AC3E}">
        <p14:creationId xmlns:p14="http://schemas.microsoft.com/office/powerpoint/2010/main" val="3156841534"/>
      </p:ext>
    </p:extLst>
  </p:cSld>
  <p:clrMap bg1="lt1" tx1="dk1" bg2="lt2" tx2="dk2" accent1="accent1" accent2="accent2" accent3="accent3" accent4="accent4" accent5="accent5" accent6="accent6" hlink="hlink" folHlink="folHlink"/>
  <p:notesStyle>
    <a:lvl1pPr marL="0" algn="r" defTabSz="995450" rtl="1" eaLnBrk="1" latinLnBrk="0" hangingPunct="1">
      <a:defRPr sz="1306" kern="1200">
        <a:solidFill>
          <a:schemeClr val="tx1"/>
        </a:solidFill>
        <a:latin typeface="+mn-lt"/>
        <a:ea typeface="+mn-ea"/>
        <a:cs typeface="+mn-cs"/>
      </a:defRPr>
    </a:lvl1pPr>
    <a:lvl2pPr marL="497724" algn="r" defTabSz="995450" rtl="1" eaLnBrk="1" latinLnBrk="0" hangingPunct="1">
      <a:defRPr sz="1306" kern="1200">
        <a:solidFill>
          <a:schemeClr val="tx1"/>
        </a:solidFill>
        <a:latin typeface="+mn-lt"/>
        <a:ea typeface="+mn-ea"/>
        <a:cs typeface="+mn-cs"/>
      </a:defRPr>
    </a:lvl2pPr>
    <a:lvl3pPr marL="995450" algn="r" defTabSz="995450" rtl="1" eaLnBrk="1" latinLnBrk="0" hangingPunct="1">
      <a:defRPr sz="1306" kern="1200">
        <a:solidFill>
          <a:schemeClr val="tx1"/>
        </a:solidFill>
        <a:latin typeface="+mn-lt"/>
        <a:ea typeface="+mn-ea"/>
        <a:cs typeface="+mn-cs"/>
      </a:defRPr>
    </a:lvl3pPr>
    <a:lvl4pPr marL="1493174" algn="r" defTabSz="995450" rtl="1" eaLnBrk="1" latinLnBrk="0" hangingPunct="1">
      <a:defRPr sz="1306" kern="1200">
        <a:solidFill>
          <a:schemeClr val="tx1"/>
        </a:solidFill>
        <a:latin typeface="+mn-lt"/>
        <a:ea typeface="+mn-ea"/>
        <a:cs typeface="+mn-cs"/>
      </a:defRPr>
    </a:lvl4pPr>
    <a:lvl5pPr marL="1990899" algn="r" defTabSz="995450" rtl="1" eaLnBrk="1" latinLnBrk="0" hangingPunct="1">
      <a:defRPr sz="1306" kern="1200">
        <a:solidFill>
          <a:schemeClr val="tx1"/>
        </a:solidFill>
        <a:latin typeface="+mn-lt"/>
        <a:ea typeface="+mn-ea"/>
        <a:cs typeface="+mn-cs"/>
      </a:defRPr>
    </a:lvl5pPr>
    <a:lvl6pPr marL="2488622" algn="r" defTabSz="995450" rtl="1" eaLnBrk="1" latinLnBrk="0" hangingPunct="1">
      <a:defRPr sz="1306" kern="1200">
        <a:solidFill>
          <a:schemeClr val="tx1"/>
        </a:solidFill>
        <a:latin typeface="+mn-lt"/>
        <a:ea typeface="+mn-ea"/>
        <a:cs typeface="+mn-cs"/>
      </a:defRPr>
    </a:lvl6pPr>
    <a:lvl7pPr marL="2986349" algn="r" defTabSz="995450" rtl="1" eaLnBrk="1" latinLnBrk="0" hangingPunct="1">
      <a:defRPr sz="1306" kern="1200">
        <a:solidFill>
          <a:schemeClr val="tx1"/>
        </a:solidFill>
        <a:latin typeface="+mn-lt"/>
        <a:ea typeface="+mn-ea"/>
        <a:cs typeface="+mn-cs"/>
      </a:defRPr>
    </a:lvl7pPr>
    <a:lvl8pPr marL="3484073" algn="r" defTabSz="995450" rtl="1" eaLnBrk="1" latinLnBrk="0" hangingPunct="1">
      <a:defRPr sz="1306" kern="1200">
        <a:solidFill>
          <a:schemeClr val="tx1"/>
        </a:solidFill>
        <a:latin typeface="+mn-lt"/>
        <a:ea typeface="+mn-ea"/>
        <a:cs typeface="+mn-cs"/>
      </a:defRPr>
    </a:lvl8pPr>
    <a:lvl9pPr marL="3981798" algn="r" defTabSz="995450" rtl="1"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430463" y="1173163"/>
            <a:ext cx="2241550" cy="3168650"/>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524F5EE-BA7C-4ECD-B92C-5D75A918AAE8}" type="slidenum">
              <a:rPr lang="he-IL" smtClean="0"/>
              <a:t>3</a:t>
            </a:fld>
            <a:endParaRPr lang="he-IL"/>
          </a:p>
        </p:txBody>
      </p:sp>
    </p:spTree>
    <p:extLst>
      <p:ext uri="{BB962C8B-B14F-4D97-AF65-F5344CB8AC3E}">
        <p14:creationId xmlns:p14="http://schemas.microsoft.com/office/powerpoint/2010/main" val="772702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2430463" y="1173163"/>
            <a:ext cx="2241550" cy="3168650"/>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524F5EE-BA7C-4ECD-B92C-5D75A918AAE8}" type="slidenum">
              <a:rPr lang="he-IL" smtClean="0"/>
              <a:t>10</a:t>
            </a:fld>
            <a:endParaRPr lang="he-IL"/>
          </a:p>
        </p:txBody>
      </p:sp>
    </p:spTree>
    <p:extLst>
      <p:ext uri="{BB962C8B-B14F-4D97-AF65-F5344CB8AC3E}">
        <p14:creationId xmlns:p14="http://schemas.microsoft.com/office/powerpoint/2010/main" val="449918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944960" y="5615680"/>
            <a:ext cx="5669756" cy="2581379"/>
          </a:xfrm>
        </p:spPr>
        <p:txBody>
          <a:bodyPr/>
          <a:lstStyle>
            <a:lvl1pPr marL="0" indent="0" algn="ctr">
              <a:buNone/>
              <a:defRPr sz="1984"/>
            </a:lvl1pPr>
            <a:lvl2pPr marL="377970" indent="0" algn="ctr">
              <a:buNone/>
              <a:defRPr sz="1653"/>
            </a:lvl2pPr>
            <a:lvl3pPr marL="755939" indent="0" algn="ctr">
              <a:buNone/>
              <a:defRPr sz="1488"/>
            </a:lvl3pPr>
            <a:lvl4pPr marL="1133910" indent="0" algn="ctr">
              <a:buNone/>
              <a:defRPr sz="1323"/>
            </a:lvl4pPr>
            <a:lvl5pPr marL="1511879" indent="0" algn="ctr">
              <a:buNone/>
              <a:defRPr sz="1323"/>
            </a:lvl5pPr>
            <a:lvl6pPr marL="1889848" indent="0" algn="ctr">
              <a:buNone/>
              <a:defRPr sz="1323"/>
            </a:lvl6pPr>
            <a:lvl7pPr marL="2267818" indent="0" algn="ctr">
              <a:buNone/>
              <a:defRPr sz="1323"/>
            </a:lvl7pPr>
            <a:lvl8pPr marL="2645788" indent="0" algn="ctr">
              <a:buNone/>
              <a:defRPr sz="1323"/>
            </a:lvl8pPr>
            <a:lvl9pPr marL="3023758" indent="0" algn="ctr">
              <a:buNone/>
              <a:defRPr sz="1323"/>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C34E841-A8CE-4C37-B5B1-BE70714D9CFA}" type="slidenum">
              <a:rPr lang="he-IL" smtClean="0"/>
              <a:t>‹#›</a:t>
            </a:fld>
            <a:endParaRPr lang="he-IL"/>
          </a:p>
        </p:txBody>
      </p:sp>
    </p:spTree>
    <p:extLst>
      <p:ext uri="{BB962C8B-B14F-4D97-AF65-F5344CB8AC3E}">
        <p14:creationId xmlns:p14="http://schemas.microsoft.com/office/powerpoint/2010/main" val="3155796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עולם הילד - ראשי">
    <p:spTree>
      <p:nvGrpSpPr>
        <p:cNvPr id="1" name=""/>
        <p:cNvGrpSpPr/>
        <p:nvPr/>
      </p:nvGrpSpPr>
      <p:grpSpPr>
        <a:xfrm>
          <a:off x="0" y="0"/>
          <a:ext cx="0" cy="0"/>
          <a:chOff x="0" y="0"/>
          <a:chExt cx="0" cy="0"/>
        </a:xfrm>
      </p:grpSpPr>
      <p:sp>
        <p:nvSpPr>
          <p:cNvPr id="24" name="TextBox 69">
            <a:extLst>
              <a:ext uri="{FF2B5EF4-FFF2-40B4-BE49-F238E27FC236}">
                <a16:creationId xmlns:a16="http://schemas.microsoft.com/office/drawing/2014/main" id="{08B054B8-56ED-41CA-B496-BB8C3F9F5E7E}"/>
              </a:ext>
            </a:extLst>
          </p:cNvPr>
          <p:cNvSpPr txBox="1">
            <a:spLocks noChangeArrowheads="1"/>
          </p:cNvSpPr>
          <p:nvPr userDrawn="1"/>
        </p:nvSpPr>
        <p:spPr bwMode="auto">
          <a:xfrm>
            <a:off x="4314827" y="184150"/>
            <a:ext cx="2563813" cy="338682"/>
          </a:xfrm>
          <a:prstGeom prst="rect">
            <a:avLst/>
          </a:prstGeom>
          <a:noFill/>
          <a:ln>
            <a:noFill/>
          </a:ln>
        </p:spPr>
        <p:txBody>
          <a:bodyPr>
            <a:spAutoFit/>
          </a:bodyPr>
          <a:lstStyle>
            <a:lvl1pPr>
              <a:defRPr sz="1000">
                <a:solidFill>
                  <a:schemeClr val="tx1"/>
                </a:solidFill>
                <a:latin typeface="Calibri" panose="020F0502020204030204" pitchFamily="34" charset="0"/>
                <a:cs typeface="Arial" panose="020B0604020202020204" pitchFamily="34" charset="0"/>
              </a:defRPr>
            </a:lvl1pPr>
            <a:lvl2pPr marL="742950" indent="-285750">
              <a:defRPr sz="1000">
                <a:solidFill>
                  <a:schemeClr val="tx1"/>
                </a:solidFill>
                <a:latin typeface="Calibri" panose="020F0502020204030204" pitchFamily="34" charset="0"/>
                <a:cs typeface="Arial" panose="020B0604020202020204" pitchFamily="34" charset="0"/>
              </a:defRPr>
            </a:lvl2pPr>
            <a:lvl3pPr marL="1143000" indent="-228600">
              <a:defRPr sz="1000">
                <a:solidFill>
                  <a:schemeClr val="tx1"/>
                </a:solidFill>
                <a:latin typeface="Calibri" panose="020F0502020204030204" pitchFamily="34" charset="0"/>
                <a:cs typeface="Arial" panose="020B0604020202020204" pitchFamily="34" charset="0"/>
              </a:defRPr>
            </a:lvl3pPr>
            <a:lvl4pPr marL="1600200" indent="-228600">
              <a:defRPr sz="1000">
                <a:solidFill>
                  <a:schemeClr val="tx1"/>
                </a:solidFill>
                <a:latin typeface="Calibri" panose="020F0502020204030204" pitchFamily="34" charset="0"/>
                <a:cs typeface="Arial" panose="020B0604020202020204" pitchFamily="34" charset="0"/>
              </a:defRPr>
            </a:lvl4pPr>
            <a:lvl5pPr marL="2057400" indent="-228600">
              <a:defRPr sz="1000">
                <a:solidFill>
                  <a:schemeClr val="tx1"/>
                </a:solidFill>
                <a:latin typeface="Calibri" panose="020F0502020204030204" pitchFamily="34" charset="0"/>
                <a:cs typeface="Arial" panose="020B0604020202020204" pitchFamily="34" charset="0"/>
              </a:defRPr>
            </a:lvl5pPr>
            <a:lvl6pPr marL="25146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6pPr>
            <a:lvl7pPr marL="29718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7pPr>
            <a:lvl8pPr marL="34290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8pPr>
            <a:lvl9pPr marL="38862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9pPr>
          </a:lstStyle>
          <a:p>
            <a:pPr algn="r" rtl="1"/>
            <a:r>
              <a:rPr lang="he-IL" altLang="he-IL" sz="1601" dirty="0">
                <a:solidFill>
                  <a:srgbClr val="009EE0"/>
                </a:solidFill>
                <a:latin typeface="Arial Unicode MS" panose="020B0604020202020204" pitchFamily="34" charset="-128"/>
                <a:ea typeface="Arial Unicode MS" panose="020B0604020202020204" pitchFamily="34" charset="-128"/>
              </a:rPr>
              <a:t>• • •</a:t>
            </a:r>
            <a:r>
              <a:rPr lang="en-US" altLang="he-IL" sz="1601" dirty="0">
                <a:solidFill>
                  <a:srgbClr val="009EE0"/>
                </a:solidFill>
                <a:latin typeface="Arial Unicode MS" panose="020B0604020202020204" pitchFamily="34" charset="-128"/>
                <a:ea typeface="Arial Unicode MS" panose="020B0604020202020204" pitchFamily="34" charset="-128"/>
              </a:rPr>
              <a:t> </a:t>
            </a:r>
            <a:r>
              <a:rPr lang="he-IL" altLang="he-IL" sz="1601" dirty="0">
                <a:solidFill>
                  <a:srgbClr val="009EE0"/>
                </a:solidFill>
                <a:latin typeface="Arial Unicode MS" panose="020B0604020202020204" pitchFamily="34" charset="-128"/>
                <a:ea typeface="Arial Unicode MS" panose="020B0604020202020204" pitchFamily="34" charset="-128"/>
              </a:rPr>
              <a:t>עולם הילד • • • </a:t>
            </a:r>
          </a:p>
        </p:txBody>
      </p:sp>
      <p:pic>
        <p:nvPicPr>
          <p:cNvPr id="34" name="תמונה 33">
            <a:extLst>
              <a:ext uri="{FF2B5EF4-FFF2-40B4-BE49-F238E27FC236}">
                <a16:creationId xmlns:a16="http://schemas.microsoft.com/office/drawing/2014/main" id="{41BE41EF-62BD-4593-89C2-CF11BDD3855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8014" y="324945"/>
            <a:ext cx="1274571" cy="476354"/>
          </a:xfrm>
          <a:prstGeom prst="rect">
            <a:avLst/>
          </a:prstGeom>
        </p:spPr>
      </p:pic>
      <p:sp>
        <p:nvSpPr>
          <p:cNvPr id="35" name="מלבן 34">
            <a:extLst>
              <a:ext uri="{FF2B5EF4-FFF2-40B4-BE49-F238E27FC236}">
                <a16:creationId xmlns:a16="http://schemas.microsoft.com/office/drawing/2014/main" id="{187FFDA4-D5E3-4F10-9849-9C07C2DABD39}"/>
              </a:ext>
            </a:extLst>
          </p:cNvPr>
          <p:cNvSpPr/>
          <p:nvPr userDrawn="1"/>
        </p:nvSpPr>
        <p:spPr>
          <a:xfrm>
            <a:off x="605630" y="860457"/>
            <a:ext cx="5824886"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ts val="300"/>
              </a:spcBef>
              <a:buNone/>
            </a:pPr>
            <a:r>
              <a:rPr lang="he-IL" altLang="he-IL" sz="2400" b="1" dirty="0">
                <a:solidFill>
                  <a:schemeClr val="bg1"/>
                </a:solidFill>
                <a:latin typeface="Arial Unicode MS" panose="020B0604020202020204" pitchFamily="34" charset="-128"/>
                <a:ea typeface="Arial Unicode MS" panose="020B0604020202020204" pitchFamily="34" charset="-128"/>
              </a:rPr>
              <a:t>עולם הילד</a:t>
            </a:r>
          </a:p>
        </p:txBody>
      </p:sp>
      <p:sp>
        <p:nvSpPr>
          <p:cNvPr id="36" name="מלבן 35">
            <a:extLst>
              <a:ext uri="{FF2B5EF4-FFF2-40B4-BE49-F238E27FC236}">
                <a16:creationId xmlns:a16="http://schemas.microsoft.com/office/drawing/2014/main" id="{FC3E0974-8986-4AF5-874F-3C5808813906}"/>
              </a:ext>
            </a:extLst>
          </p:cNvPr>
          <p:cNvSpPr/>
          <p:nvPr userDrawn="1"/>
        </p:nvSpPr>
        <p:spPr>
          <a:xfrm>
            <a:off x="6447349" y="860457"/>
            <a:ext cx="504315"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ts val="300"/>
              </a:spcBef>
              <a:buNone/>
            </a:pPr>
            <a:endParaRPr lang="he-IL" altLang="he-IL" sz="2400" b="1" dirty="0">
              <a:solidFill>
                <a:schemeClr val="bg1"/>
              </a:solidFill>
              <a:latin typeface="Arial Unicode MS" panose="020B0604020202020204" pitchFamily="34" charset="-128"/>
              <a:ea typeface="Arial Unicode MS" panose="020B0604020202020204" pitchFamily="34" charset="-128"/>
            </a:endParaRPr>
          </a:p>
        </p:txBody>
      </p:sp>
      <p:sp>
        <p:nvSpPr>
          <p:cNvPr id="29" name="אליפסה 28">
            <a:extLst>
              <a:ext uri="{FF2B5EF4-FFF2-40B4-BE49-F238E27FC236}">
                <a16:creationId xmlns:a16="http://schemas.microsoft.com/office/drawing/2014/main" id="{4F8A340D-7A56-4A63-B33E-83428CF5AD3B}"/>
              </a:ext>
            </a:extLst>
          </p:cNvPr>
          <p:cNvSpPr/>
          <p:nvPr/>
        </p:nvSpPr>
        <p:spPr>
          <a:xfrm>
            <a:off x="6534270" y="965222"/>
            <a:ext cx="330471" cy="330470"/>
          </a:xfrm>
          <a:prstGeom prst="ellipse">
            <a:avLst/>
          </a:prstGeom>
          <a:solidFill>
            <a:srgbClr val="009E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pic>
        <p:nvPicPr>
          <p:cNvPr id="59" name="גרפיקה 58">
            <a:extLst>
              <a:ext uri="{FF2B5EF4-FFF2-40B4-BE49-F238E27FC236}">
                <a16:creationId xmlns:a16="http://schemas.microsoft.com/office/drawing/2014/main" id="{6993F2AA-B603-4A52-AC89-24BD16754296}"/>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6589560" y="1004567"/>
            <a:ext cx="254731" cy="254731"/>
          </a:xfrm>
          <a:prstGeom prst="rect">
            <a:avLst/>
          </a:prstGeom>
        </p:spPr>
      </p:pic>
      <p:grpSp>
        <p:nvGrpSpPr>
          <p:cNvPr id="61" name="קבוצה 60">
            <a:extLst>
              <a:ext uri="{FF2B5EF4-FFF2-40B4-BE49-F238E27FC236}">
                <a16:creationId xmlns:a16="http://schemas.microsoft.com/office/drawing/2014/main" id="{36D20FDE-915B-4E01-9B37-F7733544A923}"/>
              </a:ext>
            </a:extLst>
          </p:cNvPr>
          <p:cNvGrpSpPr/>
          <p:nvPr userDrawn="1"/>
        </p:nvGrpSpPr>
        <p:grpSpPr>
          <a:xfrm>
            <a:off x="3091425" y="9860873"/>
            <a:ext cx="1376826" cy="664709"/>
            <a:chOff x="3093117" y="9860871"/>
            <a:chExt cx="1376827" cy="664709"/>
          </a:xfrm>
        </p:grpSpPr>
        <p:sp>
          <p:nvSpPr>
            <p:cNvPr id="62" name="אליפסה 61">
              <a:extLst>
                <a:ext uri="{FF2B5EF4-FFF2-40B4-BE49-F238E27FC236}">
                  <a16:creationId xmlns:a16="http://schemas.microsoft.com/office/drawing/2014/main" id="{2F6B6D53-69C4-4C46-B324-4468D7F97C54}"/>
                </a:ext>
              </a:extLst>
            </p:cNvPr>
            <p:cNvSpPr/>
            <p:nvPr/>
          </p:nvSpPr>
          <p:spPr>
            <a:xfrm>
              <a:off x="3447483" y="9860871"/>
              <a:ext cx="664709" cy="664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grpSp>
          <p:nvGrpSpPr>
            <p:cNvPr id="63" name="גרפיקה 7">
              <a:extLst>
                <a:ext uri="{FF2B5EF4-FFF2-40B4-BE49-F238E27FC236}">
                  <a16:creationId xmlns:a16="http://schemas.microsoft.com/office/drawing/2014/main" id="{AD82C509-C75C-4E8F-86AF-DF7DEC313A39}"/>
                </a:ext>
              </a:extLst>
            </p:cNvPr>
            <p:cNvGrpSpPr/>
            <p:nvPr/>
          </p:nvGrpSpPr>
          <p:grpSpPr>
            <a:xfrm>
              <a:off x="3483348" y="9896736"/>
              <a:ext cx="592977" cy="592977"/>
              <a:chOff x="1990566" y="3556635"/>
              <a:chExt cx="3571875" cy="3571875"/>
            </a:xfrm>
          </p:grpSpPr>
          <p:sp>
            <p:nvSpPr>
              <p:cNvPr id="72" name="צורה חופשית: צורה 71">
                <a:extLst>
                  <a:ext uri="{FF2B5EF4-FFF2-40B4-BE49-F238E27FC236}">
                    <a16:creationId xmlns:a16="http://schemas.microsoft.com/office/drawing/2014/main" id="{5DA15BDB-699D-465D-9AB3-4032581628BC}"/>
                  </a:ext>
                </a:extLst>
              </p:cNvPr>
              <p:cNvSpPr/>
              <p:nvPr/>
            </p:nvSpPr>
            <p:spPr>
              <a:xfrm>
                <a:off x="1990566" y="3556635"/>
                <a:ext cx="3571875" cy="3571875"/>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bg1">
                  <a:lumMod val="65000"/>
                </a:schemeClr>
              </a:solidFill>
              <a:ln w="9525" cap="flat">
                <a:noFill/>
                <a:prstDash val="solid"/>
                <a:miter/>
              </a:ln>
            </p:spPr>
            <p:txBody>
              <a:bodyPr rtlCol="1" anchor="ctr"/>
              <a:lstStyle/>
              <a:p>
                <a:endParaRPr lang="he-IL" sz="1653"/>
              </a:p>
            </p:txBody>
          </p:sp>
          <p:sp>
            <p:nvSpPr>
              <p:cNvPr id="73" name="צורה חופשית: צורה 72">
                <a:extLst>
                  <a:ext uri="{FF2B5EF4-FFF2-40B4-BE49-F238E27FC236}">
                    <a16:creationId xmlns:a16="http://schemas.microsoft.com/office/drawing/2014/main" id="{D78DE299-ED22-4F5A-BCDF-1F26A4DB3EA3}"/>
                  </a:ext>
                </a:extLst>
              </p:cNvPr>
              <p:cNvSpPr/>
              <p:nvPr/>
            </p:nvSpPr>
            <p:spPr>
              <a:xfrm>
                <a:off x="2151891" y="3728760"/>
                <a:ext cx="3257550" cy="3257550"/>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sz="1653"/>
              </a:p>
            </p:txBody>
          </p:sp>
          <p:sp>
            <p:nvSpPr>
              <p:cNvPr id="74" name="צורה חופשית: צורה 73">
                <a:extLst>
                  <a:ext uri="{FF2B5EF4-FFF2-40B4-BE49-F238E27FC236}">
                    <a16:creationId xmlns:a16="http://schemas.microsoft.com/office/drawing/2014/main" id="{CE626EBD-0579-4CC3-9DA9-177E3BB6101A}"/>
                  </a:ext>
                </a:extLst>
              </p:cNvPr>
              <p:cNvSpPr/>
              <p:nvPr/>
            </p:nvSpPr>
            <p:spPr>
              <a:xfrm>
                <a:off x="2425376" y="3991445"/>
                <a:ext cx="2700340" cy="2700340"/>
              </a:xfrm>
              <a:custGeom>
                <a:avLst/>
                <a:gdLst>
                  <a:gd name="connsiteX0" fmla="*/ 695801 w 1828800"/>
                  <a:gd name="connsiteY0" fmla="*/ 1139666 h 1828800"/>
                  <a:gd name="connsiteX1" fmla="*/ 917734 w 1828800"/>
                  <a:gd name="connsiteY1" fmla="*/ 1828324 h 1828800"/>
                  <a:gd name="connsiteX2" fmla="*/ 1139666 w 1828800"/>
                  <a:gd name="connsiteY2" fmla="*/ 1139666 h 1828800"/>
                  <a:gd name="connsiteX3" fmla="*/ 1828324 w 1828800"/>
                  <a:gd name="connsiteY3" fmla="*/ 917734 h 1828800"/>
                  <a:gd name="connsiteX4" fmla="*/ 1139666 w 1828800"/>
                  <a:gd name="connsiteY4" fmla="*/ 695801 h 1828800"/>
                  <a:gd name="connsiteX5" fmla="*/ 917734 w 1828800"/>
                  <a:gd name="connsiteY5" fmla="*/ 7144 h 1828800"/>
                  <a:gd name="connsiteX6" fmla="*/ 695801 w 1828800"/>
                  <a:gd name="connsiteY6" fmla="*/ 695801 h 1828800"/>
                  <a:gd name="connsiteX7" fmla="*/ 7144 w 1828800"/>
                  <a:gd name="connsiteY7" fmla="*/ 91773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695801" y="1139666"/>
                    </a:moveTo>
                    <a:lnTo>
                      <a:pt x="917734" y="1828324"/>
                    </a:lnTo>
                    <a:lnTo>
                      <a:pt x="1139666" y="1139666"/>
                    </a:lnTo>
                    <a:lnTo>
                      <a:pt x="1828324" y="917734"/>
                    </a:lnTo>
                    <a:lnTo>
                      <a:pt x="1139666" y="695801"/>
                    </a:lnTo>
                    <a:lnTo>
                      <a:pt x="917734" y="7144"/>
                    </a:lnTo>
                    <a:lnTo>
                      <a:pt x="695801" y="695801"/>
                    </a:lnTo>
                    <a:lnTo>
                      <a:pt x="7144" y="917734"/>
                    </a:lnTo>
                    <a:close/>
                  </a:path>
                </a:pathLst>
              </a:custGeom>
              <a:solidFill>
                <a:srgbClr val="CED5E0"/>
              </a:solidFill>
              <a:ln w="9525" cap="flat">
                <a:noFill/>
                <a:prstDash val="solid"/>
                <a:miter/>
              </a:ln>
            </p:spPr>
            <p:txBody>
              <a:bodyPr rtlCol="1" anchor="ctr"/>
              <a:lstStyle/>
              <a:p>
                <a:endParaRPr lang="he-IL" sz="1653"/>
              </a:p>
            </p:txBody>
          </p:sp>
          <p:sp>
            <p:nvSpPr>
              <p:cNvPr id="75" name="צורה חופשית: צורה 74">
                <a:extLst>
                  <a:ext uri="{FF2B5EF4-FFF2-40B4-BE49-F238E27FC236}">
                    <a16:creationId xmlns:a16="http://schemas.microsoft.com/office/drawing/2014/main" id="{A80FA7DA-572D-42B3-9BA0-AF7DFA02262D}"/>
                  </a:ext>
                </a:extLst>
              </p:cNvPr>
              <p:cNvSpPr/>
              <p:nvPr/>
            </p:nvSpPr>
            <p:spPr>
              <a:xfrm>
                <a:off x="2816635" y="4392944"/>
                <a:ext cx="1919743" cy="1919743"/>
              </a:xfrm>
              <a:custGeom>
                <a:avLst/>
                <a:gdLst>
                  <a:gd name="connsiteX0" fmla="*/ 570071 w 1666875"/>
                  <a:gd name="connsiteY0" fmla="*/ 570071 h 1666875"/>
                  <a:gd name="connsiteX1" fmla="*/ 7144 w 1666875"/>
                  <a:gd name="connsiteY1" fmla="*/ 1668304 h 1666875"/>
                  <a:gd name="connsiteX2" fmla="*/ 1105376 w 1666875"/>
                  <a:gd name="connsiteY2" fmla="*/ 1105376 h 1666875"/>
                  <a:gd name="connsiteX3" fmla="*/ 1668304 w 1666875"/>
                  <a:gd name="connsiteY3" fmla="*/ 7144 h 1666875"/>
                </a:gdLst>
                <a:ahLst/>
                <a:cxnLst>
                  <a:cxn ang="0">
                    <a:pos x="connsiteX0" y="connsiteY0"/>
                  </a:cxn>
                  <a:cxn ang="0">
                    <a:pos x="connsiteX1" y="connsiteY1"/>
                  </a:cxn>
                  <a:cxn ang="0">
                    <a:pos x="connsiteX2" y="connsiteY2"/>
                  </a:cxn>
                  <a:cxn ang="0">
                    <a:pos x="connsiteX3" y="connsiteY3"/>
                  </a:cxn>
                </a:cxnLst>
                <a:rect l="l" t="t" r="r" b="b"/>
                <a:pathLst>
                  <a:path w="1666875" h="1666875">
                    <a:moveTo>
                      <a:pt x="570071" y="570071"/>
                    </a:moveTo>
                    <a:lnTo>
                      <a:pt x="7144" y="1668304"/>
                    </a:lnTo>
                    <a:lnTo>
                      <a:pt x="1105376" y="1105376"/>
                    </a:lnTo>
                    <a:lnTo>
                      <a:pt x="1668304" y="7144"/>
                    </a:lnTo>
                    <a:close/>
                  </a:path>
                </a:pathLst>
              </a:custGeom>
              <a:solidFill>
                <a:schemeClr val="tx2">
                  <a:lumMod val="60000"/>
                  <a:lumOff val="40000"/>
                </a:schemeClr>
              </a:solidFill>
              <a:ln w="9525" cap="flat">
                <a:noFill/>
                <a:prstDash val="solid"/>
                <a:miter/>
              </a:ln>
            </p:spPr>
            <p:txBody>
              <a:bodyPr rtlCol="1" anchor="ctr"/>
              <a:lstStyle/>
              <a:p>
                <a:endParaRPr lang="he-IL" sz="1653"/>
              </a:p>
            </p:txBody>
          </p:sp>
          <p:sp>
            <p:nvSpPr>
              <p:cNvPr id="76" name="צורה חופשית: צורה 75">
                <a:extLst>
                  <a:ext uri="{FF2B5EF4-FFF2-40B4-BE49-F238E27FC236}">
                    <a16:creationId xmlns:a16="http://schemas.microsoft.com/office/drawing/2014/main" id="{8FA2718A-75E1-4923-B952-0EDF7526C9A6}"/>
                  </a:ext>
                </a:extLst>
              </p:cNvPr>
              <p:cNvSpPr/>
              <p:nvPr/>
            </p:nvSpPr>
            <p:spPr>
              <a:xfrm>
                <a:off x="3624103" y="5190172"/>
                <a:ext cx="304800" cy="304800"/>
              </a:xfrm>
              <a:custGeom>
                <a:avLst/>
                <a:gdLst>
                  <a:gd name="connsiteX0" fmla="*/ 304324 w 304800"/>
                  <a:gd name="connsiteY0" fmla="*/ 155734 h 304800"/>
                  <a:gd name="connsiteX1" fmla="*/ 155734 w 304800"/>
                  <a:gd name="connsiteY1" fmla="*/ 304324 h 304800"/>
                  <a:gd name="connsiteX2" fmla="*/ 7144 w 304800"/>
                  <a:gd name="connsiteY2" fmla="*/ 155734 h 304800"/>
                  <a:gd name="connsiteX3" fmla="*/ 155734 w 304800"/>
                  <a:gd name="connsiteY3" fmla="*/ 7144 h 304800"/>
                  <a:gd name="connsiteX4" fmla="*/ 304324 w 304800"/>
                  <a:gd name="connsiteY4" fmla="*/ 155734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324" y="155734"/>
                    </a:moveTo>
                    <a:cubicBezTo>
                      <a:pt x="304324" y="237798"/>
                      <a:pt x="237798" y="304324"/>
                      <a:pt x="155734" y="304324"/>
                    </a:cubicBezTo>
                    <a:cubicBezTo>
                      <a:pt x="73670" y="304324"/>
                      <a:pt x="7144" y="237798"/>
                      <a:pt x="7144" y="155734"/>
                    </a:cubicBezTo>
                    <a:cubicBezTo>
                      <a:pt x="7144" y="73670"/>
                      <a:pt x="73670" y="7144"/>
                      <a:pt x="155734" y="7144"/>
                    </a:cubicBezTo>
                    <a:cubicBezTo>
                      <a:pt x="237798" y="7144"/>
                      <a:pt x="304324" y="73670"/>
                      <a:pt x="304324" y="155734"/>
                    </a:cubicBezTo>
                    <a:close/>
                  </a:path>
                </a:pathLst>
              </a:custGeom>
              <a:solidFill>
                <a:srgbClr val="324A5E"/>
              </a:solidFill>
              <a:ln w="9525" cap="flat">
                <a:noFill/>
                <a:prstDash val="solid"/>
                <a:miter/>
              </a:ln>
            </p:spPr>
            <p:txBody>
              <a:bodyPr rtlCol="1" anchor="ctr"/>
              <a:lstStyle/>
              <a:p>
                <a:endParaRPr lang="he-IL" sz="1653"/>
              </a:p>
            </p:txBody>
          </p:sp>
        </p:grpSp>
        <p:sp>
          <p:nvSpPr>
            <p:cNvPr id="64" name="אליפסה 63">
              <a:extLst>
                <a:ext uri="{FF2B5EF4-FFF2-40B4-BE49-F238E27FC236}">
                  <a16:creationId xmlns:a16="http://schemas.microsoft.com/office/drawing/2014/main" id="{843586BF-0472-4576-B59B-2CBF2421A9C6}"/>
                </a:ext>
              </a:extLst>
            </p:cNvPr>
            <p:cNvSpPr/>
            <p:nvPr/>
          </p:nvSpPr>
          <p:spPr>
            <a:xfrm>
              <a:off x="4112190" y="10014348"/>
              <a:ext cx="357754" cy="357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sp>
          <p:nvSpPr>
            <p:cNvPr id="65" name="צורה חופשית: צורה 64">
              <a:extLst>
                <a:ext uri="{FF2B5EF4-FFF2-40B4-BE49-F238E27FC236}">
                  <a16:creationId xmlns:a16="http://schemas.microsoft.com/office/drawing/2014/main" id="{61E1B1A6-053D-4A9D-98FE-351236487A52}"/>
                </a:ext>
              </a:extLst>
            </p:cNvPr>
            <p:cNvSpPr/>
            <p:nvPr/>
          </p:nvSpPr>
          <p:spPr>
            <a:xfrm>
              <a:off x="4131921" y="10034079"/>
              <a:ext cx="318293" cy="318293"/>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bg1">
                <a:lumMod val="65000"/>
              </a:schemeClr>
            </a:solidFill>
            <a:ln w="9525" cap="flat">
              <a:noFill/>
              <a:prstDash val="solid"/>
              <a:miter/>
            </a:ln>
          </p:spPr>
          <p:txBody>
            <a:bodyPr rtlCol="1" anchor="ctr"/>
            <a:lstStyle/>
            <a:p>
              <a:endParaRPr lang="he-IL" sz="1653"/>
            </a:p>
          </p:txBody>
        </p:sp>
        <p:sp>
          <p:nvSpPr>
            <p:cNvPr id="66" name="צורה חופשית: צורה 65">
              <a:extLst>
                <a:ext uri="{FF2B5EF4-FFF2-40B4-BE49-F238E27FC236}">
                  <a16:creationId xmlns:a16="http://schemas.microsoft.com/office/drawing/2014/main" id="{79494175-321C-4135-A34A-FDD7F07C6290}"/>
                </a:ext>
              </a:extLst>
            </p:cNvPr>
            <p:cNvSpPr/>
            <p:nvPr/>
          </p:nvSpPr>
          <p:spPr>
            <a:xfrm>
              <a:off x="4150449" y="10052608"/>
              <a:ext cx="281235" cy="281235"/>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sz="1653"/>
            </a:p>
          </p:txBody>
        </p:sp>
        <p:sp>
          <p:nvSpPr>
            <p:cNvPr id="67" name="Freeform 976">
              <a:extLst>
                <a:ext uri="{FF2B5EF4-FFF2-40B4-BE49-F238E27FC236}">
                  <a16:creationId xmlns:a16="http://schemas.microsoft.com/office/drawing/2014/main" id="{21E974C4-DECD-4ED4-96D2-F58A68AC1C8A}"/>
                </a:ext>
              </a:extLst>
            </p:cNvPr>
            <p:cNvSpPr>
              <a:spLocks noChangeAspect="1"/>
            </p:cNvSpPr>
            <p:nvPr/>
          </p:nvSpPr>
          <p:spPr bwMode="auto">
            <a:xfrm>
              <a:off x="4246242" y="10133950"/>
              <a:ext cx="105447" cy="118229"/>
            </a:xfrm>
            <a:custGeom>
              <a:avLst/>
              <a:gdLst>
                <a:gd name="T0" fmla="*/ 52 w 53"/>
                <a:gd name="T1" fmla="*/ 31 h 59"/>
                <a:gd name="T2" fmla="*/ 2 w 53"/>
                <a:gd name="T3" fmla="*/ 59 h 59"/>
                <a:gd name="T4" fmla="*/ 1 w 53"/>
                <a:gd name="T5" fmla="*/ 59 h 59"/>
                <a:gd name="T6" fmla="*/ 0 w 53"/>
                <a:gd name="T7" fmla="*/ 58 h 59"/>
                <a:gd name="T8" fmla="*/ 0 w 53"/>
                <a:gd name="T9" fmla="*/ 2 h 59"/>
                <a:gd name="T10" fmla="*/ 1 w 53"/>
                <a:gd name="T11" fmla="*/ 0 h 59"/>
                <a:gd name="T12" fmla="*/ 2 w 53"/>
                <a:gd name="T13" fmla="*/ 0 h 59"/>
                <a:gd name="T14" fmla="*/ 52 w 53"/>
                <a:gd name="T15" fmla="*/ 28 h 59"/>
                <a:gd name="T16" fmla="*/ 53 w 53"/>
                <a:gd name="T17" fmla="*/ 30 h 59"/>
                <a:gd name="T18" fmla="*/ 52 w 53"/>
                <a:gd name="T19"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9">
                  <a:moveTo>
                    <a:pt x="52" y="31"/>
                  </a:moveTo>
                  <a:cubicBezTo>
                    <a:pt x="2" y="59"/>
                    <a:pt x="2" y="59"/>
                    <a:pt x="2" y="59"/>
                  </a:cubicBezTo>
                  <a:cubicBezTo>
                    <a:pt x="1" y="59"/>
                    <a:pt x="1" y="59"/>
                    <a:pt x="1" y="59"/>
                  </a:cubicBezTo>
                  <a:cubicBezTo>
                    <a:pt x="0" y="59"/>
                    <a:pt x="0" y="58"/>
                    <a:pt x="0" y="58"/>
                  </a:cubicBezTo>
                  <a:cubicBezTo>
                    <a:pt x="0" y="2"/>
                    <a:pt x="0" y="2"/>
                    <a:pt x="0" y="2"/>
                  </a:cubicBezTo>
                  <a:cubicBezTo>
                    <a:pt x="0" y="1"/>
                    <a:pt x="0" y="1"/>
                    <a:pt x="1" y="0"/>
                  </a:cubicBezTo>
                  <a:cubicBezTo>
                    <a:pt x="1" y="0"/>
                    <a:pt x="1" y="0"/>
                    <a:pt x="2" y="0"/>
                  </a:cubicBezTo>
                  <a:cubicBezTo>
                    <a:pt x="52" y="28"/>
                    <a:pt x="52" y="28"/>
                    <a:pt x="52" y="28"/>
                  </a:cubicBezTo>
                  <a:cubicBezTo>
                    <a:pt x="53" y="29"/>
                    <a:pt x="53" y="29"/>
                    <a:pt x="53" y="30"/>
                  </a:cubicBezTo>
                  <a:cubicBezTo>
                    <a:pt x="53" y="30"/>
                    <a:pt x="53" y="30"/>
                    <a:pt x="52" y="31"/>
                  </a:cubicBezTo>
                  <a:close/>
                </a:path>
              </a:pathLst>
            </a:custGeom>
            <a:noFill/>
            <a:ln>
              <a:solidFill>
                <a:srgbClr val="A6A6A6"/>
              </a:solidFill>
            </a:ln>
          </p:spPr>
          <p:txBody>
            <a:bodyPr vert="horz" wrap="square" lIns="121920" tIns="60960" rIns="121920" bIns="60960" numCol="1" anchor="t" anchorCtr="0" compatLnSpc="1">
              <a:prstTxWarp prst="textNoShape">
                <a:avLst/>
              </a:prstTxWarp>
            </a:bodyPr>
            <a:lstStyle/>
            <a:p>
              <a:endParaRPr lang="en-US" sz="2400" dirty="0"/>
            </a:p>
          </p:txBody>
        </p:sp>
        <p:sp>
          <p:nvSpPr>
            <p:cNvPr id="68" name="אליפסה 67">
              <a:extLst>
                <a:ext uri="{FF2B5EF4-FFF2-40B4-BE49-F238E27FC236}">
                  <a16:creationId xmlns:a16="http://schemas.microsoft.com/office/drawing/2014/main" id="{BC7B36D0-6714-4188-9F3F-B70E7FE3656A}"/>
                </a:ext>
              </a:extLst>
            </p:cNvPr>
            <p:cNvSpPr/>
            <p:nvPr/>
          </p:nvSpPr>
          <p:spPr>
            <a:xfrm>
              <a:off x="3093117" y="10014348"/>
              <a:ext cx="357754" cy="357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sp>
          <p:nvSpPr>
            <p:cNvPr id="69" name="צורה חופשית: צורה 68">
              <a:extLst>
                <a:ext uri="{FF2B5EF4-FFF2-40B4-BE49-F238E27FC236}">
                  <a16:creationId xmlns:a16="http://schemas.microsoft.com/office/drawing/2014/main" id="{9F5711B5-C54C-4B7E-9F6B-08431FE6A3CC}"/>
                </a:ext>
              </a:extLst>
            </p:cNvPr>
            <p:cNvSpPr/>
            <p:nvPr/>
          </p:nvSpPr>
          <p:spPr>
            <a:xfrm>
              <a:off x="3112848" y="10034079"/>
              <a:ext cx="318293" cy="318293"/>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bg1">
                <a:lumMod val="65000"/>
              </a:schemeClr>
            </a:solidFill>
            <a:ln w="9525" cap="flat">
              <a:noFill/>
              <a:prstDash val="solid"/>
              <a:miter/>
            </a:ln>
          </p:spPr>
          <p:txBody>
            <a:bodyPr rtlCol="1" anchor="ctr"/>
            <a:lstStyle/>
            <a:p>
              <a:endParaRPr lang="he-IL" sz="1653"/>
            </a:p>
          </p:txBody>
        </p:sp>
        <p:sp>
          <p:nvSpPr>
            <p:cNvPr id="70" name="צורה חופשית: צורה 69">
              <a:extLst>
                <a:ext uri="{FF2B5EF4-FFF2-40B4-BE49-F238E27FC236}">
                  <a16:creationId xmlns:a16="http://schemas.microsoft.com/office/drawing/2014/main" id="{C85B0869-7890-429A-AD6D-4DC85E70A517}"/>
                </a:ext>
              </a:extLst>
            </p:cNvPr>
            <p:cNvSpPr/>
            <p:nvPr/>
          </p:nvSpPr>
          <p:spPr>
            <a:xfrm>
              <a:off x="3131376" y="10052608"/>
              <a:ext cx="281235" cy="281235"/>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sz="1653"/>
            </a:p>
          </p:txBody>
        </p:sp>
        <p:sp>
          <p:nvSpPr>
            <p:cNvPr id="71" name="Freeform 976">
              <a:extLst>
                <a:ext uri="{FF2B5EF4-FFF2-40B4-BE49-F238E27FC236}">
                  <a16:creationId xmlns:a16="http://schemas.microsoft.com/office/drawing/2014/main" id="{582BE8FA-1CC7-4234-994D-7CB42E85B2CA}"/>
                </a:ext>
              </a:extLst>
            </p:cNvPr>
            <p:cNvSpPr>
              <a:spLocks noChangeAspect="1"/>
            </p:cNvSpPr>
            <p:nvPr/>
          </p:nvSpPr>
          <p:spPr bwMode="auto">
            <a:xfrm flipH="1">
              <a:off x="3170000" y="10100298"/>
              <a:ext cx="165762" cy="185855"/>
            </a:xfrm>
            <a:custGeom>
              <a:avLst/>
              <a:gdLst>
                <a:gd name="T0" fmla="*/ 52 w 53"/>
                <a:gd name="T1" fmla="*/ 31 h 59"/>
                <a:gd name="T2" fmla="*/ 2 w 53"/>
                <a:gd name="T3" fmla="*/ 59 h 59"/>
                <a:gd name="T4" fmla="*/ 1 w 53"/>
                <a:gd name="T5" fmla="*/ 59 h 59"/>
                <a:gd name="T6" fmla="*/ 0 w 53"/>
                <a:gd name="T7" fmla="*/ 58 h 59"/>
                <a:gd name="T8" fmla="*/ 0 w 53"/>
                <a:gd name="T9" fmla="*/ 2 h 59"/>
                <a:gd name="T10" fmla="*/ 1 w 53"/>
                <a:gd name="T11" fmla="*/ 0 h 59"/>
                <a:gd name="T12" fmla="*/ 2 w 53"/>
                <a:gd name="T13" fmla="*/ 0 h 59"/>
                <a:gd name="T14" fmla="*/ 52 w 53"/>
                <a:gd name="T15" fmla="*/ 28 h 59"/>
                <a:gd name="T16" fmla="*/ 53 w 53"/>
                <a:gd name="T17" fmla="*/ 30 h 59"/>
                <a:gd name="T18" fmla="*/ 52 w 53"/>
                <a:gd name="T19"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9">
                  <a:moveTo>
                    <a:pt x="52" y="31"/>
                  </a:moveTo>
                  <a:cubicBezTo>
                    <a:pt x="2" y="59"/>
                    <a:pt x="2" y="59"/>
                    <a:pt x="2" y="59"/>
                  </a:cubicBezTo>
                  <a:cubicBezTo>
                    <a:pt x="1" y="59"/>
                    <a:pt x="1" y="59"/>
                    <a:pt x="1" y="59"/>
                  </a:cubicBezTo>
                  <a:cubicBezTo>
                    <a:pt x="0" y="59"/>
                    <a:pt x="0" y="58"/>
                    <a:pt x="0" y="58"/>
                  </a:cubicBezTo>
                  <a:cubicBezTo>
                    <a:pt x="0" y="2"/>
                    <a:pt x="0" y="2"/>
                    <a:pt x="0" y="2"/>
                  </a:cubicBezTo>
                  <a:cubicBezTo>
                    <a:pt x="0" y="1"/>
                    <a:pt x="0" y="1"/>
                    <a:pt x="1" y="0"/>
                  </a:cubicBezTo>
                  <a:cubicBezTo>
                    <a:pt x="1" y="0"/>
                    <a:pt x="1" y="0"/>
                    <a:pt x="2" y="0"/>
                  </a:cubicBezTo>
                  <a:cubicBezTo>
                    <a:pt x="52" y="28"/>
                    <a:pt x="52" y="28"/>
                    <a:pt x="52" y="28"/>
                  </a:cubicBezTo>
                  <a:cubicBezTo>
                    <a:pt x="53" y="29"/>
                    <a:pt x="53" y="29"/>
                    <a:pt x="53" y="30"/>
                  </a:cubicBezTo>
                  <a:cubicBezTo>
                    <a:pt x="53" y="30"/>
                    <a:pt x="53" y="30"/>
                    <a:pt x="52" y="3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919743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עולם הילד - פנימי">
    <p:spTree>
      <p:nvGrpSpPr>
        <p:cNvPr id="1" name=""/>
        <p:cNvGrpSpPr/>
        <p:nvPr/>
      </p:nvGrpSpPr>
      <p:grpSpPr>
        <a:xfrm>
          <a:off x="0" y="0"/>
          <a:ext cx="0" cy="0"/>
          <a:chOff x="0" y="0"/>
          <a:chExt cx="0" cy="0"/>
        </a:xfrm>
      </p:grpSpPr>
      <p:sp>
        <p:nvSpPr>
          <p:cNvPr id="24" name="TextBox 69">
            <a:extLst>
              <a:ext uri="{FF2B5EF4-FFF2-40B4-BE49-F238E27FC236}">
                <a16:creationId xmlns:a16="http://schemas.microsoft.com/office/drawing/2014/main" id="{08B054B8-56ED-41CA-B496-BB8C3F9F5E7E}"/>
              </a:ext>
            </a:extLst>
          </p:cNvPr>
          <p:cNvSpPr txBox="1">
            <a:spLocks noChangeArrowheads="1"/>
          </p:cNvSpPr>
          <p:nvPr userDrawn="1"/>
        </p:nvSpPr>
        <p:spPr bwMode="auto">
          <a:xfrm>
            <a:off x="4314827" y="184150"/>
            <a:ext cx="2563813" cy="338682"/>
          </a:xfrm>
          <a:prstGeom prst="rect">
            <a:avLst/>
          </a:prstGeom>
          <a:noFill/>
          <a:ln>
            <a:noFill/>
          </a:ln>
        </p:spPr>
        <p:txBody>
          <a:bodyPr>
            <a:spAutoFit/>
          </a:bodyPr>
          <a:lstStyle>
            <a:lvl1pPr>
              <a:defRPr sz="1000">
                <a:solidFill>
                  <a:schemeClr val="tx1"/>
                </a:solidFill>
                <a:latin typeface="Calibri" panose="020F0502020204030204" pitchFamily="34" charset="0"/>
                <a:cs typeface="Arial" panose="020B0604020202020204" pitchFamily="34" charset="0"/>
              </a:defRPr>
            </a:lvl1pPr>
            <a:lvl2pPr marL="742950" indent="-285750">
              <a:defRPr sz="1000">
                <a:solidFill>
                  <a:schemeClr val="tx1"/>
                </a:solidFill>
                <a:latin typeface="Calibri" panose="020F0502020204030204" pitchFamily="34" charset="0"/>
                <a:cs typeface="Arial" panose="020B0604020202020204" pitchFamily="34" charset="0"/>
              </a:defRPr>
            </a:lvl2pPr>
            <a:lvl3pPr marL="1143000" indent="-228600">
              <a:defRPr sz="1000">
                <a:solidFill>
                  <a:schemeClr val="tx1"/>
                </a:solidFill>
                <a:latin typeface="Calibri" panose="020F0502020204030204" pitchFamily="34" charset="0"/>
                <a:cs typeface="Arial" panose="020B0604020202020204" pitchFamily="34" charset="0"/>
              </a:defRPr>
            </a:lvl3pPr>
            <a:lvl4pPr marL="1600200" indent="-228600">
              <a:defRPr sz="1000">
                <a:solidFill>
                  <a:schemeClr val="tx1"/>
                </a:solidFill>
                <a:latin typeface="Calibri" panose="020F0502020204030204" pitchFamily="34" charset="0"/>
                <a:cs typeface="Arial" panose="020B0604020202020204" pitchFamily="34" charset="0"/>
              </a:defRPr>
            </a:lvl4pPr>
            <a:lvl5pPr marL="2057400" indent="-228600">
              <a:defRPr sz="1000">
                <a:solidFill>
                  <a:schemeClr val="tx1"/>
                </a:solidFill>
                <a:latin typeface="Calibri" panose="020F0502020204030204" pitchFamily="34" charset="0"/>
                <a:cs typeface="Arial" panose="020B0604020202020204" pitchFamily="34" charset="0"/>
              </a:defRPr>
            </a:lvl5pPr>
            <a:lvl6pPr marL="25146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6pPr>
            <a:lvl7pPr marL="29718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7pPr>
            <a:lvl8pPr marL="34290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8pPr>
            <a:lvl9pPr marL="38862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9pPr>
          </a:lstStyle>
          <a:p>
            <a:pPr algn="r" rtl="1"/>
            <a:r>
              <a:rPr lang="he-IL" altLang="he-IL" sz="1601" dirty="0">
                <a:solidFill>
                  <a:srgbClr val="009EE0"/>
                </a:solidFill>
                <a:latin typeface="Arial Unicode MS" panose="020B0604020202020204" pitchFamily="34" charset="-128"/>
                <a:ea typeface="Arial Unicode MS" panose="020B0604020202020204" pitchFamily="34" charset="-128"/>
              </a:rPr>
              <a:t>• • •</a:t>
            </a:r>
            <a:r>
              <a:rPr lang="en-US" altLang="he-IL" sz="1601" dirty="0">
                <a:solidFill>
                  <a:srgbClr val="009EE0"/>
                </a:solidFill>
                <a:latin typeface="Arial Unicode MS" panose="020B0604020202020204" pitchFamily="34" charset="-128"/>
                <a:ea typeface="Arial Unicode MS" panose="020B0604020202020204" pitchFamily="34" charset="-128"/>
              </a:rPr>
              <a:t> </a:t>
            </a:r>
            <a:r>
              <a:rPr lang="he-IL" altLang="he-IL" sz="1601" dirty="0">
                <a:solidFill>
                  <a:srgbClr val="009EE0"/>
                </a:solidFill>
                <a:latin typeface="Arial Unicode MS" panose="020B0604020202020204" pitchFamily="34" charset="-128"/>
                <a:ea typeface="Arial Unicode MS" panose="020B0604020202020204" pitchFamily="34" charset="-128"/>
              </a:rPr>
              <a:t>עולם הילד • • • </a:t>
            </a:r>
          </a:p>
        </p:txBody>
      </p:sp>
      <p:pic>
        <p:nvPicPr>
          <p:cNvPr id="34" name="תמונה 33">
            <a:extLst>
              <a:ext uri="{FF2B5EF4-FFF2-40B4-BE49-F238E27FC236}">
                <a16:creationId xmlns:a16="http://schemas.microsoft.com/office/drawing/2014/main" id="{41BE41EF-62BD-4593-89C2-CF11BDD3855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8014" y="324945"/>
            <a:ext cx="1274571" cy="476354"/>
          </a:xfrm>
          <a:prstGeom prst="rect">
            <a:avLst/>
          </a:prstGeom>
        </p:spPr>
      </p:pic>
      <p:sp>
        <p:nvSpPr>
          <p:cNvPr id="35" name="מלבן 34">
            <a:extLst>
              <a:ext uri="{FF2B5EF4-FFF2-40B4-BE49-F238E27FC236}">
                <a16:creationId xmlns:a16="http://schemas.microsoft.com/office/drawing/2014/main" id="{187FFDA4-D5E3-4F10-9849-9C07C2DABD39}"/>
              </a:ext>
            </a:extLst>
          </p:cNvPr>
          <p:cNvSpPr/>
          <p:nvPr userDrawn="1"/>
        </p:nvSpPr>
        <p:spPr>
          <a:xfrm>
            <a:off x="605630" y="860457"/>
            <a:ext cx="5824886"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ts val="300"/>
              </a:spcBef>
              <a:buNone/>
            </a:pPr>
            <a:r>
              <a:rPr lang="he-IL" altLang="he-IL" sz="2400" b="1" dirty="0">
                <a:solidFill>
                  <a:schemeClr val="bg1"/>
                </a:solidFill>
                <a:latin typeface="Arial Unicode MS" panose="020B0604020202020204" pitchFamily="34" charset="-128"/>
                <a:ea typeface="Arial Unicode MS" panose="020B0604020202020204" pitchFamily="34" charset="-128"/>
              </a:rPr>
              <a:t>עולם הילד</a:t>
            </a:r>
          </a:p>
        </p:txBody>
      </p:sp>
      <p:sp>
        <p:nvSpPr>
          <p:cNvPr id="36" name="מלבן 35">
            <a:extLst>
              <a:ext uri="{FF2B5EF4-FFF2-40B4-BE49-F238E27FC236}">
                <a16:creationId xmlns:a16="http://schemas.microsoft.com/office/drawing/2014/main" id="{FC3E0974-8986-4AF5-874F-3C5808813906}"/>
              </a:ext>
            </a:extLst>
          </p:cNvPr>
          <p:cNvSpPr/>
          <p:nvPr userDrawn="1"/>
        </p:nvSpPr>
        <p:spPr>
          <a:xfrm>
            <a:off x="6447349" y="860457"/>
            <a:ext cx="504315"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ts val="300"/>
              </a:spcBef>
              <a:buNone/>
            </a:pPr>
            <a:endParaRPr lang="he-IL" altLang="he-IL" sz="2400" b="1" dirty="0">
              <a:solidFill>
                <a:schemeClr val="bg1"/>
              </a:solidFill>
              <a:latin typeface="Arial Unicode MS" panose="020B0604020202020204" pitchFamily="34" charset="-128"/>
              <a:ea typeface="Arial Unicode MS" panose="020B0604020202020204" pitchFamily="34" charset="-128"/>
            </a:endParaRPr>
          </a:p>
        </p:txBody>
      </p:sp>
      <p:sp>
        <p:nvSpPr>
          <p:cNvPr id="29" name="אליפסה 28">
            <a:extLst>
              <a:ext uri="{FF2B5EF4-FFF2-40B4-BE49-F238E27FC236}">
                <a16:creationId xmlns:a16="http://schemas.microsoft.com/office/drawing/2014/main" id="{4F8A340D-7A56-4A63-B33E-83428CF5AD3B}"/>
              </a:ext>
            </a:extLst>
          </p:cNvPr>
          <p:cNvSpPr/>
          <p:nvPr/>
        </p:nvSpPr>
        <p:spPr>
          <a:xfrm>
            <a:off x="6534270" y="965222"/>
            <a:ext cx="330471" cy="330470"/>
          </a:xfrm>
          <a:prstGeom prst="ellipse">
            <a:avLst/>
          </a:prstGeom>
          <a:solidFill>
            <a:srgbClr val="009E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pic>
        <p:nvPicPr>
          <p:cNvPr id="59" name="גרפיקה 58">
            <a:extLst>
              <a:ext uri="{FF2B5EF4-FFF2-40B4-BE49-F238E27FC236}">
                <a16:creationId xmlns:a16="http://schemas.microsoft.com/office/drawing/2014/main" id="{6993F2AA-B603-4A52-AC89-24BD16754296}"/>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6589560" y="1004567"/>
            <a:ext cx="254731" cy="254731"/>
          </a:xfrm>
          <a:prstGeom prst="rect">
            <a:avLst/>
          </a:prstGeom>
        </p:spPr>
      </p:pic>
      <p:grpSp>
        <p:nvGrpSpPr>
          <p:cNvPr id="3" name="קבוצה 2">
            <a:extLst>
              <a:ext uri="{FF2B5EF4-FFF2-40B4-BE49-F238E27FC236}">
                <a16:creationId xmlns:a16="http://schemas.microsoft.com/office/drawing/2014/main" id="{E72AC0AB-B7F6-4770-85B7-B15674C75BFC}"/>
              </a:ext>
            </a:extLst>
          </p:cNvPr>
          <p:cNvGrpSpPr/>
          <p:nvPr userDrawn="1"/>
        </p:nvGrpSpPr>
        <p:grpSpPr>
          <a:xfrm>
            <a:off x="2913338" y="9860873"/>
            <a:ext cx="1733003" cy="664709"/>
            <a:chOff x="2913336" y="9860871"/>
            <a:chExt cx="1733003" cy="664709"/>
          </a:xfrm>
        </p:grpSpPr>
        <p:grpSp>
          <p:nvGrpSpPr>
            <p:cNvPr id="38" name="קבוצה 37">
              <a:extLst>
                <a:ext uri="{FF2B5EF4-FFF2-40B4-BE49-F238E27FC236}">
                  <a16:creationId xmlns:a16="http://schemas.microsoft.com/office/drawing/2014/main" id="{C1E74D6E-0B53-498C-B8D1-49EE3038FF6A}"/>
                </a:ext>
              </a:extLst>
            </p:cNvPr>
            <p:cNvGrpSpPr/>
            <p:nvPr userDrawn="1"/>
          </p:nvGrpSpPr>
          <p:grpSpPr>
            <a:xfrm>
              <a:off x="3278528" y="9860871"/>
              <a:ext cx="664709" cy="664709"/>
              <a:chOff x="3447483" y="9860871"/>
              <a:chExt cx="664709" cy="664709"/>
            </a:xfrm>
          </p:grpSpPr>
          <p:sp>
            <p:nvSpPr>
              <p:cNvPr id="52" name="אליפסה 51">
                <a:extLst>
                  <a:ext uri="{FF2B5EF4-FFF2-40B4-BE49-F238E27FC236}">
                    <a16:creationId xmlns:a16="http://schemas.microsoft.com/office/drawing/2014/main" id="{C12927A8-E0E3-4F29-BD07-81C70A441086}"/>
                  </a:ext>
                </a:extLst>
              </p:cNvPr>
              <p:cNvSpPr/>
              <p:nvPr/>
            </p:nvSpPr>
            <p:spPr>
              <a:xfrm>
                <a:off x="3447483" y="9860871"/>
                <a:ext cx="664709" cy="664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grpSp>
            <p:nvGrpSpPr>
              <p:cNvPr id="53" name="גרפיקה 7">
                <a:extLst>
                  <a:ext uri="{FF2B5EF4-FFF2-40B4-BE49-F238E27FC236}">
                    <a16:creationId xmlns:a16="http://schemas.microsoft.com/office/drawing/2014/main" id="{3CC98338-57A5-4409-ACB6-FFEDE6692239}"/>
                  </a:ext>
                </a:extLst>
              </p:cNvPr>
              <p:cNvGrpSpPr/>
              <p:nvPr/>
            </p:nvGrpSpPr>
            <p:grpSpPr>
              <a:xfrm>
                <a:off x="3483348" y="9896736"/>
                <a:ext cx="592977" cy="592977"/>
                <a:chOff x="1990566" y="3556635"/>
                <a:chExt cx="3571875" cy="3571875"/>
              </a:xfrm>
            </p:grpSpPr>
            <p:sp>
              <p:nvSpPr>
                <p:cNvPr id="54" name="צורה חופשית: צורה 53">
                  <a:extLst>
                    <a:ext uri="{FF2B5EF4-FFF2-40B4-BE49-F238E27FC236}">
                      <a16:creationId xmlns:a16="http://schemas.microsoft.com/office/drawing/2014/main" id="{6C8421E5-64D7-44ED-B57F-B5F8F444CCD5}"/>
                    </a:ext>
                  </a:extLst>
                </p:cNvPr>
                <p:cNvSpPr/>
                <p:nvPr/>
              </p:nvSpPr>
              <p:spPr>
                <a:xfrm>
                  <a:off x="1990566" y="3556635"/>
                  <a:ext cx="3571875" cy="3571875"/>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bg1">
                    <a:lumMod val="65000"/>
                  </a:schemeClr>
                </a:solidFill>
                <a:ln w="9525" cap="flat">
                  <a:noFill/>
                  <a:prstDash val="solid"/>
                  <a:miter/>
                </a:ln>
              </p:spPr>
              <p:txBody>
                <a:bodyPr rtlCol="1" anchor="ctr"/>
                <a:lstStyle/>
                <a:p>
                  <a:endParaRPr lang="he-IL" sz="1653"/>
                </a:p>
              </p:txBody>
            </p:sp>
            <p:sp>
              <p:nvSpPr>
                <p:cNvPr id="55" name="צורה חופשית: צורה 54">
                  <a:extLst>
                    <a:ext uri="{FF2B5EF4-FFF2-40B4-BE49-F238E27FC236}">
                      <a16:creationId xmlns:a16="http://schemas.microsoft.com/office/drawing/2014/main" id="{96C68645-C83B-4C99-8C90-DE7FCDA39863}"/>
                    </a:ext>
                  </a:extLst>
                </p:cNvPr>
                <p:cNvSpPr/>
                <p:nvPr/>
              </p:nvSpPr>
              <p:spPr>
                <a:xfrm>
                  <a:off x="2151891" y="3728760"/>
                  <a:ext cx="3257550" cy="3257550"/>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sz="1653"/>
                </a:p>
              </p:txBody>
            </p:sp>
            <p:sp>
              <p:nvSpPr>
                <p:cNvPr id="56" name="צורה חופשית: צורה 55">
                  <a:extLst>
                    <a:ext uri="{FF2B5EF4-FFF2-40B4-BE49-F238E27FC236}">
                      <a16:creationId xmlns:a16="http://schemas.microsoft.com/office/drawing/2014/main" id="{537ECFB7-F63B-48A0-B3AC-220BB65565DC}"/>
                    </a:ext>
                  </a:extLst>
                </p:cNvPr>
                <p:cNvSpPr/>
                <p:nvPr/>
              </p:nvSpPr>
              <p:spPr>
                <a:xfrm>
                  <a:off x="2425376" y="3991445"/>
                  <a:ext cx="2700340" cy="2700340"/>
                </a:xfrm>
                <a:custGeom>
                  <a:avLst/>
                  <a:gdLst>
                    <a:gd name="connsiteX0" fmla="*/ 695801 w 1828800"/>
                    <a:gd name="connsiteY0" fmla="*/ 1139666 h 1828800"/>
                    <a:gd name="connsiteX1" fmla="*/ 917734 w 1828800"/>
                    <a:gd name="connsiteY1" fmla="*/ 1828324 h 1828800"/>
                    <a:gd name="connsiteX2" fmla="*/ 1139666 w 1828800"/>
                    <a:gd name="connsiteY2" fmla="*/ 1139666 h 1828800"/>
                    <a:gd name="connsiteX3" fmla="*/ 1828324 w 1828800"/>
                    <a:gd name="connsiteY3" fmla="*/ 917734 h 1828800"/>
                    <a:gd name="connsiteX4" fmla="*/ 1139666 w 1828800"/>
                    <a:gd name="connsiteY4" fmla="*/ 695801 h 1828800"/>
                    <a:gd name="connsiteX5" fmla="*/ 917734 w 1828800"/>
                    <a:gd name="connsiteY5" fmla="*/ 7144 h 1828800"/>
                    <a:gd name="connsiteX6" fmla="*/ 695801 w 1828800"/>
                    <a:gd name="connsiteY6" fmla="*/ 695801 h 1828800"/>
                    <a:gd name="connsiteX7" fmla="*/ 7144 w 1828800"/>
                    <a:gd name="connsiteY7" fmla="*/ 91773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695801" y="1139666"/>
                      </a:moveTo>
                      <a:lnTo>
                        <a:pt x="917734" y="1828324"/>
                      </a:lnTo>
                      <a:lnTo>
                        <a:pt x="1139666" y="1139666"/>
                      </a:lnTo>
                      <a:lnTo>
                        <a:pt x="1828324" y="917734"/>
                      </a:lnTo>
                      <a:lnTo>
                        <a:pt x="1139666" y="695801"/>
                      </a:lnTo>
                      <a:lnTo>
                        <a:pt x="917734" y="7144"/>
                      </a:lnTo>
                      <a:lnTo>
                        <a:pt x="695801" y="695801"/>
                      </a:lnTo>
                      <a:lnTo>
                        <a:pt x="7144" y="917734"/>
                      </a:lnTo>
                      <a:close/>
                    </a:path>
                  </a:pathLst>
                </a:custGeom>
                <a:solidFill>
                  <a:srgbClr val="CED5E0"/>
                </a:solidFill>
                <a:ln w="9525" cap="flat">
                  <a:noFill/>
                  <a:prstDash val="solid"/>
                  <a:miter/>
                </a:ln>
              </p:spPr>
              <p:txBody>
                <a:bodyPr rtlCol="1" anchor="ctr"/>
                <a:lstStyle/>
                <a:p>
                  <a:endParaRPr lang="he-IL" sz="1653"/>
                </a:p>
              </p:txBody>
            </p:sp>
            <p:sp>
              <p:nvSpPr>
                <p:cNvPr id="57" name="צורה חופשית: צורה 56">
                  <a:extLst>
                    <a:ext uri="{FF2B5EF4-FFF2-40B4-BE49-F238E27FC236}">
                      <a16:creationId xmlns:a16="http://schemas.microsoft.com/office/drawing/2014/main" id="{BEFBB5B2-09AD-4D90-B545-D066E8734FFF}"/>
                    </a:ext>
                  </a:extLst>
                </p:cNvPr>
                <p:cNvSpPr/>
                <p:nvPr/>
              </p:nvSpPr>
              <p:spPr>
                <a:xfrm>
                  <a:off x="2816635" y="4392944"/>
                  <a:ext cx="1919743" cy="1919743"/>
                </a:xfrm>
                <a:custGeom>
                  <a:avLst/>
                  <a:gdLst>
                    <a:gd name="connsiteX0" fmla="*/ 570071 w 1666875"/>
                    <a:gd name="connsiteY0" fmla="*/ 570071 h 1666875"/>
                    <a:gd name="connsiteX1" fmla="*/ 7144 w 1666875"/>
                    <a:gd name="connsiteY1" fmla="*/ 1668304 h 1666875"/>
                    <a:gd name="connsiteX2" fmla="*/ 1105376 w 1666875"/>
                    <a:gd name="connsiteY2" fmla="*/ 1105376 h 1666875"/>
                    <a:gd name="connsiteX3" fmla="*/ 1668304 w 1666875"/>
                    <a:gd name="connsiteY3" fmla="*/ 7144 h 1666875"/>
                  </a:gdLst>
                  <a:ahLst/>
                  <a:cxnLst>
                    <a:cxn ang="0">
                      <a:pos x="connsiteX0" y="connsiteY0"/>
                    </a:cxn>
                    <a:cxn ang="0">
                      <a:pos x="connsiteX1" y="connsiteY1"/>
                    </a:cxn>
                    <a:cxn ang="0">
                      <a:pos x="connsiteX2" y="connsiteY2"/>
                    </a:cxn>
                    <a:cxn ang="0">
                      <a:pos x="connsiteX3" y="connsiteY3"/>
                    </a:cxn>
                  </a:cxnLst>
                  <a:rect l="l" t="t" r="r" b="b"/>
                  <a:pathLst>
                    <a:path w="1666875" h="1666875">
                      <a:moveTo>
                        <a:pt x="570071" y="570071"/>
                      </a:moveTo>
                      <a:lnTo>
                        <a:pt x="7144" y="1668304"/>
                      </a:lnTo>
                      <a:lnTo>
                        <a:pt x="1105376" y="1105376"/>
                      </a:lnTo>
                      <a:lnTo>
                        <a:pt x="1668304" y="7144"/>
                      </a:lnTo>
                      <a:close/>
                    </a:path>
                  </a:pathLst>
                </a:custGeom>
                <a:solidFill>
                  <a:schemeClr val="tx2">
                    <a:lumMod val="60000"/>
                    <a:lumOff val="40000"/>
                  </a:schemeClr>
                </a:solidFill>
                <a:ln w="9525" cap="flat">
                  <a:noFill/>
                  <a:prstDash val="solid"/>
                  <a:miter/>
                </a:ln>
              </p:spPr>
              <p:txBody>
                <a:bodyPr rtlCol="1" anchor="ctr"/>
                <a:lstStyle/>
                <a:p>
                  <a:endParaRPr lang="he-IL" sz="1653"/>
                </a:p>
              </p:txBody>
            </p:sp>
            <p:sp>
              <p:nvSpPr>
                <p:cNvPr id="58" name="צורה חופשית: צורה 57">
                  <a:extLst>
                    <a:ext uri="{FF2B5EF4-FFF2-40B4-BE49-F238E27FC236}">
                      <a16:creationId xmlns:a16="http://schemas.microsoft.com/office/drawing/2014/main" id="{D3DF3BD5-7A4B-4DDF-9B4E-2E62AFF90571}"/>
                    </a:ext>
                  </a:extLst>
                </p:cNvPr>
                <p:cNvSpPr/>
                <p:nvPr/>
              </p:nvSpPr>
              <p:spPr>
                <a:xfrm>
                  <a:off x="3624103" y="5190172"/>
                  <a:ext cx="304800" cy="304800"/>
                </a:xfrm>
                <a:custGeom>
                  <a:avLst/>
                  <a:gdLst>
                    <a:gd name="connsiteX0" fmla="*/ 304324 w 304800"/>
                    <a:gd name="connsiteY0" fmla="*/ 155734 h 304800"/>
                    <a:gd name="connsiteX1" fmla="*/ 155734 w 304800"/>
                    <a:gd name="connsiteY1" fmla="*/ 304324 h 304800"/>
                    <a:gd name="connsiteX2" fmla="*/ 7144 w 304800"/>
                    <a:gd name="connsiteY2" fmla="*/ 155734 h 304800"/>
                    <a:gd name="connsiteX3" fmla="*/ 155734 w 304800"/>
                    <a:gd name="connsiteY3" fmla="*/ 7144 h 304800"/>
                    <a:gd name="connsiteX4" fmla="*/ 304324 w 304800"/>
                    <a:gd name="connsiteY4" fmla="*/ 155734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324" y="155734"/>
                      </a:moveTo>
                      <a:cubicBezTo>
                        <a:pt x="304324" y="237798"/>
                        <a:pt x="237798" y="304324"/>
                        <a:pt x="155734" y="304324"/>
                      </a:cubicBezTo>
                      <a:cubicBezTo>
                        <a:pt x="73670" y="304324"/>
                        <a:pt x="7144" y="237798"/>
                        <a:pt x="7144" y="155734"/>
                      </a:cubicBezTo>
                      <a:cubicBezTo>
                        <a:pt x="7144" y="73670"/>
                        <a:pt x="73670" y="7144"/>
                        <a:pt x="155734" y="7144"/>
                      </a:cubicBezTo>
                      <a:cubicBezTo>
                        <a:pt x="237798" y="7144"/>
                        <a:pt x="304324" y="73670"/>
                        <a:pt x="304324" y="155734"/>
                      </a:cubicBezTo>
                      <a:close/>
                    </a:path>
                  </a:pathLst>
                </a:custGeom>
                <a:solidFill>
                  <a:srgbClr val="324A5E"/>
                </a:solidFill>
                <a:ln w="9525" cap="flat">
                  <a:noFill/>
                  <a:prstDash val="solid"/>
                  <a:miter/>
                </a:ln>
              </p:spPr>
              <p:txBody>
                <a:bodyPr rtlCol="1" anchor="ctr"/>
                <a:lstStyle/>
                <a:p>
                  <a:endParaRPr lang="he-IL" sz="1653"/>
                </a:p>
              </p:txBody>
            </p:sp>
          </p:grpSp>
        </p:grpSp>
        <p:grpSp>
          <p:nvGrpSpPr>
            <p:cNvPr id="39" name="קבוצה 38">
              <a:extLst>
                <a:ext uri="{FF2B5EF4-FFF2-40B4-BE49-F238E27FC236}">
                  <a16:creationId xmlns:a16="http://schemas.microsoft.com/office/drawing/2014/main" id="{391CA1D1-2EF9-4518-9691-6B5B6BECB616}"/>
                </a:ext>
              </a:extLst>
            </p:cNvPr>
            <p:cNvGrpSpPr/>
            <p:nvPr userDrawn="1"/>
          </p:nvGrpSpPr>
          <p:grpSpPr>
            <a:xfrm>
              <a:off x="4288585" y="10014348"/>
              <a:ext cx="357754" cy="357754"/>
              <a:chOff x="4112190" y="10002852"/>
              <a:chExt cx="357754" cy="357754"/>
            </a:xfrm>
          </p:grpSpPr>
          <p:sp>
            <p:nvSpPr>
              <p:cNvPr id="48" name="אליפסה 47">
                <a:extLst>
                  <a:ext uri="{FF2B5EF4-FFF2-40B4-BE49-F238E27FC236}">
                    <a16:creationId xmlns:a16="http://schemas.microsoft.com/office/drawing/2014/main" id="{A699782F-6A4F-462F-A475-0DD794948564}"/>
                  </a:ext>
                </a:extLst>
              </p:cNvPr>
              <p:cNvSpPr/>
              <p:nvPr/>
            </p:nvSpPr>
            <p:spPr>
              <a:xfrm>
                <a:off x="4112190" y="10002852"/>
                <a:ext cx="357754" cy="357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sp>
            <p:nvSpPr>
              <p:cNvPr id="49" name="צורה חופשית: צורה 48">
                <a:extLst>
                  <a:ext uri="{FF2B5EF4-FFF2-40B4-BE49-F238E27FC236}">
                    <a16:creationId xmlns:a16="http://schemas.microsoft.com/office/drawing/2014/main" id="{200C892C-E927-49D7-803A-53DCBF01B405}"/>
                  </a:ext>
                </a:extLst>
              </p:cNvPr>
              <p:cNvSpPr/>
              <p:nvPr/>
            </p:nvSpPr>
            <p:spPr>
              <a:xfrm>
                <a:off x="4131921" y="10022583"/>
                <a:ext cx="318293" cy="318293"/>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bg1">
                  <a:lumMod val="65000"/>
                </a:schemeClr>
              </a:solidFill>
              <a:ln w="9525" cap="flat">
                <a:noFill/>
                <a:prstDash val="solid"/>
                <a:miter/>
              </a:ln>
            </p:spPr>
            <p:txBody>
              <a:bodyPr rtlCol="1" anchor="ctr"/>
              <a:lstStyle/>
              <a:p>
                <a:endParaRPr lang="he-IL" sz="1653"/>
              </a:p>
            </p:txBody>
          </p:sp>
          <p:sp>
            <p:nvSpPr>
              <p:cNvPr id="50" name="צורה חופשית: צורה 49">
                <a:extLst>
                  <a:ext uri="{FF2B5EF4-FFF2-40B4-BE49-F238E27FC236}">
                    <a16:creationId xmlns:a16="http://schemas.microsoft.com/office/drawing/2014/main" id="{6892FEBA-B66C-4A03-90E8-8FEBB5F2FCF4}"/>
                  </a:ext>
                </a:extLst>
              </p:cNvPr>
              <p:cNvSpPr/>
              <p:nvPr/>
            </p:nvSpPr>
            <p:spPr>
              <a:xfrm>
                <a:off x="4150449" y="10041112"/>
                <a:ext cx="281235" cy="281235"/>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sz="1653"/>
              </a:p>
            </p:txBody>
          </p:sp>
          <p:sp>
            <p:nvSpPr>
              <p:cNvPr id="51" name="Freeform 976">
                <a:extLst>
                  <a:ext uri="{FF2B5EF4-FFF2-40B4-BE49-F238E27FC236}">
                    <a16:creationId xmlns:a16="http://schemas.microsoft.com/office/drawing/2014/main" id="{E898BEE6-A967-4063-A945-1D8AC139B8DE}"/>
                  </a:ext>
                </a:extLst>
              </p:cNvPr>
              <p:cNvSpPr>
                <a:spLocks noChangeAspect="1"/>
              </p:cNvSpPr>
              <p:nvPr/>
            </p:nvSpPr>
            <p:spPr bwMode="auto">
              <a:xfrm>
                <a:off x="4246242" y="10122454"/>
                <a:ext cx="105447" cy="118229"/>
              </a:xfrm>
              <a:custGeom>
                <a:avLst/>
                <a:gdLst>
                  <a:gd name="T0" fmla="*/ 52 w 53"/>
                  <a:gd name="T1" fmla="*/ 31 h 59"/>
                  <a:gd name="T2" fmla="*/ 2 w 53"/>
                  <a:gd name="T3" fmla="*/ 59 h 59"/>
                  <a:gd name="T4" fmla="*/ 1 w 53"/>
                  <a:gd name="T5" fmla="*/ 59 h 59"/>
                  <a:gd name="T6" fmla="*/ 0 w 53"/>
                  <a:gd name="T7" fmla="*/ 58 h 59"/>
                  <a:gd name="T8" fmla="*/ 0 w 53"/>
                  <a:gd name="T9" fmla="*/ 2 h 59"/>
                  <a:gd name="T10" fmla="*/ 1 w 53"/>
                  <a:gd name="T11" fmla="*/ 0 h 59"/>
                  <a:gd name="T12" fmla="*/ 2 w 53"/>
                  <a:gd name="T13" fmla="*/ 0 h 59"/>
                  <a:gd name="T14" fmla="*/ 52 w 53"/>
                  <a:gd name="T15" fmla="*/ 28 h 59"/>
                  <a:gd name="T16" fmla="*/ 53 w 53"/>
                  <a:gd name="T17" fmla="*/ 30 h 59"/>
                  <a:gd name="T18" fmla="*/ 52 w 53"/>
                  <a:gd name="T19"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9">
                    <a:moveTo>
                      <a:pt x="52" y="31"/>
                    </a:moveTo>
                    <a:cubicBezTo>
                      <a:pt x="2" y="59"/>
                      <a:pt x="2" y="59"/>
                      <a:pt x="2" y="59"/>
                    </a:cubicBezTo>
                    <a:cubicBezTo>
                      <a:pt x="1" y="59"/>
                      <a:pt x="1" y="59"/>
                      <a:pt x="1" y="59"/>
                    </a:cubicBezTo>
                    <a:cubicBezTo>
                      <a:pt x="0" y="59"/>
                      <a:pt x="0" y="58"/>
                      <a:pt x="0" y="58"/>
                    </a:cubicBezTo>
                    <a:cubicBezTo>
                      <a:pt x="0" y="2"/>
                      <a:pt x="0" y="2"/>
                      <a:pt x="0" y="2"/>
                    </a:cubicBezTo>
                    <a:cubicBezTo>
                      <a:pt x="0" y="1"/>
                      <a:pt x="0" y="1"/>
                      <a:pt x="1" y="0"/>
                    </a:cubicBezTo>
                    <a:cubicBezTo>
                      <a:pt x="1" y="0"/>
                      <a:pt x="1" y="0"/>
                      <a:pt x="2" y="0"/>
                    </a:cubicBezTo>
                    <a:cubicBezTo>
                      <a:pt x="52" y="28"/>
                      <a:pt x="52" y="28"/>
                      <a:pt x="52" y="28"/>
                    </a:cubicBezTo>
                    <a:cubicBezTo>
                      <a:pt x="53" y="29"/>
                      <a:pt x="53" y="29"/>
                      <a:pt x="53" y="30"/>
                    </a:cubicBezTo>
                    <a:cubicBezTo>
                      <a:pt x="53" y="30"/>
                      <a:pt x="53" y="30"/>
                      <a:pt x="52" y="31"/>
                    </a:cubicBezTo>
                    <a:close/>
                  </a:path>
                </a:pathLst>
              </a:custGeom>
              <a:noFill/>
              <a:ln>
                <a:solidFill>
                  <a:srgbClr val="A6A6A6"/>
                </a:solidFill>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0" name="קבוצה 39">
              <a:extLst>
                <a:ext uri="{FF2B5EF4-FFF2-40B4-BE49-F238E27FC236}">
                  <a16:creationId xmlns:a16="http://schemas.microsoft.com/office/drawing/2014/main" id="{1E60A1FC-64B9-4DE1-89DE-52C1AC00E0A5}"/>
                </a:ext>
              </a:extLst>
            </p:cNvPr>
            <p:cNvGrpSpPr/>
            <p:nvPr userDrawn="1"/>
          </p:nvGrpSpPr>
          <p:grpSpPr>
            <a:xfrm>
              <a:off x="2913336" y="10014348"/>
              <a:ext cx="357754" cy="357754"/>
              <a:chOff x="3093117" y="9996522"/>
              <a:chExt cx="357754" cy="357754"/>
            </a:xfrm>
          </p:grpSpPr>
          <p:sp>
            <p:nvSpPr>
              <p:cNvPr id="44" name="אליפסה 43">
                <a:extLst>
                  <a:ext uri="{FF2B5EF4-FFF2-40B4-BE49-F238E27FC236}">
                    <a16:creationId xmlns:a16="http://schemas.microsoft.com/office/drawing/2014/main" id="{8C124257-4D87-4609-87F2-C5035A38E0A8}"/>
                  </a:ext>
                </a:extLst>
              </p:cNvPr>
              <p:cNvSpPr/>
              <p:nvPr/>
            </p:nvSpPr>
            <p:spPr>
              <a:xfrm>
                <a:off x="3093117" y="9996522"/>
                <a:ext cx="357754" cy="357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sp>
            <p:nvSpPr>
              <p:cNvPr id="45" name="צורה חופשית: צורה 44">
                <a:extLst>
                  <a:ext uri="{FF2B5EF4-FFF2-40B4-BE49-F238E27FC236}">
                    <a16:creationId xmlns:a16="http://schemas.microsoft.com/office/drawing/2014/main" id="{5067258E-9106-4844-AE55-4ADD2A9EE12E}"/>
                  </a:ext>
                </a:extLst>
              </p:cNvPr>
              <p:cNvSpPr/>
              <p:nvPr/>
            </p:nvSpPr>
            <p:spPr>
              <a:xfrm>
                <a:off x="3112848" y="10016253"/>
                <a:ext cx="318293" cy="318293"/>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bg1">
                  <a:lumMod val="65000"/>
                </a:schemeClr>
              </a:solidFill>
              <a:ln w="9525" cap="flat">
                <a:noFill/>
                <a:prstDash val="solid"/>
                <a:miter/>
              </a:ln>
            </p:spPr>
            <p:txBody>
              <a:bodyPr rtlCol="1" anchor="ctr"/>
              <a:lstStyle/>
              <a:p>
                <a:endParaRPr lang="he-IL" sz="1653"/>
              </a:p>
            </p:txBody>
          </p:sp>
          <p:sp>
            <p:nvSpPr>
              <p:cNvPr id="46" name="צורה חופשית: צורה 45">
                <a:extLst>
                  <a:ext uri="{FF2B5EF4-FFF2-40B4-BE49-F238E27FC236}">
                    <a16:creationId xmlns:a16="http://schemas.microsoft.com/office/drawing/2014/main" id="{E0386BED-5106-4A80-88DC-7D3AF7E735CE}"/>
                  </a:ext>
                </a:extLst>
              </p:cNvPr>
              <p:cNvSpPr/>
              <p:nvPr/>
            </p:nvSpPr>
            <p:spPr>
              <a:xfrm>
                <a:off x="3131376" y="10034782"/>
                <a:ext cx="281235" cy="281235"/>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sz="1653"/>
              </a:p>
            </p:txBody>
          </p:sp>
          <p:sp>
            <p:nvSpPr>
              <p:cNvPr id="47" name="Freeform 976">
                <a:extLst>
                  <a:ext uri="{FF2B5EF4-FFF2-40B4-BE49-F238E27FC236}">
                    <a16:creationId xmlns:a16="http://schemas.microsoft.com/office/drawing/2014/main" id="{57E2402F-6CB1-4E1F-8776-91643E0B3C33}"/>
                  </a:ext>
                </a:extLst>
              </p:cNvPr>
              <p:cNvSpPr>
                <a:spLocks noChangeAspect="1"/>
              </p:cNvSpPr>
              <p:nvPr/>
            </p:nvSpPr>
            <p:spPr bwMode="auto">
              <a:xfrm flipH="1">
                <a:off x="3170000" y="10082472"/>
                <a:ext cx="165762" cy="185855"/>
              </a:xfrm>
              <a:custGeom>
                <a:avLst/>
                <a:gdLst>
                  <a:gd name="T0" fmla="*/ 52 w 53"/>
                  <a:gd name="T1" fmla="*/ 31 h 59"/>
                  <a:gd name="T2" fmla="*/ 2 w 53"/>
                  <a:gd name="T3" fmla="*/ 59 h 59"/>
                  <a:gd name="T4" fmla="*/ 1 w 53"/>
                  <a:gd name="T5" fmla="*/ 59 h 59"/>
                  <a:gd name="T6" fmla="*/ 0 w 53"/>
                  <a:gd name="T7" fmla="*/ 58 h 59"/>
                  <a:gd name="T8" fmla="*/ 0 w 53"/>
                  <a:gd name="T9" fmla="*/ 2 h 59"/>
                  <a:gd name="T10" fmla="*/ 1 w 53"/>
                  <a:gd name="T11" fmla="*/ 0 h 59"/>
                  <a:gd name="T12" fmla="*/ 2 w 53"/>
                  <a:gd name="T13" fmla="*/ 0 h 59"/>
                  <a:gd name="T14" fmla="*/ 52 w 53"/>
                  <a:gd name="T15" fmla="*/ 28 h 59"/>
                  <a:gd name="T16" fmla="*/ 53 w 53"/>
                  <a:gd name="T17" fmla="*/ 30 h 59"/>
                  <a:gd name="T18" fmla="*/ 52 w 53"/>
                  <a:gd name="T19"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9">
                    <a:moveTo>
                      <a:pt x="52" y="31"/>
                    </a:moveTo>
                    <a:cubicBezTo>
                      <a:pt x="2" y="59"/>
                      <a:pt x="2" y="59"/>
                      <a:pt x="2" y="59"/>
                    </a:cubicBezTo>
                    <a:cubicBezTo>
                      <a:pt x="1" y="59"/>
                      <a:pt x="1" y="59"/>
                      <a:pt x="1" y="59"/>
                    </a:cubicBezTo>
                    <a:cubicBezTo>
                      <a:pt x="0" y="59"/>
                      <a:pt x="0" y="58"/>
                      <a:pt x="0" y="58"/>
                    </a:cubicBezTo>
                    <a:cubicBezTo>
                      <a:pt x="0" y="2"/>
                      <a:pt x="0" y="2"/>
                      <a:pt x="0" y="2"/>
                    </a:cubicBezTo>
                    <a:cubicBezTo>
                      <a:pt x="0" y="1"/>
                      <a:pt x="0" y="1"/>
                      <a:pt x="1" y="0"/>
                    </a:cubicBezTo>
                    <a:cubicBezTo>
                      <a:pt x="1" y="0"/>
                      <a:pt x="1" y="0"/>
                      <a:pt x="2" y="0"/>
                    </a:cubicBezTo>
                    <a:cubicBezTo>
                      <a:pt x="52" y="28"/>
                      <a:pt x="52" y="28"/>
                      <a:pt x="52" y="28"/>
                    </a:cubicBezTo>
                    <a:cubicBezTo>
                      <a:pt x="53" y="29"/>
                      <a:pt x="53" y="29"/>
                      <a:pt x="53" y="30"/>
                    </a:cubicBezTo>
                    <a:cubicBezTo>
                      <a:pt x="53" y="30"/>
                      <a:pt x="53" y="30"/>
                      <a:pt x="52" y="3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42" name="אליפסה 41">
              <a:extLst>
                <a:ext uri="{FF2B5EF4-FFF2-40B4-BE49-F238E27FC236}">
                  <a16:creationId xmlns:a16="http://schemas.microsoft.com/office/drawing/2014/main" id="{213B1271-452E-44ED-80D1-F2FDB6A1BE6C}"/>
                </a:ext>
              </a:extLst>
            </p:cNvPr>
            <p:cNvSpPr/>
            <p:nvPr/>
          </p:nvSpPr>
          <p:spPr>
            <a:xfrm>
              <a:off x="3950675" y="10027990"/>
              <a:ext cx="330471" cy="330471"/>
            </a:xfrm>
            <a:prstGeom prst="ellipse">
              <a:avLst/>
            </a:prstGeom>
            <a:solidFill>
              <a:srgbClr val="009E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dirty="0"/>
            </a:p>
          </p:txBody>
        </p:sp>
        <p:pic>
          <p:nvPicPr>
            <p:cNvPr id="60" name="גרפיקה 59">
              <a:extLst>
                <a:ext uri="{FF2B5EF4-FFF2-40B4-BE49-F238E27FC236}">
                  <a16:creationId xmlns:a16="http://schemas.microsoft.com/office/drawing/2014/main" id="{5FA887DD-EC1C-47AA-B353-AC0BBD0F4694}"/>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4007884" y="10065698"/>
              <a:ext cx="254731" cy="254731"/>
            </a:xfrm>
            <a:prstGeom prst="rect">
              <a:avLst/>
            </a:prstGeom>
          </p:spPr>
        </p:pic>
      </p:grpSp>
    </p:spTree>
    <p:extLst>
      <p:ext uri="{BB962C8B-B14F-4D97-AF65-F5344CB8AC3E}">
        <p14:creationId xmlns:p14="http://schemas.microsoft.com/office/powerpoint/2010/main" val="2615884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ניהול הבית והשגרה - ראשי">
    <p:spTree>
      <p:nvGrpSpPr>
        <p:cNvPr id="1" name=""/>
        <p:cNvGrpSpPr/>
        <p:nvPr/>
      </p:nvGrpSpPr>
      <p:grpSpPr>
        <a:xfrm>
          <a:off x="0" y="0"/>
          <a:ext cx="0" cy="0"/>
          <a:chOff x="0" y="0"/>
          <a:chExt cx="0" cy="0"/>
        </a:xfrm>
      </p:grpSpPr>
      <p:sp>
        <p:nvSpPr>
          <p:cNvPr id="36" name="מלבן 35">
            <a:extLst>
              <a:ext uri="{FF2B5EF4-FFF2-40B4-BE49-F238E27FC236}">
                <a16:creationId xmlns:a16="http://schemas.microsoft.com/office/drawing/2014/main" id="{FC3E0974-8986-4AF5-874F-3C5808813906}"/>
              </a:ext>
            </a:extLst>
          </p:cNvPr>
          <p:cNvSpPr/>
          <p:nvPr userDrawn="1"/>
        </p:nvSpPr>
        <p:spPr>
          <a:xfrm>
            <a:off x="6447349" y="860457"/>
            <a:ext cx="504315" cy="540000"/>
          </a:xfrm>
          <a:prstGeom prst="rect">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ts val="300"/>
              </a:spcBef>
              <a:buNone/>
            </a:pPr>
            <a:endParaRPr lang="he-IL" altLang="he-IL" sz="2400" b="1" dirty="0">
              <a:solidFill>
                <a:schemeClr val="bg1"/>
              </a:solidFill>
              <a:latin typeface="Arial Unicode MS" panose="020B0604020202020204" pitchFamily="34" charset="-128"/>
              <a:ea typeface="Arial Unicode MS" panose="020B0604020202020204" pitchFamily="34" charset="-128"/>
            </a:endParaRPr>
          </a:p>
        </p:txBody>
      </p:sp>
      <p:grpSp>
        <p:nvGrpSpPr>
          <p:cNvPr id="38" name="קבוצה 37">
            <a:extLst>
              <a:ext uri="{FF2B5EF4-FFF2-40B4-BE49-F238E27FC236}">
                <a16:creationId xmlns:a16="http://schemas.microsoft.com/office/drawing/2014/main" id="{598E90C8-CE74-4ED5-8A51-FEB95EDA47D2}"/>
              </a:ext>
            </a:extLst>
          </p:cNvPr>
          <p:cNvGrpSpPr/>
          <p:nvPr userDrawn="1"/>
        </p:nvGrpSpPr>
        <p:grpSpPr>
          <a:xfrm>
            <a:off x="6503196" y="957486"/>
            <a:ext cx="414498" cy="338800"/>
            <a:chOff x="-1768612" y="2658663"/>
            <a:chExt cx="1619682" cy="1323885"/>
          </a:xfrm>
        </p:grpSpPr>
        <p:grpSp>
          <p:nvGrpSpPr>
            <p:cNvPr id="39" name="קבוצה 38">
              <a:extLst>
                <a:ext uri="{FF2B5EF4-FFF2-40B4-BE49-F238E27FC236}">
                  <a16:creationId xmlns:a16="http://schemas.microsoft.com/office/drawing/2014/main" id="{F3FD86E0-8360-469E-A62F-5B4E01B2D85C}"/>
                </a:ext>
              </a:extLst>
            </p:cNvPr>
            <p:cNvGrpSpPr/>
            <p:nvPr/>
          </p:nvGrpSpPr>
          <p:grpSpPr>
            <a:xfrm>
              <a:off x="-1652599" y="2658663"/>
              <a:ext cx="1342711" cy="1323885"/>
              <a:chOff x="-1652599" y="2658663"/>
              <a:chExt cx="1342711" cy="1323885"/>
            </a:xfrm>
            <a:solidFill>
              <a:schemeClr val="bg1"/>
            </a:solidFill>
          </p:grpSpPr>
          <p:sp>
            <p:nvSpPr>
              <p:cNvPr id="41" name="צורה חופשית: צורה 40">
                <a:extLst>
                  <a:ext uri="{FF2B5EF4-FFF2-40B4-BE49-F238E27FC236}">
                    <a16:creationId xmlns:a16="http://schemas.microsoft.com/office/drawing/2014/main" id="{1F4F6495-38A0-4713-919C-C38256256DB9}"/>
                  </a:ext>
                </a:extLst>
              </p:cNvPr>
              <p:cNvSpPr/>
              <p:nvPr/>
            </p:nvSpPr>
            <p:spPr>
              <a:xfrm>
                <a:off x="-1652599" y="2658663"/>
                <a:ext cx="1171546" cy="1150579"/>
              </a:xfrm>
              <a:custGeom>
                <a:avLst/>
                <a:gdLst>
                  <a:gd name="connsiteX0" fmla="*/ 1169871 w 1171545"/>
                  <a:gd name="connsiteY0" fmla="*/ 214275 h 1150578"/>
                  <a:gd name="connsiteX1" fmla="*/ 1106029 w 1171545"/>
                  <a:gd name="connsiteY1" fmla="*/ 87858 h 1150578"/>
                  <a:gd name="connsiteX2" fmla="*/ 1077854 w 1171545"/>
                  <a:gd name="connsiteY2" fmla="*/ 78593 h 1150578"/>
                  <a:gd name="connsiteX3" fmla="*/ 1068600 w 1171545"/>
                  <a:gd name="connsiteY3" fmla="*/ 106758 h 1150578"/>
                  <a:gd name="connsiteX4" fmla="*/ 1088345 w 1171545"/>
                  <a:gd name="connsiteY4" fmla="*/ 145856 h 1150578"/>
                  <a:gd name="connsiteX5" fmla="*/ 671490 w 1171545"/>
                  <a:gd name="connsiteY5" fmla="*/ 537 h 1150578"/>
                  <a:gd name="connsiteX6" fmla="*/ 197064 w 1171545"/>
                  <a:gd name="connsiteY6" fmla="*/ 197053 h 1150578"/>
                  <a:gd name="connsiteX7" fmla="*/ 537 w 1171545"/>
                  <a:gd name="connsiteY7" fmla="*/ 671490 h 1150578"/>
                  <a:gd name="connsiteX8" fmla="*/ 197064 w 1171545"/>
                  <a:gd name="connsiteY8" fmla="*/ 1145916 h 1150578"/>
                  <a:gd name="connsiteX9" fmla="*/ 211888 w 1171545"/>
                  <a:gd name="connsiteY9" fmla="*/ 1152060 h 1150578"/>
                  <a:gd name="connsiteX10" fmla="*/ 226711 w 1171545"/>
                  <a:gd name="connsiteY10" fmla="*/ 1145916 h 1150578"/>
                  <a:gd name="connsiteX11" fmla="*/ 226711 w 1171545"/>
                  <a:gd name="connsiteY11" fmla="*/ 1116266 h 1150578"/>
                  <a:gd name="connsiteX12" fmla="*/ 42472 w 1171545"/>
                  <a:gd name="connsiteY12" fmla="*/ 671490 h 1150578"/>
                  <a:gd name="connsiteX13" fmla="*/ 226714 w 1171545"/>
                  <a:gd name="connsiteY13" fmla="*/ 226704 h 1150578"/>
                  <a:gd name="connsiteX14" fmla="*/ 671490 w 1171545"/>
                  <a:gd name="connsiteY14" fmla="*/ 42472 h 1150578"/>
                  <a:gd name="connsiteX15" fmla="*/ 1062168 w 1171545"/>
                  <a:gd name="connsiteY15" fmla="*/ 178607 h 1150578"/>
                  <a:gd name="connsiteX16" fmla="*/ 1019539 w 1171545"/>
                  <a:gd name="connsiteY16" fmla="*/ 167385 h 1150578"/>
                  <a:gd name="connsiteX17" fmla="*/ 993925 w 1171545"/>
                  <a:gd name="connsiteY17" fmla="*/ 182311 h 1150578"/>
                  <a:gd name="connsiteX18" fmla="*/ 1008851 w 1171545"/>
                  <a:gd name="connsiteY18" fmla="*/ 207925 h 1150578"/>
                  <a:gd name="connsiteX19" fmla="*/ 1145814 w 1171545"/>
                  <a:gd name="connsiteY19" fmla="*/ 243994 h 1150578"/>
                  <a:gd name="connsiteX20" fmla="*/ 1151158 w 1171545"/>
                  <a:gd name="connsiteY20" fmla="*/ 244691 h 1150578"/>
                  <a:gd name="connsiteX21" fmla="*/ 1167458 w 1171545"/>
                  <a:gd name="connsiteY21" fmla="*/ 236909 h 1150578"/>
                  <a:gd name="connsiteX22" fmla="*/ 1169871 w 1171545"/>
                  <a:gd name="connsiteY22" fmla="*/ 214275 h 115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1545" h="1150578">
                    <a:moveTo>
                      <a:pt x="1169871" y="214275"/>
                    </a:moveTo>
                    <a:lnTo>
                      <a:pt x="1106029" y="87858"/>
                    </a:lnTo>
                    <a:cubicBezTo>
                      <a:pt x="1100829" y="77508"/>
                      <a:pt x="1088194" y="73320"/>
                      <a:pt x="1077854" y="78593"/>
                    </a:cubicBezTo>
                    <a:cubicBezTo>
                      <a:pt x="1067533" y="83814"/>
                      <a:pt x="1063379" y="96429"/>
                      <a:pt x="1068600" y="106758"/>
                    </a:cubicBezTo>
                    <a:lnTo>
                      <a:pt x="1088345" y="145856"/>
                    </a:lnTo>
                    <a:cubicBezTo>
                      <a:pt x="970166" y="51758"/>
                      <a:pt x="824808" y="537"/>
                      <a:pt x="671490" y="537"/>
                    </a:cubicBezTo>
                    <a:cubicBezTo>
                      <a:pt x="492264" y="537"/>
                      <a:pt x="323790" y="70330"/>
                      <a:pt x="197064" y="197053"/>
                    </a:cubicBezTo>
                    <a:cubicBezTo>
                      <a:pt x="70338" y="323777"/>
                      <a:pt x="537" y="492264"/>
                      <a:pt x="537" y="671490"/>
                    </a:cubicBezTo>
                    <a:cubicBezTo>
                      <a:pt x="537" y="850716"/>
                      <a:pt x="70340" y="1019190"/>
                      <a:pt x="197064" y="1145916"/>
                    </a:cubicBezTo>
                    <a:cubicBezTo>
                      <a:pt x="201160" y="1150013"/>
                      <a:pt x="206523" y="1152060"/>
                      <a:pt x="211888" y="1152060"/>
                    </a:cubicBezTo>
                    <a:cubicBezTo>
                      <a:pt x="217253" y="1152060"/>
                      <a:pt x="222618" y="1150013"/>
                      <a:pt x="226711" y="1145916"/>
                    </a:cubicBezTo>
                    <a:cubicBezTo>
                      <a:pt x="234902" y="1137726"/>
                      <a:pt x="234902" y="1124456"/>
                      <a:pt x="226711" y="1116266"/>
                    </a:cubicBezTo>
                    <a:cubicBezTo>
                      <a:pt x="107913" y="997465"/>
                      <a:pt x="42472" y="839514"/>
                      <a:pt x="42472" y="671490"/>
                    </a:cubicBezTo>
                    <a:cubicBezTo>
                      <a:pt x="42472" y="503466"/>
                      <a:pt x="107913" y="345504"/>
                      <a:pt x="226714" y="226704"/>
                    </a:cubicBezTo>
                    <a:cubicBezTo>
                      <a:pt x="345515" y="107903"/>
                      <a:pt x="503466" y="42472"/>
                      <a:pt x="671490" y="42472"/>
                    </a:cubicBezTo>
                    <a:cubicBezTo>
                      <a:pt x="815173" y="42472"/>
                      <a:pt x="951400" y="90458"/>
                      <a:pt x="1062168" y="178607"/>
                    </a:cubicBezTo>
                    <a:lnTo>
                      <a:pt x="1019539" y="167385"/>
                    </a:lnTo>
                    <a:cubicBezTo>
                      <a:pt x="1008358" y="164446"/>
                      <a:pt x="996873" y="171111"/>
                      <a:pt x="993925" y="182311"/>
                    </a:cubicBezTo>
                    <a:cubicBezTo>
                      <a:pt x="990976" y="193510"/>
                      <a:pt x="997652" y="204976"/>
                      <a:pt x="1008851" y="207925"/>
                    </a:cubicBezTo>
                    <a:lnTo>
                      <a:pt x="1145814" y="243994"/>
                    </a:lnTo>
                    <a:cubicBezTo>
                      <a:pt x="1147596" y="244465"/>
                      <a:pt x="1149376" y="244691"/>
                      <a:pt x="1151158" y="244691"/>
                    </a:cubicBezTo>
                    <a:cubicBezTo>
                      <a:pt x="1157383" y="244691"/>
                      <a:pt x="1163424" y="241905"/>
                      <a:pt x="1167458" y="236909"/>
                    </a:cubicBezTo>
                    <a:cubicBezTo>
                      <a:pt x="1172657" y="230501"/>
                      <a:pt x="1173598" y="221635"/>
                      <a:pt x="1169871" y="214275"/>
                    </a:cubicBezTo>
                    <a:close/>
                  </a:path>
                </a:pathLst>
              </a:custGeom>
              <a:grpFill/>
              <a:ln w="2604" cap="flat">
                <a:noFill/>
                <a:prstDash val="solid"/>
                <a:miter/>
              </a:ln>
            </p:spPr>
            <p:txBody>
              <a:bodyPr rtlCol="1" anchor="ctr"/>
              <a:lstStyle/>
              <a:p>
                <a:endParaRPr lang="he-IL" sz="200"/>
              </a:p>
            </p:txBody>
          </p:sp>
          <p:sp>
            <p:nvSpPr>
              <p:cNvPr id="42" name="צורה חופשית: צורה 41">
                <a:extLst>
                  <a:ext uri="{FF2B5EF4-FFF2-40B4-BE49-F238E27FC236}">
                    <a16:creationId xmlns:a16="http://schemas.microsoft.com/office/drawing/2014/main" id="{E86D3D2A-5E63-43B2-9578-D216BEFDEB0E}"/>
                  </a:ext>
                </a:extLst>
              </p:cNvPr>
              <p:cNvSpPr/>
              <p:nvPr/>
            </p:nvSpPr>
            <p:spPr>
              <a:xfrm>
                <a:off x="-1149633" y="3917474"/>
                <a:ext cx="86490" cy="52418"/>
              </a:xfrm>
              <a:custGeom>
                <a:avLst/>
                <a:gdLst>
                  <a:gd name="connsiteX0" fmla="*/ 64280 w 86489"/>
                  <a:gd name="connsiteY0" fmla="*/ 50998 h 52418"/>
                  <a:gd name="connsiteX1" fmla="*/ 61392 w 86489"/>
                  <a:gd name="connsiteY1" fmla="*/ 50794 h 52418"/>
                  <a:gd name="connsiteX2" fmla="*/ 18700 w 86489"/>
                  <a:gd name="connsiteY2" fmla="*/ 43463 h 52418"/>
                  <a:gd name="connsiteX3" fmla="*/ 2400 w 86489"/>
                  <a:gd name="connsiteY3" fmla="*/ 18688 h 52418"/>
                  <a:gd name="connsiteX4" fmla="*/ 27176 w 86489"/>
                  <a:gd name="connsiteY4" fmla="*/ 2388 h 52418"/>
                  <a:gd name="connsiteX5" fmla="*/ 67124 w 86489"/>
                  <a:gd name="connsiteY5" fmla="*/ 9268 h 52418"/>
                  <a:gd name="connsiteX6" fmla="*/ 85019 w 86489"/>
                  <a:gd name="connsiteY6" fmla="*/ 32898 h 52418"/>
                  <a:gd name="connsiteX7" fmla="*/ 64280 w 86489"/>
                  <a:gd name="connsiteY7" fmla="*/ 50998 h 5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89" h="52418">
                    <a:moveTo>
                      <a:pt x="64280" y="50998"/>
                    </a:moveTo>
                    <a:cubicBezTo>
                      <a:pt x="63339" y="50998"/>
                      <a:pt x="62356" y="50938"/>
                      <a:pt x="61392" y="50794"/>
                    </a:cubicBezTo>
                    <a:cubicBezTo>
                      <a:pt x="47160" y="48828"/>
                      <a:pt x="32787" y="46370"/>
                      <a:pt x="18700" y="43463"/>
                    </a:cubicBezTo>
                    <a:cubicBezTo>
                      <a:pt x="7356" y="41128"/>
                      <a:pt x="68" y="30031"/>
                      <a:pt x="2400" y="18688"/>
                    </a:cubicBezTo>
                    <a:cubicBezTo>
                      <a:pt x="4736" y="7365"/>
                      <a:pt x="15670" y="95"/>
                      <a:pt x="27176" y="2388"/>
                    </a:cubicBezTo>
                    <a:cubicBezTo>
                      <a:pt x="40341" y="5111"/>
                      <a:pt x="53670" y="7405"/>
                      <a:pt x="67124" y="9268"/>
                    </a:cubicBezTo>
                    <a:cubicBezTo>
                      <a:pt x="78590" y="10846"/>
                      <a:pt x="86618" y="21432"/>
                      <a:pt x="85019" y="32898"/>
                    </a:cubicBezTo>
                    <a:cubicBezTo>
                      <a:pt x="83567" y="43403"/>
                      <a:pt x="74598" y="50998"/>
                      <a:pt x="64280" y="50998"/>
                    </a:cubicBezTo>
                    <a:close/>
                  </a:path>
                </a:pathLst>
              </a:custGeom>
              <a:grpFill/>
              <a:ln w="9525" cap="flat">
                <a:noFill/>
                <a:prstDash val="solid"/>
                <a:miter/>
              </a:ln>
            </p:spPr>
            <p:txBody>
              <a:bodyPr rtlCol="1" anchor="ctr"/>
              <a:lstStyle/>
              <a:p>
                <a:endParaRPr lang="he-IL" sz="200"/>
              </a:p>
            </p:txBody>
          </p:sp>
          <p:sp>
            <p:nvSpPr>
              <p:cNvPr id="43" name="צורה חופשית: צורה 42">
                <a:extLst>
                  <a:ext uri="{FF2B5EF4-FFF2-40B4-BE49-F238E27FC236}">
                    <a16:creationId xmlns:a16="http://schemas.microsoft.com/office/drawing/2014/main" id="{2C3A3D0C-117E-40DA-AE38-36766B58A80C}"/>
                  </a:ext>
                </a:extLst>
              </p:cNvPr>
              <p:cNvSpPr/>
              <p:nvPr/>
            </p:nvSpPr>
            <p:spPr>
              <a:xfrm>
                <a:off x="-1279304" y="3876231"/>
                <a:ext cx="83869" cy="60281"/>
              </a:xfrm>
              <a:custGeom>
                <a:avLst/>
                <a:gdLst>
                  <a:gd name="connsiteX0" fmla="*/ 61860 w 83869"/>
                  <a:gd name="connsiteY0" fmla="*/ 59500 h 60280"/>
                  <a:gd name="connsiteX1" fmla="*/ 54694 w 83869"/>
                  <a:gd name="connsiteY1" fmla="*/ 58232 h 60280"/>
                  <a:gd name="connsiteX2" fmla="*/ 14500 w 83869"/>
                  <a:gd name="connsiteY2" fmla="*/ 42118 h 60280"/>
                  <a:gd name="connsiteX3" fmla="*/ 3749 w 83869"/>
                  <a:gd name="connsiteY3" fmla="*/ 14497 h 60280"/>
                  <a:gd name="connsiteX4" fmla="*/ 31371 w 83869"/>
                  <a:gd name="connsiteY4" fmla="*/ 3746 h 60280"/>
                  <a:gd name="connsiteX5" fmla="*/ 69025 w 83869"/>
                  <a:gd name="connsiteY5" fmla="*/ 18837 h 60280"/>
                  <a:gd name="connsiteX6" fmla="*/ 81556 w 83869"/>
                  <a:gd name="connsiteY6" fmla="*/ 45701 h 60280"/>
                  <a:gd name="connsiteX7" fmla="*/ 61860 w 83869"/>
                  <a:gd name="connsiteY7" fmla="*/ 59500 h 6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69" h="60280">
                    <a:moveTo>
                      <a:pt x="61860" y="59500"/>
                    </a:moveTo>
                    <a:cubicBezTo>
                      <a:pt x="59485" y="59500"/>
                      <a:pt x="57069" y="59091"/>
                      <a:pt x="54694" y="58232"/>
                    </a:cubicBezTo>
                    <a:cubicBezTo>
                      <a:pt x="41097" y="53297"/>
                      <a:pt x="27583" y="47871"/>
                      <a:pt x="14500" y="42118"/>
                    </a:cubicBezTo>
                    <a:cubicBezTo>
                      <a:pt x="3893" y="37472"/>
                      <a:pt x="-919" y="25083"/>
                      <a:pt x="3749" y="14497"/>
                    </a:cubicBezTo>
                    <a:cubicBezTo>
                      <a:pt x="8377" y="3911"/>
                      <a:pt x="20743" y="-922"/>
                      <a:pt x="31371" y="3746"/>
                    </a:cubicBezTo>
                    <a:cubicBezTo>
                      <a:pt x="43718" y="9171"/>
                      <a:pt x="56269" y="14187"/>
                      <a:pt x="69025" y="18837"/>
                    </a:cubicBezTo>
                    <a:cubicBezTo>
                      <a:pt x="79897" y="22789"/>
                      <a:pt x="85529" y="34809"/>
                      <a:pt x="81556" y="45701"/>
                    </a:cubicBezTo>
                    <a:cubicBezTo>
                      <a:pt x="78466" y="54219"/>
                      <a:pt x="70420" y="59500"/>
                      <a:pt x="61860" y="59500"/>
                    </a:cubicBezTo>
                    <a:close/>
                  </a:path>
                </a:pathLst>
              </a:custGeom>
              <a:grpFill/>
              <a:ln w="9525" cap="flat">
                <a:noFill/>
                <a:prstDash val="solid"/>
                <a:miter/>
              </a:ln>
            </p:spPr>
            <p:txBody>
              <a:bodyPr rtlCol="1" anchor="ctr"/>
              <a:lstStyle/>
              <a:p>
                <a:endParaRPr lang="he-IL" sz="200"/>
              </a:p>
            </p:txBody>
          </p:sp>
          <p:sp>
            <p:nvSpPr>
              <p:cNvPr id="44" name="צורה חופשית: צורה 43">
                <a:extLst>
                  <a:ext uri="{FF2B5EF4-FFF2-40B4-BE49-F238E27FC236}">
                    <a16:creationId xmlns:a16="http://schemas.microsoft.com/office/drawing/2014/main" id="{750C7730-87AB-4839-A46D-CE50E6A26C16}"/>
                  </a:ext>
                </a:extLst>
              </p:cNvPr>
              <p:cNvSpPr/>
              <p:nvPr/>
            </p:nvSpPr>
            <p:spPr>
              <a:xfrm>
                <a:off x="-1397399" y="3808787"/>
                <a:ext cx="78627" cy="68144"/>
              </a:xfrm>
              <a:custGeom>
                <a:avLst/>
                <a:gdLst>
                  <a:gd name="connsiteX0" fmla="*/ 57694 w 78627"/>
                  <a:gd name="connsiteY0" fmla="*/ 67279 h 68143"/>
                  <a:gd name="connsiteX1" fmla="*/ 46576 w 78627"/>
                  <a:gd name="connsiteY1" fmla="*/ 64084 h 68143"/>
                  <a:gd name="connsiteX2" fmla="*/ 10683 w 78627"/>
                  <a:gd name="connsiteY2" fmla="*/ 39943 h 68143"/>
                  <a:gd name="connsiteX3" fmla="*/ 5913 w 78627"/>
                  <a:gd name="connsiteY3" fmla="*/ 10683 h 68143"/>
                  <a:gd name="connsiteX4" fmla="*/ 35173 w 78627"/>
                  <a:gd name="connsiteY4" fmla="*/ 5913 h 68143"/>
                  <a:gd name="connsiteX5" fmla="*/ 68857 w 78627"/>
                  <a:gd name="connsiteY5" fmla="*/ 28539 h 68143"/>
                  <a:gd name="connsiteX6" fmla="*/ 75490 w 78627"/>
                  <a:gd name="connsiteY6" fmla="*/ 57451 h 68143"/>
                  <a:gd name="connsiteX7" fmla="*/ 57694 w 78627"/>
                  <a:gd name="connsiteY7" fmla="*/ 67279 h 6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27" h="68143">
                    <a:moveTo>
                      <a:pt x="57694" y="67279"/>
                    </a:moveTo>
                    <a:cubicBezTo>
                      <a:pt x="53886" y="67279"/>
                      <a:pt x="50036" y="66254"/>
                      <a:pt x="46576" y="64084"/>
                    </a:cubicBezTo>
                    <a:cubicBezTo>
                      <a:pt x="34353" y="56405"/>
                      <a:pt x="22354" y="48359"/>
                      <a:pt x="10683" y="39943"/>
                    </a:cubicBezTo>
                    <a:cubicBezTo>
                      <a:pt x="1285" y="33186"/>
                      <a:pt x="-844" y="20082"/>
                      <a:pt x="5913" y="10683"/>
                    </a:cubicBezTo>
                    <a:cubicBezTo>
                      <a:pt x="12649" y="1285"/>
                      <a:pt x="25774" y="-844"/>
                      <a:pt x="35173" y="5913"/>
                    </a:cubicBezTo>
                    <a:cubicBezTo>
                      <a:pt x="46149" y="13797"/>
                      <a:pt x="57369" y="21353"/>
                      <a:pt x="68857" y="28539"/>
                    </a:cubicBezTo>
                    <a:cubicBezTo>
                      <a:pt x="78664" y="34704"/>
                      <a:pt x="81634" y="47643"/>
                      <a:pt x="75490" y="57451"/>
                    </a:cubicBezTo>
                    <a:cubicBezTo>
                      <a:pt x="71496" y="63798"/>
                      <a:pt x="64676" y="67279"/>
                      <a:pt x="57694" y="67279"/>
                    </a:cubicBezTo>
                    <a:close/>
                  </a:path>
                </a:pathLst>
              </a:custGeom>
              <a:grpFill/>
              <a:ln w="9525" cap="flat">
                <a:noFill/>
                <a:prstDash val="solid"/>
                <a:miter/>
              </a:ln>
            </p:spPr>
            <p:txBody>
              <a:bodyPr rtlCol="1" anchor="ctr"/>
              <a:lstStyle/>
              <a:p>
                <a:endParaRPr lang="he-IL" sz="200"/>
              </a:p>
            </p:txBody>
          </p:sp>
          <p:grpSp>
            <p:nvGrpSpPr>
              <p:cNvPr id="45" name="קבוצה 44">
                <a:extLst>
                  <a:ext uri="{FF2B5EF4-FFF2-40B4-BE49-F238E27FC236}">
                    <a16:creationId xmlns:a16="http://schemas.microsoft.com/office/drawing/2014/main" id="{2E46B825-880A-4BE8-963C-C4BD323DA5CF}"/>
                  </a:ext>
                </a:extLst>
              </p:cNvPr>
              <p:cNvGrpSpPr/>
              <p:nvPr/>
            </p:nvGrpSpPr>
            <p:grpSpPr>
              <a:xfrm>
                <a:off x="-466060" y="2942334"/>
                <a:ext cx="156172" cy="604802"/>
                <a:chOff x="-466060" y="2942334"/>
                <a:chExt cx="156172" cy="604802"/>
              </a:xfrm>
              <a:grpFill/>
            </p:grpSpPr>
            <p:sp>
              <p:nvSpPr>
                <p:cNvPr id="53" name="צורה חופשית: צורה 52">
                  <a:extLst>
                    <a:ext uri="{FF2B5EF4-FFF2-40B4-BE49-F238E27FC236}">
                      <a16:creationId xmlns:a16="http://schemas.microsoft.com/office/drawing/2014/main" id="{560AA9A2-E103-4824-B2CE-8679C78BE778}"/>
                    </a:ext>
                  </a:extLst>
                </p:cNvPr>
                <p:cNvSpPr/>
                <p:nvPr/>
              </p:nvSpPr>
              <p:spPr>
                <a:xfrm>
                  <a:off x="-384261" y="3463267"/>
                  <a:ext cx="55039" cy="83869"/>
                </a:xfrm>
                <a:custGeom>
                  <a:avLst/>
                  <a:gdLst>
                    <a:gd name="connsiteX0" fmla="*/ 22936 w 55039"/>
                    <a:gd name="connsiteY0" fmla="*/ 84257 h 83869"/>
                    <a:gd name="connsiteX1" fmla="*/ 16609 w 55039"/>
                    <a:gd name="connsiteY1" fmla="*/ 83274 h 83869"/>
                    <a:gd name="connsiteX2" fmla="*/ 2952 w 55039"/>
                    <a:gd name="connsiteY2" fmla="*/ 56963 h 83869"/>
                    <a:gd name="connsiteX3" fmla="*/ 13928 w 55039"/>
                    <a:gd name="connsiteY3" fmla="*/ 17935 h 83869"/>
                    <a:gd name="connsiteX4" fmla="*/ 39298 w 55039"/>
                    <a:gd name="connsiteY4" fmla="*/ 2598 h 83869"/>
                    <a:gd name="connsiteX5" fmla="*/ 54636 w 55039"/>
                    <a:gd name="connsiteY5" fmla="*/ 27968 h 83869"/>
                    <a:gd name="connsiteX6" fmla="*/ 42923 w 55039"/>
                    <a:gd name="connsiteY6" fmla="*/ 69617 h 83869"/>
                    <a:gd name="connsiteX7" fmla="*/ 22936 w 55039"/>
                    <a:gd name="connsiteY7" fmla="*/ 84257 h 8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39" h="83869">
                      <a:moveTo>
                        <a:pt x="22936" y="84257"/>
                      </a:moveTo>
                      <a:cubicBezTo>
                        <a:pt x="20847" y="84257"/>
                        <a:pt x="18719" y="83951"/>
                        <a:pt x="16609" y="83274"/>
                      </a:cubicBezTo>
                      <a:cubicBezTo>
                        <a:pt x="5573" y="79794"/>
                        <a:pt x="-550" y="68000"/>
                        <a:pt x="2952" y="56963"/>
                      </a:cubicBezTo>
                      <a:cubicBezTo>
                        <a:pt x="7006" y="44126"/>
                        <a:pt x="10670" y="31103"/>
                        <a:pt x="13928" y="17935"/>
                      </a:cubicBezTo>
                      <a:cubicBezTo>
                        <a:pt x="16693" y="6694"/>
                        <a:pt x="28118" y="-228"/>
                        <a:pt x="39298" y="2598"/>
                      </a:cubicBezTo>
                      <a:cubicBezTo>
                        <a:pt x="50539" y="5363"/>
                        <a:pt x="57419" y="16727"/>
                        <a:pt x="54636" y="27968"/>
                      </a:cubicBezTo>
                      <a:cubicBezTo>
                        <a:pt x="51176" y="42034"/>
                        <a:pt x="47263" y="55917"/>
                        <a:pt x="42923" y="69617"/>
                      </a:cubicBezTo>
                      <a:cubicBezTo>
                        <a:pt x="40093" y="78546"/>
                        <a:pt x="31842" y="84257"/>
                        <a:pt x="22936" y="84257"/>
                      </a:cubicBezTo>
                      <a:close/>
                    </a:path>
                  </a:pathLst>
                </a:custGeom>
                <a:grpFill/>
                <a:ln w="9525" cap="flat">
                  <a:noFill/>
                  <a:prstDash val="solid"/>
                  <a:miter/>
                </a:ln>
              </p:spPr>
              <p:txBody>
                <a:bodyPr rtlCol="1" anchor="ctr"/>
                <a:lstStyle/>
                <a:p>
                  <a:endParaRPr lang="he-IL" sz="200"/>
                </a:p>
              </p:txBody>
            </p:sp>
            <p:sp>
              <p:nvSpPr>
                <p:cNvPr id="54" name="צורה חופשית: צורה 53">
                  <a:extLst>
                    <a:ext uri="{FF2B5EF4-FFF2-40B4-BE49-F238E27FC236}">
                      <a16:creationId xmlns:a16="http://schemas.microsoft.com/office/drawing/2014/main" id="{EBA8FD16-0D65-42DA-96B9-74925FF3346A}"/>
                    </a:ext>
                  </a:extLst>
                </p:cNvPr>
                <p:cNvSpPr/>
                <p:nvPr/>
              </p:nvSpPr>
              <p:spPr>
                <a:xfrm>
                  <a:off x="-357064" y="3328543"/>
                  <a:ext cx="47176" cy="86490"/>
                </a:xfrm>
                <a:custGeom>
                  <a:avLst/>
                  <a:gdLst>
                    <a:gd name="connsiteX0" fmla="*/ 22949 w 47176"/>
                    <a:gd name="connsiteY0" fmla="*/ 85745 h 86489"/>
                    <a:gd name="connsiteX1" fmla="*/ 20941 w 47176"/>
                    <a:gd name="connsiteY1" fmla="*/ 85642 h 86489"/>
                    <a:gd name="connsiteX2" fmla="*/ 2063 w 47176"/>
                    <a:gd name="connsiteY2" fmla="*/ 62791 h 86489"/>
                    <a:gd name="connsiteX3" fmla="*/ 4642 w 47176"/>
                    <a:gd name="connsiteY3" fmla="*/ 22290 h 86489"/>
                    <a:gd name="connsiteX4" fmla="*/ 26264 w 47176"/>
                    <a:gd name="connsiteY4" fmla="*/ 2020 h 86489"/>
                    <a:gd name="connsiteX5" fmla="*/ 46534 w 47176"/>
                    <a:gd name="connsiteY5" fmla="*/ 23642 h 86489"/>
                    <a:gd name="connsiteX6" fmla="*/ 43790 w 47176"/>
                    <a:gd name="connsiteY6" fmla="*/ 66764 h 86489"/>
                    <a:gd name="connsiteX7" fmla="*/ 22949 w 47176"/>
                    <a:gd name="connsiteY7" fmla="*/ 85745 h 8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76" h="86489">
                      <a:moveTo>
                        <a:pt x="22949" y="85745"/>
                      </a:moveTo>
                      <a:cubicBezTo>
                        <a:pt x="22294" y="85745"/>
                        <a:pt x="21618" y="85724"/>
                        <a:pt x="20941" y="85642"/>
                      </a:cubicBezTo>
                      <a:cubicBezTo>
                        <a:pt x="9415" y="84557"/>
                        <a:pt x="957" y="74320"/>
                        <a:pt x="2063" y="62791"/>
                      </a:cubicBezTo>
                      <a:cubicBezTo>
                        <a:pt x="3331" y="49419"/>
                        <a:pt x="4194" y="35926"/>
                        <a:pt x="4642" y="22290"/>
                      </a:cubicBezTo>
                      <a:cubicBezTo>
                        <a:pt x="4990" y="10721"/>
                        <a:pt x="14963" y="1158"/>
                        <a:pt x="26264" y="2020"/>
                      </a:cubicBezTo>
                      <a:cubicBezTo>
                        <a:pt x="37833" y="2389"/>
                        <a:pt x="46925" y="12074"/>
                        <a:pt x="46534" y="23642"/>
                      </a:cubicBezTo>
                      <a:cubicBezTo>
                        <a:pt x="46084" y="38139"/>
                        <a:pt x="45143" y="52533"/>
                        <a:pt x="43790" y="66764"/>
                      </a:cubicBezTo>
                      <a:cubicBezTo>
                        <a:pt x="42771" y="77617"/>
                        <a:pt x="33640" y="85745"/>
                        <a:pt x="22949" y="85745"/>
                      </a:cubicBezTo>
                      <a:close/>
                    </a:path>
                  </a:pathLst>
                </a:custGeom>
                <a:grpFill/>
                <a:ln w="9525" cap="flat">
                  <a:noFill/>
                  <a:prstDash val="solid"/>
                  <a:miter/>
                </a:ln>
              </p:spPr>
              <p:txBody>
                <a:bodyPr rtlCol="1" anchor="ctr"/>
                <a:lstStyle/>
                <a:p>
                  <a:endParaRPr lang="he-IL" sz="200"/>
                </a:p>
              </p:txBody>
            </p:sp>
            <p:sp>
              <p:nvSpPr>
                <p:cNvPr id="55" name="צורה חופשית: צורה 54">
                  <a:extLst>
                    <a:ext uri="{FF2B5EF4-FFF2-40B4-BE49-F238E27FC236}">
                      <a16:creationId xmlns:a16="http://schemas.microsoft.com/office/drawing/2014/main" id="{DB7B63A9-869E-45D7-8457-36FD2F68D1F4}"/>
                    </a:ext>
                  </a:extLst>
                </p:cNvPr>
                <p:cNvSpPr/>
                <p:nvPr/>
              </p:nvSpPr>
              <p:spPr>
                <a:xfrm>
                  <a:off x="-364069" y="3192899"/>
                  <a:ext cx="49797" cy="86490"/>
                </a:xfrm>
                <a:custGeom>
                  <a:avLst/>
                  <a:gdLst>
                    <a:gd name="connsiteX0" fmla="*/ 28890 w 49797"/>
                    <a:gd name="connsiteY0" fmla="*/ 85389 h 86489"/>
                    <a:gd name="connsiteX1" fmla="*/ 8067 w 49797"/>
                    <a:gd name="connsiteY1" fmla="*/ 66715 h 86489"/>
                    <a:gd name="connsiteX2" fmla="*/ 2293 w 49797"/>
                    <a:gd name="connsiteY2" fmla="*/ 26623 h 86489"/>
                    <a:gd name="connsiteX3" fmla="*/ 19247 w 49797"/>
                    <a:gd name="connsiteY3" fmla="*/ 2298 h 86489"/>
                    <a:gd name="connsiteX4" fmla="*/ 43572 w 49797"/>
                    <a:gd name="connsiteY4" fmla="*/ 19253 h 86489"/>
                    <a:gd name="connsiteX5" fmla="*/ 49755 w 49797"/>
                    <a:gd name="connsiteY5" fmla="*/ 62128 h 86489"/>
                    <a:gd name="connsiteX6" fmla="*/ 31204 w 49797"/>
                    <a:gd name="connsiteY6" fmla="*/ 85266 h 86489"/>
                    <a:gd name="connsiteX7" fmla="*/ 28890 w 49797"/>
                    <a:gd name="connsiteY7" fmla="*/ 85389 h 8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97" h="86489">
                      <a:moveTo>
                        <a:pt x="28890" y="85389"/>
                      </a:moveTo>
                      <a:cubicBezTo>
                        <a:pt x="18325" y="85389"/>
                        <a:pt x="9254" y="77445"/>
                        <a:pt x="8067" y="66715"/>
                      </a:cubicBezTo>
                      <a:cubicBezTo>
                        <a:pt x="6612" y="53466"/>
                        <a:pt x="4667" y="39974"/>
                        <a:pt x="2293" y="26623"/>
                      </a:cubicBezTo>
                      <a:cubicBezTo>
                        <a:pt x="267" y="15217"/>
                        <a:pt x="7862" y="4324"/>
                        <a:pt x="19247" y="2298"/>
                      </a:cubicBezTo>
                      <a:cubicBezTo>
                        <a:pt x="30879" y="251"/>
                        <a:pt x="41567" y="7868"/>
                        <a:pt x="43572" y="19253"/>
                      </a:cubicBezTo>
                      <a:cubicBezTo>
                        <a:pt x="46112" y="33545"/>
                        <a:pt x="48201" y="47960"/>
                        <a:pt x="49755" y="62128"/>
                      </a:cubicBezTo>
                      <a:cubicBezTo>
                        <a:pt x="51023" y="73637"/>
                        <a:pt x="42710" y="83997"/>
                        <a:pt x="31204" y="85266"/>
                      </a:cubicBezTo>
                      <a:cubicBezTo>
                        <a:pt x="30426" y="85347"/>
                        <a:pt x="29647" y="85389"/>
                        <a:pt x="28890" y="85389"/>
                      </a:cubicBezTo>
                      <a:close/>
                    </a:path>
                  </a:pathLst>
                </a:custGeom>
                <a:grpFill/>
                <a:ln w="9525" cap="flat">
                  <a:noFill/>
                  <a:prstDash val="solid"/>
                  <a:miter/>
                </a:ln>
              </p:spPr>
              <p:txBody>
                <a:bodyPr rtlCol="1" anchor="ctr"/>
                <a:lstStyle/>
                <a:p>
                  <a:endParaRPr lang="he-IL" sz="200"/>
                </a:p>
              </p:txBody>
            </p:sp>
            <p:sp>
              <p:nvSpPr>
                <p:cNvPr id="56" name="צורה חופשית: צורה 55">
                  <a:extLst>
                    <a:ext uri="{FF2B5EF4-FFF2-40B4-BE49-F238E27FC236}">
                      <a16:creationId xmlns:a16="http://schemas.microsoft.com/office/drawing/2014/main" id="{6C42B54B-78DA-4D80-9F41-F47C6716EE5F}"/>
                    </a:ext>
                  </a:extLst>
                </p:cNvPr>
                <p:cNvSpPr/>
                <p:nvPr/>
              </p:nvSpPr>
              <p:spPr>
                <a:xfrm>
                  <a:off x="-401812" y="3062228"/>
                  <a:ext cx="60281" cy="83869"/>
                </a:xfrm>
                <a:custGeom>
                  <a:avLst/>
                  <a:gdLst>
                    <a:gd name="connsiteX0" fmla="*/ 37476 w 60280"/>
                    <a:gd name="connsiteY0" fmla="*/ 83212 h 83869"/>
                    <a:gd name="connsiteX1" fmla="*/ 17573 w 60280"/>
                    <a:gd name="connsiteY1" fmla="*/ 68857 h 83869"/>
                    <a:gd name="connsiteX2" fmla="*/ 3527 w 60280"/>
                    <a:gd name="connsiteY2" fmla="*/ 30875 h 83869"/>
                    <a:gd name="connsiteX3" fmla="*/ 15015 w 60280"/>
                    <a:gd name="connsiteY3" fmla="*/ 3539 h 83869"/>
                    <a:gd name="connsiteX4" fmla="*/ 42351 w 60280"/>
                    <a:gd name="connsiteY4" fmla="*/ 15026 h 83869"/>
                    <a:gd name="connsiteX5" fmla="*/ 57379 w 60280"/>
                    <a:gd name="connsiteY5" fmla="*/ 55629 h 83869"/>
                    <a:gd name="connsiteX6" fmla="*/ 44091 w 60280"/>
                    <a:gd name="connsiteY6" fmla="*/ 82145 h 83869"/>
                    <a:gd name="connsiteX7" fmla="*/ 37476 w 60280"/>
                    <a:gd name="connsiteY7" fmla="*/ 83212 h 8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80" h="83869">
                      <a:moveTo>
                        <a:pt x="37476" y="83212"/>
                      </a:moveTo>
                      <a:cubicBezTo>
                        <a:pt x="28691" y="83212"/>
                        <a:pt x="20500" y="77663"/>
                        <a:pt x="17573" y="68857"/>
                      </a:cubicBezTo>
                      <a:cubicBezTo>
                        <a:pt x="13314" y="56020"/>
                        <a:pt x="8604" y="43345"/>
                        <a:pt x="3527" y="30875"/>
                      </a:cubicBezTo>
                      <a:cubicBezTo>
                        <a:pt x="-855" y="20145"/>
                        <a:pt x="4306" y="7910"/>
                        <a:pt x="15015" y="3539"/>
                      </a:cubicBezTo>
                      <a:cubicBezTo>
                        <a:pt x="25703" y="-864"/>
                        <a:pt x="37968" y="4296"/>
                        <a:pt x="42351" y="15026"/>
                      </a:cubicBezTo>
                      <a:cubicBezTo>
                        <a:pt x="47797" y="28356"/>
                        <a:pt x="52834" y="42014"/>
                        <a:pt x="57379" y="55629"/>
                      </a:cubicBezTo>
                      <a:cubicBezTo>
                        <a:pt x="61025" y="66606"/>
                        <a:pt x="55086" y="78481"/>
                        <a:pt x="44091" y="82145"/>
                      </a:cubicBezTo>
                      <a:cubicBezTo>
                        <a:pt x="41900" y="82863"/>
                        <a:pt x="39667" y="83212"/>
                        <a:pt x="37476" y="83212"/>
                      </a:cubicBezTo>
                      <a:close/>
                    </a:path>
                  </a:pathLst>
                </a:custGeom>
                <a:grpFill/>
                <a:ln w="9525" cap="flat">
                  <a:noFill/>
                  <a:prstDash val="solid"/>
                  <a:miter/>
                </a:ln>
              </p:spPr>
              <p:txBody>
                <a:bodyPr rtlCol="1" anchor="ctr"/>
                <a:lstStyle/>
                <a:p>
                  <a:endParaRPr lang="he-IL" sz="200"/>
                </a:p>
              </p:txBody>
            </p:sp>
            <p:sp>
              <p:nvSpPr>
                <p:cNvPr id="57" name="צורה חופשית: צורה 56">
                  <a:extLst>
                    <a:ext uri="{FF2B5EF4-FFF2-40B4-BE49-F238E27FC236}">
                      <a16:creationId xmlns:a16="http://schemas.microsoft.com/office/drawing/2014/main" id="{53A9045F-CFE6-4E96-8BF5-AE7E0946C3B7}"/>
                    </a:ext>
                  </a:extLst>
                </p:cNvPr>
                <p:cNvSpPr/>
                <p:nvPr/>
              </p:nvSpPr>
              <p:spPr>
                <a:xfrm>
                  <a:off x="-466060" y="2942334"/>
                  <a:ext cx="68144" cy="81248"/>
                </a:xfrm>
                <a:custGeom>
                  <a:avLst/>
                  <a:gdLst>
                    <a:gd name="connsiteX0" fmla="*/ 45374 w 68143"/>
                    <a:gd name="connsiteY0" fmla="*/ 79320 h 81248"/>
                    <a:gd name="connsiteX1" fmla="*/ 27295 w 68143"/>
                    <a:gd name="connsiteY1" fmla="*/ 68999 h 81248"/>
                    <a:gd name="connsiteX2" fmla="*/ 5591 w 68143"/>
                    <a:gd name="connsiteY2" fmla="*/ 34722 h 81248"/>
                    <a:gd name="connsiteX3" fmla="*/ 11160 w 68143"/>
                    <a:gd name="connsiteY3" fmla="*/ 5596 h 81248"/>
                    <a:gd name="connsiteX4" fmla="*/ 40276 w 68143"/>
                    <a:gd name="connsiteY4" fmla="*/ 11155 h 81248"/>
                    <a:gd name="connsiteX5" fmla="*/ 63414 w 68143"/>
                    <a:gd name="connsiteY5" fmla="*/ 47704 h 81248"/>
                    <a:gd name="connsiteX6" fmla="*/ 56002 w 68143"/>
                    <a:gd name="connsiteY6" fmla="*/ 76411 h 81248"/>
                    <a:gd name="connsiteX7" fmla="*/ 45374 w 68143"/>
                    <a:gd name="connsiteY7" fmla="*/ 79320 h 8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43" h="81248">
                      <a:moveTo>
                        <a:pt x="45374" y="79320"/>
                      </a:moveTo>
                      <a:cubicBezTo>
                        <a:pt x="38187" y="79320"/>
                        <a:pt x="31205" y="75635"/>
                        <a:pt x="27295" y="68999"/>
                      </a:cubicBezTo>
                      <a:cubicBezTo>
                        <a:pt x="20415" y="57338"/>
                        <a:pt x="13186" y="45901"/>
                        <a:pt x="5591" y="34722"/>
                      </a:cubicBezTo>
                      <a:cubicBezTo>
                        <a:pt x="-919" y="25140"/>
                        <a:pt x="1578" y="12096"/>
                        <a:pt x="11160" y="5596"/>
                      </a:cubicBezTo>
                      <a:cubicBezTo>
                        <a:pt x="20742" y="-925"/>
                        <a:pt x="33766" y="1584"/>
                        <a:pt x="40276" y="11155"/>
                      </a:cubicBezTo>
                      <a:cubicBezTo>
                        <a:pt x="48364" y="23072"/>
                        <a:pt x="56083" y="35265"/>
                        <a:pt x="63414" y="47704"/>
                      </a:cubicBezTo>
                      <a:cubicBezTo>
                        <a:pt x="69290" y="57676"/>
                        <a:pt x="65974" y="70534"/>
                        <a:pt x="56002" y="76411"/>
                      </a:cubicBezTo>
                      <a:cubicBezTo>
                        <a:pt x="52663" y="78387"/>
                        <a:pt x="48999" y="79320"/>
                        <a:pt x="45374" y="79320"/>
                      </a:cubicBezTo>
                      <a:close/>
                    </a:path>
                  </a:pathLst>
                </a:custGeom>
                <a:grpFill/>
                <a:ln w="9525" cap="flat">
                  <a:noFill/>
                  <a:prstDash val="solid"/>
                  <a:miter/>
                </a:ln>
              </p:spPr>
              <p:txBody>
                <a:bodyPr rtlCol="1" anchor="ctr"/>
                <a:lstStyle/>
                <a:p>
                  <a:endParaRPr lang="he-IL" sz="200"/>
                </a:p>
              </p:txBody>
            </p:sp>
          </p:grpSp>
          <p:grpSp>
            <p:nvGrpSpPr>
              <p:cNvPr id="46" name="קבוצה 45">
                <a:extLst>
                  <a:ext uri="{FF2B5EF4-FFF2-40B4-BE49-F238E27FC236}">
                    <a16:creationId xmlns:a16="http://schemas.microsoft.com/office/drawing/2014/main" id="{3FC170AF-5E43-488C-894B-A4578709F8F8}"/>
                  </a:ext>
                </a:extLst>
              </p:cNvPr>
              <p:cNvGrpSpPr/>
              <p:nvPr/>
            </p:nvGrpSpPr>
            <p:grpSpPr>
              <a:xfrm rot="3865185">
                <a:off x="-718037" y="3496584"/>
                <a:ext cx="156172" cy="604802"/>
                <a:chOff x="-466060" y="2942334"/>
                <a:chExt cx="156172" cy="604802"/>
              </a:xfrm>
              <a:grpFill/>
            </p:grpSpPr>
            <p:sp>
              <p:nvSpPr>
                <p:cNvPr id="48" name="צורה חופשית: צורה 47">
                  <a:extLst>
                    <a:ext uri="{FF2B5EF4-FFF2-40B4-BE49-F238E27FC236}">
                      <a16:creationId xmlns:a16="http://schemas.microsoft.com/office/drawing/2014/main" id="{9A84D1E1-FCBB-4FED-86CF-6308B8DB1D12}"/>
                    </a:ext>
                  </a:extLst>
                </p:cNvPr>
                <p:cNvSpPr/>
                <p:nvPr/>
              </p:nvSpPr>
              <p:spPr>
                <a:xfrm>
                  <a:off x="-384261" y="3463267"/>
                  <a:ext cx="55039" cy="83869"/>
                </a:xfrm>
                <a:custGeom>
                  <a:avLst/>
                  <a:gdLst>
                    <a:gd name="connsiteX0" fmla="*/ 22936 w 55039"/>
                    <a:gd name="connsiteY0" fmla="*/ 84257 h 83869"/>
                    <a:gd name="connsiteX1" fmla="*/ 16609 w 55039"/>
                    <a:gd name="connsiteY1" fmla="*/ 83274 h 83869"/>
                    <a:gd name="connsiteX2" fmla="*/ 2952 w 55039"/>
                    <a:gd name="connsiteY2" fmla="*/ 56963 h 83869"/>
                    <a:gd name="connsiteX3" fmla="*/ 13928 w 55039"/>
                    <a:gd name="connsiteY3" fmla="*/ 17935 h 83869"/>
                    <a:gd name="connsiteX4" fmla="*/ 39298 w 55039"/>
                    <a:gd name="connsiteY4" fmla="*/ 2598 h 83869"/>
                    <a:gd name="connsiteX5" fmla="*/ 54636 w 55039"/>
                    <a:gd name="connsiteY5" fmla="*/ 27968 h 83869"/>
                    <a:gd name="connsiteX6" fmla="*/ 42923 w 55039"/>
                    <a:gd name="connsiteY6" fmla="*/ 69617 h 83869"/>
                    <a:gd name="connsiteX7" fmla="*/ 22936 w 55039"/>
                    <a:gd name="connsiteY7" fmla="*/ 84257 h 8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39" h="83869">
                      <a:moveTo>
                        <a:pt x="22936" y="84257"/>
                      </a:moveTo>
                      <a:cubicBezTo>
                        <a:pt x="20847" y="84257"/>
                        <a:pt x="18719" y="83951"/>
                        <a:pt x="16609" y="83274"/>
                      </a:cubicBezTo>
                      <a:cubicBezTo>
                        <a:pt x="5573" y="79794"/>
                        <a:pt x="-550" y="68000"/>
                        <a:pt x="2952" y="56963"/>
                      </a:cubicBezTo>
                      <a:cubicBezTo>
                        <a:pt x="7006" y="44126"/>
                        <a:pt x="10670" y="31103"/>
                        <a:pt x="13928" y="17935"/>
                      </a:cubicBezTo>
                      <a:cubicBezTo>
                        <a:pt x="16693" y="6694"/>
                        <a:pt x="28118" y="-228"/>
                        <a:pt x="39298" y="2598"/>
                      </a:cubicBezTo>
                      <a:cubicBezTo>
                        <a:pt x="50539" y="5363"/>
                        <a:pt x="57419" y="16727"/>
                        <a:pt x="54636" y="27968"/>
                      </a:cubicBezTo>
                      <a:cubicBezTo>
                        <a:pt x="51176" y="42034"/>
                        <a:pt x="47263" y="55917"/>
                        <a:pt x="42923" y="69617"/>
                      </a:cubicBezTo>
                      <a:cubicBezTo>
                        <a:pt x="40093" y="78546"/>
                        <a:pt x="31842" y="84257"/>
                        <a:pt x="22936" y="84257"/>
                      </a:cubicBezTo>
                      <a:close/>
                    </a:path>
                  </a:pathLst>
                </a:custGeom>
                <a:grpFill/>
                <a:ln w="9525" cap="flat">
                  <a:noFill/>
                  <a:prstDash val="solid"/>
                  <a:miter/>
                </a:ln>
              </p:spPr>
              <p:txBody>
                <a:bodyPr rtlCol="1" anchor="ctr"/>
                <a:lstStyle/>
                <a:p>
                  <a:endParaRPr lang="he-IL" sz="200"/>
                </a:p>
              </p:txBody>
            </p:sp>
            <p:sp>
              <p:nvSpPr>
                <p:cNvPr id="49" name="צורה חופשית: צורה 48">
                  <a:extLst>
                    <a:ext uri="{FF2B5EF4-FFF2-40B4-BE49-F238E27FC236}">
                      <a16:creationId xmlns:a16="http://schemas.microsoft.com/office/drawing/2014/main" id="{63073712-2BF7-450E-A886-947C2A4AA432}"/>
                    </a:ext>
                  </a:extLst>
                </p:cNvPr>
                <p:cNvSpPr/>
                <p:nvPr/>
              </p:nvSpPr>
              <p:spPr>
                <a:xfrm>
                  <a:off x="-357064" y="3328543"/>
                  <a:ext cx="47176" cy="86490"/>
                </a:xfrm>
                <a:custGeom>
                  <a:avLst/>
                  <a:gdLst>
                    <a:gd name="connsiteX0" fmla="*/ 22949 w 47176"/>
                    <a:gd name="connsiteY0" fmla="*/ 85745 h 86489"/>
                    <a:gd name="connsiteX1" fmla="*/ 20941 w 47176"/>
                    <a:gd name="connsiteY1" fmla="*/ 85642 h 86489"/>
                    <a:gd name="connsiteX2" fmla="*/ 2063 w 47176"/>
                    <a:gd name="connsiteY2" fmla="*/ 62791 h 86489"/>
                    <a:gd name="connsiteX3" fmla="*/ 4642 w 47176"/>
                    <a:gd name="connsiteY3" fmla="*/ 22290 h 86489"/>
                    <a:gd name="connsiteX4" fmla="*/ 26264 w 47176"/>
                    <a:gd name="connsiteY4" fmla="*/ 2020 h 86489"/>
                    <a:gd name="connsiteX5" fmla="*/ 46534 w 47176"/>
                    <a:gd name="connsiteY5" fmla="*/ 23642 h 86489"/>
                    <a:gd name="connsiteX6" fmla="*/ 43790 w 47176"/>
                    <a:gd name="connsiteY6" fmla="*/ 66764 h 86489"/>
                    <a:gd name="connsiteX7" fmla="*/ 22949 w 47176"/>
                    <a:gd name="connsiteY7" fmla="*/ 85745 h 8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76" h="86489">
                      <a:moveTo>
                        <a:pt x="22949" y="85745"/>
                      </a:moveTo>
                      <a:cubicBezTo>
                        <a:pt x="22294" y="85745"/>
                        <a:pt x="21618" y="85724"/>
                        <a:pt x="20941" y="85642"/>
                      </a:cubicBezTo>
                      <a:cubicBezTo>
                        <a:pt x="9415" y="84557"/>
                        <a:pt x="957" y="74320"/>
                        <a:pt x="2063" y="62791"/>
                      </a:cubicBezTo>
                      <a:cubicBezTo>
                        <a:pt x="3331" y="49419"/>
                        <a:pt x="4194" y="35926"/>
                        <a:pt x="4642" y="22290"/>
                      </a:cubicBezTo>
                      <a:cubicBezTo>
                        <a:pt x="4990" y="10721"/>
                        <a:pt x="14963" y="1158"/>
                        <a:pt x="26264" y="2020"/>
                      </a:cubicBezTo>
                      <a:cubicBezTo>
                        <a:pt x="37833" y="2389"/>
                        <a:pt x="46925" y="12074"/>
                        <a:pt x="46534" y="23642"/>
                      </a:cubicBezTo>
                      <a:cubicBezTo>
                        <a:pt x="46084" y="38139"/>
                        <a:pt x="45143" y="52533"/>
                        <a:pt x="43790" y="66764"/>
                      </a:cubicBezTo>
                      <a:cubicBezTo>
                        <a:pt x="42771" y="77617"/>
                        <a:pt x="33640" y="85745"/>
                        <a:pt x="22949" y="85745"/>
                      </a:cubicBezTo>
                      <a:close/>
                    </a:path>
                  </a:pathLst>
                </a:custGeom>
                <a:grpFill/>
                <a:ln w="9525" cap="flat">
                  <a:noFill/>
                  <a:prstDash val="solid"/>
                  <a:miter/>
                </a:ln>
              </p:spPr>
              <p:txBody>
                <a:bodyPr rtlCol="1" anchor="ctr"/>
                <a:lstStyle/>
                <a:p>
                  <a:endParaRPr lang="he-IL" sz="200"/>
                </a:p>
              </p:txBody>
            </p:sp>
            <p:sp>
              <p:nvSpPr>
                <p:cNvPr id="50" name="צורה חופשית: צורה 49">
                  <a:extLst>
                    <a:ext uri="{FF2B5EF4-FFF2-40B4-BE49-F238E27FC236}">
                      <a16:creationId xmlns:a16="http://schemas.microsoft.com/office/drawing/2014/main" id="{248FAAA7-642A-4983-ADB5-17136B4CC9CB}"/>
                    </a:ext>
                  </a:extLst>
                </p:cNvPr>
                <p:cNvSpPr/>
                <p:nvPr/>
              </p:nvSpPr>
              <p:spPr>
                <a:xfrm>
                  <a:off x="-364069" y="3192899"/>
                  <a:ext cx="49797" cy="86490"/>
                </a:xfrm>
                <a:custGeom>
                  <a:avLst/>
                  <a:gdLst>
                    <a:gd name="connsiteX0" fmla="*/ 28890 w 49797"/>
                    <a:gd name="connsiteY0" fmla="*/ 85389 h 86489"/>
                    <a:gd name="connsiteX1" fmla="*/ 8067 w 49797"/>
                    <a:gd name="connsiteY1" fmla="*/ 66715 h 86489"/>
                    <a:gd name="connsiteX2" fmla="*/ 2293 w 49797"/>
                    <a:gd name="connsiteY2" fmla="*/ 26623 h 86489"/>
                    <a:gd name="connsiteX3" fmla="*/ 19247 w 49797"/>
                    <a:gd name="connsiteY3" fmla="*/ 2298 h 86489"/>
                    <a:gd name="connsiteX4" fmla="*/ 43572 w 49797"/>
                    <a:gd name="connsiteY4" fmla="*/ 19253 h 86489"/>
                    <a:gd name="connsiteX5" fmla="*/ 49755 w 49797"/>
                    <a:gd name="connsiteY5" fmla="*/ 62128 h 86489"/>
                    <a:gd name="connsiteX6" fmla="*/ 31204 w 49797"/>
                    <a:gd name="connsiteY6" fmla="*/ 85266 h 86489"/>
                    <a:gd name="connsiteX7" fmla="*/ 28890 w 49797"/>
                    <a:gd name="connsiteY7" fmla="*/ 85389 h 8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97" h="86489">
                      <a:moveTo>
                        <a:pt x="28890" y="85389"/>
                      </a:moveTo>
                      <a:cubicBezTo>
                        <a:pt x="18325" y="85389"/>
                        <a:pt x="9254" y="77445"/>
                        <a:pt x="8067" y="66715"/>
                      </a:cubicBezTo>
                      <a:cubicBezTo>
                        <a:pt x="6612" y="53466"/>
                        <a:pt x="4667" y="39974"/>
                        <a:pt x="2293" y="26623"/>
                      </a:cubicBezTo>
                      <a:cubicBezTo>
                        <a:pt x="267" y="15217"/>
                        <a:pt x="7862" y="4324"/>
                        <a:pt x="19247" y="2298"/>
                      </a:cubicBezTo>
                      <a:cubicBezTo>
                        <a:pt x="30879" y="251"/>
                        <a:pt x="41567" y="7868"/>
                        <a:pt x="43572" y="19253"/>
                      </a:cubicBezTo>
                      <a:cubicBezTo>
                        <a:pt x="46112" y="33545"/>
                        <a:pt x="48201" y="47960"/>
                        <a:pt x="49755" y="62128"/>
                      </a:cubicBezTo>
                      <a:cubicBezTo>
                        <a:pt x="51023" y="73637"/>
                        <a:pt x="42710" y="83997"/>
                        <a:pt x="31204" y="85266"/>
                      </a:cubicBezTo>
                      <a:cubicBezTo>
                        <a:pt x="30426" y="85347"/>
                        <a:pt x="29647" y="85389"/>
                        <a:pt x="28890" y="85389"/>
                      </a:cubicBezTo>
                      <a:close/>
                    </a:path>
                  </a:pathLst>
                </a:custGeom>
                <a:grpFill/>
                <a:ln w="9525" cap="flat">
                  <a:noFill/>
                  <a:prstDash val="solid"/>
                  <a:miter/>
                </a:ln>
              </p:spPr>
              <p:txBody>
                <a:bodyPr rtlCol="1" anchor="ctr"/>
                <a:lstStyle/>
                <a:p>
                  <a:endParaRPr lang="he-IL" sz="200"/>
                </a:p>
              </p:txBody>
            </p:sp>
            <p:sp>
              <p:nvSpPr>
                <p:cNvPr id="51" name="צורה חופשית: צורה 50">
                  <a:extLst>
                    <a:ext uri="{FF2B5EF4-FFF2-40B4-BE49-F238E27FC236}">
                      <a16:creationId xmlns:a16="http://schemas.microsoft.com/office/drawing/2014/main" id="{4AC6ECC2-D9DF-4902-AA4D-DF7A14E162D0}"/>
                    </a:ext>
                  </a:extLst>
                </p:cNvPr>
                <p:cNvSpPr/>
                <p:nvPr/>
              </p:nvSpPr>
              <p:spPr>
                <a:xfrm>
                  <a:off x="-401812" y="3062228"/>
                  <a:ext cx="60281" cy="83869"/>
                </a:xfrm>
                <a:custGeom>
                  <a:avLst/>
                  <a:gdLst>
                    <a:gd name="connsiteX0" fmla="*/ 37476 w 60280"/>
                    <a:gd name="connsiteY0" fmla="*/ 83212 h 83869"/>
                    <a:gd name="connsiteX1" fmla="*/ 17573 w 60280"/>
                    <a:gd name="connsiteY1" fmla="*/ 68857 h 83869"/>
                    <a:gd name="connsiteX2" fmla="*/ 3527 w 60280"/>
                    <a:gd name="connsiteY2" fmla="*/ 30875 h 83869"/>
                    <a:gd name="connsiteX3" fmla="*/ 15015 w 60280"/>
                    <a:gd name="connsiteY3" fmla="*/ 3539 h 83869"/>
                    <a:gd name="connsiteX4" fmla="*/ 42351 w 60280"/>
                    <a:gd name="connsiteY4" fmla="*/ 15026 h 83869"/>
                    <a:gd name="connsiteX5" fmla="*/ 57379 w 60280"/>
                    <a:gd name="connsiteY5" fmla="*/ 55629 h 83869"/>
                    <a:gd name="connsiteX6" fmla="*/ 44091 w 60280"/>
                    <a:gd name="connsiteY6" fmla="*/ 82145 h 83869"/>
                    <a:gd name="connsiteX7" fmla="*/ 37476 w 60280"/>
                    <a:gd name="connsiteY7" fmla="*/ 83212 h 8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80" h="83869">
                      <a:moveTo>
                        <a:pt x="37476" y="83212"/>
                      </a:moveTo>
                      <a:cubicBezTo>
                        <a:pt x="28691" y="83212"/>
                        <a:pt x="20500" y="77663"/>
                        <a:pt x="17573" y="68857"/>
                      </a:cubicBezTo>
                      <a:cubicBezTo>
                        <a:pt x="13314" y="56020"/>
                        <a:pt x="8604" y="43345"/>
                        <a:pt x="3527" y="30875"/>
                      </a:cubicBezTo>
                      <a:cubicBezTo>
                        <a:pt x="-855" y="20145"/>
                        <a:pt x="4306" y="7910"/>
                        <a:pt x="15015" y="3539"/>
                      </a:cubicBezTo>
                      <a:cubicBezTo>
                        <a:pt x="25703" y="-864"/>
                        <a:pt x="37968" y="4296"/>
                        <a:pt x="42351" y="15026"/>
                      </a:cubicBezTo>
                      <a:cubicBezTo>
                        <a:pt x="47797" y="28356"/>
                        <a:pt x="52834" y="42014"/>
                        <a:pt x="57379" y="55629"/>
                      </a:cubicBezTo>
                      <a:cubicBezTo>
                        <a:pt x="61025" y="66606"/>
                        <a:pt x="55086" y="78481"/>
                        <a:pt x="44091" y="82145"/>
                      </a:cubicBezTo>
                      <a:cubicBezTo>
                        <a:pt x="41900" y="82863"/>
                        <a:pt x="39667" y="83212"/>
                        <a:pt x="37476" y="83212"/>
                      </a:cubicBezTo>
                      <a:close/>
                    </a:path>
                  </a:pathLst>
                </a:custGeom>
                <a:grpFill/>
                <a:ln w="9525" cap="flat">
                  <a:noFill/>
                  <a:prstDash val="solid"/>
                  <a:miter/>
                </a:ln>
              </p:spPr>
              <p:txBody>
                <a:bodyPr rtlCol="1" anchor="ctr"/>
                <a:lstStyle/>
                <a:p>
                  <a:endParaRPr lang="he-IL" sz="200"/>
                </a:p>
              </p:txBody>
            </p:sp>
            <p:sp>
              <p:nvSpPr>
                <p:cNvPr id="52" name="צורה חופשית: צורה 51">
                  <a:extLst>
                    <a:ext uri="{FF2B5EF4-FFF2-40B4-BE49-F238E27FC236}">
                      <a16:creationId xmlns:a16="http://schemas.microsoft.com/office/drawing/2014/main" id="{123CFEAF-DF07-46D5-9E28-C225707B1FA2}"/>
                    </a:ext>
                  </a:extLst>
                </p:cNvPr>
                <p:cNvSpPr/>
                <p:nvPr/>
              </p:nvSpPr>
              <p:spPr>
                <a:xfrm>
                  <a:off x="-466060" y="2942334"/>
                  <a:ext cx="68144" cy="81248"/>
                </a:xfrm>
                <a:custGeom>
                  <a:avLst/>
                  <a:gdLst>
                    <a:gd name="connsiteX0" fmla="*/ 45374 w 68143"/>
                    <a:gd name="connsiteY0" fmla="*/ 79320 h 81248"/>
                    <a:gd name="connsiteX1" fmla="*/ 27295 w 68143"/>
                    <a:gd name="connsiteY1" fmla="*/ 68999 h 81248"/>
                    <a:gd name="connsiteX2" fmla="*/ 5591 w 68143"/>
                    <a:gd name="connsiteY2" fmla="*/ 34722 h 81248"/>
                    <a:gd name="connsiteX3" fmla="*/ 11160 w 68143"/>
                    <a:gd name="connsiteY3" fmla="*/ 5596 h 81248"/>
                    <a:gd name="connsiteX4" fmla="*/ 40276 w 68143"/>
                    <a:gd name="connsiteY4" fmla="*/ 11155 h 81248"/>
                    <a:gd name="connsiteX5" fmla="*/ 63414 w 68143"/>
                    <a:gd name="connsiteY5" fmla="*/ 47704 h 81248"/>
                    <a:gd name="connsiteX6" fmla="*/ 56002 w 68143"/>
                    <a:gd name="connsiteY6" fmla="*/ 76411 h 81248"/>
                    <a:gd name="connsiteX7" fmla="*/ 45374 w 68143"/>
                    <a:gd name="connsiteY7" fmla="*/ 79320 h 8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43" h="81248">
                      <a:moveTo>
                        <a:pt x="45374" y="79320"/>
                      </a:moveTo>
                      <a:cubicBezTo>
                        <a:pt x="38187" y="79320"/>
                        <a:pt x="31205" y="75635"/>
                        <a:pt x="27295" y="68999"/>
                      </a:cubicBezTo>
                      <a:cubicBezTo>
                        <a:pt x="20415" y="57338"/>
                        <a:pt x="13186" y="45901"/>
                        <a:pt x="5591" y="34722"/>
                      </a:cubicBezTo>
                      <a:cubicBezTo>
                        <a:pt x="-919" y="25140"/>
                        <a:pt x="1578" y="12096"/>
                        <a:pt x="11160" y="5596"/>
                      </a:cubicBezTo>
                      <a:cubicBezTo>
                        <a:pt x="20742" y="-925"/>
                        <a:pt x="33766" y="1584"/>
                        <a:pt x="40276" y="11155"/>
                      </a:cubicBezTo>
                      <a:cubicBezTo>
                        <a:pt x="48364" y="23072"/>
                        <a:pt x="56083" y="35265"/>
                        <a:pt x="63414" y="47704"/>
                      </a:cubicBezTo>
                      <a:cubicBezTo>
                        <a:pt x="69290" y="57676"/>
                        <a:pt x="65974" y="70534"/>
                        <a:pt x="56002" y="76411"/>
                      </a:cubicBezTo>
                      <a:cubicBezTo>
                        <a:pt x="52663" y="78387"/>
                        <a:pt x="48999" y="79320"/>
                        <a:pt x="45374" y="79320"/>
                      </a:cubicBezTo>
                      <a:close/>
                    </a:path>
                  </a:pathLst>
                </a:custGeom>
                <a:grpFill/>
                <a:ln w="9525" cap="flat">
                  <a:noFill/>
                  <a:prstDash val="solid"/>
                  <a:miter/>
                </a:ln>
              </p:spPr>
              <p:txBody>
                <a:bodyPr rtlCol="1" anchor="ctr"/>
                <a:lstStyle/>
                <a:p>
                  <a:endParaRPr lang="he-IL" sz="200"/>
                </a:p>
              </p:txBody>
            </p:sp>
          </p:grpSp>
          <p:sp>
            <p:nvSpPr>
              <p:cNvPr id="47" name="צורה חופשית: צורה 46">
                <a:extLst>
                  <a:ext uri="{FF2B5EF4-FFF2-40B4-BE49-F238E27FC236}">
                    <a16:creationId xmlns:a16="http://schemas.microsoft.com/office/drawing/2014/main" id="{3FB6B0AE-C495-4320-BE9F-1B63A957EC9A}"/>
                  </a:ext>
                </a:extLst>
              </p:cNvPr>
              <p:cNvSpPr/>
              <p:nvPr/>
            </p:nvSpPr>
            <p:spPr>
              <a:xfrm rot="20959712">
                <a:off x="-1029082" y="3930130"/>
                <a:ext cx="86490" cy="52418"/>
              </a:xfrm>
              <a:custGeom>
                <a:avLst/>
                <a:gdLst>
                  <a:gd name="connsiteX0" fmla="*/ 64280 w 86489"/>
                  <a:gd name="connsiteY0" fmla="*/ 50998 h 52418"/>
                  <a:gd name="connsiteX1" fmla="*/ 61392 w 86489"/>
                  <a:gd name="connsiteY1" fmla="*/ 50794 h 52418"/>
                  <a:gd name="connsiteX2" fmla="*/ 18700 w 86489"/>
                  <a:gd name="connsiteY2" fmla="*/ 43463 h 52418"/>
                  <a:gd name="connsiteX3" fmla="*/ 2400 w 86489"/>
                  <a:gd name="connsiteY3" fmla="*/ 18688 h 52418"/>
                  <a:gd name="connsiteX4" fmla="*/ 27176 w 86489"/>
                  <a:gd name="connsiteY4" fmla="*/ 2388 h 52418"/>
                  <a:gd name="connsiteX5" fmla="*/ 67124 w 86489"/>
                  <a:gd name="connsiteY5" fmla="*/ 9268 h 52418"/>
                  <a:gd name="connsiteX6" fmla="*/ 85019 w 86489"/>
                  <a:gd name="connsiteY6" fmla="*/ 32898 h 52418"/>
                  <a:gd name="connsiteX7" fmla="*/ 64280 w 86489"/>
                  <a:gd name="connsiteY7" fmla="*/ 50998 h 5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89" h="52418">
                    <a:moveTo>
                      <a:pt x="64280" y="50998"/>
                    </a:moveTo>
                    <a:cubicBezTo>
                      <a:pt x="63339" y="50998"/>
                      <a:pt x="62356" y="50938"/>
                      <a:pt x="61392" y="50794"/>
                    </a:cubicBezTo>
                    <a:cubicBezTo>
                      <a:pt x="47160" y="48828"/>
                      <a:pt x="32787" y="46370"/>
                      <a:pt x="18700" y="43463"/>
                    </a:cubicBezTo>
                    <a:cubicBezTo>
                      <a:pt x="7356" y="41128"/>
                      <a:pt x="68" y="30031"/>
                      <a:pt x="2400" y="18688"/>
                    </a:cubicBezTo>
                    <a:cubicBezTo>
                      <a:pt x="4736" y="7365"/>
                      <a:pt x="15670" y="95"/>
                      <a:pt x="27176" y="2388"/>
                    </a:cubicBezTo>
                    <a:cubicBezTo>
                      <a:pt x="40341" y="5111"/>
                      <a:pt x="53670" y="7405"/>
                      <a:pt x="67124" y="9268"/>
                    </a:cubicBezTo>
                    <a:cubicBezTo>
                      <a:pt x="78590" y="10846"/>
                      <a:pt x="86618" y="21432"/>
                      <a:pt x="85019" y="32898"/>
                    </a:cubicBezTo>
                    <a:cubicBezTo>
                      <a:pt x="83567" y="43403"/>
                      <a:pt x="74598" y="50998"/>
                      <a:pt x="64280" y="50998"/>
                    </a:cubicBezTo>
                    <a:close/>
                  </a:path>
                </a:pathLst>
              </a:custGeom>
              <a:grpFill/>
              <a:ln w="9525" cap="flat">
                <a:noFill/>
                <a:prstDash val="solid"/>
                <a:miter/>
              </a:ln>
            </p:spPr>
            <p:txBody>
              <a:bodyPr rtlCol="1" anchor="ctr"/>
              <a:lstStyle/>
              <a:p>
                <a:endParaRPr lang="he-IL" sz="200"/>
              </a:p>
            </p:txBody>
          </p:sp>
        </p:grpSp>
        <p:sp>
          <p:nvSpPr>
            <p:cNvPr id="40" name="TextBox 39">
              <a:extLst>
                <a:ext uri="{FF2B5EF4-FFF2-40B4-BE49-F238E27FC236}">
                  <a16:creationId xmlns:a16="http://schemas.microsoft.com/office/drawing/2014/main" id="{8D6A731E-B337-482A-9600-D2A4F42AE8F2}"/>
                </a:ext>
              </a:extLst>
            </p:cNvPr>
            <p:cNvSpPr txBox="1"/>
            <p:nvPr/>
          </p:nvSpPr>
          <p:spPr>
            <a:xfrm>
              <a:off x="-1768612" y="2975966"/>
              <a:ext cx="1619682" cy="781730"/>
            </a:xfrm>
            <a:prstGeom prst="rect">
              <a:avLst/>
            </a:prstGeom>
            <a:noFill/>
          </p:spPr>
          <p:txBody>
            <a:bodyPr wrap="square" rtlCol="1">
              <a:spAutoFit/>
            </a:bodyPr>
            <a:lstStyle/>
            <a:p>
              <a:pPr algn="ctr"/>
              <a:r>
                <a:rPr lang="he-IL" sz="700" dirty="0">
                  <a:ln w="6350">
                    <a:solidFill>
                      <a:schemeClr val="bg1"/>
                    </a:solidFill>
                  </a:ln>
                  <a:solidFill>
                    <a:schemeClr val="bg1"/>
                  </a:solidFill>
                </a:rPr>
                <a:t>7 / 24</a:t>
              </a:r>
            </a:p>
          </p:txBody>
        </p:sp>
      </p:grpSp>
      <p:sp>
        <p:nvSpPr>
          <p:cNvPr id="24" name="TextBox 69">
            <a:extLst>
              <a:ext uri="{FF2B5EF4-FFF2-40B4-BE49-F238E27FC236}">
                <a16:creationId xmlns:a16="http://schemas.microsoft.com/office/drawing/2014/main" id="{08B054B8-56ED-41CA-B496-BB8C3F9F5E7E}"/>
              </a:ext>
            </a:extLst>
          </p:cNvPr>
          <p:cNvSpPr txBox="1">
            <a:spLocks noChangeArrowheads="1"/>
          </p:cNvSpPr>
          <p:nvPr userDrawn="1"/>
        </p:nvSpPr>
        <p:spPr bwMode="auto">
          <a:xfrm>
            <a:off x="4314827" y="184150"/>
            <a:ext cx="2563813" cy="338682"/>
          </a:xfrm>
          <a:prstGeom prst="rect">
            <a:avLst/>
          </a:prstGeom>
          <a:noFill/>
          <a:ln>
            <a:noFill/>
          </a:ln>
        </p:spPr>
        <p:txBody>
          <a:bodyPr>
            <a:spAutoFit/>
          </a:bodyPr>
          <a:lstStyle>
            <a:lvl1pPr>
              <a:defRPr sz="1000">
                <a:solidFill>
                  <a:schemeClr val="tx1"/>
                </a:solidFill>
                <a:latin typeface="Calibri" panose="020F0502020204030204" pitchFamily="34" charset="0"/>
                <a:cs typeface="Arial" panose="020B0604020202020204" pitchFamily="34" charset="0"/>
              </a:defRPr>
            </a:lvl1pPr>
            <a:lvl2pPr marL="742950" indent="-285750">
              <a:defRPr sz="1000">
                <a:solidFill>
                  <a:schemeClr val="tx1"/>
                </a:solidFill>
                <a:latin typeface="Calibri" panose="020F0502020204030204" pitchFamily="34" charset="0"/>
                <a:cs typeface="Arial" panose="020B0604020202020204" pitchFamily="34" charset="0"/>
              </a:defRPr>
            </a:lvl2pPr>
            <a:lvl3pPr marL="1143000" indent="-228600">
              <a:defRPr sz="1000">
                <a:solidFill>
                  <a:schemeClr val="tx1"/>
                </a:solidFill>
                <a:latin typeface="Calibri" panose="020F0502020204030204" pitchFamily="34" charset="0"/>
                <a:cs typeface="Arial" panose="020B0604020202020204" pitchFamily="34" charset="0"/>
              </a:defRPr>
            </a:lvl3pPr>
            <a:lvl4pPr marL="1600200" indent="-228600">
              <a:defRPr sz="1000">
                <a:solidFill>
                  <a:schemeClr val="tx1"/>
                </a:solidFill>
                <a:latin typeface="Calibri" panose="020F0502020204030204" pitchFamily="34" charset="0"/>
                <a:cs typeface="Arial" panose="020B0604020202020204" pitchFamily="34" charset="0"/>
              </a:defRPr>
            </a:lvl4pPr>
            <a:lvl5pPr marL="2057400" indent="-228600">
              <a:defRPr sz="1000">
                <a:solidFill>
                  <a:schemeClr val="tx1"/>
                </a:solidFill>
                <a:latin typeface="Calibri" panose="020F0502020204030204" pitchFamily="34" charset="0"/>
                <a:cs typeface="Arial" panose="020B0604020202020204" pitchFamily="34" charset="0"/>
              </a:defRPr>
            </a:lvl5pPr>
            <a:lvl6pPr marL="25146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6pPr>
            <a:lvl7pPr marL="29718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7pPr>
            <a:lvl8pPr marL="34290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8pPr>
            <a:lvl9pPr marL="38862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9pPr>
          </a:lstStyle>
          <a:p>
            <a:pPr algn="r" rtl="1"/>
            <a:r>
              <a:rPr lang="he-IL" altLang="he-IL" sz="1601" dirty="0">
                <a:solidFill>
                  <a:srgbClr val="76B856"/>
                </a:solidFill>
                <a:latin typeface="Arial Unicode MS" panose="020B0604020202020204" pitchFamily="34" charset="-128"/>
                <a:ea typeface="Arial Unicode MS" panose="020B0604020202020204" pitchFamily="34" charset="-128"/>
              </a:rPr>
              <a:t>• • •</a:t>
            </a:r>
            <a:r>
              <a:rPr lang="en-US" altLang="he-IL" sz="1601" dirty="0">
                <a:solidFill>
                  <a:srgbClr val="76B856"/>
                </a:solidFill>
                <a:latin typeface="Arial Unicode MS" panose="020B0604020202020204" pitchFamily="34" charset="-128"/>
                <a:ea typeface="Arial Unicode MS" panose="020B0604020202020204" pitchFamily="34" charset="-128"/>
              </a:rPr>
              <a:t> </a:t>
            </a:r>
            <a:r>
              <a:rPr lang="he-IL" altLang="he-IL" sz="1601" dirty="0">
                <a:solidFill>
                  <a:srgbClr val="76B856"/>
                </a:solidFill>
                <a:latin typeface="Arial Unicode MS" panose="020B0604020202020204" pitchFamily="34" charset="-128"/>
                <a:ea typeface="Arial Unicode MS" panose="020B0604020202020204" pitchFamily="34" charset="-128"/>
              </a:rPr>
              <a:t>ניהול הבית והשגרה • • • </a:t>
            </a:r>
          </a:p>
        </p:txBody>
      </p:sp>
      <p:pic>
        <p:nvPicPr>
          <p:cNvPr id="34" name="תמונה 33">
            <a:extLst>
              <a:ext uri="{FF2B5EF4-FFF2-40B4-BE49-F238E27FC236}">
                <a16:creationId xmlns:a16="http://schemas.microsoft.com/office/drawing/2014/main" id="{41BE41EF-62BD-4593-89C2-CF11BDD3855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8014" y="324945"/>
            <a:ext cx="1274571" cy="476354"/>
          </a:xfrm>
          <a:prstGeom prst="rect">
            <a:avLst/>
          </a:prstGeom>
        </p:spPr>
      </p:pic>
      <p:sp>
        <p:nvSpPr>
          <p:cNvPr id="35" name="מלבן 34">
            <a:extLst>
              <a:ext uri="{FF2B5EF4-FFF2-40B4-BE49-F238E27FC236}">
                <a16:creationId xmlns:a16="http://schemas.microsoft.com/office/drawing/2014/main" id="{187FFDA4-D5E3-4F10-9849-9C07C2DABD39}"/>
              </a:ext>
            </a:extLst>
          </p:cNvPr>
          <p:cNvSpPr/>
          <p:nvPr userDrawn="1"/>
        </p:nvSpPr>
        <p:spPr>
          <a:xfrm>
            <a:off x="605630" y="860457"/>
            <a:ext cx="5824886" cy="540000"/>
          </a:xfrm>
          <a:prstGeom prst="rect">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ts val="300"/>
              </a:spcBef>
              <a:buNone/>
            </a:pPr>
            <a:r>
              <a:rPr lang="he-IL" altLang="he-IL" sz="2400" b="1" dirty="0">
                <a:solidFill>
                  <a:schemeClr val="bg1"/>
                </a:solidFill>
                <a:latin typeface="Arial Unicode MS" panose="020B0604020202020204" pitchFamily="34" charset="-128"/>
                <a:ea typeface="Arial Unicode MS" panose="020B0604020202020204" pitchFamily="34" charset="-128"/>
              </a:rPr>
              <a:t>ניהול הבית והשגרה</a:t>
            </a:r>
          </a:p>
        </p:txBody>
      </p:sp>
      <p:grpSp>
        <p:nvGrpSpPr>
          <p:cNvPr id="100" name="קבוצה 99">
            <a:extLst>
              <a:ext uri="{FF2B5EF4-FFF2-40B4-BE49-F238E27FC236}">
                <a16:creationId xmlns:a16="http://schemas.microsoft.com/office/drawing/2014/main" id="{36A2A89F-9215-486E-8E21-93504D5DFC37}"/>
              </a:ext>
            </a:extLst>
          </p:cNvPr>
          <p:cNvGrpSpPr/>
          <p:nvPr userDrawn="1"/>
        </p:nvGrpSpPr>
        <p:grpSpPr>
          <a:xfrm>
            <a:off x="3091425" y="9860873"/>
            <a:ext cx="1376826" cy="664709"/>
            <a:chOff x="3093117" y="9860871"/>
            <a:chExt cx="1376827" cy="664709"/>
          </a:xfrm>
        </p:grpSpPr>
        <p:sp>
          <p:nvSpPr>
            <p:cNvPr id="101" name="אליפסה 100">
              <a:extLst>
                <a:ext uri="{FF2B5EF4-FFF2-40B4-BE49-F238E27FC236}">
                  <a16:creationId xmlns:a16="http://schemas.microsoft.com/office/drawing/2014/main" id="{9407AB35-D3B0-4E25-BD8B-633FBD5680C4}"/>
                </a:ext>
              </a:extLst>
            </p:cNvPr>
            <p:cNvSpPr/>
            <p:nvPr/>
          </p:nvSpPr>
          <p:spPr>
            <a:xfrm>
              <a:off x="3447483" y="9860871"/>
              <a:ext cx="664709" cy="664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grpSp>
          <p:nvGrpSpPr>
            <p:cNvPr id="102" name="גרפיקה 7">
              <a:extLst>
                <a:ext uri="{FF2B5EF4-FFF2-40B4-BE49-F238E27FC236}">
                  <a16:creationId xmlns:a16="http://schemas.microsoft.com/office/drawing/2014/main" id="{9BAFC8BB-67BE-4548-8A62-2E6961F89938}"/>
                </a:ext>
              </a:extLst>
            </p:cNvPr>
            <p:cNvGrpSpPr/>
            <p:nvPr/>
          </p:nvGrpSpPr>
          <p:grpSpPr>
            <a:xfrm>
              <a:off x="3483348" y="9896736"/>
              <a:ext cx="592977" cy="592977"/>
              <a:chOff x="1990566" y="3556635"/>
              <a:chExt cx="3571875" cy="3571875"/>
            </a:xfrm>
          </p:grpSpPr>
          <p:sp>
            <p:nvSpPr>
              <p:cNvPr id="111" name="צורה חופשית: צורה 110">
                <a:extLst>
                  <a:ext uri="{FF2B5EF4-FFF2-40B4-BE49-F238E27FC236}">
                    <a16:creationId xmlns:a16="http://schemas.microsoft.com/office/drawing/2014/main" id="{20C84CAE-2BB7-4410-9480-178565FF4840}"/>
                  </a:ext>
                </a:extLst>
              </p:cNvPr>
              <p:cNvSpPr/>
              <p:nvPr/>
            </p:nvSpPr>
            <p:spPr>
              <a:xfrm>
                <a:off x="1990566" y="3556635"/>
                <a:ext cx="3571875" cy="3571875"/>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bg1">
                  <a:lumMod val="65000"/>
                </a:schemeClr>
              </a:solidFill>
              <a:ln w="9525" cap="flat">
                <a:noFill/>
                <a:prstDash val="solid"/>
                <a:miter/>
              </a:ln>
            </p:spPr>
            <p:txBody>
              <a:bodyPr rtlCol="1" anchor="ctr"/>
              <a:lstStyle/>
              <a:p>
                <a:endParaRPr lang="he-IL" sz="1653"/>
              </a:p>
            </p:txBody>
          </p:sp>
          <p:sp>
            <p:nvSpPr>
              <p:cNvPr id="112" name="צורה חופשית: צורה 111">
                <a:extLst>
                  <a:ext uri="{FF2B5EF4-FFF2-40B4-BE49-F238E27FC236}">
                    <a16:creationId xmlns:a16="http://schemas.microsoft.com/office/drawing/2014/main" id="{63F12ED4-AD01-4943-A0C7-2A55BAF8DA39}"/>
                  </a:ext>
                </a:extLst>
              </p:cNvPr>
              <p:cNvSpPr/>
              <p:nvPr/>
            </p:nvSpPr>
            <p:spPr>
              <a:xfrm>
                <a:off x="2151891" y="3728760"/>
                <a:ext cx="3257550" cy="3257550"/>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sz="1653"/>
              </a:p>
            </p:txBody>
          </p:sp>
          <p:sp>
            <p:nvSpPr>
              <p:cNvPr id="113" name="צורה חופשית: צורה 112">
                <a:extLst>
                  <a:ext uri="{FF2B5EF4-FFF2-40B4-BE49-F238E27FC236}">
                    <a16:creationId xmlns:a16="http://schemas.microsoft.com/office/drawing/2014/main" id="{8B5650B8-5497-4559-AF8B-C92565EF25E4}"/>
                  </a:ext>
                </a:extLst>
              </p:cNvPr>
              <p:cNvSpPr/>
              <p:nvPr/>
            </p:nvSpPr>
            <p:spPr>
              <a:xfrm>
                <a:off x="2425376" y="3991445"/>
                <a:ext cx="2700340" cy="2700340"/>
              </a:xfrm>
              <a:custGeom>
                <a:avLst/>
                <a:gdLst>
                  <a:gd name="connsiteX0" fmla="*/ 695801 w 1828800"/>
                  <a:gd name="connsiteY0" fmla="*/ 1139666 h 1828800"/>
                  <a:gd name="connsiteX1" fmla="*/ 917734 w 1828800"/>
                  <a:gd name="connsiteY1" fmla="*/ 1828324 h 1828800"/>
                  <a:gd name="connsiteX2" fmla="*/ 1139666 w 1828800"/>
                  <a:gd name="connsiteY2" fmla="*/ 1139666 h 1828800"/>
                  <a:gd name="connsiteX3" fmla="*/ 1828324 w 1828800"/>
                  <a:gd name="connsiteY3" fmla="*/ 917734 h 1828800"/>
                  <a:gd name="connsiteX4" fmla="*/ 1139666 w 1828800"/>
                  <a:gd name="connsiteY4" fmla="*/ 695801 h 1828800"/>
                  <a:gd name="connsiteX5" fmla="*/ 917734 w 1828800"/>
                  <a:gd name="connsiteY5" fmla="*/ 7144 h 1828800"/>
                  <a:gd name="connsiteX6" fmla="*/ 695801 w 1828800"/>
                  <a:gd name="connsiteY6" fmla="*/ 695801 h 1828800"/>
                  <a:gd name="connsiteX7" fmla="*/ 7144 w 1828800"/>
                  <a:gd name="connsiteY7" fmla="*/ 91773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695801" y="1139666"/>
                    </a:moveTo>
                    <a:lnTo>
                      <a:pt x="917734" y="1828324"/>
                    </a:lnTo>
                    <a:lnTo>
                      <a:pt x="1139666" y="1139666"/>
                    </a:lnTo>
                    <a:lnTo>
                      <a:pt x="1828324" y="917734"/>
                    </a:lnTo>
                    <a:lnTo>
                      <a:pt x="1139666" y="695801"/>
                    </a:lnTo>
                    <a:lnTo>
                      <a:pt x="917734" y="7144"/>
                    </a:lnTo>
                    <a:lnTo>
                      <a:pt x="695801" y="695801"/>
                    </a:lnTo>
                    <a:lnTo>
                      <a:pt x="7144" y="917734"/>
                    </a:lnTo>
                    <a:close/>
                  </a:path>
                </a:pathLst>
              </a:custGeom>
              <a:solidFill>
                <a:srgbClr val="CED5E0"/>
              </a:solidFill>
              <a:ln w="9525" cap="flat">
                <a:noFill/>
                <a:prstDash val="solid"/>
                <a:miter/>
              </a:ln>
            </p:spPr>
            <p:txBody>
              <a:bodyPr rtlCol="1" anchor="ctr"/>
              <a:lstStyle/>
              <a:p>
                <a:endParaRPr lang="he-IL" sz="1653"/>
              </a:p>
            </p:txBody>
          </p:sp>
          <p:sp>
            <p:nvSpPr>
              <p:cNvPr id="114" name="צורה חופשית: צורה 113">
                <a:extLst>
                  <a:ext uri="{FF2B5EF4-FFF2-40B4-BE49-F238E27FC236}">
                    <a16:creationId xmlns:a16="http://schemas.microsoft.com/office/drawing/2014/main" id="{400A3472-BAB6-44EB-AD35-79C64ACA8DC6}"/>
                  </a:ext>
                </a:extLst>
              </p:cNvPr>
              <p:cNvSpPr/>
              <p:nvPr/>
            </p:nvSpPr>
            <p:spPr>
              <a:xfrm>
                <a:off x="2816635" y="4392944"/>
                <a:ext cx="1919743" cy="1919743"/>
              </a:xfrm>
              <a:custGeom>
                <a:avLst/>
                <a:gdLst>
                  <a:gd name="connsiteX0" fmla="*/ 570071 w 1666875"/>
                  <a:gd name="connsiteY0" fmla="*/ 570071 h 1666875"/>
                  <a:gd name="connsiteX1" fmla="*/ 7144 w 1666875"/>
                  <a:gd name="connsiteY1" fmla="*/ 1668304 h 1666875"/>
                  <a:gd name="connsiteX2" fmla="*/ 1105376 w 1666875"/>
                  <a:gd name="connsiteY2" fmla="*/ 1105376 h 1666875"/>
                  <a:gd name="connsiteX3" fmla="*/ 1668304 w 1666875"/>
                  <a:gd name="connsiteY3" fmla="*/ 7144 h 1666875"/>
                </a:gdLst>
                <a:ahLst/>
                <a:cxnLst>
                  <a:cxn ang="0">
                    <a:pos x="connsiteX0" y="connsiteY0"/>
                  </a:cxn>
                  <a:cxn ang="0">
                    <a:pos x="connsiteX1" y="connsiteY1"/>
                  </a:cxn>
                  <a:cxn ang="0">
                    <a:pos x="connsiteX2" y="connsiteY2"/>
                  </a:cxn>
                  <a:cxn ang="0">
                    <a:pos x="connsiteX3" y="connsiteY3"/>
                  </a:cxn>
                </a:cxnLst>
                <a:rect l="l" t="t" r="r" b="b"/>
                <a:pathLst>
                  <a:path w="1666875" h="1666875">
                    <a:moveTo>
                      <a:pt x="570071" y="570071"/>
                    </a:moveTo>
                    <a:lnTo>
                      <a:pt x="7144" y="1668304"/>
                    </a:lnTo>
                    <a:lnTo>
                      <a:pt x="1105376" y="1105376"/>
                    </a:lnTo>
                    <a:lnTo>
                      <a:pt x="1668304" y="7144"/>
                    </a:lnTo>
                    <a:close/>
                  </a:path>
                </a:pathLst>
              </a:custGeom>
              <a:solidFill>
                <a:schemeClr val="tx2">
                  <a:lumMod val="60000"/>
                  <a:lumOff val="40000"/>
                </a:schemeClr>
              </a:solidFill>
              <a:ln w="9525" cap="flat">
                <a:noFill/>
                <a:prstDash val="solid"/>
                <a:miter/>
              </a:ln>
            </p:spPr>
            <p:txBody>
              <a:bodyPr rtlCol="1" anchor="ctr"/>
              <a:lstStyle/>
              <a:p>
                <a:endParaRPr lang="he-IL" sz="1653"/>
              </a:p>
            </p:txBody>
          </p:sp>
          <p:sp>
            <p:nvSpPr>
              <p:cNvPr id="115" name="צורה חופשית: צורה 114">
                <a:extLst>
                  <a:ext uri="{FF2B5EF4-FFF2-40B4-BE49-F238E27FC236}">
                    <a16:creationId xmlns:a16="http://schemas.microsoft.com/office/drawing/2014/main" id="{642C4211-58AC-43F6-8E45-EEAE8EABE552}"/>
                  </a:ext>
                </a:extLst>
              </p:cNvPr>
              <p:cNvSpPr/>
              <p:nvPr/>
            </p:nvSpPr>
            <p:spPr>
              <a:xfrm>
                <a:off x="3624103" y="5190172"/>
                <a:ext cx="304800" cy="304800"/>
              </a:xfrm>
              <a:custGeom>
                <a:avLst/>
                <a:gdLst>
                  <a:gd name="connsiteX0" fmla="*/ 304324 w 304800"/>
                  <a:gd name="connsiteY0" fmla="*/ 155734 h 304800"/>
                  <a:gd name="connsiteX1" fmla="*/ 155734 w 304800"/>
                  <a:gd name="connsiteY1" fmla="*/ 304324 h 304800"/>
                  <a:gd name="connsiteX2" fmla="*/ 7144 w 304800"/>
                  <a:gd name="connsiteY2" fmla="*/ 155734 h 304800"/>
                  <a:gd name="connsiteX3" fmla="*/ 155734 w 304800"/>
                  <a:gd name="connsiteY3" fmla="*/ 7144 h 304800"/>
                  <a:gd name="connsiteX4" fmla="*/ 304324 w 304800"/>
                  <a:gd name="connsiteY4" fmla="*/ 155734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324" y="155734"/>
                    </a:moveTo>
                    <a:cubicBezTo>
                      <a:pt x="304324" y="237798"/>
                      <a:pt x="237798" y="304324"/>
                      <a:pt x="155734" y="304324"/>
                    </a:cubicBezTo>
                    <a:cubicBezTo>
                      <a:pt x="73670" y="304324"/>
                      <a:pt x="7144" y="237798"/>
                      <a:pt x="7144" y="155734"/>
                    </a:cubicBezTo>
                    <a:cubicBezTo>
                      <a:pt x="7144" y="73670"/>
                      <a:pt x="73670" y="7144"/>
                      <a:pt x="155734" y="7144"/>
                    </a:cubicBezTo>
                    <a:cubicBezTo>
                      <a:pt x="237798" y="7144"/>
                      <a:pt x="304324" y="73670"/>
                      <a:pt x="304324" y="155734"/>
                    </a:cubicBezTo>
                    <a:close/>
                  </a:path>
                </a:pathLst>
              </a:custGeom>
              <a:solidFill>
                <a:srgbClr val="324A5E"/>
              </a:solidFill>
              <a:ln w="9525" cap="flat">
                <a:noFill/>
                <a:prstDash val="solid"/>
                <a:miter/>
              </a:ln>
            </p:spPr>
            <p:txBody>
              <a:bodyPr rtlCol="1" anchor="ctr"/>
              <a:lstStyle/>
              <a:p>
                <a:endParaRPr lang="he-IL" sz="1653"/>
              </a:p>
            </p:txBody>
          </p:sp>
        </p:grpSp>
        <p:sp>
          <p:nvSpPr>
            <p:cNvPr id="103" name="אליפסה 102">
              <a:extLst>
                <a:ext uri="{FF2B5EF4-FFF2-40B4-BE49-F238E27FC236}">
                  <a16:creationId xmlns:a16="http://schemas.microsoft.com/office/drawing/2014/main" id="{D49A5DC3-E4A4-4192-B343-FB6A517A16B2}"/>
                </a:ext>
              </a:extLst>
            </p:cNvPr>
            <p:cNvSpPr/>
            <p:nvPr/>
          </p:nvSpPr>
          <p:spPr>
            <a:xfrm>
              <a:off x="4112190" y="10014348"/>
              <a:ext cx="357754" cy="357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sp>
          <p:nvSpPr>
            <p:cNvPr id="104" name="צורה חופשית: צורה 103">
              <a:extLst>
                <a:ext uri="{FF2B5EF4-FFF2-40B4-BE49-F238E27FC236}">
                  <a16:creationId xmlns:a16="http://schemas.microsoft.com/office/drawing/2014/main" id="{14D84E59-DB25-433D-A6D9-15CD1C60E933}"/>
                </a:ext>
              </a:extLst>
            </p:cNvPr>
            <p:cNvSpPr/>
            <p:nvPr/>
          </p:nvSpPr>
          <p:spPr>
            <a:xfrm>
              <a:off x="4131921" y="10034079"/>
              <a:ext cx="318293" cy="318293"/>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bg1">
                <a:lumMod val="65000"/>
              </a:schemeClr>
            </a:solidFill>
            <a:ln w="9525" cap="flat">
              <a:noFill/>
              <a:prstDash val="solid"/>
              <a:miter/>
            </a:ln>
          </p:spPr>
          <p:txBody>
            <a:bodyPr rtlCol="1" anchor="ctr"/>
            <a:lstStyle/>
            <a:p>
              <a:endParaRPr lang="he-IL" sz="1653"/>
            </a:p>
          </p:txBody>
        </p:sp>
        <p:sp>
          <p:nvSpPr>
            <p:cNvPr id="105" name="צורה חופשית: צורה 104">
              <a:extLst>
                <a:ext uri="{FF2B5EF4-FFF2-40B4-BE49-F238E27FC236}">
                  <a16:creationId xmlns:a16="http://schemas.microsoft.com/office/drawing/2014/main" id="{A50CD4BD-5B21-44AC-A144-5F0F2900B053}"/>
                </a:ext>
              </a:extLst>
            </p:cNvPr>
            <p:cNvSpPr/>
            <p:nvPr/>
          </p:nvSpPr>
          <p:spPr>
            <a:xfrm>
              <a:off x="4150449" y="10052608"/>
              <a:ext cx="281235" cy="281235"/>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sz="1653"/>
            </a:p>
          </p:txBody>
        </p:sp>
        <p:sp>
          <p:nvSpPr>
            <p:cNvPr id="106" name="Freeform 976">
              <a:extLst>
                <a:ext uri="{FF2B5EF4-FFF2-40B4-BE49-F238E27FC236}">
                  <a16:creationId xmlns:a16="http://schemas.microsoft.com/office/drawing/2014/main" id="{3D6B24CA-7225-4782-84D4-EFC6811C9544}"/>
                </a:ext>
              </a:extLst>
            </p:cNvPr>
            <p:cNvSpPr>
              <a:spLocks noChangeAspect="1"/>
            </p:cNvSpPr>
            <p:nvPr/>
          </p:nvSpPr>
          <p:spPr bwMode="auto">
            <a:xfrm>
              <a:off x="4246242" y="10133950"/>
              <a:ext cx="105447" cy="118229"/>
            </a:xfrm>
            <a:custGeom>
              <a:avLst/>
              <a:gdLst>
                <a:gd name="T0" fmla="*/ 52 w 53"/>
                <a:gd name="T1" fmla="*/ 31 h 59"/>
                <a:gd name="T2" fmla="*/ 2 w 53"/>
                <a:gd name="T3" fmla="*/ 59 h 59"/>
                <a:gd name="T4" fmla="*/ 1 w 53"/>
                <a:gd name="T5" fmla="*/ 59 h 59"/>
                <a:gd name="T6" fmla="*/ 0 w 53"/>
                <a:gd name="T7" fmla="*/ 58 h 59"/>
                <a:gd name="T8" fmla="*/ 0 w 53"/>
                <a:gd name="T9" fmla="*/ 2 h 59"/>
                <a:gd name="T10" fmla="*/ 1 w 53"/>
                <a:gd name="T11" fmla="*/ 0 h 59"/>
                <a:gd name="T12" fmla="*/ 2 w 53"/>
                <a:gd name="T13" fmla="*/ 0 h 59"/>
                <a:gd name="T14" fmla="*/ 52 w 53"/>
                <a:gd name="T15" fmla="*/ 28 h 59"/>
                <a:gd name="T16" fmla="*/ 53 w 53"/>
                <a:gd name="T17" fmla="*/ 30 h 59"/>
                <a:gd name="T18" fmla="*/ 52 w 53"/>
                <a:gd name="T19"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9">
                  <a:moveTo>
                    <a:pt x="52" y="31"/>
                  </a:moveTo>
                  <a:cubicBezTo>
                    <a:pt x="2" y="59"/>
                    <a:pt x="2" y="59"/>
                    <a:pt x="2" y="59"/>
                  </a:cubicBezTo>
                  <a:cubicBezTo>
                    <a:pt x="1" y="59"/>
                    <a:pt x="1" y="59"/>
                    <a:pt x="1" y="59"/>
                  </a:cubicBezTo>
                  <a:cubicBezTo>
                    <a:pt x="0" y="59"/>
                    <a:pt x="0" y="58"/>
                    <a:pt x="0" y="58"/>
                  </a:cubicBezTo>
                  <a:cubicBezTo>
                    <a:pt x="0" y="2"/>
                    <a:pt x="0" y="2"/>
                    <a:pt x="0" y="2"/>
                  </a:cubicBezTo>
                  <a:cubicBezTo>
                    <a:pt x="0" y="1"/>
                    <a:pt x="0" y="1"/>
                    <a:pt x="1" y="0"/>
                  </a:cubicBezTo>
                  <a:cubicBezTo>
                    <a:pt x="1" y="0"/>
                    <a:pt x="1" y="0"/>
                    <a:pt x="2" y="0"/>
                  </a:cubicBezTo>
                  <a:cubicBezTo>
                    <a:pt x="52" y="28"/>
                    <a:pt x="52" y="28"/>
                    <a:pt x="52" y="28"/>
                  </a:cubicBezTo>
                  <a:cubicBezTo>
                    <a:pt x="53" y="29"/>
                    <a:pt x="53" y="29"/>
                    <a:pt x="53" y="30"/>
                  </a:cubicBezTo>
                  <a:cubicBezTo>
                    <a:pt x="53" y="30"/>
                    <a:pt x="53" y="30"/>
                    <a:pt x="52" y="31"/>
                  </a:cubicBezTo>
                  <a:close/>
                </a:path>
              </a:pathLst>
            </a:custGeom>
            <a:noFill/>
            <a:ln>
              <a:solidFill>
                <a:srgbClr val="A6A6A6"/>
              </a:solidFill>
            </a:ln>
          </p:spPr>
          <p:txBody>
            <a:bodyPr vert="horz" wrap="square" lIns="121920" tIns="60960" rIns="121920" bIns="60960" numCol="1" anchor="t" anchorCtr="0" compatLnSpc="1">
              <a:prstTxWarp prst="textNoShape">
                <a:avLst/>
              </a:prstTxWarp>
            </a:bodyPr>
            <a:lstStyle/>
            <a:p>
              <a:endParaRPr lang="en-US" sz="2400" dirty="0"/>
            </a:p>
          </p:txBody>
        </p:sp>
        <p:sp>
          <p:nvSpPr>
            <p:cNvPr id="107" name="אליפסה 106">
              <a:extLst>
                <a:ext uri="{FF2B5EF4-FFF2-40B4-BE49-F238E27FC236}">
                  <a16:creationId xmlns:a16="http://schemas.microsoft.com/office/drawing/2014/main" id="{E0223AA4-4972-46CA-85D1-CB85920EFC5F}"/>
                </a:ext>
              </a:extLst>
            </p:cNvPr>
            <p:cNvSpPr/>
            <p:nvPr/>
          </p:nvSpPr>
          <p:spPr>
            <a:xfrm>
              <a:off x="3093117" y="10014348"/>
              <a:ext cx="357754" cy="357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sp>
          <p:nvSpPr>
            <p:cNvPr id="108" name="צורה חופשית: צורה 107">
              <a:extLst>
                <a:ext uri="{FF2B5EF4-FFF2-40B4-BE49-F238E27FC236}">
                  <a16:creationId xmlns:a16="http://schemas.microsoft.com/office/drawing/2014/main" id="{38164633-28DF-4AD7-B809-CE90271C789D}"/>
                </a:ext>
              </a:extLst>
            </p:cNvPr>
            <p:cNvSpPr/>
            <p:nvPr/>
          </p:nvSpPr>
          <p:spPr>
            <a:xfrm>
              <a:off x="3112848" y="10034079"/>
              <a:ext cx="318293" cy="318293"/>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bg1">
                <a:lumMod val="65000"/>
              </a:schemeClr>
            </a:solidFill>
            <a:ln w="9525" cap="flat">
              <a:noFill/>
              <a:prstDash val="solid"/>
              <a:miter/>
            </a:ln>
          </p:spPr>
          <p:txBody>
            <a:bodyPr rtlCol="1" anchor="ctr"/>
            <a:lstStyle/>
            <a:p>
              <a:endParaRPr lang="he-IL" sz="1653"/>
            </a:p>
          </p:txBody>
        </p:sp>
        <p:sp>
          <p:nvSpPr>
            <p:cNvPr id="109" name="צורה חופשית: צורה 108">
              <a:extLst>
                <a:ext uri="{FF2B5EF4-FFF2-40B4-BE49-F238E27FC236}">
                  <a16:creationId xmlns:a16="http://schemas.microsoft.com/office/drawing/2014/main" id="{0FB72640-6C1C-4E3F-A993-F814D736CAA8}"/>
                </a:ext>
              </a:extLst>
            </p:cNvPr>
            <p:cNvSpPr/>
            <p:nvPr/>
          </p:nvSpPr>
          <p:spPr>
            <a:xfrm>
              <a:off x="3131376" y="10052608"/>
              <a:ext cx="281235" cy="281235"/>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sz="1653"/>
            </a:p>
          </p:txBody>
        </p:sp>
        <p:sp>
          <p:nvSpPr>
            <p:cNvPr id="110" name="Freeform 976">
              <a:extLst>
                <a:ext uri="{FF2B5EF4-FFF2-40B4-BE49-F238E27FC236}">
                  <a16:creationId xmlns:a16="http://schemas.microsoft.com/office/drawing/2014/main" id="{68B3ED82-2EEF-42CA-A476-CB6B2180EFEA}"/>
                </a:ext>
              </a:extLst>
            </p:cNvPr>
            <p:cNvSpPr>
              <a:spLocks noChangeAspect="1"/>
            </p:cNvSpPr>
            <p:nvPr/>
          </p:nvSpPr>
          <p:spPr bwMode="auto">
            <a:xfrm flipH="1">
              <a:off x="3170000" y="10100298"/>
              <a:ext cx="165762" cy="185855"/>
            </a:xfrm>
            <a:custGeom>
              <a:avLst/>
              <a:gdLst>
                <a:gd name="T0" fmla="*/ 52 w 53"/>
                <a:gd name="T1" fmla="*/ 31 h 59"/>
                <a:gd name="T2" fmla="*/ 2 w 53"/>
                <a:gd name="T3" fmla="*/ 59 h 59"/>
                <a:gd name="T4" fmla="*/ 1 w 53"/>
                <a:gd name="T5" fmla="*/ 59 h 59"/>
                <a:gd name="T6" fmla="*/ 0 w 53"/>
                <a:gd name="T7" fmla="*/ 58 h 59"/>
                <a:gd name="T8" fmla="*/ 0 w 53"/>
                <a:gd name="T9" fmla="*/ 2 h 59"/>
                <a:gd name="T10" fmla="*/ 1 w 53"/>
                <a:gd name="T11" fmla="*/ 0 h 59"/>
                <a:gd name="T12" fmla="*/ 2 w 53"/>
                <a:gd name="T13" fmla="*/ 0 h 59"/>
                <a:gd name="T14" fmla="*/ 52 w 53"/>
                <a:gd name="T15" fmla="*/ 28 h 59"/>
                <a:gd name="T16" fmla="*/ 53 w 53"/>
                <a:gd name="T17" fmla="*/ 30 h 59"/>
                <a:gd name="T18" fmla="*/ 52 w 53"/>
                <a:gd name="T19"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9">
                  <a:moveTo>
                    <a:pt x="52" y="31"/>
                  </a:moveTo>
                  <a:cubicBezTo>
                    <a:pt x="2" y="59"/>
                    <a:pt x="2" y="59"/>
                    <a:pt x="2" y="59"/>
                  </a:cubicBezTo>
                  <a:cubicBezTo>
                    <a:pt x="1" y="59"/>
                    <a:pt x="1" y="59"/>
                    <a:pt x="1" y="59"/>
                  </a:cubicBezTo>
                  <a:cubicBezTo>
                    <a:pt x="0" y="59"/>
                    <a:pt x="0" y="58"/>
                    <a:pt x="0" y="58"/>
                  </a:cubicBezTo>
                  <a:cubicBezTo>
                    <a:pt x="0" y="2"/>
                    <a:pt x="0" y="2"/>
                    <a:pt x="0" y="2"/>
                  </a:cubicBezTo>
                  <a:cubicBezTo>
                    <a:pt x="0" y="1"/>
                    <a:pt x="0" y="1"/>
                    <a:pt x="1" y="0"/>
                  </a:cubicBezTo>
                  <a:cubicBezTo>
                    <a:pt x="1" y="0"/>
                    <a:pt x="1" y="0"/>
                    <a:pt x="2" y="0"/>
                  </a:cubicBezTo>
                  <a:cubicBezTo>
                    <a:pt x="52" y="28"/>
                    <a:pt x="52" y="28"/>
                    <a:pt x="52" y="28"/>
                  </a:cubicBezTo>
                  <a:cubicBezTo>
                    <a:pt x="53" y="29"/>
                    <a:pt x="53" y="29"/>
                    <a:pt x="53" y="30"/>
                  </a:cubicBezTo>
                  <a:cubicBezTo>
                    <a:pt x="53" y="30"/>
                    <a:pt x="53" y="30"/>
                    <a:pt x="52" y="3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30264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ניהול הבית והשגרה - פנימי">
    <p:spTree>
      <p:nvGrpSpPr>
        <p:cNvPr id="1" name=""/>
        <p:cNvGrpSpPr/>
        <p:nvPr/>
      </p:nvGrpSpPr>
      <p:grpSpPr>
        <a:xfrm>
          <a:off x="0" y="0"/>
          <a:ext cx="0" cy="0"/>
          <a:chOff x="0" y="0"/>
          <a:chExt cx="0" cy="0"/>
        </a:xfrm>
      </p:grpSpPr>
      <p:sp>
        <p:nvSpPr>
          <p:cNvPr id="36" name="מלבן 35">
            <a:extLst>
              <a:ext uri="{FF2B5EF4-FFF2-40B4-BE49-F238E27FC236}">
                <a16:creationId xmlns:a16="http://schemas.microsoft.com/office/drawing/2014/main" id="{FC3E0974-8986-4AF5-874F-3C5808813906}"/>
              </a:ext>
            </a:extLst>
          </p:cNvPr>
          <p:cNvSpPr/>
          <p:nvPr userDrawn="1"/>
        </p:nvSpPr>
        <p:spPr>
          <a:xfrm>
            <a:off x="6447349" y="860457"/>
            <a:ext cx="504315" cy="540000"/>
          </a:xfrm>
          <a:prstGeom prst="rect">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ts val="300"/>
              </a:spcBef>
              <a:buNone/>
            </a:pPr>
            <a:endParaRPr lang="he-IL" altLang="he-IL" sz="2400" b="1" dirty="0">
              <a:solidFill>
                <a:schemeClr val="bg1"/>
              </a:solidFill>
              <a:latin typeface="Arial Unicode MS" panose="020B0604020202020204" pitchFamily="34" charset="-128"/>
              <a:ea typeface="Arial Unicode MS" panose="020B0604020202020204" pitchFamily="34" charset="-128"/>
            </a:endParaRPr>
          </a:p>
        </p:txBody>
      </p:sp>
      <p:grpSp>
        <p:nvGrpSpPr>
          <p:cNvPr id="38" name="קבוצה 37">
            <a:extLst>
              <a:ext uri="{FF2B5EF4-FFF2-40B4-BE49-F238E27FC236}">
                <a16:creationId xmlns:a16="http://schemas.microsoft.com/office/drawing/2014/main" id="{598E90C8-CE74-4ED5-8A51-FEB95EDA47D2}"/>
              </a:ext>
            </a:extLst>
          </p:cNvPr>
          <p:cNvGrpSpPr/>
          <p:nvPr userDrawn="1"/>
        </p:nvGrpSpPr>
        <p:grpSpPr>
          <a:xfrm>
            <a:off x="6503196" y="957486"/>
            <a:ext cx="414498" cy="338800"/>
            <a:chOff x="-1768612" y="2658663"/>
            <a:chExt cx="1619682" cy="1323885"/>
          </a:xfrm>
        </p:grpSpPr>
        <p:grpSp>
          <p:nvGrpSpPr>
            <p:cNvPr id="39" name="קבוצה 38">
              <a:extLst>
                <a:ext uri="{FF2B5EF4-FFF2-40B4-BE49-F238E27FC236}">
                  <a16:creationId xmlns:a16="http://schemas.microsoft.com/office/drawing/2014/main" id="{F3FD86E0-8360-469E-A62F-5B4E01B2D85C}"/>
                </a:ext>
              </a:extLst>
            </p:cNvPr>
            <p:cNvGrpSpPr/>
            <p:nvPr/>
          </p:nvGrpSpPr>
          <p:grpSpPr>
            <a:xfrm>
              <a:off x="-1652599" y="2658663"/>
              <a:ext cx="1342711" cy="1323885"/>
              <a:chOff x="-1652599" y="2658663"/>
              <a:chExt cx="1342711" cy="1323885"/>
            </a:xfrm>
            <a:solidFill>
              <a:schemeClr val="bg1"/>
            </a:solidFill>
          </p:grpSpPr>
          <p:sp>
            <p:nvSpPr>
              <p:cNvPr id="41" name="צורה חופשית: צורה 40">
                <a:extLst>
                  <a:ext uri="{FF2B5EF4-FFF2-40B4-BE49-F238E27FC236}">
                    <a16:creationId xmlns:a16="http://schemas.microsoft.com/office/drawing/2014/main" id="{1F4F6495-38A0-4713-919C-C38256256DB9}"/>
                  </a:ext>
                </a:extLst>
              </p:cNvPr>
              <p:cNvSpPr/>
              <p:nvPr/>
            </p:nvSpPr>
            <p:spPr>
              <a:xfrm>
                <a:off x="-1652599" y="2658663"/>
                <a:ext cx="1171546" cy="1150579"/>
              </a:xfrm>
              <a:custGeom>
                <a:avLst/>
                <a:gdLst>
                  <a:gd name="connsiteX0" fmla="*/ 1169871 w 1171545"/>
                  <a:gd name="connsiteY0" fmla="*/ 214275 h 1150578"/>
                  <a:gd name="connsiteX1" fmla="*/ 1106029 w 1171545"/>
                  <a:gd name="connsiteY1" fmla="*/ 87858 h 1150578"/>
                  <a:gd name="connsiteX2" fmla="*/ 1077854 w 1171545"/>
                  <a:gd name="connsiteY2" fmla="*/ 78593 h 1150578"/>
                  <a:gd name="connsiteX3" fmla="*/ 1068600 w 1171545"/>
                  <a:gd name="connsiteY3" fmla="*/ 106758 h 1150578"/>
                  <a:gd name="connsiteX4" fmla="*/ 1088345 w 1171545"/>
                  <a:gd name="connsiteY4" fmla="*/ 145856 h 1150578"/>
                  <a:gd name="connsiteX5" fmla="*/ 671490 w 1171545"/>
                  <a:gd name="connsiteY5" fmla="*/ 537 h 1150578"/>
                  <a:gd name="connsiteX6" fmla="*/ 197064 w 1171545"/>
                  <a:gd name="connsiteY6" fmla="*/ 197053 h 1150578"/>
                  <a:gd name="connsiteX7" fmla="*/ 537 w 1171545"/>
                  <a:gd name="connsiteY7" fmla="*/ 671490 h 1150578"/>
                  <a:gd name="connsiteX8" fmla="*/ 197064 w 1171545"/>
                  <a:gd name="connsiteY8" fmla="*/ 1145916 h 1150578"/>
                  <a:gd name="connsiteX9" fmla="*/ 211888 w 1171545"/>
                  <a:gd name="connsiteY9" fmla="*/ 1152060 h 1150578"/>
                  <a:gd name="connsiteX10" fmla="*/ 226711 w 1171545"/>
                  <a:gd name="connsiteY10" fmla="*/ 1145916 h 1150578"/>
                  <a:gd name="connsiteX11" fmla="*/ 226711 w 1171545"/>
                  <a:gd name="connsiteY11" fmla="*/ 1116266 h 1150578"/>
                  <a:gd name="connsiteX12" fmla="*/ 42472 w 1171545"/>
                  <a:gd name="connsiteY12" fmla="*/ 671490 h 1150578"/>
                  <a:gd name="connsiteX13" fmla="*/ 226714 w 1171545"/>
                  <a:gd name="connsiteY13" fmla="*/ 226704 h 1150578"/>
                  <a:gd name="connsiteX14" fmla="*/ 671490 w 1171545"/>
                  <a:gd name="connsiteY14" fmla="*/ 42472 h 1150578"/>
                  <a:gd name="connsiteX15" fmla="*/ 1062168 w 1171545"/>
                  <a:gd name="connsiteY15" fmla="*/ 178607 h 1150578"/>
                  <a:gd name="connsiteX16" fmla="*/ 1019539 w 1171545"/>
                  <a:gd name="connsiteY16" fmla="*/ 167385 h 1150578"/>
                  <a:gd name="connsiteX17" fmla="*/ 993925 w 1171545"/>
                  <a:gd name="connsiteY17" fmla="*/ 182311 h 1150578"/>
                  <a:gd name="connsiteX18" fmla="*/ 1008851 w 1171545"/>
                  <a:gd name="connsiteY18" fmla="*/ 207925 h 1150578"/>
                  <a:gd name="connsiteX19" fmla="*/ 1145814 w 1171545"/>
                  <a:gd name="connsiteY19" fmla="*/ 243994 h 1150578"/>
                  <a:gd name="connsiteX20" fmla="*/ 1151158 w 1171545"/>
                  <a:gd name="connsiteY20" fmla="*/ 244691 h 1150578"/>
                  <a:gd name="connsiteX21" fmla="*/ 1167458 w 1171545"/>
                  <a:gd name="connsiteY21" fmla="*/ 236909 h 1150578"/>
                  <a:gd name="connsiteX22" fmla="*/ 1169871 w 1171545"/>
                  <a:gd name="connsiteY22" fmla="*/ 214275 h 115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1545" h="1150578">
                    <a:moveTo>
                      <a:pt x="1169871" y="214275"/>
                    </a:moveTo>
                    <a:lnTo>
                      <a:pt x="1106029" y="87858"/>
                    </a:lnTo>
                    <a:cubicBezTo>
                      <a:pt x="1100829" y="77508"/>
                      <a:pt x="1088194" y="73320"/>
                      <a:pt x="1077854" y="78593"/>
                    </a:cubicBezTo>
                    <a:cubicBezTo>
                      <a:pt x="1067533" y="83814"/>
                      <a:pt x="1063379" y="96429"/>
                      <a:pt x="1068600" y="106758"/>
                    </a:cubicBezTo>
                    <a:lnTo>
                      <a:pt x="1088345" y="145856"/>
                    </a:lnTo>
                    <a:cubicBezTo>
                      <a:pt x="970166" y="51758"/>
                      <a:pt x="824808" y="537"/>
                      <a:pt x="671490" y="537"/>
                    </a:cubicBezTo>
                    <a:cubicBezTo>
                      <a:pt x="492264" y="537"/>
                      <a:pt x="323790" y="70330"/>
                      <a:pt x="197064" y="197053"/>
                    </a:cubicBezTo>
                    <a:cubicBezTo>
                      <a:pt x="70338" y="323777"/>
                      <a:pt x="537" y="492264"/>
                      <a:pt x="537" y="671490"/>
                    </a:cubicBezTo>
                    <a:cubicBezTo>
                      <a:pt x="537" y="850716"/>
                      <a:pt x="70340" y="1019190"/>
                      <a:pt x="197064" y="1145916"/>
                    </a:cubicBezTo>
                    <a:cubicBezTo>
                      <a:pt x="201160" y="1150013"/>
                      <a:pt x="206523" y="1152060"/>
                      <a:pt x="211888" y="1152060"/>
                    </a:cubicBezTo>
                    <a:cubicBezTo>
                      <a:pt x="217253" y="1152060"/>
                      <a:pt x="222618" y="1150013"/>
                      <a:pt x="226711" y="1145916"/>
                    </a:cubicBezTo>
                    <a:cubicBezTo>
                      <a:pt x="234902" y="1137726"/>
                      <a:pt x="234902" y="1124456"/>
                      <a:pt x="226711" y="1116266"/>
                    </a:cubicBezTo>
                    <a:cubicBezTo>
                      <a:pt x="107913" y="997465"/>
                      <a:pt x="42472" y="839514"/>
                      <a:pt x="42472" y="671490"/>
                    </a:cubicBezTo>
                    <a:cubicBezTo>
                      <a:pt x="42472" y="503466"/>
                      <a:pt x="107913" y="345504"/>
                      <a:pt x="226714" y="226704"/>
                    </a:cubicBezTo>
                    <a:cubicBezTo>
                      <a:pt x="345515" y="107903"/>
                      <a:pt x="503466" y="42472"/>
                      <a:pt x="671490" y="42472"/>
                    </a:cubicBezTo>
                    <a:cubicBezTo>
                      <a:pt x="815173" y="42472"/>
                      <a:pt x="951400" y="90458"/>
                      <a:pt x="1062168" y="178607"/>
                    </a:cubicBezTo>
                    <a:lnTo>
                      <a:pt x="1019539" y="167385"/>
                    </a:lnTo>
                    <a:cubicBezTo>
                      <a:pt x="1008358" y="164446"/>
                      <a:pt x="996873" y="171111"/>
                      <a:pt x="993925" y="182311"/>
                    </a:cubicBezTo>
                    <a:cubicBezTo>
                      <a:pt x="990976" y="193510"/>
                      <a:pt x="997652" y="204976"/>
                      <a:pt x="1008851" y="207925"/>
                    </a:cubicBezTo>
                    <a:lnTo>
                      <a:pt x="1145814" y="243994"/>
                    </a:lnTo>
                    <a:cubicBezTo>
                      <a:pt x="1147596" y="244465"/>
                      <a:pt x="1149376" y="244691"/>
                      <a:pt x="1151158" y="244691"/>
                    </a:cubicBezTo>
                    <a:cubicBezTo>
                      <a:pt x="1157383" y="244691"/>
                      <a:pt x="1163424" y="241905"/>
                      <a:pt x="1167458" y="236909"/>
                    </a:cubicBezTo>
                    <a:cubicBezTo>
                      <a:pt x="1172657" y="230501"/>
                      <a:pt x="1173598" y="221635"/>
                      <a:pt x="1169871" y="214275"/>
                    </a:cubicBezTo>
                    <a:close/>
                  </a:path>
                </a:pathLst>
              </a:custGeom>
              <a:grpFill/>
              <a:ln w="2604" cap="flat">
                <a:noFill/>
                <a:prstDash val="solid"/>
                <a:miter/>
              </a:ln>
            </p:spPr>
            <p:txBody>
              <a:bodyPr rtlCol="1" anchor="ctr"/>
              <a:lstStyle/>
              <a:p>
                <a:endParaRPr lang="he-IL" sz="200"/>
              </a:p>
            </p:txBody>
          </p:sp>
          <p:sp>
            <p:nvSpPr>
              <p:cNvPr id="42" name="צורה חופשית: צורה 41">
                <a:extLst>
                  <a:ext uri="{FF2B5EF4-FFF2-40B4-BE49-F238E27FC236}">
                    <a16:creationId xmlns:a16="http://schemas.microsoft.com/office/drawing/2014/main" id="{E86D3D2A-5E63-43B2-9578-D216BEFDEB0E}"/>
                  </a:ext>
                </a:extLst>
              </p:cNvPr>
              <p:cNvSpPr/>
              <p:nvPr/>
            </p:nvSpPr>
            <p:spPr>
              <a:xfrm>
                <a:off x="-1149633" y="3917474"/>
                <a:ext cx="86490" cy="52418"/>
              </a:xfrm>
              <a:custGeom>
                <a:avLst/>
                <a:gdLst>
                  <a:gd name="connsiteX0" fmla="*/ 64280 w 86489"/>
                  <a:gd name="connsiteY0" fmla="*/ 50998 h 52418"/>
                  <a:gd name="connsiteX1" fmla="*/ 61392 w 86489"/>
                  <a:gd name="connsiteY1" fmla="*/ 50794 h 52418"/>
                  <a:gd name="connsiteX2" fmla="*/ 18700 w 86489"/>
                  <a:gd name="connsiteY2" fmla="*/ 43463 h 52418"/>
                  <a:gd name="connsiteX3" fmla="*/ 2400 w 86489"/>
                  <a:gd name="connsiteY3" fmla="*/ 18688 h 52418"/>
                  <a:gd name="connsiteX4" fmla="*/ 27176 w 86489"/>
                  <a:gd name="connsiteY4" fmla="*/ 2388 h 52418"/>
                  <a:gd name="connsiteX5" fmla="*/ 67124 w 86489"/>
                  <a:gd name="connsiteY5" fmla="*/ 9268 h 52418"/>
                  <a:gd name="connsiteX6" fmla="*/ 85019 w 86489"/>
                  <a:gd name="connsiteY6" fmla="*/ 32898 h 52418"/>
                  <a:gd name="connsiteX7" fmla="*/ 64280 w 86489"/>
                  <a:gd name="connsiteY7" fmla="*/ 50998 h 5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89" h="52418">
                    <a:moveTo>
                      <a:pt x="64280" y="50998"/>
                    </a:moveTo>
                    <a:cubicBezTo>
                      <a:pt x="63339" y="50998"/>
                      <a:pt x="62356" y="50938"/>
                      <a:pt x="61392" y="50794"/>
                    </a:cubicBezTo>
                    <a:cubicBezTo>
                      <a:pt x="47160" y="48828"/>
                      <a:pt x="32787" y="46370"/>
                      <a:pt x="18700" y="43463"/>
                    </a:cubicBezTo>
                    <a:cubicBezTo>
                      <a:pt x="7356" y="41128"/>
                      <a:pt x="68" y="30031"/>
                      <a:pt x="2400" y="18688"/>
                    </a:cubicBezTo>
                    <a:cubicBezTo>
                      <a:pt x="4736" y="7365"/>
                      <a:pt x="15670" y="95"/>
                      <a:pt x="27176" y="2388"/>
                    </a:cubicBezTo>
                    <a:cubicBezTo>
                      <a:pt x="40341" y="5111"/>
                      <a:pt x="53670" y="7405"/>
                      <a:pt x="67124" y="9268"/>
                    </a:cubicBezTo>
                    <a:cubicBezTo>
                      <a:pt x="78590" y="10846"/>
                      <a:pt x="86618" y="21432"/>
                      <a:pt x="85019" y="32898"/>
                    </a:cubicBezTo>
                    <a:cubicBezTo>
                      <a:pt x="83567" y="43403"/>
                      <a:pt x="74598" y="50998"/>
                      <a:pt x="64280" y="50998"/>
                    </a:cubicBezTo>
                    <a:close/>
                  </a:path>
                </a:pathLst>
              </a:custGeom>
              <a:grpFill/>
              <a:ln w="9525" cap="flat">
                <a:noFill/>
                <a:prstDash val="solid"/>
                <a:miter/>
              </a:ln>
            </p:spPr>
            <p:txBody>
              <a:bodyPr rtlCol="1" anchor="ctr"/>
              <a:lstStyle/>
              <a:p>
                <a:endParaRPr lang="he-IL" sz="200"/>
              </a:p>
            </p:txBody>
          </p:sp>
          <p:sp>
            <p:nvSpPr>
              <p:cNvPr id="43" name="צורה חופשית: צורה 42">
                <a:extLst>
                  <a:ext uri="{FF2B5EF4-FFF2-40B4-BE49-F238E27FC236}">
                    <a16:creationId xmlns:a16="http://schemas.microsoft.com/office/drawing/2014/main" id="{2C3A3D0C-117E-40DA-AE38-36766B58A80C}"/>
                  </a:ext>
                </a:extLst>
              </p:cNvPr>
              <p:cNvSpPr/>
              <p:nvPr/>
            </p:nvSpPr>
            <p:spPr>
              <a:xfrm>
                <a:off x="-1279304" y="3876231"/>
                <a:ext cx="83869" cy="60281"/>
              </a:xfrm>
              <a:custGeom>
                <a:avLst/>
                <a:gdLst>
                  <a:gd name="connsiteX0" fmla="*/ 61860 w 83869"/>
                  <a:gd name="connsiteY0" fmla="*/ 59500 h 60280"/>
                  <a:gd name="connsiteX1" fmla="*/ 54694 w 83869"/>
                  <a:gd name="connsiteY1" fmla="*/ 58232 h 60280"/>
                  <a:gd name="connsiteX2" fmla="*/ 14500 w 83869"/>
                  <a:gd name="connsiteY2" fmla="*/ 42118 h 60280"/>
                  <a:gd name="connsiteX3" fmla="*/ 3749 w 83869"/>
                  <a:gd name="connsiteY3" fmla="*/ 14497 h 60280"/>
                  <a:gd name="connsiteX4" fmla="*/ 31371 w 83869"/>
                  <a:gd name="connsiteY4" fmla="*/ 3746 h 60280"/>
                  <a:gd name="connsiteX5" fmla="*/ 69025 w 83869"/>
                  <a:gd name="connsiteY5" fmla="*/ 18837 h 60280"/>
                  <a:gd name="connsiteX6" fmla="*/ 81556 w 83869"/>
                  <a:gd name="connsiteY6" fmla="*/ 45701 h 60280"/>
                  <a:gd name="connsiteX7" fmla="*/ 61860 w 83869"/>
                  <a:gd name="connsiteY7" fmla="*/ 59500 h 6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69" h="60280">
                    <a:moveTo>
                      <a:pt x="61860" y="59500"/>
                    </a:moveTo>
                    <a:cubicBezTo>
                      <a:pt x="59485" y="59500"/>
                      <a:pt x="57069" y="59091"/>
                      <a:pt x="54694" y="58232"/>
                    </a:cubicBezTo>
                    <a:cubicBezTo>
                      <a:pt x="41097" y="53297"/>
                      <a:pt x="27583" y="47871"/>
                      <a:pt x="14500" y="42118"/>
                    </a:cubicBezTo>
                    <a:cubicBezTo>
                      <a:pt x="3893" y="37472"/>
                      <a:pt x="-919" y="25083"/>
                      <a:pt x="3749" y="14497"/>
                    </a:cubicBezTo>
                    <a:cubicBezTo>
                      <a:pt x="8377" y="3911"/>
                      <a:pt x="20743" y="-922"/>
                      <a:pt x="31371" y="3746"/>
                    </a:cubicBezTo>
                    <a:cubicBezTo>
                      <a:pt x="43718" y="9171"/>
                      <a:pt x="56269" y="14187"/>
                      <a:pt x="69025" y="18837"/>
                    </a:cubicBezTo>
                    <a:cubicBezTo>
                      <a:pt x="79897" y="22789"/>
                      <a:pt x="85529" y="34809"/>
                      <a:pt x="81556" y="45701"/>
                    </a:cubicBezTo>
                    <a:cubicBezTo>
                      <a:pt x="78466" y="54219"/>
                      <a:pt x="70420" y="59500"/>
                      <a:pt x="61860" y="59500"/>
                    </a:cubicBezTo>
                    <a:close/>
                  </a:path>
                </a:pathLst>
              </a:custGeom>
              <a:grpFill/>
              <a:ln w="9525" cap="flat">
                <a:noFill/>
                <a:prstDash val="solid"/>
                <a:miter/>
              </a:ln>
            </p:spPr>
            <p:txBody>
              <a:bodyPr rtlCol="1" anchor="ctr"/>
              <a:lstStyle/>
              <a:p>
                <a:endParaRPr lang="he-IL" sz="200"/>
              </a:p>
            </p:txBody>
          </p:sp>
          <p:sp>
            <p:nvSpPr>
              <p:cNvPr id="44" name="צורה חופשית: צורה 43">
                <a:extLst>
                  <a:ext uri="{FF2B5EF4-FFF2-40B4-BE49-F238E27FC236}">
                    <a16:creationId xmlns:a16="http://schemas.microsoft.com/office/drawing/2014/main" id="{750C7730-87AB-4839-A46D-CE50E6A26C16}"/>
                  </a:ext>
                </a:extLst>
              </p:cNvPr>
              <p:cNvSpPr/>
              <p:nvPr/>
            </p:nvSpPr>
            <p:spPr>
              <a:xfrm>
                <a:off x="-1397399" y="3808787"/>
                <a:ext cx="78627" cy="68144"/>
              </a:xfrm>
              <a:custGeom>
                <a:avLst/>
                <a:gdLst>
                  <a:gd name="connsiteX0" fmla="*/ 57694 w 78627"/>
                  <a:gd name="connsiteY0" fmla="*/ 67279 h 68143"/>
                  <a:gd name="connsiteX1" fmla="*/ 46576 w 78627"/>
                  <a:gd name="connsiteY1" fmla="*/ 64084 h 68143"/>
                  <a:gd name="connsiteX2" fmla="*/ 10683 w 78627"/>
                  <a:gd name="connsiteY2" fmla="*/ 39943 h 68143"/>
                  <a:gd name="connsiteX3" fmla="*/ 5913 w 78627"/>
                  <a:gd name="connsiteY3" fmla="*/ 10683 h 68143"/>
                  <a:gd name="connsiteX4" fmla="*/ 35173 w 78627"/>
                  <a:gd name="connsiteY4" fmla="*/ 5913 h 68143"/>
                  <a:gd name="connsiteX5" fmla="*/ 68857 w 78627"/>
                  <a:gd name="connsiteY5" fmla="*/ 28539 h 68143"/>
                  <a:gd name="connsiteX6" fmla="*/ 75490 w 78627"/>
                  <a:gd name="connsiteY6" fmla="*/ 57451 h 68143"/>
                  <a:gd name="connsiteX7" fmla="*/ 57694 w 78627"/>
                  <a:gd name="connsiteY7" fmla="*/ 67279 h 6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27" h="68143">
                    <a:moveTo>
                      <a:pt x="57694" y="67279"/>
                    </a:moveTo>
                    <a:cubicBezTo>
                      <a:pt x="53886" y="67279"/>
                      <a:pt x="50036" y="66254"/>
                      <a:pt x="46576" y="64084"/>
                    </a:cubicBezTo>
                    <a:cubicBezTo>
                      <a:pt x="34353" y="56405"/>
                      <a:pt x="22354" y="48359"/>
                      <a:pt x="10683" y="39943"/>
                    </a:cubicBezTo>
                    <a:cubicBezTo>
                      <a:pt x="1285" y="33186"/>
                      <a:pt x="-844" y="20082"/>
                      <a:pt x="5913" y="10683"/>
                    </a:cubicBezTo>
                    <a:cubicBezTo>
                      <a:pt x="12649" y="1285"/>
                      <a:pt x="25774" y="-844"/>
                      <a:pt x="35173" y="5913"/>
                    </a:cubicBezTo>
                    <a:cubicBezTo>
                      <a:pt x="46149" y="13797"/>
                      <a:pt x="57369" y="21353"/>
                      <a:pt x="68857" y="28539"/>
                    </a:cubicBezTo>
                    <a:cubicBezTo>
                      <a:pt x="78664" y="34704"/>
                      <a:pt x="81634" y="47643"/>
                      <a:pt x="75490" y="57451"/>
                    </a:cubicBezTo>
                    <a:cubicBezTo>
                      <a:pt x="71496" y="63798"/>
                      <a:pt x="64676" y="67279"/>
                      <a:pt x="57694" y="67279"/>
                    </a:cubicBezTo>
                    <a:close/>
                  </a:path>
                </a:pathLst>
              </a:custGeom>
              <a:grpFill/>
              <a:ln w="9525" cap="flat">
                <a:noFill/>
                <a:prstDash val="solid"/>
                <a:miter/>
              </a:ln>
            </p:spPr>
            <p:txBody>
              <a:bodyPr rtlCol="1" anchor="ctr"/>
              <a:lstStyle/>
              <a:p>
                <a:endParaRPr lang="he-IL" sz="200"/>
              </a:p>
            </p:txBody>
          </p:sp>
          <p:grpSp>
            <p:nvGrpSpPr>
              <p:cNvPr id="45" name="קבוצה 44">
                <a:extLst>
                  <a:ext uri="{FF2B5EF4-FFF2-40B4-BE49-F238E27FC236}">
                    <a16:creationId xmlns:a16="http://schemas.microsoft.com/office/drawing/2014/main" id="{2E46B825-880A-4BE8-963C-C4BD323DA5CF}"/>
                  </a:ext>
                </a:extLst>
              </p:cNvPr>
              <p:cNvGrpSpPr/>
              <p:nvPr/>
            </p:nvGrpSpPr>
            <p:grpSpPr>
              <a:xfrm>
                <a:off x="-466060" y="2942334"/>
                <a:ext cx="156172" cy="604802"/>
                <a:chOff x="-466060" y="2942334"/>
                <a:chExt cx="156172" cy="604802"/>
              </a:xfrm>
              <a:grpFill/>
            </p:grpSpPr>
            <p:sp>
              <p:nvSpPr>
                <p:cNvPr id="53" name="צורה חופשית: צורה 52">
                  <a:extLst>
                    <a:ext uri="{FF2B5EF4-FFF2-40B4-BE49-F238E27FC236}">
                      <a16:creationId xmlns:a16="http://schemas.microsoft.com/office/drawing/2014/main" id="{560AA9A2-E103-4824-B2CE-8679C78BE778}"/>
                    </a:ext>
                  </a:extLst>
                </p:cNvPr>
                <p:cNvSpPr/>
                <p:nvPr/>
              </p:nvSpPr>
              <p:spPr>
                <a:xfrm>
                  <a:off x="-384261" y="3463267"/>
                  <a:ext cx="55039" cy="83869"/>
                </a:xfrm>
                <a:custGeom>
                  <a:avLst/>
                  <a:gdLst>
                    <a:gd name="connsiteX0" fmla="*/ 22936 w 55039"/>
                    <a:gd name="connsiteY0" fmla="*/ 84257 h 83869"/>
                    <a:gd name="connsiteX1" fmla="*/ 16609 w 55039"/>
                    <a:gd name="connsiteY1" fmla="*/ 83274 h 83869"/>
                    <a:gd name="connsiteX2" fmla="*/ 2952 w 55039"/>
                    <a:gd name="connsiteY2" fmla="*/ 56963 h 83869"/>
                    <a:gd name="connsiteX3" fmla="*/ 13928 w 55039"/>
                    <a:gd name="connsiteY3" fmla="*/ 17935 h 83869"/>
                    <a:gd name="connsiteX4" fmla="*/ 39298 w 55039"/>
                    <a:gd name="connsiteY4" fmla="*/ 2598 h 83869"/>
                    <a:gd name="connsiteX5" fmla="*/ 54636 w 55039"/>
                    <a:gd name="connsiteY5" fmla="*/ 27968 h 83869"/>
                    <a:gd name="connsiteX6" fmla="*/ 42923 w 55039"/>
                    <a:gd name="connsiteY6" fmla="*/ 69617 h 83869"/>
                    <a:gd name="connsiteX7" fmla="*/ 22936 w 55039"/>
                    <a:gd name="connsiteY7" fmla="*/ 84257 h 8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39" h="83869">
                      <a:moveTo>
                        <a:pt x="22936" y="84257"/>
                      </a:moveTo>
                      <a:cubicBezTo>
                        <a:pt x="20847" y="84257"/>
                        <a:pt x="18719" y="83951"/>
                        <a:pt x="16609" y="83274"/>
                      </a:cubicBezTo>
                      <a:cubicBezTo>
                        <a:pt x="5573" y="79794"/>
                        <a:pt x="-550" y="68000"/>
                        <a:pt x="2952" y="56963"/>
                      </a:cubicBezTo>
                      <a:cubicBezTo>
                        <a:pt x="7006" y="44126"/>
                        <a:pt x="10670" y="31103"/>
                        <a:pt x="13928" y="17935"/>
                      </a:cubicBezTo>
                      <a:cubicBezTo>
                        <a:pt x="16693" y="6694"/>
                        <a:pt x="28118" y="-228"/>
                        <a:pt x="39298" y="2598"/>
                      </a:cubicBezTo>
                      <a:cubicBezTo>
                        <a:pt x="50539" y="5363"/>
                        <a:pt x="57419" y="16727"/>
                        <a:pt x="54636" y="27968"/>
                      </a:cubicBezTo>
                      <a:cubicBezTo>
                        <a:pt x="51176" y="42034"/>
                        <a:pt x="47263" y="55917"/>
                        <a:pt x="42923" y="69617"/>
                      </a:cubicBezTo>
                      <a:cubicBezTo>
                        <a:pt x="40093" y="78546"/>
                        <a:pt x="31842" y="84257"/>
                        <a:pt x="22936" y="84257"/>
                      </a:cubicBezTo>
                      <a:close/>
                    </a:path>
                  </a:pathLst>
                </a:custGeom>
                <a:grpFill/>
                <a:ln w="9525" cap="flat">
                  <a:noFill/>
                  <a:prstDash val="solid"/>
                  <a:miter/>
                </a:ln>
              </p:spPr>
              <p:txBody>
                <a:bodyPr rtlCol="1" anchor="ctr"/>
                <a:lstStyle/>
                <a:p>
                  <a:endParaRPr lang="he-IL" sz="200"/>
                </a:p>
              </p:txBody>
            </p:sp>
            <p:sp>
              <p:nvSpPr>
                <p:cNvPr id="54" name="צורה חופשית: צורה 53">
                  <a:extLst>
                    <a:ext uri="{FF2B5EF4-FFF2-40B4-BE49-F238E27FC236}">
                      <a16:creationId xmlns:a16="http://schemas.microsoft.com/office/drawing/2014/main" id="{EBA8FD16-0D65-42DA-96B9-74925FF3346A}"/>
                    </a:ext>
                  </a:extLst>
                </p:cNvPr>
                <p:cNvSpPr/>
                <p:nvPr/>
              </p:nvSpPr>
              <p:spPr>
                <a:xfrm>
                  <a:off x="-357064" y="3328543"/>
                  <a:ext cx="47176" cy="86490"/>
                </a:xfrm>
                <a:custGeom>
                  <a:avLst/>
                  <a:gdLst>
                    <a:gd name="connsiteX0" fmla="*/ 22949 w 47176"/>
                    <a:gd name="connsiteY0" fmla="*/ 85745 h 86489"/>
                    <a:gd name="connsiteX1" fmla="*/ 20941 w 47176"/>
                    <a:gd name="connsiteY1" fmla="*/ 85642 h 86489"/>
                    <a:gd name="connsiteX2" fmla="*/ 2063 w 47176"/>
                    <a:gd name="connsiteY2" fmla="*/ 62791 h 86489"/>
                    <a:gd name="connsiteX3" fmla="*/ 4642 w 47176"/>
                    <a:gd name="connsiteY3" fmla="*/ 22290 h 86489"/>
                    <a:gd name="connsiteX4" fmla="*/ 26264 w 47176"/>
                    <a:gd name="connsiteY4" fmla="*/ 2020 h 86489"/>
                    <a:gd name="connsiteX5" fmla="*/ 46534 w 47176"/>
                    <a:gd name="connsiteY5" fmla="*/ 23642 h 86489"/>
                    <a:gd name="connsiteX6" fmla="*/ 43790 w 47176"/>
                    <a:gd name="connsiteY6" fmla="*/ 66764 h 86489"/>
                    <a:gd name="connsiteX7" fmla="*/ 22949 w 47176"/>
                    <a:gd name="connsiteY7" fmla="*/ 85745 h 8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76" h="86489">
                      <a:moveTo>
                        <a:pt x="22949" y="85745"/>
                      </a:moveTo>
                      <a:cubicBezTo>
                        <a:pt x="22294" y="85745"/>
                        <a:pt x="21618" y="85724"/>
                        <a:pt x="20941" y="85642"/>
                      </a:cubicBezTo>
                      <a:cubicBezTo>
                        <a:pt x="9415" y="84557"/>
                        <a:pt x="957" y="74320"/>
                        <a:pt x="2063" y="62791"/>
                      </a:cubicBezTo>
                      <a:cubicBezTo>
                        <a:pt x="3331" y="49419"/>
                        <a:pt x="4194" y="35926"/>
                        <a:pt x="4642" y="22290"/>
                      </a:cubicBezTo>
                      <a:cubicBezTo>
                        <a:pt x="4990" y="10721"/>
                        <a:pt x="14963" y="1158"/>
                        <a:pt x="26264" y="2020"/>
                      </a:cubicBezTo>
                      <a:cubicBezTo>
                        <a:pt x="37833" y="2389"/>
                        <a:pt x="46925" y="12074"/>
                        <a:pt x="46534" y="23642"/>
                      </a:cubicBezTo>
                      <a:cubicBezTo>
                        <a:pt x="46084" y="38139"/>
                        <a:pt x="45143" y="52533"/>
                        <a:pt x="43790" y="66764"/>
                      </a:cubicBezTo>
                      <a:cubicBezTo>
                        <a:pt x="42771" y="77617"/>
                        <a:pt x="33640" y="85745"/>
                        <a:pt x="22949" y="85745"/>
                      </a:cubicBezTo>
                      <a:close/>
                    </a:path>
                  </a:pathLst>
                </a:custGeom>
                <a:grpFill/>
                <a:ln w="9525" cap="flat">
                  <a:noFill/>
                  <a:prstDash val="solid"/>
                  <a:miter/>
                </a:ln>
              </p:spPr>
              <p:txBody>
                <a:bodyPr rtlCol="1" anchor="ctr"/>
                <a:lstStyle/>
                <a:p>
                  <a:endParaRPr lang="he-IL" sz="200"/>
                </a:p>
              </p:txBody>
            </p:sp>
            <p:sp>
              <p:nvSpPr>
                <p:cNvPr id="55" name="צורה חופשית: צורה 54">
                  <a:extLst>
                    <a:ext uri="{FF2B5EF4-FFF2-40B4-BE49-F238E27FC236}">
                      <a16:creationId xmlns:a16="http://schemas.microsoft.com/office/drawing/2014/main" id="{DB7B63A9-869E-45D7-8457-36FD2F68D1F4}"/>
                    </a:ext>
                  </a:extLst>
                </p:cNvPr>
                <p:cNvSpPr/>
                <p:nvPr/>
              </p:nvSpPr>
              <p:spPr>
                <a:xfrm>
                  <a:off x="-364069" y="3192899"/>
                  <a:ext cx="49797" cy="86490"/>
                </a:xfrm>
                <a:custGeom>
                  <a:avLst/>
                  <a:gdLst>
                    <a:gd name="connsiteX0" fmla="*/ 28890 w 49797"/>
                    <a:gd name="connsiteY0" fmla="*/ 85389 h 86489"/>
                    <a:gd name="connsiteX1" fmla="*/ 8067 w 49797"/>
                    <a:gd name="connsiteY1" fmla="*/ 66715 h 86489"/>
                    <a:gd name="connsiteX2" fmla="*/ 2293 w 49797"/>
                    <a:gd name="connsiteY2" fmla="*/ 26623 h 86489"/>
                    <a:gd name="connsiteX3" fmla="*/ 19247 w 49797"/>
                    <a:gd name="connsiteY3" fmla="*/ 2298 h 86489"/>
                    <a:gd name="connsiteX4" fmla="*/ 43572 w 49797"/>
                    <a:gd name="connsiteY4" fmla="*/ 19253 h 86489"/>
                    <a:gd name="connsiteX5" fmla="*/ 49755 w 49797"/>
                    <a:gd name="connsiteY5" fmla="*/ 62128 h 86489"/>
                    <a:gd name="connsiteX6" fmla="*/ 31204 w 49797"/>
                    <a:gd name="connsiteY6" fmla="*/ 85266 h 86489"/>
                    <a:gd name="connsiteX7" fmla="*/ 28890 w 49797"/>
                    <a:gd name="connsiteY7" fmla="*/ 85389 h 8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97" h="86489">
                      <a:moveTo>
                        <a:pt x="28890" y="85389"/>
                      </a:moveTo>
                      <a:cubicBezTo>
                        <a:pt x="18325" y="85389"/>
                        <a:pt x="9254" y="77445"/>
                        <a:pt x="8067" y="66715"/>
                      </a:cubicBezTo>
                      <a:cubicBezTo>
                        <a:pt x="6612" y="53466"/>
                        <a:pt x="4667" y="39974"/>
                        <a:pt x="2293" y="26623"/>
                      </a:cubicBezTo>
                      <a:cubicBezTo>
                        <a:pt x="267" y="15217"/>
                        <a:pt x="7862" y="4324"/>
                        <a:pt x="19247" y="2298"/>
                      </a:cubicBezTo>
                      <a:cubicBezTo>
                        <a:pt x="30879" y="251"/>
                        <a:pt x="41567" y="7868"/>
                        <a:pt x="43572" y="19253"/>
                      </a:cubicBezTo>
                      <a:cubicBezTo>
                        <a:pt x="46112" y="33545"/>
                        <a:pt x="48201" y="47960"/>
                        <a:pt x="49755" y="62128"/>
                      </a:cubicBezTo>
                      <a:cubicBezTo>
                        <a:pt x="51023" y="73637"/>
                        <a:pt x="42710" y="83997"/>
                        <a:pt x="31204" y="85266"/>
                      </a:cubicBezTo>
                      <a:cubicBezTo>
                        <a:pt x="30426" y="85347"/>
                        <a:pt x="29647" y="85389"/>
                        <a:pt x="28890" y="85389"/>
                      </a:cubicBezTo>
                      <a:close/>
                    </a:path>
                  </a:pathLst>
                </a:custGeom>
                <a:grpFill/>
                <a:ln w="9525" cap="flat">
                  <a:noFill/>
                  <a:prstDash val="solid"/>
                  <a:miter/>
                </a:ln>
              </p:spPr>
              <p:txBody>
                <a:bodyPr rtlCol="1" anchor="ctr"/>
                <a:lstStyle/>
                <a:p>
                  <a:endParaRPr lang="he-IL" sz="200"/>
                </a:p>
              </p:txBody>
            </p:sp>
            <p:sp>
              <p:nvSpPr>
                <p:cNvPr id="56" name="צורה חופשית: צורה 55">
                  <a:extLst>
                    <a:ext uri="{FF2B5EF4-FFF2-40B4-BE49-F238E27FC236}">
                      <a16:creationId xmlns:a16="http://schemas.microsoft.com/office/drawing/2014/main" id="{6C42B54B-78DA-4D80-9F41-F47C6716EE5F}"/>
                    </a:ext>
                  </a:extLst>
                </p:cNvPr>
                <p:cNvSpPr/>
                <p:nvPr/>
              </p:nvSpPr>
              <p:spPr>
                <a:xfrm>
                  <a:off x="-401812" y="3062228"/>
                  <a:ext cx="60281" cy="83869"/>
                </a:xfrm>
                <a:custGeom>
                  <a:avLst/>
                  <a:gdLst>
                    <a:gd name="connsiteX0" fmla="*/ 37476 w 60280"/>
                    <a:gd name="connsiteY0" fmla="*/ 83212 h 83869"/>
                    <a:gd name="connsiteX1" fmla="*/ 17573 w 60280"/>
                    <a:gd name="connsiteY1" fmla="*/ 68857 h 83869"/>
                    <a:gd name="connsiteX2" fmla="*/ 3527 w 60280"/>
                    <a:gd name="connsiteY2" fmla="*/ 30875 h 83869"/>
                    <a:gd name="connsiteX3" fmla="*/ 15015 w 60280"/>
                    <a:gd name="connsiteY3" fmla="*/ 3539 h 83869"/>
                    <a:gd name="connsiteX4" fmla="*/ 42351 w 60280"/>
                    <a:gd name="connsiteY4" fmla="*/ 15026 h 83869"/>
                    <a:gd name="connsiteX5" fmla="*/ 57379 w 60280"/>
                    <a:gd name="connsiteY5" fmla="*/ 55629 h 83869"/>
                    <a:gd name="connsiteX6" fmla="*/ 44091 w 60280"/>
                    <a:gd name="connsiteY6" fmla="*/ 82145 h 83869"/>
                    <a:gd name="connsiteX7" fmla="*/ 37476 w 60280"/>
                    <a:gd name="connsiteY7" fmla="*/ 83212 h 8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80" h="83869">
                      <a:moveTo>
                        <a:pt x="37476" y="83212"/>
                      </a:moveTo>
                      <a:cubicBezTo>
                        <a:pt x="28691" y="83212"/>
                        <a:pt x="20500" y="77663"/>
                        <a:pt x="17573" y="68857"/>
                      </a:cubicBezTo>
                      <a:cubicBezTo>
                        <a:pt x="13314" y="56020"/>
                        <a:pt x="8604" y="43345"/>
                        <a:pt x="3527" y="30875"/>
                      </a:cubicBezTo>
                      <a:cubicBezTo>
                        <a:pt x="-855" y="20145"/>
                        <a:pt x="4306" y="7910"/>
                        <a:pt x="15015" y="3539"/>
                      </a:cubicBezTo>
                      <a:cubicBezTo>
                        <a:pt x="25703" y="-864"/>
                        <a:pt x="37968" y="4296"/>
                        <a:pt x="42351" y="15026"/>
                      </a:cubicBezTo>
                      <a:cubicBezTo>
                        <a:pt x="47797" y="28356"/>
                        <a:pt x="52834" y="42014"/>
                        <a:pt x="57379" y="55629"/>
                      </a:cubicBezTo>
                      <a:cubicBezTo>
                        <a:pt x="61025" y="66606"/>
                        <a:pt x="55086" y="78481"/>
                        <a:pt x="44091" y="82145"/>
                      </a:cubicBezTo>
                      <a:cubicBezTo>
                        <a:pt x="41900" y="82863"/>
                        <a:pt x="39667" y="83212"/>
                        <a:pt x="37476" y="83212"/>
                      </a:cubicBezTo>
                      <a:close/>
                    </a:path>
                  </a:pathLst>
                </a:custGeom>
                <a:grpFill/>
                <a:ln w="9525" cap="flat">
                  <a:noFill/>
                  <a:prstDash val="solid"/>
                  <a:miter/>
                </a:ln>
              </p:spPr>
              <p:txBody>
                <a:bodyPr rtlCol="1" anchor="ctr"/>
                <a:lstStyle/>
                <a:p>
                  <a:endParaRPr lang="he-IL" sz="200"/>
                </a:p>
              </p:txBody>
            </p:sp>
            <p:sp>
              <p:nvSpPr>
                <p:cNvPr id="57" name="צורה חופשית: צורה 56">
                  <a:extLst>
                    <a:ext uri="{FF2B5EF4-FFF2-40B4-BE49-F238E27FC236}">
                      <a16:creationId xmlns:a16="http://schemas.microsoft.com/office/drawing/2014/main" id="{53A9045F-CFE6-4E96-8BF5-AE7E0946C3B7}"/>
                    </a:ext>
                  </a:extLst>
                </p:cNvPr>
                <p:cNvSpPr/>
                <p:nvPr/>
              </p:nvSpPr>
              <p:spPr>
                <a:xfrm>
                  <a:off x="-466060" y="2942334"/>
                  <a:ext cx="68144" cy="81248"/>
                </a:xfrm>
                <a:custGeom>
                  <a:avLst/>
                  <a:gdLst>
                    <a:gd name="connsiteX0" fmla="*/ 45374 w 68143"/>
                    <a:gd name="connsiteY0" fmla="*/ 79320 h 81248"/>
                    <a:gd name="connsiteX1" fmla="*/ 27295 w 68143"/>
                    <a:gd name="connsiteY1" fmla="*/ 68999 h 81248"/>
                    <a:gd name="connsiteX2" fmla="*/ 5591 w 68143"/>
                    <a:gd name="connsiteY2" fmla="*/ 34722 h 81248"/>
                    <a:gd name="connsiteX3" fmla="*/ 11160 w 68143"/>
                    <a:gd name="connsiteY3" fmla="*/ 5596 h 81248"/>
                    <a:gd name="connsiteX4" fmla="*/ 40276 w 68143"/>
                    <a:gd name="connsiteY4" fmla="*/ 11155 h 81248"/>
                    <a:gd name="connsiteX5" fmla="*/ 63414 w 68143"/>
                    <a:gd name="connsiteY5" fmla="*/ 47704 h 81248"/>
                    <a:gd name="connsiteX6" fmla="*/ 56002 w 68143"/>
                    <a:gd name="connsiteY6" fmla="*/ 76411 h 81248"/>
                    <a:gd name="connsiteX7" fmla="*/ 45374 w 68143"/>
                    <a:gd name="connsiteY7" fmla="*/ 79320 h 8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43" h="81248">
                      <a:moveTo>
                        <a:pt x="45374" y="79320"/>
                      </a:moveTo>
                      <a:cubicBezTo>
                        <a:pt x="38187" y="79320"/>
                        <a:pt x="31205" y="75635"/>
                        <a:pt x="27295" y="68999"/>
                      </a:cubicBezTo>
                      <a:cubicBezTo>
                        <a:pt x="20415" y="57338"/>
                        <a:pt x="13186" y="45901"/>
                        <a:pt x="5591" y="34722"/>
                      </a:cubicBezTo>
                      <a:cubicBezTo>
                        <a:pt x="-919" y="25140"/>
                        <a:pt x="1578" y="12096"/>
                        <a:pt x="11160" y="5596"/>
                      </a:cubicBezTo>
                      <a:cubicBezTo>
                        <a:pt x="20742" y="-925"/>
                        <a:pt x="33766" y="1584"/>
                        <a:pt x="40276" y="11155"/>
                      </a:cubicBezTo>
                      <a:cubicBezTo>
                        <a:pt x="48364" y="23072"/>
                        <a:pt x="56083" y="35265"/>
                        <a:pt x="63414" y="47704"/>
                      </a:cubicBezTo>
                      <a:cubicBezTo>
                        <a:pt x="69290" y="57676"/>
                        <a:pt x="65974" y="70534"/>
                        <a:pt x="56002" y="76411"/>
                      </a:cubicBezTo>
                      <a:cubicBezTo>
                        <a:pt x="52663" y="78387"/>
                        <a:pt x="48999" y="79320"/>
                        <a:pt x="45374" y="79320"/>
                      </a:cubicBezTo>
                      <a:close/>
                    </a:path>
                  </a:pathLst>
                </a:custGeom>
                <a:grpFill/>
                <a:ln w="9525" cap="flat">
                  <a:noFill/>
                  <a:prstDash val="solid"/>
                  <a:miter/>
                </a:ln>
              </p:spPr>
              <p:txBody>
                <a:bodyPr rtlCol="1" anchor="ctr"/>
                <a:lstStyle/>
                <a:p>
                  <a:endParaRPr lang="he-IL" sz="200"/>
                </a:p>
              </p:txBody>
            </p:sp>
          </p:grpSp>
          <p:grpSp>
            <p:nvGrpSpPr>
              <p:cNvPr id="46" name="קבוצה 45">
                <a:extLst>
                  <a:ext uri="{FF2B5EF4-FFF2-40B4-BE49-F238E27FC236}">
                    <a16:creationId xmlns:a16="http://schemas.microsoft.com/office/drawing/2014/main" id="{3FC170AF-5E43-488C-894B-A4578709F8F8}"/>
                  </a:ext>
                </a:extLst>
              </p:cNvPr>
              <p:cNvGrpSpPr/>
              <p:nvPr/>
            </p:nvGrpSpPr>
            <p:grpSpPr>
              <a:xfrm rot="3865185">
                <a:off x="-718037" y="3496584"/>
                <a:ext cx="156172" cy="604802"/>
                <a:chOff x="-466060" y="2942334"/>
                <a:chExt cx="156172" cy="604802"/>
              </a:xfrm>
              <a:grpFill/>
            </p:grpSpPr>
            <p:sp>
              <p:nvSpPr>
                <p:cNvPr id="48" name="צורה חופשית: צורה 47">
                  <a:extLst>
                    <a:ext uri="{FF2B5EF4-FFF2-40B4-BE49-F238E27FC236}">
                      <a16:creationId xmlns:a16="http://schemas.microsoft.com/office/drawing/2014/main" id="{9A84D1E1-FCBB-4FED-86CF-6308B8DB1D12}"/>
                    </a:ext>
                  </a:extLst>
                </p:cNvPr>
                <p:cNvSpPr/>
                <p:nvPr/>
              </p:nvSpPr>
              <p:spPr>
                <a:xfrm>
                  <a:off x="-384261" y="3463267"/>
                  <a:ext cx="55039" cy="83869"/>
                </a:xfrm>
                <a:custGeom>
                  <a:avLst/>
                  <a:gdLst>
                    <a:gd name="connsiteX0" fmla="*/ 22936 w 55039"/>
                    <a:gd name="connsiteY0" fmla="*/ 84257 h 83869"/>
                    <a:gd name="connsiteX1" fmla="*/ 16609 w 55039"/>
                    <a:gd name="connsiteY1" fmla="*/ 83274 h 83869"/>
                    <a:gd name="connsiteX2" fmla="*/ 2952 w 55039"/>
                    <a:gd name="connsiteY2" fmla="*/ 56963 h 83869"/>
                    <a:gd name="connsiteX3" fmla="*/ 13928 w 55039"/>
                    <a:gd name="connsiteY3" fmla="*/ 17935 h 83869"/>
                    <a:gd name="connsiteX4" fmla="*/ 39298 w 55039"/>
                    <a:gd name="connsiteY4" fmla="*/ 2598 h 83869"/>
                    <a:gd name="connsiteX5" fmla="*/ 54636 w 55039"/>
                    <a:gd name="connsiteY5" fmla="*/ 27968 h 83869"/>
                    <a:gd name="connsiteX6" fmla="*/ 42923 w 55039"/>
                    <a:gd name="connsiteY6" fmla="*/ 69617 h 83869"/>
                    <a:gd name="connsiteX7" fmla="*/ 22936 w 55039"/>
                    <a:gd name="connsiteY7" fmla="*/ 84257 h 8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39" h="83869">
                      <a:moveTo>
                        <a:pt x="22936" y="84257"/>
                      </a:moveTo>
                      <a:cubicBezTo>
                        <a:pt x="20847" y="84257"/>
                        <a:pt x="18719" y="83951"/>
                        <a:pt x="16609" y="83274"/>
                      </a:cubicBezTo>
                      <a:cubicBezTo>
                        <a:pt x="5573" y="79794"/>
                        <a:pt x="-550" y="68000"/>
                        <a:pt x="2952" y="56963"/>
                      </a:cubicBezTo>
                      <a:cubicBezTo>
                        <a:pt x="7006" y="44126"/>
                        <a:pt x="10670" y="31103"/>
                        <a:pt x="13928" y="17935"/>
                      </a:cubicBezTo>
                      <a:cubicBezTo>
                        <a:pt x="16693" y="6694"/>
                        <a:pt x="28118" y="-228"/>
                        <a:pt x="39298" y="2598"/>
                      </a:cubicBezTo>
                      <a:cubicBezTo>
                        <a:pt x="50539" y="5363"/>
                        <a:pt x="57419" y="16727"/>
                        <a:pt x="54636" y="27968"/>
                      </a:cubicBezTo>
                      <a:cubicBezTo>
                        <a:pt x="51176" y="42034"/>
                        <a:pt x="47263" y="55917"/>
                        <a:pt x="42923" y="69617"/>
                      </a:cubicBezTo>
                      <a:cubicBezTo>
                        <a:pt x="40093" y="78546"/>
                        <a:pt x="31842" y="84257"/>
                        <a:pt x="22936" y="84257"/>
                      </a:cubicBezTo>
                      <a:close/>
                    </a:path>
                  </a:pathLst>
                </a:custGeom>
                <a:grpFill/>
                <a:ln w="9525" cap="flat">
                  <a:noFill/>
                  <a:prstDash val="solid"/>
                  <a:miter/>
                </a:ln>
              </p:spPr>
              <p:txBody>
                <a:bodyPr rtlCol="1" anchor="ctr"/>
                <a:lstStyle/>
                <a:p>
                  <a:endParaRPr lang="he-IL" sz="200"/>
                </a:p>
              </p:txBody>
            </p:sp>
            <p:sp>
              <p:nvSpPr>
                <p:cNvPr id="49" name="צורה חופשית: צורה 48">
                  <a:extLst>
                    <a:ext uri="{FF2B5EF4-FFF2-40B4-BE49-F238E27FC236}">
                      <a16:creationId xmlns:a16="http://schemas.microsoft.com/office/drawing/2014/main" id="{63073712-2BF7-450E-A886-947C2A4AA432}"/>
                    </a:ext>
                  </a:extLst>
                </p:cNvPr>
                <p:cNvSpPr/>
                <p:nvPr/>
              </p:nvSpPr>
              <p:spPr>
                <a:xfrm>
                  <a:off x="-357064" y="3328543"/>
                  <a:ext cx="47176" cy="86490"/>
                </a:xfrm>
                <a:custGeom>
                  <a:avLst/>
                  <a:gdLst>
                    <a:gd name="connsiteX0" fmla="*/ 22949 w 47176"/>
                    <a:gd name="connsiteY0" fmla="*/ 85745 h 86489"/>
                    <a:gd name="connsiteX1" fmla="*/ 20941 w 47176"/>
                    <a:gd name="connsiteY1" fmla="*/ 85642 h 86489"/>
                    <a:gd name="connsiteX2" fmla="*/ 2063 w 47176"/>
                    <a:gd name="connsiteY2" fmla="*/ 62791 h 86489"/>
                    <a:gd name="connsiteX3" fmla="*/ 4642 w 47176"/>
                    <a:gd name="connsiteY3" fmla="*/ 22290 h 86489"/>
                    <a:gd name="connsiteX4" fmla="*/ 26264 w 47176"/>
                    <a:gd name="connsiteY4" fmla="*/ 2020 h 86489"/>
                    <a:gd name="connsiteX5" fmla="*/ 46534 w 47176"/>
                    <a:gd name="connsiteY5" fmla="*/ 23642 h 86489"/>
                    <a:gd name="connsiteX6" fmla="*/ 43790 w 47176"/>
                    <a:gd name="connsiteY6" fmla="*/ 66764 h 86489"/>
                    <a:gd name="connsiteX7" fmla="*/ 22949 w 47176"/>
                    <a:gd name="connsiteY7" fmla="*/ 85745 h 8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76" h="86489">
                      <a:moveTo>
                        <a:pt x="22949" y="85745"/>
                      </a:moveTo>
                      <a:cubicBezTo>
                        <a:pt x="22294" y="85745"/>
                        <a:pt x="21618" y="85724"/>
                        <a:pt x="20941" y="85642"/>
                      </a:cubicBezTo>
                      <a:cubicBezTo>
                        <a:pt x="9415" y="84557"/>
                        <a:pt x="957" y="74320"/>
                        <a:pt x="2063" y="62791"/>
                      </a:cubicBezTo>
                      <a:cubicBezTo>
                        <a:pt x="3331" y="49419"/>
                        <a:pt x="4194" y="35926"/>
                        <a:pt x="4642" y="22290"/>
                      </a:cubicBezTo>
                      <a:cubicBezTo>
                        <a:pt x="4990" y="10721"/>
                        <a:pt x="14963" y="1158"/>
                        <a:pt x="26264" y="2020"/>
                      </a:cubicBezTo>
                      <a:cubicBezTo>
                        <a:pt x="37833" y="2389"/>
                        <a:pt x="46925" y="12074"/>
                        <a:pt x="46534" y="23642"/>
                      </a:cubicBezTo>
                      <a:cubicBezTo>
                        <a:pt x="46084" y="38139"/>
                        <a:pt x="45143" y="52533"/>
                        <a:pt x="43790" y="66764"/>
                      </a:cubicBezTo>
                      <a:cubicBezTo>
                        <a:pt x="42771" y="77617"/>
                        <a:pt x="33640" y="85745"/>
                        <a:pt x="22949" y="85745"/>
                      </a:cubicBezTo>
                      <a:close/>
                    </a:path>
                  </a:pathLst>
                </a:custGeom>
                <a:grpFill/>
                <a:ln w="9525" cap="flat">
                  <a:noFill/>
                  <a:prstDash val="solid"/>
                  <a:miter/>
                </a:ln>
              </p:spPr>
              <p:txBody>
                <a:bodyPr rtlCol="1" anchor="ctr"/>
                <a:lstStyle/>
                <a:p>
                  <a:endParaRPr lang="he-IL" sz="200"/>
                </a:p>
              </p:txBody>
            </p:sp>
            <p:sp>
              <p:nvSpPr>
                <p:cNvPr id="50" name="צורה חופשית: צורה 49">
                  <a:extLst>
                    <a:ext uri="{FF2B5EF4-FFF2-40B4-BE49-F238E27FC236}">
                      <a16:creationId xmlns:a16="http://schemas.microsoft.com/office/drawing/2014/main" id="{248FAAA7-642A-4983-ADB5-17136B4CC9CB}"/>
                    </a:ext>
                  </a:extLst>
                </p:cNvPr>
                <p:cNvSpPr/>
                <p:nvPr/>
              </p:nvSpPr>
              <p:spPr>
                <a:xfrm>
                  <a:off x="-364069" y="3192899"/>
                  <a:ext cx="49797" cy="86490"/>
                </a:xfrm>
                <a:custGeom>
                  <a:avLst/>
                  <a:gdLst>
                    <a:gd name="connsiteX0" fmla="*/ 28890 w 49797"/>
                    <a:gd name="connsiteY0" fmla="*/ 85389 h 86489"/>
                    <a:gd name="connsiteX1" fmla="*/ 8067 w 49797"/>
                    <a:gd name="connsiteY1" fmla="*/ 66715 h 86489"/>
                    <a:gd name="connsiteX2" fmla="*/ 2293 w 49797"/>
                    <a:gd name="connsiteY2" fmla="*/ 26623 h 86489"/>
                    <a:gd name="connsiteX3" fmla="*/ 19247 w 49797"/>
                    <a:gd name="connsiteY3" fmla="*/ 2298 h 86489"/>
                    <a:gd name="connsiteX4" fmla="*/ 43572 w 49797"/>
                    <a:gd name="connsiteY4" fmla="*/ 19253 h 86489"/>
                    <a:gd name="connsiteX5" fmla="*/ 49755 w 49797"/>
                    <a:gd name="connsiteY5" fmla="*/ 62128 h 86489"/>
                    <a:gd name="connsiteX6" fmla="*/ 31204 w 49797"/>
                    <a:gd name="connsiteY6" fmla="*/ 85266 h 86489"/>
                    <a:gd name="connsiteX7" fmla="*/ 28890 w 49797"/>
                    <a:gd name="connsiteY7" fmla="*/ 85389 h 8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97" h="86489">
                      <a:moveTo>
                        <a:pt x="28890" y="85389"/>
                      </a:moveTo>
                      <a:cubicBezTo>
                        <a:pt x="18325" y="85389"/>
                        <a:pt x="9254" y="77445"/>
                        <a:pt x="8067" y="66715"/>
                      </a:cubicBezTo>
                      <a:cubicBezTo>
                        <a:pt x="6612" y="53466"/>
                        <a:pt x="4667" y="39974"/>
                        <a:pt x="2293" y="26623"/>
                      </a:cubicBezTo>
                      <a:cubicBezTo>
                        <a:pt x="267" y="15217"/>
                        <a:pt x="7862" y="4324"/>
                        <a:pt x="19247" y="2298"/>
                      </a:cubicBezTo>
                      <a:cubicBezTo>
                        <a:pt x="30879" y="251"/>
                        <a:pt x="41567" y="7868"/>
                        <a:pt x="43572" y="19253"/>
                      </a:cubicBezTo>
                      <a:cubicBezTo>
                        <a:pt x="46112" y="33545"/>
                        <a:pt x="48201" y="47960"/>
                        <a:pt x="49755" y="62128"/>
                      </a:cubicBezTo>
                      <a:cubicBezTo>
                        <a:pt x="51023" y="73637"/>
                        <a:pt x="42710" y="83997"/>
                        <a:pt x="31204" y="85266"/>
                      </a:cubicBezTo>
                      <a:cubicBezTo>
                        <a:pt x="30426" y="85347"/>
                        <a:pt x="29647" y="85389"/>
                        <a:pt x="28890" y="85389"/>
                      </a:cubicBezTo>
                      <a:close/>
                    </a:path>
                  </a:pathLst>
                </a:custGeom>
                <a:grpFill/>
                <a:ln w="9525" cap="flat">
                  <a:noFill/>
                  <a:prstDash val="solid"/>
                  <a:miter/>
                </a:ln>
              </p:spPr>
              <p:txBody>
                <a:bodyPr rtlCol="1" anchor="ctr"/>
                <a:lstStyle/>
                <a:p>
                  <a:endParaRPr lang="he-IL" sz="200"/>
                </a:p>
              </p:txBody>
            </p:sp>
            <p:sp>
              <p:nvSpPr>
                <p:cNvPr id="51" name="צורה חופשית: צורה 50">
                  <a:extLst>
                    <a:ext uri="{FF2B5EF4-FFF2-40B4-BE49-F238E27FC236}">
                      <a16:creationId xmlns:a16="http://schemas.microsoft.com/office/drawing/2014/main" id="{4AC6ECC2-D9DF-4902-AA4D-DF7A14E162D0}"/>
                    </a:ext>
                  </a:extLst>
                </p:cNvPr>
                <p:cNvSpPr/>
                <p:nvPr/>
              </p:nvSpPr>
              <p:spPr>
                <a:xfrm>
                  <a:off x="-401812" y="3062228"/>
                  <a:ext cx="60281" cy="83869"/>
                </a:xfrm>
                <a:custGeom>
                  <a:avLst/>
                  <a:gdLst>
                    <a:gd name="connsiteX0" fmla="*/ 37476 w 60280"/>
                    <a:gd name="connsiteY0" fmla="*/ 83212 h 83869"/>
                    <a:gd name="connsiteX1" fmla="*/ 17573 w 60280"/>
                    <a:gd name="connsiteY1" fmla="*/ 68857 h 83869"/>
                    <a:gd name="connsiteX2" fmla="*/ 3527 w 60280"/>
                    <a:gd name="connsiteY2" fmla="*/ 30875 h 83869"/>
                    <a:gd name="connsiteX3" fmla="*/ 15015 w 60280"/>
                    <a:gd name="connsiteY3" fmla="*/ 3539 h 83869"/>
                    <a:gd name="connsiteX4" fmla="*/ 42351 w 60280"/>
                    <a:gd name="connsiteY4" fmla="*/ 15026 h 83869"/>
                    <a:gd name="connsiteX5" fmla="*/ 57379 w 60280"/>
                    <a:gd name="connsiteY5" fmla="*/ 55629 h 83869"/>
                    <a:gd name="connsiteX6" fmla="*/ 44091 w 60280"/>
                    <a:gd name="connsiteY6" fmla="*/ 82145 h 83869"/>
                    <a:gd name="connsiteX7" fmla="*/ 37476 w 60280"/>
                    <a:gd name="connsiteY7" fmla="*/ 83212 h 8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80" h="83869">
                      <a:moveTo>
                        <a:pt x="37476" y="83212"/>
                      </a:moveTo>
                      <a:cubicBezTo>
                        <a:pt x="28691" y="83212"/>
                        <a:pt x="20500" y="77663"/>
                        <a:pt x="17573" y="68857"/>
                      </a:cubicBezTo>
                      <a:cubicBezTo>
                        <a:pt x="13314" y="56020"/>
                        <a:pt x="8604" y="43345"/>
                        <a:pt x="3527" y="30875"/>
                      </a:cubicBezTo>
                      <a:cubicBezTo>
                        <a:pt x="-855" y="20145"/>
                        <a:pt x="4306" y="7910"/>
                        <a:pt x="15015" y="3539"/>
                      </a:cubicBezTo>
                      <a:cubicBezTo>
                        <a:pt x="25703" y="-864"/>
                        <a:pt x="37968" y="4296"/>
                        <a:pt x="42351" y="15026"/>
                      </a:cubicBezTo>
                      <a:cubicBezTo>
                        <a:pt x="47797" y="28356"/>
                        <a:pt x="52834" y="42014"/>
                        <a:pt x="57379" y="55629"/>
                      </a:cubicBezTo>
                      <a:cubicBezTo>
                        <a:pt x="61025" y="66606"/>
                        <a:pt x="55086" y="78481"/>
                        <a:pt x="44091" y="82145"/>
                      </a:cubicBezTo>
                      <a:cubicBezTo>
                        <a:pt x="41900" y="82863"/>
                        <a:pt x="39667" y="83212"/>
                        <a:pt x="37476" y="83212"/>
                      </a:cubicBezTo>
                      <a:close/>
                    </a:path>
                  </a:pathLst>
                </a:custGeom>
                <a:grpFill/>
                <a:ln w="9525" cap="flat">
                  <a:noFill/>
                  <a:prstDash val="solid"/>
                  <a:miter/>
                </a:ln>
              </p:spPr>
              <p:txBody>
                <a:bodyPr rtlCol="1" anchor="ctr"/>
                <a:lstStyle/>
                <a:p>
                  <a:endParaRPr lang="he-IL" sz="200"/>
                </a:p>
              </p:txBody>
            </p:sp>
            <p:sp>
              <p:nvSpPr>
                <p:cNvPr id="52" name="צורה חופשית: צורה 51">
                  <a:extLst>
                    <a:ext uri="{FF2B5EF4-FFF2-40B4-BE49-F238E27FC236}">
                      <a16:creationId xmlns:a16="http://schemas.microsoft.com/office/drawing/2014/main" id="{123CFEAF-DF07-46D5-9E28-C225707B1FA2}"/>
                    </a:ext>
                  </a:extLst>
                </p:cNvPr>
                <p:cNvSpPr/>
                <p:nvPr/>
              </p:nvSpPr>
              <p:spPr>
                <a:xfrm>
                  <a:off x="-466060" y="2942334"/>
                  <a:ext cx="68144" cy="81248"/>
                </a:xfrm>
                <a:custGeom>
                  <a:avLst/>
                  <a:gdLst>
                    <a:gd name="connsiteX0" fmla="*/ 45374 w 68143"/>
                    <a:gd name="connsiteY0" fmla="*/ 79320 h 81248"/>
                    <a:gd name="connsiteX1" fmla="*/ 27295 w 68143"/>
                    <a:gd name="connsiteY1" fmla="*/ 68999 h 81248"/>
                    <a:gd name="connsiteX2" fmla="*/ 5591 w 68143"/>
                    <a:gd name="connsiteY2" fmla="*/ 34722 h 81248"/>
                    <a:gd name="connsiteX3" fmla="*/ 11160 w 68143"/>
                    <a:gd name="connsiteY3" fmla="*/ 5596 h 81248"/>
                    <a:gd name="connsiteX4" fmla="*/ 40276 w 68143"/>
                    <a:gd name="connsiteY4" fmla="*/ 11155 h 81248"/>
                    <a:gd name="connsiteX5" fmla="*/ 63414 w 68143"/>
                    <a:gd name="connsiteY5" fmla="*/ 47704 h 81248"/>
                    <a:gd name="connsiteX6" fmla="*/ 56002 w 68143"/>
                    <a:gd name="connsiteY6" fmla="*/ 76411 h 81248"/>
                    <a:gd name="connsiteX7" fmla="*/ 45374 w 68143"/>
                    <a:gd name="connsiteY7" fmla="*/ 79320 h 8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43" h="81248">
                      <a:moveTo>
                        <a:pt x="45374" y="79320"/>
                      </a:moveTo>
                      <a:cubicBezTo>
                        <a:pt x="38187" y="79320"/>
                        <a:pt x="31205" y="75635"/>
                        <a:pt x="27295" y="68999"/>
                      </a:cubicBezTo>
                      <a:cubicBezTo>
                        <a:pt x="20415" y="57338"/>
                        <a:pt x="13186" y="45901"/>
                        <a:pt x="5591" y="34722"/>
                      </a:cubicBezTo>
                      <a:cubicBezTo>
                        <a:pt x="-919" y="25140"/>
                        <a:pt x="1578" y="12096"/>
                        <a:pt x="11160" y="5596"/>
                      </a:cubicBezTo>
                      <a:cubicBezTo>
                        <a:pt x="20742" y="-925"/>
                        <a:pt x="33766" y="1584"/>
                        <a:pt x="40276" y="11155"/>
                      </a:cubicBezTo>
                      <a:cubicBezTo>
                        <a:pt x="48364" y="23072"/>
                        <a:pt x="56083" y="35265"/>
                        <a:pt x="63414" y="47704"/>
                      </a:cubicBezTo>
                      <a:cubicBezTo>
                        <a:pt x="69290" y="57676"/>
                        <a:pt x="65974" y="70534"/>
                        <a:pt x="56002" y="76411"/>
                      </a:cubicBezTo>
                      <a:cubicBezTo>
                        <a:pt x="52663" y="78387"/>
                        <a:pt x="48999" y="79320"/>
                        <a:pt x="45374" y="79320"/>
                      </a:cubicBezTo>
                      <a:close/>
                    </a:path>
                  </a:pathLst>
                </a:custGeom>
                <a:grpFill/>
                <a:ln w="9525" cap="flat">
                  <a:noFill/>
                  <a:prstDash val="solid"/>
                  <a:miter/>
                </a:ln>
              </p:spPr>
              <p:txBody>
                <a:bodyPr rtlCol="1" anchor="ctr"/>
                <a:lstStyle/>
                <a:p>
                  <a:endParaRPr lang="he-IL" sz="200"/>
                </a:p>
              </p:txBody>
            </p:sp>
          </p:grpSp>
          <p:sp>
            <p:nvSpPr>
              <p:cNvPr id="47" name="צורה חופשית: צורה 46">
                <a:extLst>
                  <a:ext uri="{FF2B5EF4-FFF2-40B4-BE49-F238E27FC236}">
                    <a16:creationId xmlns:a16="http://schemas.microsoft.com/office/drawing/2014/main" id="{3FB6B0AE-C495-4320-BE9F-1B63A957EC9A}"/>
                  </a:ext>
                </a:extLst>
              </p:cNvPr>
              <p:cNvSpPr/>
              <p:nvPr/>
            </p:nvSpPr>
            <p:spPr>
              <a:xfrm rot="20959712">
                <a:off x="-1029082" y="3930130"/>
                <a:ext cx="86490" cy="52418"/>
              </a:xfrm>
              <a:custGeom>
                <a:avLst/>
                <a:gdLst>
                  <a:gd name="connsiteX0" fmla="*/ 64280 w 86489"/>
                  <a:gd name="connsiteY0" fmla="*/ 50998 h 52418"/>
                  <a:gd name="connsiteX1" fmla="*/ 61392 w 86489"/>
                  <a:gd name="connsiteY1" fmla="*/ 50794 h 52418"/>
                  <a:gd name="connsiteX2" fmla="*/ 18700 w 86489"/>
                  <a:gd name="connsiteY2" fmla="*/ 43463 h 52418"/>
                  <a:gd name="connsiteX3" fmla="*/ 2400 w 86489"/>
                  <a:gd name="connsiteY3" fmla="*/ 18688 h 52418"/>
                  <a:gd name="connsiteX4" fmla="*/ 27176 w 86489"/>
                  <a:gd name="connsiteY4" fmla="*/ 2388 h 52418"/>
                  <a:gd name="connsiteX5" fmla="*/ 67124 w 86489"/>
                  <a:gd name="connsiteY5" fmla="*/ 9268 h 52418"/>
                  <a:gd name="connsiteX6" fmla="*/ 85019 w 86489"/>
                  <a:gd name="connsiteY6" fmla="*/ 32898 h 52418"/>
                  <a:gd name="connsiteX7" fmla="*/ 64280 w 86489"/>
                  <a:gd name="connsiteY7" fmla="*/ 50998 h 5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89" h="52418">
                    <a:moveTo>
                      <a:pt x="64280" y="50998"/>
                    </a:moveTo>
                    <a:cubicBezTo>
                      <a:pt x="63339" y="50998"/>
                      <a:pt x="62356" y="50938"/>
                      <a:pt x="61392" y="50794"/>
                    </a:cubicBezTo>
                    <a:cubicBezTo>
                      <a:pt x="47160" y="48828"/>
                      <a:pt x="32787" y="46370"/>
                      <a:pt x="18700" y="43463"/>
                    </a:cubicBezTo>
                    <a:cubicBezTo>
                      <a:pt x="7356" y="41128"/>
                      <a:pt x="68" y="30031"/>
                      <a:pt x="2400" y="18688"/>
                    </a:cubicBezTo>
                    <a:cubicBezTo>
                      <a:pt x="4736" y="7365"/>
                      <a:pt x="15670" y="95"/>
                      <a:pt x="27176" y="2388"/>
                    </a:cubicBezTo>
                    <a:cubicBezTo>
                      <a:pt x="40341" y="5111"/>
                      <a:pt x="53670" y="7405"/>
                      <a:pt x="67124" y="9268"/>
                    </a:cubicBezTo>
                    <a:cubicBezTo>
                      <a:pt x="78590" y="10846"/>
                      <a:pt x="86618" y="21432"/>
                      <a:pt x="85019" y="32898"/>
                    </a:cubicBezTo>
                    <a:cubicBezTo>
                      <a:pt x="83567" y="43403"/>
                      <a:pt x="74598" y="50998"/>
                      <a:pt x="64280" y="50998"/>
                    </a:cubicBezTo>
                    <a:close/>
                  </a:path>
                </a:pathLst>
              </a:custGeom>
              <a:grpFill/>
              <a:ln w="9525" cap="flat">
                <a:noFill/>
                <a:prstDash val="solid"/>
                <a:miter/>
              </a:ln>
            </p:spPr>
            <p:txBody>
              <a:bodyPr rtlCol="1" anchor="ctr"/>
              <a:lstStyle/>
              <a:p>
                <a:endParaRPr lang="he-IL" sz="200"/>
              </a:p>
            </p:txBody>
          </p:sp>
        </p:grpSp>
        <p:sp>
          <p:nvSpPr>
            <p:cNvPr id="40" name="TextBox 39">
              <a:extLst>
                <a:ext uri="{FF2B5EF4-FFF2-40B4-BE49-F238E27FC236}">
                  <a16:creationId xmlns:a16="http://schemas.microsoft.com/office/drawing/2014/main" id="{8D6A731E-B337-482A-9600-D2A4F42AE8F2}"/>
                </a:ext>
              </a:extLst>
            </p:cNvPr>
            <p:cNvSpPr txBox="1"/>
            <p:nvPr/>
          </p:nvSpPr>
          <p:spPr>
            <a:xfrm>
              <a:off x="-1768612" y="2975966"/>
              <a:ext cx="1619682" cy="781730"/>
            </a:xfrm>
            <a:prstGeom prst="rect">
              <a:avLst/>
            </a:prstGeom>
            <a:noFill/>
          </p:spPr>
          <p:txBody>
            <a:bodyPr wrap="square" rtlCol="1">
              <a:spAutoFit/>
            </a:bodyPr>
            <a:lstStyle/>
            <a:p>
              <a:pPr algn="ctr"/>
              <a:r>
                <a:rPr lang="he-IL" sz="700" dirty="0">
                  <a:ln w="6350">
                    <a:solidFill>
                      <a:schemeClr val="bg1"/>
                    </a:solidFill>
                  </a:ln>
                  <a:solidFill>
                    <a:schemeClr val="bg1"/>
                  </a:solidFill>
                </a:rPr>
                <a:t>7 / 24</a:t>
              </a:r>
            </a:p>
          </p:txBody>
        </p:sp>
      </p:grpSp>
      <p:sp>
        <p:nvSpPr>
          <p:cNvPr id="24" name="TextBox 69">
            <a:extLst>
              <a:ext uri="{FF2B5EF4-FFF2-40B4-BE49-F238E27FC236}">
                <a16:creationId xmlns:a16="http://schemas.microsoft.com/office/drawing/2014/main" id="{08B054B8-56ED-41CA-B496-BB8C3F9F5E7E}"/>
              </a:ext>
            </a:extLst>
          </p:cNvPr>
          <p:cNvSpPr txBox="1">
            <a:spLocks noChangeArrowheads="1"/>
          </p:cNvSpPr>
          <p:nvPr userDrawn="1"/>
        </p:nvSpPr>
        <p:spPr bwMode="auto">
          <a:xfrm>
            <a:off x="4314827" y="184150"/>
            <a:ext cx="2563813" cy="338682"/>
          </a:xfrm>
          <a:prstGeom prst="rect">
            <a:avLst/>
          </a:prstGeom>
          <a:noFill/>
          <a:ln>
            <a:noFill/>
          </a:ln>
        </p:spPr>
        <p:txBody>
          <a:bodyPr>
            <a:spAutoFit/>
          </a:bodyPr>
          <a:lstStyle>
            <a:lvl1pPr>
              <a:defRPr sz="1000">
                <a:solidFill>
                  <a:schemeClr val="tx1"/>
                </a:solidFill>
                <a:latin typeface="Calibri" panose="020F0502020204030204" pitchFamily="34" charset="0"/>
                <a:cs typeface="Arial" panose="020B0604020202020204" pitchFamily="34" charset="0"/>
              </a:defRPr>
            </a:lvl1pPr>
            <a:lvl2pPr marL="742950" indent="-285750">
              <a:defRPr sz="1000">
                <a:solidFill>
                  <a:schemeClr val="tx1"/>
                </a:solidFill>
                <a:latin typeface="Calibri" panose="020F0502020204030204" pitchFamily="34" charset="0"/>
                <a:cs typeface="Arial" panose="020B0604020202020204" pitchFamily="34" charset="0"/>
              </a:defRPr>
            </a:lvl2pPr>
            <a:lvl3pPr marL="1143000" indent="-228600">
              <a:defRPr sz="1000">
                <a:solidFill>
                  <a:schemeClr val="tx1"/>
                </a:solidFill>
                <a:latin typeface="Calibri" panose="020F0502020204030204" pitchFamily="34" charset="0"/>
                <a:cs typeface="Arial" panose="020B0604020202020204" pitchFamily="34" charset="0"/>
              </a:defRPr>
            </a:lvl3pPr>
            <a:lvl4pPr marL="1600200" indent="-228600">
              <a:defRPr sz="1000">
                <a:solidFill>
                  <a:schemeClr val="tx1"/>
                </a:solidFill>
                <a:latin typeface="Calibri" panose="020F0502020204030204" pitchFamily="34" charset="0"/>
                <a:cs typeface="Arial" panose="020B0604020202020204" pitchFamily="34" charset="0"/>
              </a:defRPr>
            </a:lvl4pPr>
            <a:lvl5pPr marL="2057400" indent="-228600">
              <a:defRPr sz="1000">
                <a:solidFill>
                  <a:schemeClr val="tx1"/>
                </a:solidFill>
                <a:latin typeface="Calibri" panose="020F0502020204030204" pitchFamily="34" charset="0"/>
                <a:cs typeface="Arial" panose="020B0604020202020204" pitchFamily="34" charset="0"/>
              </a:defRPr>
            </a:lvl5pPr>
            <a:lvl6pPr marL="25146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6pPr>
            <a:lvl7pPr marL="29718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7pPr>
            <a:lvl8pPr marL="34290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8pPr>
            <a:lvl9pPr marL="38862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9pPr>
          </a:lstStyle>
          <a:p>
            <a:pPr algn="r" rtl="1"/>
            <a:r>
              <a:rPr lang="he-IL" altLang="he-IL" sz="1601" dirty="0">
                <a:solidFill>
                  <a:srgbClr val="76B856"/>
                </a:solidFill>
                <a:latin typeface="Arial Unicode MS" panose="020B0604020202020204" pitchFamily="34" charset="-128"/>
                <a:ea typeface="Arial Unicode MS" panose="020B0604020202020204" pitchFamily="34" charset="-128"/>
              </a:rPr>
              <a:t>• • •</a:t>
            </a:r>
            <a:r>
              <a:rPr lang="en-US" altLang="he-IL" sz="1601" dirty="0">
                <a:solidFill>
                  <a:srgbClr val="76B856"/>
                </a:solidFill>
                <a:latin typeface="Arial Unicode MS" panose="020B0604020202020204" pitchFamily="34" charset="-128"/>
                <a:ea typeface="Arial Unicode MS" panose="020B0604020202020204" pitchFamily="34" charset="-128"/>
              </a:rPr>
              <a:t> </a:t>
            </a:r>
            <a:r>
              <a:rPr lang="he-IL" altLang="he-IL" sz="1601" dirty="0">
                <a:solidFill>
                  <a:srgbClr val="76B856"/>
                </a:solidFill>
                <a:latin typeface="Arial Unicode MS" panose="020B0604020202020204" pitchFamily="34" charset="-128"/>
                <a:ea typeface="Arial Unicode MS" panose="020B0604020202020204" pitchFamily="34" charset="-128"/>
              </a:rPr>
              <a:t>ניהול הבית והשגרה • • • </a:t>
            </a:r>
          </a:p>
        </p:txBody>
      </p:sp>
      <p:pic>
        <p:nvPicPr>
          <p:cNvPr id="34" name="תמונה 33">
            <a:extLst>
              <a:ext uri="{FF2B5EF4-FFF2-40B4-BE49-F238E27FC236}">
                <a16:creationId xmlns:a16="http://schemas.microsoft.com/office/drawing/2014/main" id="{41BE41EF-62BD-4593-89C2-CF11BDD3855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8014" y="324945"/>
            <a:ext cx="1274571" cy="476354"/>
          </a:xfrm>
          <a:prstGeom prst="rect">
            <a:avLst/>
          </a:prstGeom>
        </p:spPr>
      </p:pic>
      <p:sp>
        <p:nvSpPr>
          <p:cNvPr id="35" name="מלבן 34">
            <a:extLst>
              <a:ext uri="{FF2B5EF4-FFF2-40B4-BE49-F238E27FC236}">
                <a16:creationId xmlns:a16="http://schemas.microsoft.com/office/drawing/2014/main" id="{187FFDA4-D5E3-4F10-9849-9C07C2DABD39}"/>
              </a:ext>
            </a:extLst>
          </p:cNvPr>
          <p:cNvSpPr/>
          <p:nvPr userDrawn="1"/>
        </p:nvSpPr>
        <p:spPr>
          <a:xfrm>
            <a:off x="605630" y="860457"/>
            <a:ext cx="5824886" cy="540000"/>
          </a:xfrm>
          <a:prstGeom prst="rect">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ts val="300"/>
              </a:spcBef>
              <a:buNone/>
            </a:pPr>
            <a:r>
              <a:rPr lang="he-IL" altLang="he-IL" sz="2400" b="1" dirty="0">
                <a:solidFill>
                  <a:schemeClr val="bg1"/>
                </a:solidFill>
                <a:latin typeface="Arial Unicode MS" panose="020B0604020202020204" pitchFamily="34" charset="-128"/>
                <a:ea typeface="Arial Unicode MS" panose="020B0604020202020204" pitchFamily="34" charset="-128"/>
              </a:rPr>
              <a:t>ניהול הבית והשגרה</a:t>
            </a:r>
          </a:p>
        </p:txBody>
      </p:sp>
      <p:grpSp>
        <p:nvGrpSpPr>
          <p:cNvPr id="26" name="קבוצה 25">
            <a:extLst>
              <a:ext uri="{FF2B5EF4-FFF2-40B4-BE49-F238E27FC236}">
                <a16:creationId xmlns:a16="http://schemas.microsoft.com/office/drawing/2014/main" id="{9DF735B9-3EDF-407E-AFC5-D51D954E28D9}"/>
              </a:ext>
            </a:extLst>
          </p:cNvPr>
          <p:cNvGrpSpPr/>
          <p:nvPr userDrawn="1"/>
        </p:nvGrpSpPr>
        <p:grpSpPr>
          <a:xfrm>
            <a:off x="2913338" y="9860873"/>
            <a:ext cx="1733003" cy="664709"/>
            <a:chOff x="2913336" y="9860871"/>
            <a:chExt cx="1733003" cy="664709"/>
          </a:xfrm>
        </p:grpSpPr>
        <p:grpSp>
          <p:nvGrpSpPr>
            <p:cNvPr id="60" name="קבוצה 59">
              <a:extLst>
                <a:ext uri="{FF2B5EF4-FFF2-40B4-BE49-F238E27FC236}">
                  <a16:creationId xmlns:a16="http://schemas.microsoft.com/office/drawing/2014/main" id="{AD8E5429-2FED-47E6-83CC-4B92270C12EC}"/>
                </a:ext>
              </a:extLst>
            </p:cNvPr>
            <p:cNvGrpSpPr/>
            <p:nvPr userDrawn="1"/>
          </p:nvGrpSpPr>
          <p:grpSpPr>
            <a:xfrm>
              <a:off x="3278528" y="9860871"/>
              <a:ext cx="664709" cy="664709"/>
              <a:chOff x="3447483" y="9860871"/>
              <a:chExt cx="664709" cy="664709"/>
            </a:xfrm>
          </p:grpSpPr>
          <p:sp>
            <p:nvSpPr>
              <p:cNvPr id="73" name="אליפסה 72">
                <a:extLst>
                  <a:ext uri="{FF2B5EF4-FFF2-40B4-BE49-F238E27FC236}">
                    <a16:creationId xmlns:a16="http://schemas.microsoft.com/office/drawing/2014/main" id="{B1EFB849-CC4D-4F33-BF91-74D1B94F3243}"/>
                  </a:ext>
                </a:extLst>
              </p:cNvPr>
              <p:cNvSpPr/>
              <p:nvPr/>
            </p:nvSpPr>
            <p:spPr>
              <a:xfrm>
                <a:off x="3447483" y="9860871"/>
                <a:ext cx="664709" cy="664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grpSp>
            <p:nvGrpSpPr>
              <p:cNvPr id="74" name="גרפיקה 7">
                <a:extLst>
                  <a:ext uri="{FF2B5EF4-FFF2-40B4-BE49-F238E27FC236}">
                    <a16:creationId xmlns:a16="http://schemas.microsoft.com/office/drawing/2014/main" id="{C47DD54E-2D91-4151-80F7-F9EED68E5888}"/>
                  </a:ext>
                </a:extLst>
              </p:cNvPr>
              <p:cNvGrpSpPr/>
              <p:nvPr/>
            </p:nvGrpSpPr>
            <p:grpSpPr>
              <a:xfrm>
                <a:off x="3483348" y="9896736"/>
                <a:ext cx="592977" cy="592977"/>
                <a:chOff x="1990566" y="3556635"/>
                <a:chExt cx="3571875" cy="3571875"/>
              </a:xfrm>
            </p:grpSpPr>
            <p:sp>
              <p:nvSpPr>
                <p:cNvPr id="75" name="צורה חופשית: צורה 74">
                  <a:extLst>
                    <a:ext uri="{FF2B5EF4-FFF2-40B4-BE49-F238E27FC236}">
                      <a16:creationId xmlns:a16="http://schemas.microsoft.com/office/drawing/2014/main" id="{53C2DBA5-D8F3-4B65-B2BA-F6CCC4BA2D35}"/>
                    </a:ext>
                  </a:extLst>
                </p:cNvPr>
                <p:cNvSpPr/>
                <p:nvPr/>
              </p:nvSpPr>
              <p:spPr>
                <a:xfrm>
                  <a:off x="1990566" y="3556635"/>
                  <a:ext cx="3571875" cy="3571875"/>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bg1">
                    <a:lumMod val="65000"/>
                  </a:schemeClr>
                </a:solidFill>
                <a:ln w="9525" cap="flat">
                  <a:noFill/>
                  <a:prstDash val="solid"/>
                  <a:miter/>
                </a:ln>
              </p:spPr>
              <p:txBody>
                <a:bodyPr rtlCol="1" anchor="ctr"/>
                <a:lstStyle/>
                <a:p>
                  <a:endParaRPr lang="he-IL" sz="1653"/>
                </a:p>
              </p:txBody>
            </p:sp>
            <p:sp>
              <p:nvSpPr>
                <p:cNvPr id="76" name="צורה חופשית: צורה 75">
                  <a:extLst>
                    <a:ext uri="{FF2B5EF4-FFF2-40B4-BE49-F238E27FC236}">
                      <a16:creationId xmlns:a16="http://schemas.microsoft.com/office/drawing/2014/main" id="{4D711C54-F25F-4036-8109-321546157710}"/>
                    </a:ext>
                  </a:extLst>
                </p:cNvPr>
                <p:cNvSpPr/>
                <p:nvPr/>
              </p:nvSpPr>
              <p:spPr>
                <a:xfrm>
                  <a:off x="2151891" y="3728760"/>
                  <a:ext cx="3257550" cy="3257550"/>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sz="1653"/>
                </a:p>
              </p:txBody>
            </p:sp>
            <p:sp>
              <p:nvSpPr>
                <p:cNvPr id="77" name="צורה חופשית: צורה 76">
                  <a:extLst>
                    <a:ext uri="{FF2B5EF4-FFF2-40B4-BE49-F238E27FC236}">
                      <a16:creationId xmlns:a16="http://schemas.microsoft.com/office/drawing/2014/main" id="{26707A01-01D6-4966-8721-EF68445EB119}"/>
                    </a:ext>
                  </a:extLst>
                </p:cNvPr>
                <p:cNvSpPr/>
                <p:nvPr/>
              </p:nvSpPr>
              <p:spPr>
                <a:xfrm>
                  <a:off x="2425376" y="3991445"/>
                  <a:ext cx="2700340" cy="2700340"/>
                </a:xfrm>
                <a:custGeom>
                  <a:avLst/>
                  <a:gdLst>
                    <a:gd name="connsiteX0" fmla="*/ 695801 w 1828800"/>
                    <a:gd name="connsiteY0" fmla="*/ 1139666 h 1828800"/>
                    <a:gd name="connsiteX1" fmla="*/ 917734 w 1828800"/>
                    <a:gd name="connsiteY1" fmla="*/ 1828324 h 1828800"/>
                    <a:gd name="connsiteX2" fmla="*/ 1139666 w 1828800"/>
                    <a:gd name="connsiteY2" fmla="*/ 1139666 h 1828800"/>
                    <a:gd name="connsiteX3" fmla="*/ 1828324 w 1828800"/>
                    <a:gd name="connsiteY3" fmla="*/ 917734 h 1828800"/>
                    <a:gd name="connsiteX4" fmla="*/ 1139666 w 1828800"/>
                    <a:gd name="connsiteY4" fmla="*/ 695801 h 1828800"/>
                    <a:gd name="connsiteX5" fmla="*/ 917734 w 1828800"/>
                    <a:gd name="connsiteY5" fmla="*/ 7144 h 1828800"/>
                    <a:gd name="connsiteX6" fmla="*/ 695801 w 1828800"/>
                    <a:gd name="connsiteY6" fmla="*/ 695801 h 1828800"/>
                    <a:gd name="connsiteX7" fmla="*/ 7144 w 1828800"/>
                    <a:gd name="connsiteY7" fmla="*/ 91773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695801" y="1139666"/>
                      </a:moveTo>
                      <a:lnTo>
                        <a:pt x="917734" y="1828324"/>
                      </a:lnTo>
                      <a:lnTo>
                        <a:pt x="1139666" y="1139666"/>
                      </a:lnTo>
                      <a:lnTo>
                        <a:pt x="1828324" y="917734"/>
                      </a:lnTo>
                      <a:lnTo>
                        <a:pt x="1139666" y="695801"/>
                      </a:lnTo>
                      <a:lnTo>
                        <a:pt x="917734" y="7144"/>
                      </a:lnTo>
                      <a:lnTo>
                        <a:pt x="695801" y="695801"/>
                      </a:lnTo>
                      <a:lnTo>
                        <a:pt x="7144" y="917734"/>
                      </a:lnTo>
                      <a:close/>
                    </a:path>
                  </a:pathLst>
                </a:custGeom>
                <a:solidFill>
                  <a:srgbClr val="CED5E0"/>
                </a:solidFill>
                <a:ln w="9525" cap="flat">
                  <a:noFill/>
                  <a:prstDash val="solid"/>
                  <a:miter/>
                </a:ln>
              </p:spPr>
              <p:txBody>
                <a:bodyPr rtlCol="1" anchor="ctr"/>
                <a:lstStyle/>
                <a:p>
                  <a:endParaRPr lang="he-IL" sz="1653"/>
                </a:p>
              </p:txBody>
            </p:sp>
            <p:sp>
              <p:nvSpPr>
                <p:cNvPr id="78" name="צורה חופשית: צורה 77">
                  <a:extLst>
                    <a:ext uri="{FF2B5EF4-FFF2-40B4-BE49-F238E27FC236}">
                      <a16:creationId xmlns:a16="http://schemas.microsoft.com/office/drawing/2014/main" id="{AB001E36-04D0-401F-B504-C96D861F9016}"/>
                    </a:ext>
                  </a:extLst>
                </p:cNvPr>
                <p:cNvSpPr/>
                <p:nvPr/>
              </p:nvSpPr>
              <p:spPr>
                <a:xfrm>
                  <a:off x="2816635" y="4392944"/>
                  <a:ext cx="1919743" cy="1919743"/>
                </a:xfrm>
                <a:custGeom>
                  <a:avLst/>
                  <a:gdLst>
                    <a:gd name="connsiteX0" fmla="*/ 570071 w 1666875"/>
                    <a:gd name="connsiteY0" fmla="*/ 570071 h 1666875"/>
                    <a:gd name="connsiteX1" fmla="*/ 7144 w 1666875"/>
                    <a:gd name="connsiteY1" fmla="*/ 1668304 h 1666875"/>
                    <a:gd name="connsiteX2" fmla="*/ 1105376 w 1666875"/>
                    <a:gd name="connsiteY2" fmla="*/ 1105376 h 1666875"/>
                    <a:gd name="connsiteX3" fmla="*/ 1668304 w 1666875"/>
                    <a:gd name="connsiteY3" fmla="*/ 7144 h 1666875"/>
                  </a:gdLst>
                  <a:ahLst/>
                  <a:cxnLst>
                    <a:cxn ang="0">
                      <a:pos x="connsiteX0" y="connsiteY0"/>
                    </a:cxn>
                    <a:cxn ang="0">
                      <a:pos x="connsiteX1" y="connsiteY1"/>
                    </a:cxn>
                    <a:cxn ang="0">
                      <a:pos x="connsiteX2" y="connsiteY2"/>
                    </a:cxn>
                    <a:cxn ang="0">
                      <a:pos x="connsiteX3" y="connsiteY3"/>
                    </a:cxn>
                  </a:cxnLst>
                  <a:rect l="l" t="t" r="r" b="b"/>
                  <a:pathLst>
                    <a:path w="1666875" h="1666875">
                      <a:moveTo>
                        <a:pt x="570071" y="570071"/>
                      </a:moveTo>
                      <a:lnTo>
                        <a:pt x="7144" y="1668304"/>
                      </a:lnTo>
                      <a:lnTo>
                        <a:pt x="1105376" y="1105376"/>
                      </a:lnTo>
                      <a:lnTo>
                        <a:pt x="1668304" y="7144"/>
                      </a:lnTo>
                      <a:close/>
                    </a:path>
                  </a:pathLst>
                </a:custGeom>
                <a:solidFill>
                  <a:schemeClr val="tx2">
                    <a:lumMod val="60000"/>
                    <a:lumOff val="40000"/>
                  </a:schemeClr>
                </a:solidFill>
                <a:ln w="9525" cap="flat">
                  <a:noFill/>
                  <a:prstDash val="solid"/>
                  <a:miter/>
                </a:ln>
              </p:spPr>
              <p:txBody>
                <a:bodyPr rtlCol="1" anchor="ctr"/>
                <a:lstStyle/>
                <a:p>
                  <a:endParaRPr lang="he-IL" sz="1653"/>
                </a:p>
              </p:txBody>
            </p:sp>
            <p:sp>
              <p:nvSpPr>
                <p:cNvPr id="79" name="צורה חופשית: צורה 78">
                  <a:extLst>
                    <a:ext uri="{FF2B5EF4-FFF2-40B4-BE49-F238E27FC236}">
                      <a16:creationId xmlns:a16="http://schemas.microsoft.com/office/drawing/2014/main" id="{5D144324-F37B-4BD8-9B6B-634F1D874A4E}"/>
                    </a:ext>
                  </a:extLst>
                </p:cNvPr>
                <p:cNvSpPr/>
                <p:nvPr/>
              </p:nvSpPr>
              <p:spPr>
                <a:xfrm>
                  <a:off x="3624103" y="5190172"/>
                  <a:ext cx="304800" cy="304800"/>
                </a:xfrm>
                <a:custGeom>
                  <a:avLst/>
                  <a:gdLst>
                    <a:gd name="connsiteX0" fmla="*/ 304324 w 304800"/>
                    <a:gd name="connsiteY0" fmla="*/ 155734 h 304800"/>
                    <a:gd name="connsiteX1" fmla="*/ 155734 w 304800"/>
                    <a:gd name="connsiteY1" fmla="*/ 304324 h 304800"/>
                    <a:gd name="connsiteX2" fmla="*/ 7144 w 304800"/>
                    <a:gd name="connsiteY2" fmla="*/ 155734 h 304800"/>
                    <a:gd name="connsiteX3" fmla="*/ 155734 w 304800"/>
                    <a:gd name="connsiteY3" fmla="*/ 7144 h 304800"/>
                    <a:gd name="connsiteX4" fmla="*/ 304324 w 304800"/>
                    <a:gd name="connsiteY4" fmla="*/ 155734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324" y="155734"/>
                      </a:moveTo>
                      <a:cubicBezTo>
                        <a:pt x="304324" y="237798"/>
                        <a:pt x="237798" y="304324"/>
                        <a:pt x="155734" y="304324"/>
                      </a:cubicBezTo>
                      <a:cubicBezTo>
                        <a:pt x="73670" y="304324"/>
                        <a:pt x="7144" y="237798"/>
                        <a:pt x="7144" y="155734"/>
                      </a:cubicBezTo>
                      <a:cubicBezTo>
                        <a:pt x="7144" y="73670"/>
                        <a:pt x="73670" y="7144"/>
                        <a:pt x="155734" y="7144"/>
                      </a:cubicBezTo>
                      <a:cubicBezTo>
                        <a:pt x="237798" y="7144"/>
                        <a:pt x="304324" y="73670"/>
                        <a:pt x="304324" y="155734"/>
                      </a:cubicBezTo>
                      <a:close/>
                    </a:path>
                  </a:pathLst>
                </a:custGeom>
                <a:solidFill>
                  <a:srgbClr val="324A5E"/>
                </a:solidFill>
                <a:ln w="9525" cap="flat">
                  <a:noFill/>
                  <a:prstDash val="solid"/>
                  <a:miter/>
                </a:ln>
              </p:spPr>
              <p:txBody>
                <a:bodyPr rtlCol="1" anchor="ctr"/>
                <a:lstStyle/>
                <a:p>
                  <a:endParaRPr lang="he-IL" sz="1653"/>
                </a:p>
              </p:txBody>
            </p:sp>
          </p:grpSp>
        </p:grpSp>
        <p:grpSp>
          <p:nvGrpSpPr>
            <p:cNvPr id="61" name="קבוצה 60">
              <a:extLst>
                <a:ext uri="{FF2B5EF4-FFF2-40B4-BE49-F238E27FC236}">
                  <a16:creationId xmlns:a16="http://schemas.microsoft.com/office/drawing/2014/main" id="{27484AF9-2510-4D32-9F73-ABF036DD7A42}"/>
                </a:ext>
              </a:extLst>
            </p:cNvPr>
            <p:cNvGrpSpPr/>
            <p:nvPr userDrawn="1"/>
          </p:nvGrpSpPr>
          <p:grpSpPr>
            <a:xfrm>
              <a:off x="4288585" y="10014348"/>
              <a:ext cx="357754" cy="357754"/>
              <a:chOff x="4112190" y="10002852"/>
              <a:chExt cx="357754" cy="357754"/>
            </a:xfrm>
          </p:grpSpPr>
          <p:sp>
            <p:nvSpPr>
              <p:cNvPr id="69" name="אליפסה 68">
                <a:extLst>
                  <a:ext uri="{FF2B5EF4-FFF2-40B4-BE49-F238E27FC236}">
                    <a16:creationId xmlns:a16="http://schemas.microsoft.com/office/drawing/2014/main" id="{E82B641E-EA64-4A2C-BCD1-14293DF1FBF2}"/>
                  </a:ext>
                </a:extLst>
              </p:cNvPr>
              <p:cNvSpPr/>
              <p:nvPr/>
            </p:nvSpPr>
            <p:spPr>
              <a:xfrm>
                <a:off x="4112190" y="10002852"/>
                <a:ext cx="357754" cy="357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sp>
            <p:nvSpPr>
              <p:cNvPr id="70" name="צורה חופשית: צורה 69">
                <a:extLst>
                  <a:ext uri="{FF2B5EF4-FFF2-40B4-BE49-F238E27FC236}">
                    <a16:creationId xmlns:a16="http://schemas.microsoft.com/office/drawing/2014/main" id="{72878CA6-AEE4-45CB-B77E-F34DC3001A5A}"/>
                  </a:ext>
                </a:extLst>
              </p:cNvPr>
              <p:cNvSpPr/>
              <p:nvPr/>
            </p:nvSpPr>
            <p:spPr>
              <a:xfrm>
                <a:off x="4131921" y="10022583"/>
                <a:ext cx="318293" cy="318293"/>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bg1">
                  <a:lumMod val="65000"/>
                </a:schemeClr>
              </a:solidFill>
              <a:ln w="9525" cap="flat">
                <a:noFill/>
                <a:prstDash val="solid"/>
                <a:miter/>
              </a:ln>
            </p:spPr>
            <p:txBody>
              <a:bodyPr rtlCol="1" anchor="ctr"/>
              <a:lstStyle/>
              <a:p>
                <a:endParaRPr lang="he-IL" sz="1653"/>
              </a:p>
            </p:txBody>
          </p:sp>
          <p:sp>
            <p:nvSpPr>
              <p:cNvPr id="71" name="צורה חופשית: צורה 70">
                <a:extLst>
                  <a:ext uri="{FF2B5EF4-FFF2-40B4-BE49-F238E27FC236}">
                    <a16:creationId xmlns:a16="http://schemas.microsoft.com/office/drawing/2014/main" id="{76157F95-61E0-4F89-A2D3-2EBD6867E5DD}"/>
                  </a:ext>
                </a:extLst>
              </p:cNvPr>
              <p:cNvSpPr/>
              <p:nvPr/>
            </p:nvSpPr>
            <p:spPr>
              <a:xfrm>
                <a:off x="4150449" y="10041112"/>
                <a:ext cx="281235" cy="281235"/>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sz="1653"/>
              </a:p>
            </p:txBody>
          </p:sp>
          <p:sp>
            <p:nvSpPr>
              <p:cNvPr id="72" name="Freeform 976">
                <a:extLst>
                  <a:ext uri="{FF2B5EF4-FFF2-40B4-BE49-F238E27FC236}">
                    <a16:creationId xmlns:a16="http://schemas.microsoft.com/office/drawing/2014/main" id="{2937B0C8-90C8-448E-9AA5-491ABCB9237B}"/>
                  </a:ext>
                </a:extLst>
              </p:cNvPr>
              <p:cNvSpPr>
                <a:spLocks noChangeAspect="1"/>
              </p:cNvSpPr>
              <p:nvPr/>
            </p:nvSpPr>
            <p:spPr bwMode="auto">
              <a:xfrm>
                <a:off x="4246242" y="10122454"/>
                <a:ext cx="105447" cy="118229"/>
              </a:xfrm>
              <a:custGeom>
                <a:avLst/>
                <a:gdLst>
                  <a:gd name="T0" fmla="*/ 52 w 53"/>
                  <a:gd name="T1" fmla="*/ 31 h 59"/>
                  <a:gd name="T2" fmla="*/ 2 w 53"/>
                  <a:gd name="T3" fmla="*/ 59 h 59"/>
                  <a:gd name="T4" fmla="*/ 1 w 53"/>
                  <a:gd name="T5" fmla="*/ 59 h 59"/>
                  <a:gd name="T6" fmla="*/ 0 w 53"/>
                  <a:gd name="T7" fmla="*/ 58 h 59"/>
                  <a:gd name="T8" fmla="*/ 0 w 53"/>
                  <a:gd name="T9" fmla="*/ 2 h 59"/>
                  <a:gd name="T10" fmla="*/ 1 w 53"/>
                  <a:gd name="T11" fmla="*/ 0 h 59"/>
                  <a:gd name="T12" fmla="*/ 2 w 53"/>
                  <a:gd name="T13" fmla="*/ 0 h 59"/>
                  <a:gd name="T14" fmla="*/ 52 w 53"/>
                  <a:gd name="T15" fmla="*/ 28 h 59"/>
                  <a:gd name="T16" fmla="*/ 53 w 53"/>
                  <a:gd name="T17" fmla="*/ 30 h 59"/>
                  <a:gd name="T18" fmla="*/ 52 w 53"/>
                  <a:gd name="T19"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9">
                    <a:moveTo>
                      <a:pt x="52" y="31"/>
                    </a:moveTo>
                    <a:cubicBezTo>
                      <a:pt x="2" y="59"/>
                      <a:pt x="2" y="59"/>
                      <a:pt x="2" y="59"/>
                    </a:cubicBezTo>
                    <a:cubicBezTo>
                      <a:pt x="1" y="59"/>
                      <a:pt x="1" y="59"/>
                      <a:pt x="1" y="59"/>
                    </a:cubicBezTo>
                    <a:cubicBezTo>
                      <a:pt x="0" y="59"/>
                      <a:pt x="0" y="58"/>
                      <a:pt x="0" y="58"/>
                    </a:cubicBezTo>
                    <a:cubicBezTo>
                      <a:pt x="0" y="2"/>
                      <a:pt x="0" y="2"/>
                      <a:pt x="0" y="2"/>
                    </a:cubicBezTo>
                    <a:cubicBezTo>
                      <a:pt x="0" y="1"/>
                      <a:pt x="0" y="1"/>
                      <a:pt x="1" y="0"/>
                    </a:cubicBezTo>
                    <a:cubicBezTo>
                      <a:pt x="1" y="0"/>
                      <a:pt x="1" y="0"/>
                      <a:pt x="2" y="0"/>
                    </a:cubicBezTo>
                    <a:cubicBezTo>
                      <a:pt x="52" y="28"/>
                      <a:pt x="52" y="28"/>
                      <a:pt x="52" y="28"/>
                    </a:cubicBezTo>
                    <a:cubicBezTo>
                      <a:pt x="53" y="29"/>
                      <a:pt x="53" y="29"/>
                      <a:pt x="53" y="30"/>
                    </a:cubicBezTo>
                    <a:cubicBezTo>
                      <a:pt x="53" y="30"/>
                      <a:pt x="53" y="30"/>
                      <a:pt x="52" y="31"/>
                    </a:cubicBezTo>
                    <a:close/>
                  </a:path>
                </a:pathLst>
              </a:custGeom>
              <a:noFill/>
              <a:ln>
                <a:solidFill>
                  <a:srgbClr val="A6A6A6"/>
                </a:solidFill>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2" name="קבוצה 61">
              <a:extLst>
                <a:ext uri="{FF2B5EF4-FFF2-40B4-BE49-F238E27FC236}">
                  <a16:creationId xmlns:a16="http://schemas.microsoft.com/office/drawing/2014/main" id="{CD410304-35D6-4553-9353-370F7122FE22}"/>
                </a:ext>
              </a:extLst>
            </p:cNvPr>
            <p:cNvGrpSpPr/>
            <p:nvPr userDrawn="1"/>
          </p:nvGrpSpPr>
          <p:grpSpPr>
            <a:xfrm>
              <a:off x="2913336" y="10014348"/>
              <a:ext cx="357754" cy="357754"/>
              <a:chOff x="3093117" y="9996522"/>
              <a:chExt cx="357754" cy="357754"/>
            </a:xfrm>
          </p:grpSpPr>
          <p:sp>
            <p:nvSpPr>
              <p:cNvPr id="65" name="אליפסה 64">
                <a:extLst>
                  <a:ext uri="{FF2B5EF4-FFF2-40B4-BE49-F238E27FC236}">
                    <a16:creationId xmlns:a16="http://schemas.microsoft.com/office/drawing/2014/main" id="{1644BFCD-9252-4724-987A-A737E51A9903}"/>
                  </a:ext>
                </a:extLst>
              </p:cNvPr>
              <p:cNvSpPr/>
              <p:nvPr/>
            </p:nvSpPr>
            <p:spPr>
              <a:xfrm>
                <a:off x="3093117" y="9996522"/>
                <a:ext cx="357754" cy="357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sp>
            <p:nvSpPr>
              <p:cNvPr id="66" name="צורה חופשית: צורה 65">
                <a:extLst>
                  <a:ext uri="{FF2B5EF4-FFF2-40B4-BE49-F238E27FC236}">
                    <a16:creationId xmlns:a16="http://schemas.microsoft.com/office/drawing/2014/main" id="{A22D9EF3-A7FB-4AB6-BA46-5BDCF21FFEDF}"/>
                  </a:ext>
                </a:extLst>
              </p:cNvPr>
              <p:cNvSpPr/>
              <p:nvPr/>
            </p:nvSpPr>
            <p:spPr>
              <a:xfrm>
                <a:off x="3112848" y="10016253"/>
                <a:ext cx="318293" cy="318293"/>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bg1">
                  <a:lumMod val="65000"/>
                </a:schemeClr>
              </a:solidFill>
              <a:ln w="9525" cap="flat">
                <a:noFill/>
                <a:prstDash val="solid"/>
                <a:miter/>
              </a:ln>
            </p:spPr>
            <p:txBody>
              <a:bodyPr rtlCol="1" anchor="ctr"/>
              <a:lstStyle/>
              <a:p>
                <a:endParaRPr lang="he-IL" sz="1653"/>
              </a:p>
            </p:txBody>
          </p:sp>
          <p:sp>
            <p:nvSpPr>
              <p:cNvPr id="67" name="צורה חופשית: צורה 66">
                <a:extLst>
                  <a:ext uri="{FF2B5EF4-FFF2-40B4-BE49-F238E27FC236}">
                    <a16:creationId xmlns:a16="http://schemas.microsoft.com/office/drawing/2014/main" id="{77467212-9E2D-4EA1-A067-A8B2C13DC3C7}"/>
                  </a:ext>
                </a:extLst>
              </p:cNvPr>
              <p:cNvSpPr/>
              <p:nvPr/>
            </p:nvSpPr>
            <p:spPr>
              <a:xfrm>
                <a:off x="3131376" y="10034782"/>
                <a:ext cx="281235" cy="281235"/>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sz="1653"/>
              </a:p>
            </p:txBody>
          </p:sp>
          <p:sp>
            <p:nvSpPr>
              <p:cNvPr id="68" name="Freeform 976">
                <a:extLst>
                  <a:ext uri="{FF2B5EF4-FFF2-40B4-BE49-F238E27FC236}">
                    <a16:creationId xmlns:a16="http://schemas.microsoft.com/office/drawing/2014/main" id="{4C73AAA0-E5B2-4BE3-8E56-7BBC2D5619D1}"/>
                  </a:ext>
                </a:extLst>
              </p:cNvPr>
              <p:cNvSpPr>
                <a:spLocks noChangeAspect="1"/>
              </p:cNvSpPr>
              <p:nvPr/>
            </p:nvSpPr>
            <p:spPr bwMode="auto">
              <a:xfrm flipH="1">
                <a:off x="3170000" y="10082472"/>
                <a:ext cx="165762" cy="185855"/>
              </a:xfrm>
              <a:custGeom>
                <a:avLst/>
                <a:gdLst>
                  <a:gd name="T0" fmla="*/ 52 w 53"/>
                  <a:gd name="T1" fmla="*/ 31 h 59"/>
                  <a:gd name="T2" fmla="*/ 2 w 53"/>
                  <a:gd name="T3" fmla="*/ 59 h 59"/>
                  <a:gd name="T4" fmla="*/ 1 w 53"/>
                  <a:gd name="T5" fmla="*/ 59 h 59"/>
                  <a:gd name="T6" fmla="*/ 0 w 53"/>
                  <a:gd name="T7" fmla="*/ 58 h 59"/>
                  <a:gd name="T8" fmla="*/ 0 w 53"/>
                  <a:gd name="T9" fmla="*/ 2 h 59"/>
                  <a:gd name="T10" fmla="*/ 1 w 53"/>
                  <a:gd name="T11" fmla="*/ 0 h 59"/>
                  <a:gd name="T12" fmla="*/ 2 w 53"/>
                  <a:gd name="T13" fmla="*/ 0 h 59"/>
                  <a:gd name="T14" fmla="*/ 52 w 53"/>
                  <a:gd name="T15" fmla="*/ 28 h 59"/>
                  <a:gd name="T16" fmla="*/ 53 w 53"/>
                  <a:gd name="T17" fmla="*/ 30 h 59"/>
                  <a:gd name="T18" fmla="*/ 52 w 53"/>
                  <a:gd name="T19"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9">
                    <a:moveTo>
                      <a:pt x="52" y="31"/>
                    </a:moveTo>
                    <a:cubicBezTo>
                      <a:pt x="2" y="59"/>
                      <a:pt x="2" y="59"/>
                      <a:pt x="2" y="59"/>
                    </a:cubicBezTo>
                    <a:cubicBezTo>
                      <a:pt x="1" y="59"/>
                      <a:pt x="1" y="59"/>
                      <a:pt x="1" y="59"/>
                    </a:cubicBezTo>
                    <a:cubicBezTo>
                      <a:pt x="0" y="59"/>
                      <a:pt x="0" y="58"/>
                      <a:pt x="0" y="58"/>
                    </a:cubicBezTo>
                    <a:cubicBezTo>
                      <a:pt x="0" y="2"/>
                      <a:pt x="0" y="2"/>
                      <a:pt x="0" y="2"/>
                    </a:cubicBezTo>
                    <a:cubicBezTo>
                      <a:pt x="0" y="1"/>
                      <a:pt x="0" y="1"/>
                      <a:pt x="1" y="0"/>
                    </a:cubicBezTo>
                    <a:cubicBezTo>
                      <a:pt x="1" y="0"/>
                      <a:pt x="1" y="0"/>
                      <a:pt x="2" y="0"/>
                    </a:cubicBezTo>
                    <a:cubicBezTo>
                      <a:pt x="52" y="28"/>
                      <a:pt x="52" y="28"/>
                      <a:pt x="52" y="28"/>
                    </a:cubicBezTo>
                    <a:cubicBezTo>
                      <a:pt x="53" y="29"/>
                      <a:pt x="53" y="29"/>
                      <a:pt x="53" y="30"/>
                    </a:cubicBezTo>
                    <a:cubicBezTo>
                      <a:pt x="53" y="30"/>
                      <a:pt x="53" y="30"/>
                      <a:pt x="52" y="3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5" name="קבוצה 24">
              <a:extLst>
                <a:ext uri="{FF2B5EF4-FFF2-40B4-BE49-F238E27FC236}">
                  <a16:creationId xmlns:a16="http://schemas.microsoft.com/office/drawing/2014/main" id="{E13DD088-31E0-45CA-B3A3-2955B940B293}"/>
                </a:ext>
              </a:extLst>
            </p:cNvPr>
            <p:cNvGrpSpPr/>
            <p:nvPr userDrawn="1"/>
          </p:nvGrpSpPr>
          <p:grpSpPr>
            <a:xfrm>
              <a:off x="3921282" y="10027990"/>
              <a:ext cx="406752" cy="330471"/>
              <a:chOff x="3921282" y="10027990"/>
              <a:chExt cx="406752" cy="330471"/>
            </a:xfrm>
          </p:grpSpPr>
          <p:sp>
            <p:nvSpPr>
              <p:cNvPr id="63" name="אליפסה 62">
                <a:extLst>
                  <a:ext uri="{FF2B5EF4-FFF2-40B4-BE49-F238E27FC236}">
                    <a16:creationId xmlns:a16="http://schemas.microsoft.com/office/drawing/2014/main" id="{CDCB31D9-5CE4-499E-A9CC-D067FAD89364}"/>
                  </a:ext>
                </a:extLst>
              </p:cNvPr>
              <p:cNvSpPr/>
              <p:nvPr/>
            </p:nvSpPr>
            <p:spPr>
              <a:xfrm>
                <a:off x="3950675" y="10027990"/>
                <a:ext cx="330471" cy="330471"/>
              </a:xfrm>
              <a:prstGeom prst="ellipse">
                <a:avLst/>
              </a:prstGeom>
              <a:solidFill>
                <a:srgbClr val="76B8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dirty="0"/>
              </a:p>
            </p:txBody>
          </p:sp>
          <p:grpSp>
            <p:nvGrpSpPr>
              <p:cNvPr id="3" name="קבוצה 2">
                <a:extLst>
                  <a:ext uri="{FF2B5EF4-FFF2-40B4-BE49-F238E27FC236}">
                    <a16:creationId xmlns:a16="http://schemas.microsoft.com/office/drawing/2014/main" id="{D6CE844F-94DC-4F12-9A69-FA7DE8959509}"/>
                  </a:ext>
                </a:extLst>
              </p:cNvPr>
              <p:cNvGrpSpPr/>
              <p:nvPr userDrawn="1"/>
            </p:nvGrpSpPr>
            <p:grpSpPr>
              <a:xfrm>
                <a:off x="3921282" y="10053385"/>
                <a:ext cx="406752" cy="281429"/>
                <a:chOff x="3802857" y="9872691"/>
                <a:chExt cx="489669" cy="338800"/>
              </a:xfrm>
            </p:grpSpPr>
            <p:grpSp>
              <p:nvGrpSpPr>
                <p:cNvPr id="81" name="קבוצה 80">
                  <a:extLst>
                    <a:ext uri="{FF2B5EF4-FFF2-40B4-BE49-F238E27FC236}">
                      <a16:creationId xmlns:a16="http://schemas.microsoft.com/office/drawing/2014/main" id="{7DE4FF46-02F4-436D-8BC1-579245AA85DD}"/>
                    </a:ext>
                  </a:extLst>
                </p:cNvPr>
                <p:cNvGrpSpPr/>
                <p:nvPr/>
              </p:nvGrpSpPr>
              <p:grpSpPr>
                <a:xfrm>
                  <a:off x="3867188" y="9872691"/>
                  <a:ext cx="343617" cy="338800"/>
                  <a:chOff x="-1652599" y="2658663"/>
                  <a:chExt cx="1342711" cy="1323885"/>
                </a:xfrm>
                <a:solidFill>
                  <a:schemeClr val="bg1"/>
                </a:solidFill>
              </p:grpSpPr>
              <p:sp>
                <p:nvSpPr>
                  <p:cNvPr id="83" name="צורה חופשית: צורה 82">
                    <a:extLst>
                      <a:ext uri="{FF2B5EF4-FFF2-40B4-BE49-F238E27FC236}">
                        <a16:creationId xmlns:a16="http://schemas.microsoft.com/office/drawing/2014/main" id="{B541F81B-DAA2-49E5-8468-1F441E2FA3B3}"/>
                      </a:ext>
                    </a:extLst>
                  </p:cNvPr>
                  <p:cNvSpPr/>
                  <p:nvPr/>
                </p:nvSpPr>
                <p:spPr>
                  <a:xfrm>
                    <a:off x="-1652599" y="2658663"/>
                    <a:ext cx="1171546" cy="1150579"/>
                  </a:xfrm>
                  <a:custGeom>
                    <a:avLst/>
                    <a:gdLst>
                      <a:gd name="connsiteX0" fmla="*/ 1169871 w 1171545"/>
                      <a:gd name="connsiteY0" fmla="*/ 214275 h 1150578"/>
                      <a:gd name="connsiteX1" fmla="*/ 1106029 w 1171545"/>
                      <a:gd name="connsiteY1" fmla="*/ 87858 h 1150578"/>
                      <a:gd name="connsiteX2" fmla="*/ 1077854 w 1171545"/>
                      <a:gd name="connsiteY2" fmla="*/ 78593 h 1150578"/>
                      <a:gd name="connsiteX3" fmla="*/ 1068600 w 1171545"/>
                      <a:gd name="connsiteY3" fmla="*/ 106758 h 1150578"/>
                      <a:gd name="connsiteX4" fmla="*/ 1088345 w 1171545"/>
                      <a:gd name="connsiteY4" fmla="*/ 145856 h 1150578"/>
                      <a:gd name="connsiteX5" fmla="*/ 671490 w 1171545"/>
                      <a:gd name="connsiteY5" fmla="*/ 537 h 1150578"/>
                      <a:gd name="connsiteX6" fmla="*/ 197064 w 1171545"/>
                      <a:gd name="connsiteY6" fmla="*/ 197053 h 1150578"/>
                      <a:gd name="connsiteX7" fmla="*/ 537 w 1171545"/>
                      <a:gd name="connsiteY7" fmla="*/ 671490 h 1150578"/>
                      <a:gd name="connsiteX8" fmla="*/ 197064 w 1171545"/>
                      <a:gd name="connsiteY8" fmla="*/ 1145916 h 1150578"/>
                      <a:gd name="connsiteX9" fmla="*/ 211888 w 1171545"/>
                      <a:gd name="connsiteY9" fmla="*/ 1152060 h 1150578"/>
                      <a:gd name="connsiteX10" fmla="*/ 226711 w 1171545"/>
                      <a:gd name="connsiteY10" fmla="*/ 1145916 h 1150578"/>
                      <a:gd name="connsiteX11" fmla="*/ 226711 w 1171545"/>
                      <a:gd name="connsiteY11" fmla="*/ 1116266 h 1150578"/>
                      <a:gd name="connsiteX12" fmla="*/ 42472 w 1171545"/>
                      <a:gd name="connsiteY12" fmla="*/ 671490 h 1150578"/>
                      <a:gd name="connsiteX13" fmla="*/ 226714 w 1171545"/>
                      <a:gd name="connsiteY13" fmla="*/ 226704 h 1150578"/>
                      <a:gd name="connsiteX14" fmla="*/ 671490 w 1171545"/>
                      <a:gd name="connsiteY14" fmla="*/ 42472 h 1150578"/>
                      <a:gd name="connsiteX15" fmla="*/ 1062168 w 1171545"/>
                      <a:gd name="connsiteY15" fmla="*/ 178607 h 1150578"/>
                      <a:gd name="connsiteX16" fmla="*/ 1019539 w 1171545"/>
                      <a:gd name="connsiteY16" fmla="*/ 167385 h 1150578"/>
                      <a:gd name="connsiteX17" fmla="*/ 993925 w 1171545"/>
                      <a:gd name="connsiteY17" fmla="*/ 182311 h 1150578"/>
                      <a:gd name="connsiteX18" fmla="*/ 1008851 w 1171545"/>
                      <a:gd name="connsiteY18" fmla="*/ 207925 h 1150578"/>
                      <a:gd name="connsiteX19" fmla="*/ 1145814 w 1171545"/>
                      <a:gd name="connsiteY19" fmla="*/ 243994 h 1150578"/>
                      <a:gd name="connsiteX20" fmla="*/ 1151158 w 1171545"/>
                      <a:gd name="connsiteY20" fmla="*/ 244691 h 1150578"/>
                      <a:gd name="connsiteX21" fmla="*/ 1167458 w 1171545"/>
                      <a:gd name="connsiteY21" fmla="*/ 236909 h 1150578"/>
                      <a:gd name="connsiteX22" fmla="*/ 1169871 w 1171545"/>
                      <a:gd name="connsiteY22" fmla="*/ 214275 h 115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1545" h="1150578">
                        <a:moveTo>
                          <a:pt x="1169871" y="214275"/>
                        </a:moveTo>
                        <a:lnTo>
                          <a:pt x="1106029" y="87858"/>
                        </a:lnTo>
                        <a:cubicBezTo>
                          <a:pt x="1100829" y="77508"/>
                          <a:pt x="1088194" y="73320"/>
                          <a:pt x="1077854" y="78593"/>
                        </a:cubicBezTo>
                        <a:cubicBezTo>
                          <a:pt x="1067533" y="83814"/>
                          <a:pt x="1063379" y="96429"/>
                          <a:pt x="1068600" y="106758"/>
                        </a:cubicBezTo>
                        <a:lnTo>
                          <a:pt x="1088345" y="145856"/>
                        </a:lnTo>
                        <a:cubicBezTo>
                          <a:pt x="970166" y="51758"/>
                          <a:pt x="824808" y="537"/>
                          <a:pt x="671490" y="537"/>
                        </a:cubicBezTo>
                        <a:cubicBezTo>
                          <a:pt x="492264" y="537"/>
                          <a:pt x="323790" y="70330"/>
                          <a:pt x="197064" y="197053"/>
                        </a:cubicBezTo>
                        <a:cubicBezTo>
                          <a:pt x="70338" y="323777"/>
                          <a:pt x="537" y="492264"/>
                          <a:pt x="537" y="671490"/>
                        </a:cubicBezTo>
                        <a:cubicBezTo>
                          <a:pt x="537" y="850716"/>
                          <a:pt x="70340" y="1019190"/>
                          <a:pt x="197064" y="1145916"/>
                        </a:cubicBezTo>
                        <a:cubicBezTo>
                          <a:pt x="201160" y="1150013"/>
                          <a:pt x="206523" y="1152060"/>
                          <a:pt x="211888" y="1152060"/>
                        </a:cubicBezTo>
                        <a:cubicBezTo>
                          <a:pt x="217253" y="1152060"/>
                          <a:pt x="222618" y="1150013"/>
                          <a:pt x="226711" y="1145916"/>
                        </a:cubicBezTo>
                        <a:cubicBezTo>
                          <a:pt x="234902" y="1137726"/>
                          <a:pt x="234902" y="1124456"/>
                          <a:pt x="226711" y="1116266"/>
                        </a:cubicBezTo>
                        <a:cubicBezTo>
                          <a:pt x="107913" y="997465"/>
                          <a:pt x="42472" y="839514"/>
                          <a:pt x="42472" y="671490"/>
                        </a:cubicBezTo>
                        <a:cubicBezTo>
                          <a:pt x="42472" y="503466"/>
                          <a:pt x="107913" y="345504"/>
                          <a:pt x="226714" y="226704"/>
                        </a:cubicBezTo>
                        <a:cubicBezTo>
                          <a:pt x="345515" y="107903"/>
                          <a:pt x="503466" y="42472"/>
                          <a:pt x="671490" y="42472"/>
                        </a:cubicBezTo>
                        <a:cubicBezTo>
                          <a:pt x="815173" y="42472"/>
                          <a:pt x="951400" y="90458"/>
                          <a:pt x="1062168" y="178607"/>
                        </a:cubicBezTo>
                        <a:lnTo>
                          <a:pt x="1019539" y="167385"/>
                        </a:lnTo>
                        <a:cubicBezTo>
                          <a:pt x="1008358" y="164446"/>
                          <a:pt x="996873" y="171111"/>
                          <a:pt x="993925" y="182311"/>
                        </a:cubicBezTo>
                        <a:cubicBezTo>
                          <a:pt x="990976" y="193510"/>
                          <a:pt x="997652" y="204976"/>
                          <a:pt x="1008851" y="207925"/>
                        </a:cubicBezTo>
                        <a:lnTo>
                          <a:pt x="1145814" y="243994"/>
                        </a:lnTo>
                        <a:cubicBezTo>
                          <a:pt x="1147596" y="244465"/>
                          <a:pt x="1149376" y="244691"/>
                          <a:pt x="1151158" y="244691"/>
                        </a:cubicBezTo>
                        <a:cubicBezTo>
                          <a:pt x="1157383" y="244691"/>
                          <a:pt x="1163424" y="241905"/>
                          <a:pt x="1167458" y="236909"/>
                        </a:cubicBezTo>
                        <a:cubicBezTo>
                          <a:pt x="1172657" y="230501"/>
                          <a:pt x="1173598" y="221635"/>
                          <a:pt x="1169871" y="214275"/>
                        </a:cubicBezTo>
                        <a:close/>
                      </a:path>
                    </a:pathLst>
                  </a:custGeom>
                  <a:grpFill/>
                  <a:ln w="2604" cap="flat">
                    <a:noFill/>
                    <a:prstDash val="solid"/>
                    <a:miter/>
                  </a:ln>
                </p:spPr>
                <p:txBody>
                  <a:bodyPr rtlCol="1" anchor="ctr"/>
                  <a:lstStyle/>
                  <a:p>
                    <a:endParaRPr lang="he-IL" sz="200"/>
                  </a:p>
                </p:txBody>
              </p:sp>
              <p:sp>
                <p:nvSpPr>
                  <p:cNvPr id="84" name="צורה חופשית: צורה 83">
                    <a:extLst>
                      <a:ext uri="{FF2B5EF4-FFF2-40B4-BE49-F238E27FC236}">
                        <a16:creationId xmlns:a16="http://schemas.microsoft.com/office/drawing/2014/main" id="{BE8EF2AC-FC48-4B3B-B122-846264C5E7EC}"/>
                      </a:ext>
                    </a:extLst>
                  </p:cNvPr>
                  <p:cNvSpPr/>
                  <p:nvPr/>
                </p:nvSpPr>
                <p:spPr>
                  <a:xfrm>
                    <a:off x="-1149633" y="3917474"/>
                    <a:ext cx="86490" cy="52418"/>
                  </a:xfrm>
                  <a:custGeom>
                    <a:avLst/>
                    <a:gdLst>
                      <a:gd name="connsiteX0" fmla="*/ 64280 w 86489"/>
                      <a:gd name="connsiteY0" fmla="*/ 50998 h 52418"/>
                      <a:gd name="connsiteX1" fmla="*/ 61392 w 86489"/>
                      <a:gd name="connsiteY1" fmla="*/ 50794 h 52418"/>
                      <a:gd name="connsiteX2" fmla="*/ 18700 w 86489"/>
                      <a:gd name="connsiteY2" fmla="*/ 43463 h 52418"/>
                      <a:gd name="connsiteX3" fmla="*/ 2400 w 86489"/>
                      <a:gd name="connsiteY3" fmla="*/ 18688 h 52418"/>
                      <a:gd name="connsiteX4" fmla="*/ 27176 w 86489"/>
                      <a:gd name="connsiteY4" fmla="*/ 2388 h 52418"/>
                      <a:gd name="connsiteX5" fmla="*/ 67124 w 86489"/>
                      <a:gd name="connsiteY5" fmla="*/ 9268 h 52418"/>
                      <a:gd name="connsiteX6" fmla="*/ 85019 w 86489"/>
                      <a:gd name="connsiteY6" fmla="*/ 32898 h 52418"/>
                      <a:gd name="connsiteX7" fmla="*/ 64280 w 86489"/>
                      <a:gd name="connsiteY7" fmla="*/ 50998 h 5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89" h="52418">
                        <a:moveTo>
                          <a:pt x="64280" y="50998"/>
                        </a:moveTo>
                        <a:cubicBezTo>
                          <a:pt x="63339" y="50998"/>
                          <a:pt x="62356" y="50938"/>
                          <a:pt x="61392" y="50794"/>
                        </a:cubicBezTo>
                        <a:cubicBezTo>
                          <a:pt x="47160" y="48828"/>
                          <a:pt x="32787" y="46370"/>
                          <a:pt x="18700" y="43463"/>
                        </a:cubicBezTo>
                        <a:cubicBezTo>
                          <a:pt x="7356" y="41128"/>
                          <a:pt x="68" y="30031"/>
                          <a:pt x="2400" y="18688"/>
                        </a:cubicBezTo>
                        <a:cubicBezTo>
                          <a:pt x="4736" y="7365"/>
                          <a:pt x="15670" y="95"/>
                          <a:pt x="27176" y="2388"/>
                        </a:cubicBezTo>
                        <a:cubicBezTo>
                          <a:pt x="40341" y="5111"/>
                          <a:pt x="53670" y="7405"/>
                          <a:pt x="67124" y="9268"/>
                        </a:cubicBezTo>
                        <a:cubicBezTo>
                          <a:pt x="78590" y="10846"/>
                          <a:pt x="86618" y="21432"/>
                          <a:pt x="85019" y="32898"/>
                        </a:cubicBezTo>
                        <a:cubicBezTo>
                          <a:pt x="83567" y="43403"/>
                          <a:pt x="74598" y="50998"/>
                          <a:pt x="64280" y="50998"/>
                        </a:cubicBezTo>
                        <a:close/>
                      </a:path>
                    </a:pathLst>
                  </a:custGeom>
                  <a:grpFill/>
                  <a:ln w="9525" cap="flat">
                    <a:noFill/>
                    <a:prstDash val="solid"/>
                    <a:miter/>
                  </a:ln>
                </p:spPr>
                <p:txBody>
                  <a:bodyPr rtlCol="1" anchor="ctr"/>
                  <a:lstStyle/>
                  <a:p>
                    <a:endParaRPr lang="he-IL" sz="200"/>
                  </a:p>
                </p:txBody>
              </p:sp>
              <p:sp>
                <p:nvSpPr>
                  <p:cNvPr id="85" name="צורה חופשית: צורה 84">
                    <a:extLst>
                      <a:ext uri="{FF2B5EF4-FFF2-40B4-BE49-F238E27FC236}">
                        <a16:creationId xmlns:a16="http://schemas.microsoft.com/office/drawing/2014/main" id="{70BFF627-8B16-40AF-BA73-5B2595265BD4}"/>
                      </a:ext>
                    </a:extLst>
                  </p:cNvPr>
                  <p:cNvSpPr/>
                  <p:nvPr/>
                </p:nvSpPr>
                <p:spPr>
                  <a:xfrm>
                    <a:off x="-1279304" y="3876231"/>
                    <a:ext cx="83869" cy="60281"/>
                  </a:xfrm>
                  <a:custGeom>
                    <a:avLst/>
                    <a:gdLst>
                      <a:gd name="connsiteX0" fmla="*/ 61860 w 83869"/>
                      <a:gd name="connsiteY0" fmla="*/ 59500 h 60280"/>
                      <a:gd name="connsiteX1" fmla="*/ 54694 w 83869"/>
                      <a:gd name="connsiteY1" fmla="*/ 58232 h 60280"/>
                      <a:gd name="connsiteX2" fmla="*/ 14500 w 83869"/>
                      <a:gd name="connsiteY2" fmla="*/ 42118 h 60280"/>
                      <a:gd name="connsiteX3" fmla="*/ 3749 w 83869"/>
                      <a:gd name="connsiteY3" fmla="*/ 14497 h 60280"/>
                      <a:gd name="connsiteX4" fmla="*/ 31371 w 83869"/>
                      <a:gd name="connsiteY4" fmla="*/ 3746 h 60280"/>
                      <a:gd name="connsiteX5" fmla="*/ 69025 w 83869"/>
                      <a:gd name="connsiteY5" fmla="*/ 18837 h 60280"/>
                      <a:gd name="connsiteX6" fmla="*/ 81556 w 83869"/>
                      <a:gd name="connsiteY6" fmla="*/ 45701 h 60280"/>
                      <a:gd name="connsiteX7" fmla="*/ 61860 w 83869"/>
                      <a:gd name="connsiteY7" fmla="*/ 59500 h 6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69" h="60280">
                        <a:moveTo>
                          <a:pt x="61860" y="59500"/>
                        </a:moveTo>
                        <a:cubicBezTo>
                          <a:pt x="59485" y="59500"/>
                          <a:pt x="57069" y="59091"/>
                          <a:pt x="54694" y="58232"/>
                        </a:cubicBezTo>
                        <a:cubicBezTo>
                          <a:pt x="41097" y="53297"/>
                          <a:pt x="27583" y="47871"/>
                          <a:pt x="14500" y="42118"/>
                        </a:cubicBezTo>
                        <a:cubicBezTo>
                          <a:pt x="3893" y="37472"/>
                          <a:pt x="-919" y="25083"/>
                          <a:pt x="3749" y="14497"/>
                        </a:cubicBezTo>
                        <a:cubicBezTo>
                          <a:pt x="8377" y="3911"/>
                          <a:pt x="20743" y="-922"/>
                          <a:pt x="31371" y="3746"/>
                        </a:cubicBezTo>
                        <a:cubicBezTo>
                          <a:pt x="43718" y="9171"/>
                          <a:pt x="56269" y="14187"/>
                          <a:pt x="69025" y="18837"/>
                        </a:cubicBezTo>
                        <a:cubicBezTo>
                          <a:pt x="79897" y="22789"/>
                          <a:pt x="85529" y="34809"/>
                          <a:pt x="81556" y="45701"/>
                        </a:cubicBezTo>
                        <a:cubicBezTo>
                          <a:pt x="78466" y="54219"/>
                          <a:pt x="70420" y="59500"/>
                          <a:pt x="61860" y="59500"/>
                        </a:cubicBezTo>
                        <a:close/>
                      </a:path>
                    </a:pathLst>
                  </a:custGeom>
                  <a:grpFill/>
                  <a:ln w="9525" cap="flat">
                    <a:noFill/>
                    <a:prstDash val="solid"/>
                    <a:miter/>
                  </a:ln>
                </p:spPr>
                <p:txBody>
                  <a:bodyPr rtlCol="1" anchor="ctr"/>
                  <a:lstStyle/>
                  <a:p>
                    <a:endParaRPr lang="he-IL" sz="200"/>
                  </a:p>
                </p:txBody>
              </p:sp>
              <p:sp>
                <p:nvSpPr>
                  <p:cNvPr id="86" name="צורה חופשית: צורה 85">
                    <a:extLst>
                      <a:ext uri="{FF2B5EF4-FFF2-40B4-BE49-F238E27FC236}">
                        <a16:creationId xmlns:a16="http://schemas.microsoft.com/office/drawing/2014/main" id="{ECB87C71-02B3-49D2-88D0-81E94F1DAF30}"/>
                      </a:ext>
                    </a:extLst>
                  </p:cNvPr>
                  <p:cNvSpPr/>
                  <p:nvPr/>
                </p:nvSpPr>
                <p:spPr>
                  <a:xfrm>
                    <a:off x="-1397399" y="3808787"/>
                    <a:ext cx="78627" cy="68144"/>
                  </a:xfrm>
                  <a:custGeom>
                    <a:avLst/>
                    <a:gdLst>
                      <a:gd name="connsiteX0" fmla="*/ 57694 w 78627"/>
                      <a:gd name="connsiteY0" fmla="*/ 67279 h 68143"/>
                      <a:gd name="connsiteX1" fmla="*/ 46576 w 78627"/>
                      <a:gd name="connsiteY1" fmla="*/ 64084 h 68143"/>
                      <a:gd name="connsiteX2" fmla="*/ 10683 w 78627"/>
                      <a:gd name="connsiteY2" fmla="*/ 39943 h 68143"/>
                      <a:gd name="connsiteX3" fmla="*/ 5913 w 78627"/>
                      <a:gd name="connsiteY3" fmla="*/ 10683 h 68143"/>
                      <a:gd name="connsiteX4" fmla="*/ 35173 w 78627"/>
                      <a:gd name="connsiteY4" fmla="*/ 5913 h 68143"/>
                      <a:gd name="connsiteX5" fmla="*/ 68857 w 78627"/>
                      <a:gd name="connsiteY5" fmla="*/ 28539 h 68143"/>
                      <a:gd name="connsiteX6" fmla="*/ 75490 w 78627"/>
                      <a:gd name="connsiteY6" fmla="*/ 57451 h 68143"/>
                      <a:gd name="connsiteX7" fmla="*/ 57694 w 78627"/>
                      <a:gd name="connsiteY7" fmla="*/ 67279 h 6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27" h="68143">
                        <a:moveTo>
                          <a:pt x="57694" y="67279"/>
                        </a:moveTo>
                        <a:cubicBezTo>
                          <a:pt x="53886" y="67279"/>
                          <a:pt x="50036" y="66254"/>
                          <a:pt x="46576" y="64084"/>
                        </a:cubicBezTo>
                        <a:cubicBezTo>
                          <a:pt x="34353" y="56405"/>
                          <a:pt x="22354" y="48359"/>
                          <a:pt x="10683" y="39943"/>
                        </a:cubicBezTo>
                        <a:cubicBezTo>
                          <a:pt x="1285" y="33186"/>
                          <a:pt x="-844" y="20082"/>
                          <a:pt x="5913" y="10683"/>
                        </a:cubicBezTo>
                        <a:cubicBezTo>
                          <a:pt x="12649" y="1285"/>
                          <a:pt x="25774" y="-844"/>
                          <a:pt x="35173" y="5913"/>
                        </a:cubicBezTo>
                        <a:cubicBezTo>
                          <a:pt x="46149" y="13797"/>
                          <a:pt x="57369" y="21353"/>
                          <a:pt x="68857" y="28539"/>
                        </a:cubicBezTo>
                        <a:cubicBezTo>
                          <a:pt x="78664" y="34704"/>
                          <a:pt x="81634" y="47643"/>
                          <a:pt x="75490" y="57451"/>
                        </a:cubicBezTo>
                        <a:cubicBezTo>
                          <a:pt x="71496" y="63798"/>
                          <a:pt x="64676" y="67279"/>
                          <a:pt x="57694" y="67279"/>
                        </a:cubicBezTo>
                        <a:close/>
                      </a:path>
                    </a:pathLst>
                  </a:custGeom>
                  <a:grpFill/>
                  <a:ln w="9525" cap="flat">
                    <a:noFill/>
                    <a:prstDash val="solid"/>
                    <a:miter/>
                  </a:ln>
                </p:spPr>
                <p:txBody>
                  <a:bodyPr rtlCol="1" anchor="ctr"/>
                  <a:lstStyle/>
                  <a:p>
                    <a:endParaRPr lang="he-IL" sz="200"/>
                  </a:p>
                </p:txBody>
              </p:sp>
              <p:grpSp>
                <p:nvGrpSpPr>
                  <p:cNvPr id="87" name="קבוצה 86">
                    <a:extLst>
                      <a:ext uri="{FF2B5EF4-FFF2-40B4-BE49-F238E27FC236}">
                        <a16:creationId xmlns:a16="http://schemas.microsoft.com/office/drawing/2014/main" id="{1A8C725A-FE46-4F0F-A86E-B827CAD52301}"/>
                      </a:ext>
                    </a:extLst>
                  </p:cNvPr>
                  <p:cNvGrpSpPr/>
                  <p:nvPr/>
                </p:nvGrpSpPr>
                <p:grpSpPr>
                  <a:xfrm>
                    <a:off x="-466060" y="2942334"/>
                    <a:ext cx="156172" cy="604802"/>
                    <a:chOff x="-466060" y="2942334"/>
                    <a:chExt cx="156172" cy="604802"/>
                  </a:xfrm>
                  <a:grpFill/>
                </p:grpSpPr>
                <p:sp>
                  <p:nvSpPr>
                    <p:cNvPr id="95" name="צורה חופשית: צורה 94">
                      <a:extLst>
                        <a:ext uri="{FF2B5EF4-FFF2-40B4-BE49-F238E27FC236}">
                          <a16:creationId xmlns:a16="http://schemas.microsoft.com/office/drawing/2014/main" id="{AFA18E20-00EA-4AC9-A27E-591D5D3D22C5}"/>
                        </a:ext>
                      </a:extLst>
                    </p:cNvPr>
                    <p:cNvSpPr/>
                    <p:nvPr/>
                  </p:nvSpPr>
                  <p:spPr>
                    <a:xfrm>
                      <a:off x="-384261" y="3463267"/>
                      <a:ext cx="55039" cy="83869"/>
                    </a:xfrm>
                    <a:custGeom>
                      <a:avLst/>
                      <a:gdLst>
                        <a:gd name="connsiteX0" fmla="*/ 22936 w 55039"/>
                        <a:gd name="connsiteY0" fmla="*/ 84257 h 83869"/>
                        <a:gd name="connsiteX1" fmla="*/ 16609 w 55039"/>
                        <a:gd name="connsiteY1" fmla="*/ 83274 h 83869"/>
                        <a:gd name="connsiteX2" fmla="*/ 2952 w 55039"/>
                        <a:gd name="connsiteY2" fmla="*/ 56963 h 83869"/>
                        <a:gd name="connsiteX3" fmla="*/ 13928 w 55039"/>
                        <a:gd name="connsiteY3" fmla="*/ 17935 h 83869"/>
                        <a:gd name="connsiteX4" fmla="*/ 39298 w 55039"/>
                        <a:gd name="connsiteY4" fmla="*/ 2598 h 83869"/>
                        <a:gd name="connsiteX5" fmla="*/ 54636 w 55039"/>
                        <a:gd name="connsiteY5" fmla="*/ 27968 h 83869"/>
                        <a:gd name="connsiteX6" fmla="*/ 42923 w 55039"/>
                        <a:gd name="connsiteY6" fmla="*/ 69617 h 83869"/>
                        <a:gd name="connsiteX7" fmla="*/ 22936 w 55039"/>
                        <a:gd name="connsiteY7" fmla="*/ 84257 h 8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39" h="83869">
                          <a:moveTo>
                            <a:pt x="22936" y="84257"/>
                          </a:moveTo>
                          <a:cubicBezTo>
                            <a:pt x="20847" y="84257"/>
                            <a:pt x="18719" y="83951"/>
                            <a:pt x="16609" y="83274"/>
                          </a:cubicBezTo>
                          <a:cubicBezTo>
                            <a:pt x="5573" y="79794"/>
                            <a:pt x="-550" y="68000"/>
                            <a:pt x="2952" y="56963"/>
                          </a:cubicBezTo>
                          <a:cubicBezTo>
                            <a:pt x="7006" y="44126"/>
                            <a:pt x="10670" y="31103"/>
                            <a:pt x="13928" y="17935"/>
                          </a:cubicBezTo>
                          <a:cubicBezTo>
                            <a:pt x="16693" y="6694"/>
                            <a:pt x="28118" y="-228"/>
                            <a:pt x="39298" y="2598"/>
                          </a:cubicBezTo>
                          <a:cubicBezTo>
                            <a:pt x="50539" y="5363"/>
                            <a:pt x="57419" y="16727"/>
                            <a:pt x="54636" y="27968"/>
                          </a:cubicBezTo>
                          <a:cubicBezTo>
                            <a:pt x="51176" y="42034"/>
                            <a:pt x="47263" y="55917"/>
                            <a:pt x="42923" y="69617"/>
                          </a:cubicBezTo>
                          <a:cubicBezTo>
                            <a:pt x="40093" y="78546"/>
                            <a:pt x="31842" y="84257"/>
                            <a:pt x="22936" y="84257"/>
                          </a:cubicBezTo>
                          <a:close/>
                        </a:path>
                      </a:pathLst>
                    </a:custGeom>
                    <a:grpFill/>
                    <a:ln w="9525" cap="flat">
                      <a:noFill/>
                      <a:prstDash val="solid"/>
                      <a:miter/>
                    </a:ln>
                  </p:spPr>
                  <p:txBody>
                    <a:bodyPr rtlCol="1" anchor="ctr"/>
                    <a:lstStyle/>
                    <a:p>
                      <a:endParaRPr lang="he-IL" sz="200"/>
                    </a:p>
                  </p:txBody>
                </p:sp>
                <p:sp>
                  <p:nvSpPr>
                    <p:cNvPr id="96" name="צורה חופשית: צורה 95">
                      <a:extLst>
                        <a:ext uri="{FF2B5EF4-FFF2-40B4-BE49-F238E27FC236}">
                          <a16:creationId xmlns:a16="http://schemas.microsoft.com/office/drawing/2014/main" id="{D8EB0873-7663-4356-8DD3-852661F3C5F0}"/>
                        </a:ext>
                      </a:extLst>
                    </p:cNvPr>
                    <p:cNvSpPr/>
                    <p:nvPr/>
                  </p:nvSpPr>
                  <p:spPr>
                    <a:xfrm>
                      <a:off x="-357064" y="3328543"/>
                      <a:ext cx="47176" cy="86490"/>
                    </a:xfrm>
                    <a:custGeom>
                      <a:avLst/>
                      <a:gdLst>
                        <a:gd name="connsiteX0" fmla="*/ 22949 w 47176"/>
                        <a:gd name="connsiteY0" fmla="*/ 85745 h 86489"/>
                        <a:gd name="connsiteX1" fmla="*/ 20941 w 47176"/>
                        <a:gd name="connsiteY1" fmla="*/ 85642 h 86489"/>
                        <a:gd name="connsiteX2" fmla="*/ 2063 w 47176"/>
                        <a:gd name="connsiteY2" fmla="*/ 62791 h 86489"/>
                        <a:gd name="connsiteX3" fmla="*/ 4642 w 47176"/>
                        <a:gd name="connsiteY3" fmla="*/ 22290 h 86489"/>
                        <a:gd name="connsiteX4" fmla="*/ 26264 w 47176"/>
                        <a:gd name="connsiteY4" fmla="*/ 2020 h 86489"/>
                        <a:gd name="connsiteX5" fmla="*/ 46534 w 47176"/>
                        <a:gd name="connsiteY5" fmla="*/ 23642 h 86489"/>
                        <a:gd name="connsiteX6" fmla="*/ 43790 w 47176"/>
                        <a:gd name="connsiteY6" fmla="*/ 66764 h 86489"/>
                        <a:gd name="connsiteX7" fmla="*/ 22949 w 47176"/>
                        <a:gd name="connsiteY7" fmla="*/ 85745 h 8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76" h="86489">
                          <a:moveTo>
                            <a:pt x="22949" y="85745"/>
                          </a:moveTo>
                          <a:cubicBezTo>
                            <a:pt x="22294" y="85745"/>
                            <a:pt x="21618" y="85724"/>
                            <a:pt x="20941" y="85642"/>
                          </a:cubicBezTo>
                          <a:cubicBezTo>
                            <a:pt x="9415" y="84557"/>
                            <a:pt x="957" y="74320"/>
                            <a:pt x="2063" y="62791"/>
                          </a:cubicBezTo>
                          <a:cubicBezTo>
                            <a:pt x="3331" y="49419"/>
                            <a:pt x="4194" y="35926"/>
                            <a:pt x="4642" y="22290"/>
                          </a:cubicBezTo>
                          <a:cubicBezTo>
                            <a:pt x="4990" y="10721"/>
                            <a:pt x="14963" y="1158"/>
                            <a:pt x="26264" y="2020"/>
                          </a:cubicBezTo>
                          <a:cubicBezTo>
                            <a:pt x="37833" y="2389"/>
                            <a:pt x="46925" y="12074"/>
                            <a:pt x="46534" y="23642"/>
                          </a:cubicBezTo>
                          <a:cubicBezTo>
                            <a:pt x="46084" y="38139"/>
                            <a:pt x="45143" y="52533"/>
                            <a:pt x="43790" y="66764"/>
                          </a:cubicBezTo>
                          <a:cubicBezTo>
                            <a:pt x="42771" y="77617"/>
                            <a:pt x="33640" y="85745"/>
                            <a:pt x="22949" y="85745"/>
                          </a:cubicBezTo>
                          <a:close/>
                        </a:path>
                      </a:pathLst>
                    </a:custGeom>
                    <a:grpFill/>
                    <a:ln w="9525" cap="flat">
                      <a:noFill/>
                      <a:prstDash val="solid"/>
                      <a:miter/>
                    </a:ln>
                  </p:spPr>
                  <p:txBody>
                    <a:bodyPr rtlCol="1" anchor="ctr"/>
                    <a:lstStyle/>
                    <a:p>
                      <a:endParaRPr lang="he-IL" sz="200"/>
                    </a:p>
                  </p:txBody>
                </p:sp>
                <p:sp>
                  <p:nvSpPr>
                    <p:cNvPr id="97" name="צורה חופשית: צורה 96">
                      <a:extLst>
                        <a:ext uri="{FF2B5EF4-FFF2-40B4-BE49-F238E27FC236}">
                          <a16:creationId xmlns:a16="http://schemas.microsoft.com/office/drawing/2014/main" id="{AA026320-DA57-42EC-BA6C-BC6EBE92B6FE}"/>
                        </a:ext>
                      </a:extLst>
                    </p:cNvPr>
                    <p:cNvSpPr/>
                    <p:nvPr/>
                  </p:nvSpPr>
                  <p:spPr>
                    <a:xfrm>
                      <a:off x="-364069" y="3192899"/>
                      <a:ext cx="49797" cy="86490"/>
                    </a:xfrm>
                    <a:custGeom>
                      <a:avLst/>
                      <a:gdLst>
                        <a:gd name="connsiteX0" fmla="*/ 28890 w 49797"/>
                        <a:gd name="connsiteY0" fmla="*/ 85389 h 86489"/>
                        <a:gd name="connsiteX1" fmla="*/ 8067 w 49797"/>
                        <a:gd name="connsiteY1" fmla="*/ 66715 h 86489"/>
                        <a:gd name="connsiteX2" fmla="*/ 2293 w 49797"/>
                        <a:gd name="connsiteY2" fmla="*/ 26623 h 86489"/>
                        <a:gd name="connsiteX3" fmla="*/ 19247 w 49797"/>
                        <a:gd name="connsiteY3" fmla="*/ 2298 h 86489"/>
                        <a:gd name="connsiteX4" fmla="*/ 43572 w 49797"/>
                        <a:gd name="connsiteY4" fmla="*/ 19253 h 86489"/>
                        <a:gd name="connsiteX5" fmla="*/ 49755 w 49797"/>
                        <a:gd name="connsiteY5" fmla="*/ 62128 h 86489"/>
                        <a:gd name="connsiteX6" fmla="*/ 31204 w 49797"/>
                        <a:gd name="connsiteY6" fmla="*/ 85266 h 86489"/>
                        <a:gd name="connsiteX7" fmla="*/ 28890 w 49797"/>
                        <a:gd name="connsiteY7" fmla="*/ 85389 h 8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97" h="86489">
                          <a:moveTo>
                            <a:pt x="28890" y="85389"/>
                          </a:moveTo>
                          <a:cubicBezTo>
                            <a:pt x="18325" y="85389"/>
                            <a:pt x="9254" y="77445"/>
                            <a:pt x="8067" y="66715"/>
                          </a:cubicBezTo>
                          <a:cubicBezTo>
                            <a:pt x="6612" y="53466"/>
                            <a:pt x="4667" y="39974"/>
                            <a:pt x="2293" y="26623"/>
                          </a:cubicBezTo>
                          <a:cubicBezTo>
                            <a:pt x="267" y="15217"/>
                            <a:pt x="7862" y="4324"/>
                            <a:pt x="19247" y="2298"/>
                          </a:cubicBezTo>
                          <a:cubicBezTo>
                            <a:pt x="30879" y="251"/>
                            <a:pt x="41567" y="7868"/>
                            <a:pt x="43572" y="19253"/>
                          </a:cubicBezTo>
                          <a:cubicBezTo>
                            <a:pt x="46112" y="33545"/>
                            <a:pt x="48201" y="47960"/>
                            <a:pt x="49755" y="62128"/>
                          </a:cubicBezTo>
                          <a:cubicBezTo>
                            <a:pt x="51023" y="73637"/>
                            <a:pt x="42710" y="83997"/>
                            <a:pt x="31204" y="85266"/>
                          </a:cubicBezTo>
                          <a:cubicBezTo>
                            <a:pt x="30426" y="85347"/>
                            <a:pt x="29647" y="85389"/>
                            <a:pt x="28890" y="85389"/>
                          </a:cubicBezTo>
                          <a:close/>
                        </a:path>
                      </a:pathLst>
                    </a:custGeom>
                    <a:grpFill/>
                    <a:ln w="9525" cap="flat">
                      <a:noFill/>
                      <a:prstDash val="solid"/>
                      <a:miter/>
                    </a:ln>
                  </p:spPr>
                  <p:txBody>
                    <a:bodyPr rtlCol="1" anchor="ctr"/>
                    <a:lstStyle/>
                    <a:p>
                      <a:endParaRPr lang="he-IL" sz="200"/>
                    </a:p>
                  </p:txBody>
                </p:sp>
                <p:sp>
                  <p:nvSpPr>
                    <p:cNvPr id="98" name="צורה חופשית: צורה 97">
                      <a:extLst>
                        <a:ext uri="{FF2B5EF4-FFF2-40B4-BE49-F238E27FC236}">
                          <a16:creationId xmlns:a16="http://schemas.microsoft.com/office/drawing/2014/main" id="{BDE64AD7-B8F2-4318-9A62-4C975079710E}"/>
                        </a:ext>
                      </a:extLst>
                    </p:cNvPr>
                    <p:cNvSpPr/>
                    <p:nvPr/>
                  </p:nvSpPr>
                  <p:spPr>
                    <a:xfrm>
                      <a:off x="-401812" y="3062228"/>
                      <a:ext cx="60281" cy="83869"/>
                    </a:xfrm>
                    <a:custGeom>
                      <a:avLst/>
                      <a:gdLst>
                        <a:gd name="connsiteX0" fmla="*/ 37476 w 60280"/>
                        <a:gd name="connsiteY0" fmla="*/ 83212 h 83869"/>
                        <a:gd name="connsiteX1" fmla="*/ 17573 w 60280"/>
                        <a:gd name="connsiteY1" fmla="*/ 68857 h 83869"/>
                        <a:gd name="connsiteX2" fmla="*/ 3527 w 60280"/>
                        <a:gd name="connsiteY2" fmla="*/ 30875 h 83869"/>
                        <a:gd name="connsiteX3" fmla="*/ 15015 w 60280"/>
                        <a:gd name="connsiteY3" fmla="*/ 3539 h 83869"/>
                        <a:gd name="connsiteX4" fmla="*/ 42351 w 60280"/>
                        <a:gd name="connsiteY4" fmla="*/ 15026 h 83869"/>
                        <a:gd name="connsiteX5" fmla="*/ 57379 w 60280"/>
                        <a:gd name="connsiteY5" fmla="*/ 55629 h 83869"/>
                        <a:gd name="connsiteX6" fmla="*/ 44091 w 60280"/>
                        <a:gd name="connsiteY6" fmla="*/ 82145 h 83869"/>
                        <a:gd name="connsiteX7" fmla="*/ 37476 w 60280"/>
                        <a:gd name="connsiteY7" fmla="*/ 83212 h 8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80" h="83869">
                          <a:moveTo>
                            <a:pt x="37476" y="83212"/>
                          </a:moveTo>
                          <a:cubicBezTo>
                            <a:pt x="28691" y="83212"/>
                            <a:pt x="20500" y="77663"/>
                            <a:pt x="17573" y="68857"/>
                          </a:cubicBezTo>
                          <a:cubicBezTo>
                            <a:pt x="13314" y="56020"/>
                            <a:pt x="8604" y="43345"/>
                            <a:pt x="3527" y="30875"/>
                          </a:cubicBezTo>
                          <a:cubicBezTo>
                            <a:pt x="-855" y="20145"/>
                            <a:pt x="4306" y="7910"/>
                            <a:pt x="15015" y="3539"/>
                          </a:cubicBezTo>
                          <a:cubicBezTo>
                            <a:pt x="25703" y="-864"/>
                            <a:pt x="37968" y="4296"/>
                            <a:pt x="42351" y="15026"/>
                          </a:cubicBezTo>
                          <a:cubicBezTo>
                            <a:pt x="47797" y="28356"/>
                            <a:pt x="52834" y="42014"/>
                            <a:pt x="57379" y="55629"/>
                          </a:cubicBezTo>
                          <a:cubicBezTo>
                            <a:pt x="61025" y="66606"/>
                            <a:pt x="55086" y="78481"/>
                            <a:pt x="44091" y="82145"/>
                          </a:cubicBezTo>
                          <a:cubicBezTo>
                            <a:pt x="41900" y="82863"/>
                            <a:pt x="39667" y="83212"/>
                            <a:pt x="37476" y="83212"/>
                          </a:cubicBezTo>
                          <a:close/>
                        </a:path>
                      </a:pathLst>
                    </a:custGeom>
                    <a:grpFill/>
                    <a:ln w="9525" cap="flat">
                      <a:noFill/>
                      <a:prstDash val="solid"/>
                      <a:miter/>
                    </a:ln>
                  </p:spPr>
                  <p:txBody>
                    <a:bodyPr rtlCol="1" anchor="ctr"/>
                    <a:lstStyle/>
                    <a:p>
                      <a:endParaRPr lang="he-IL" sz="200"/>
                    </a:p>
                  </p:txBody>
                </p:sp>
                <p:sp>
                  <p:nvSpPr>
                    <p:cNvPr id="99" name="צורה חופשית: צורה 98">
                      <a:extLst>
                        <a:ext uri="{FF2B5EF4-FFF2-40B4-BE49-F238E27FC236}">
                          <a16:creationId xmlns:a16="http://schemas.microsoft.com/office/drawing/2014/main" id="{B63357AB-CE50-4D3C-913F-5B29CA188A71}"/>
                        </a:ext>
                      </a:extLst>
                    </p:cNvPr>
                    <p:cNvSpPr/>
                    <p:nvPr/>
                  </p:nvSpPr>
                  <p:spPr>
                    <a:xfrm>
                      <a:off x="-466060" y="2942334"/>
                      <a:ext cx="68144" cy="81248"/>
                    </a:xfrm>
                    <a:custGeom>
                      <a:avLst/>
                      <a:gdLst>
                        <a:gd name="connsiteX0" fmla="*/ 45374 w 68143"/>
                        <a:gd name="connsiteY0" fmla="*/ 79320 h 81248"/>
                        <a:gd name="connsiteX1" fmla="*/ 27295 w 68143"/>
                        <a:gd name="connsiteY1" fmla="*/ 68999 h 81248"/>
                        <a:gd name="connsiteX2" fmla="*/ 5591 w 68143"/>
                        <a:gd name="connsiteY2" fmla="*/ 34722 h 81248"/>
                        <a:gd name="connsiteX3" fmla="*/ 11160 w 68143"/>
                        <a:gd name="connsiteY3" fmla="*/ 5596 h 81248"/>
                        <a:gd name="connsiteX4" fmla="*/ 40276 w 68143"/>
                        <a:gd name="connsiteY4" fmla="*/ 11155 h 81248"/>
                        <a:gd name="connsiteX5" fmla="*/ 63414 w 68143"/>
                        <a:gd name="connsiteY5" fmla="*/ 47704 h 81248"/>
                        <a:gd name="connsiteX6" fmla="*/ 56002 w 68143"/>
                        <a:gd name="connsiteY6" fmla="*/ 76411 h 81248"/>
                        <a:gd name="connsiteX7" fmla="*/ 45374 w 68143"/>
                        <a:gd name="connsiteY7" fmla="*/ 79320 h 8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43" h="81248">
                          <a:moveTo>
                            <a:pt x="45374" y="79320"/>
                          </a:moveTo>
                          <a:cubicBezTo>
                            <a:pt x="38187" y="79320"/>
                            <a:pt x="31205" y="75635"/>
                            <a:pt x="27295" y="68999"/>
                          </a:cubicBezTo>
                          <a:cubicBezTo>
                            <a:pt x="20415" y="57338"/>
                            <a:pt x="13186" y="45901"/>
                            <a:pt x="5591" y="34722"/>
                          </a:cubicBezTo>
                          <a:cubicBezTo>
                            <a:pt x="-919" y="25140"/>
                            <a:pt x="1578" y="12096"/>
                            <a:pt x="11160" y="5596"/>
                          </a:cubicBezTo>
                          <a:cubicBezTo>
                            <a:pt x="20742" y="-925"/>
                            <a:pt x="33766" y="1584"/>
                            <a:pt x="40276" y="11155"/>
                          </a:cubicBezTo>
                          <a:cubicBezTo>
                            <a:pt x="48364" y="23072"/>
                            <a:pt x="56083" y="35265"/>
                            <a:pt x="63414" y="47704"/>
                          </a:cubicBezTo>
                          <a:cubicBezTo>
                            <a:pt x="69290" y="57676"/>
                            <a:pt x="65974" y="70534"/>
                            <a:pt x="56002" y="76411"/>
                          </a:cubicBezTo>
                          <a:cubicBezTo>
                            <a:pt x="52663" y="78387"/>
                            <a:pt x="48999" y="79320"/>
                            <a:pt x="45374" y="79320"/>
                          </a:cubicBezTo>
                          <a:close/>
                        </a:path>
                      </a:pathLst>
                    </a:custGeom>
                    <a:grpFill/>
                    <a:ln w="9525" cap="flat">
                      <a:noFill/>
                      <a:prstDash val="solid"/>
                      <a:miter/>
                    </a:ln>
                  </p:spPr>
                  <p:txBody>
                    <a:bodyPr rtlCol="1" anchor="ctr"/>
                    <a:lstStyle/>
                    <a:p>
                      <a:endParaRPr lang="he-IL" sz="200"/>
                    </a:p>
                  </p:txBody>
                </p:sp>
              </p:grpSp>
              <p:grpSp>
                <p:nvGrpSpPr>
                  <p:cNvPr id="88" name="קבוצה 87">
                    <a:extLst>
                      <a:ext uri="{FF2B5EF4-FFF2-40B4-BE49-F238E27FC236}">
                        <a16:creationId xmlns:a16="http://schemas.microsoft.com/office/drawing/2014/main" id="{321A6314-3213-4094-8FF2-B052464F6483}"/>
                      </a:ext>
                    </a:extLst>
                  </p:cNvPr>
                  <p:cNvGrpSpPr/>
                  <p:nvPr/>
                </p:nvGrpSpPr>
                <p:grpSpPr>
                  <a:xfrm rot="3865185">
                    <a:off x="-718037" y="3496584"/>
                    <a:ext cx="156172" cy="604802"/>
                    <a:chOff x="-466060" y="2942334"/>
                    <a:chExt cx="156172" cy="604802"/>
                  </a:xfrm>
                  <a:grpFill/>
                </p:grpSpPr>
                <p:sp>
                  <p:nvSpPr>
                    <p:cNvPr id="90" name="צורה חופשית: צורה 89">
                      <a:extLst>
                        <a:ext uri="{FF2B5EF4-FFF2-40B4-BE49-F238E27FC236}">
                          <a16:creationId xmlns:a16="http://schemas.microsoft.com/office/drawing/2014/main" id="{D669F154-4A52-404E-A4EB-8A38252EB32A}"/>
                        </a:ext>
                      </a:extLst>
                    </p:cNvPr>
                    <p:cNvSpPr/>
                    <p:nvPr/>
                  </p:nvSpPr>
                  <p:spPr>
                    <a:xfrm>
                      <a:off x="-384261" y="3463267"/>
                      <a:ext cx="55039" cy="83869"/>
                    </a:xfrm>
                    <a:custGeom>
                      <a:avLst/>
                      <a:gdLst>
                        <a:gd name="connsiteX0" fmla="*/ 22936 w 55039"/>
                        <a:gd name="connsiteY0" fmla="*/ 84257 h 83869"/>
                        <a:gd name="connsiteX1" fmla="*/ 16609 w 55039"/>
                        <a:gd name="connsiteY1" fmla="*/ 83274 h 83869"/>
                        <a:gd name="connsiteX2" fmla="*/ 2952 w 55039"/>
                        <a:gd name="connsiteY2" fmla="*/ 56963 h 83869"/>
                        <a:gd name="connsiteX3" fmla="*/ 13928 w 55039"/>
                        <a:gd name="connsiteY3" fmla="*/ 17935 h 83869"/>
                        <a:gd name="connsiteX4" fmla="*/ 39298 w 55039"/>
                        <a:gd name="connsiteY4" fmla="*/ 2598 h 83869"/>
                        <a:gd name="connsiteX5" fmla="*/ 54636 w 55039"/>
                        <a:gd name="connsiteY5" fmla="*/ 27968 h 83869"/>
                        <a:gd name="connsiteX6" fmla="*/ 42923 w 55039"/>
                        <a:gd name="connsiteY6" fmla="*/ 69617 h 83869"/>
                        <a:gd name="connsiteX7" fmla="*/ 22936 w 55039"/>
                        <a:gd name="connsiteY7" fmla="*/ 84257 h 8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39" h="83869">
                          <a:moveTo>
                            <a:pt x="22936" y="84257"/>
                          </a:moveTo>
                          <a:cubicBezTo>
                            <a:pt x="20847" y="84257"/>
                            <a:pt x="18719" y="83951"/>
                            <a:pt x="16609" y="83274"/>
                          </a:cubicBezTo>
                          <a:cubicBezTo>
                            <a:pt x="5573" y="79794"/>
                            <a:pt x="-550" y="68000"/>
                            <a:pt x="2952" y="56963"/>
                          </a:cubicBezTo>
                          <a:cubicBezTo>
                            <a:pt x="7006" y="44126"/>
                            <a:pt x="10670" y="31103"/>
                            <a:pt x="13928" y="17935"/>
                          </a:cubicBezTo>
                          <a:cubicBezTo>
                            <a:pt x="16693" y="6694"/>
                            <a:pt x="28118" y="-228"/>
                            <a:pt x="39298" y="2598"/>
                          </a:cubicBezTo>
                          <a:cubicBezTo>
                            <a:pt x="50539" y="5363"/>
                            <a:pt x="57419" y="16727"/>
                            <a:pt x="54636" y="27968"/>
                          </a:cubicBezTo>
                          <a:cubicBezTo>
                            <a:pt x="51176" y="42034"/>
                            <a:pt x="47263" y="55917"/>
                            <a:pt x="42923" y="69617"/>
                          </a:cubicBezTo>
                          <a:cubicBezTo>
                            <a:pt x="40093" y="78546"/>
                            <a:pt x="31842" y="84257"/>
                            <a:pt x="22936" y="84257"/>
                          </a:cubicBezTo>
                          <a:close/>
                        </a:path>
                      </a:pathLst>
                    </a:custGeom>
                    <a:grpFill/>
                    <a:ln w="9525" cap="flat">
                      <a:noFill/>
                      <a:prstDash val="solid"/>
                      <a:miter/>
                    </a:ln>
                  </p:spPr>
                  <p:txBody>
                    <a:bodyPr rtlCol="1" anchor="ctr"/>
                    <a:lstStyle/>
                    <a:p>
                      <a:endParaRPr lang="he-IL" sz="200"/>
                    </a:p>
                  </p:txBody>
                </p:sp>
                <p:sp>
                  <p:nvSpPr>
                    <p:cNvPr id="91" name="צורה חופשית: צורה 90">
                      <a:extLst>
                        <a:ext uri="{FF2B5EF4-FFF2-40B4-BE49-F238E27FC236}">
                          <a16:creationId xmlns:a16="http://schemas.microsoft.com/office/drawing/2014/main" id="{405FDDBD-069D-4DC1-B812-EB35D729009A}"/>
                        </a:ext>
                      </a:extLst>
                    </p:cNvPr>
                    <p:cNvSpPr/>
                    <p:nvPr/>
                  </p:nvSpPr>
                  <p:spPr>
                    <a:xfrm>
                      <a:off x="-357064" y="3328543"/>
                      <a:ext cx="47176" cy="86490"/>
                    </a:xfrm>
                    <a:custGeom>
                      <a:avLst/>
                      <a:gdLst>
                        <a:gd name="connsiteX0" fmla="*/ 22949 w 47176"/>
                        <a:gd name="connsiteY0" fmla="*/ 85745 h 86489"/>
                        <a:gd name="connsiteX1" fmla="*/ 20941 w 47176"/>
                        <a:gd name="connsiteY1" fmla="*/ 85642 h 86489"/>
                        <a:gd name="connsiteX2" fmla="*/ 2063 w 47176"/>
                        <a:gd name="connsiteY2" fmla="*/ 62791 h 86489"/>
                        <a:gd name="connsiteX3" fmla="*/ 4642 w 47176"/>
                        <a:gd name="connsiteY3" fmla="*/ 22290 h 86489"/>
                        <a:gd name="connsiteX4" fmla="*/ 26264 w 47176"/>
                        <a:gd name="connsiteY4" fmla="*/ 2020 h 86489"/>
                        <a:gd name="connsiteX5" fmla="*/ 46534 w 47176"/>
                        <a:gd name="connsiteY5" fmla="*/ 23642 h 86489"/>
                        <a:gd name="connsiteX6" fmla="*/ 43790 w 47176"/>
                        <a:gd name="connsiteY6" fmla="*/ 66764 h 86489"/>
                        <a:gd name="connsiteX7" fmla="*/ 22949 w 47176"/>
                        <a:gd name="connsiteY7" fmla="*/ 85745 h 8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76" h="86489">
                          <a:moveTo>
                            <a:pt x="22949" y="85745"/>
                          </a:moveTo>
                          <a:cubicBezTo>
                            <a:pt x="22294" y="85745"/>
                            <a:pt x="21618" y="85724"/>
                            <a:pt x="20941" y="85642"/>
                          </a:cubicBezTo>
                          <a:cubicBezTo>
                            <a:pt x="9415" y="84557"/>
                            <a:pt x="957" y="74320"/>
                            <a:pt x="2063" y="62791"/>
                          </a:cubicBezTo>
                          <a:cubicBezTo>
                            <a:pt x="3331" y="49419"/>
                            <a:pt x="4194" y="35926"/>
                            <a:pt x="4642" y="22290"/>
                          </a:cubicBezTo>
                          <a:cubicBezTo>
                            <a:pt x="4990" y="10721"/>
                            <a:pt x="14963" y="1158"/>
                            <a:pt x="26264" y="2020"/>
                          </a:cubicBezTo>
                          <a:cubicBezTo>
                            <a:pt x="37833" y="2389"/>
                            <a:pt x="46925" y="12074"/>
                            <a:pt x="46534" y="23642"/>
                          </a:cubicBezTo>
                          <a:cubicBezTo>
                            <a:pt x="46084" y="38139"/>
                            <a:pt x="45143" y="52533"/>
                            <a:pt x="43790" y="66764"/>
                          </a:cubicBezTo>
                          <a:cubicBezTo>
                            <a:pt x="42771" y="77617"/>
                            <a:pt x="33640" y="85745"/>
                            <a:pt x="22949" y="85745"/>
                          </a:cubicBezTo>
                          <a:close/>
                        </a:path>
                      </a:pathLst>
                    </a:custGeom>
                    <a:grpFill/>
                    <a:ln w="9525" cap="flat">
                      <a:noFill/>
                      <a:prstDash val="solid"/>
                      <a:miter/>
                    </a:ln>
                  </p:spPr>
                  <p:txBody>
                    <a:bodyPr rtlCol="1" anchor="ctr"/>
                    <a:lstStyle/>
                    <a:p>
                      <a:endParaRPr lang="he-IL" sz="200"/>
                    </a:p>
                  </p:txBody>
                </p:sp>
                <p:sp>
                  <p:nvSpPr>
                    <p:cNvPr id="92" name="צורה חופשית: צורה 91">
                      <a:extLst>
                        <a:ext uri="{FF2B5EF4-FFF2-40B4-BE49-F238E27FC236}">
                          <a16:creationId xmlns:a16="http://schemas.microsoft.com/office/drawing/2014/main" id="{A8515D8F-38AC-457C-9220-317515A186CF}"/>
                        </a:ext>
                      </a:extLst>
                    </p:cNvPr>
                    <p:cNvSpPr/>
                    <p:nvPr/>
                  </p:nvSpPr>
                  <p:spPr>
                    <a:xfrm>
                      <a:off x="-364069" y="3192899"/>
                      <a:ext cx="49797" cy="86490"/>
                    </a:xfrm>
                    <a:custGeom>
                      <a:avLst/>
                      <a:gdLst>
                        <a:gd name="connsiteX0" fmla="*/ 28890 w 49797"/>
                        <a:gd name="connsiteY0" fmla="*/ 85389 h 86489"/>
                        <a:gd name="connsiteX1" fmla="*/ 8067 w 49797"/>
                        <a:gd name="connsiteY1" fmla="*/ 66715 h 86489"/>
                        <a:gd name="connsiteX2" fmla="*/ 2293 w 49797"/>
                        <a:gd name="connsiteY2" fmla="*/ 26623 h 86489"/>
                        <a:gd name="connsiteX3" fmla="*/ 19247 w 49797"/>
                        <a:gd name="connsiteY3" fmla="*/ 2298 h 86489"/>
                        <a:gd name="connsiteX4" fmla="*/ 43572 w 49797"/>
                        <a:gd name="connsiteY4" fmla="*/ 19253 h 86489"/>
                        <a:gd name="connsiteX5" fmla="*/ 49755 w 49797"/>
                        <a:gd name="connsiteY5" fmla="*/ 62128 h 86489"/>
                        <a:gd name="connsiteX6" fmla="*/ 31204 w 49797"/>
                        <a:gd name="connsiteY6" fmla="*/ 85266 h 86489"/>
                        <a:gd name="connsiteX7" fmla="*/ 28890 w 49797"/>
                        <a:gd name="connsiteY7" fmla="*/ 85389 h 8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97" h="86489">
                          <a:moveTo>
                            <a:pt x="28890" y="85389"/>
                          </a:moveTo>
                          <a:cubicBezTo>
                            <a:pt x="18325" y="85389"/>
                            <a:pt x="9254" y="77445"/>
                            <a:pt x="8067" y="66715"/>
                          </a:cubicBezTo>
                          <a:cubicBezTo>
                            <a:pt x="6612" y="53466"/>
                            <a:pt x="4667" y="39974"/>
                            <a:pt x="2293" y="26623"/>
                          </a:cubicBezTo>
                          <a:cubicBezTo>
                            <a:pt x="267" y="15217"/>
                            <a:pt x="7862" y="4324"/>
                            <a:pt x="19247" y="2298"/>
                          </a:cubicBezTo>
                          <a:cubicBezTo>
                            <a:pt x="30879" y="251"/>
                            <a:pt x="41567" y="7868"/>
                            <a:pt x="43572" y="19253"/>
                          </a:cubicBezTo>
                          <a:cubicBezTo>
                            <a:pt x="46112" y="33545"/>
                            <a:pt x="48201" y="47960"/>
                            <a:pt x="49755" y="62128"/>
                          </a:cubicBezTo>
                          <a:cubicBezTo>
                            <a:pt x="51023" y="73637"/>
                            <a:pt x="42710" y="83997"/>
                            <a:pt x="31204" y="85266"/>
                          </a:cubicBezTo>
                          <a:cubicBezTo>
                            <a:pt x="30426" y="85347"/>
                            <a:pt x="29647" y="85389"/>
                            <a:pt x="28890" y="85389"/>
                          </a:cubicBezTo>
                          <a:close/>
                        </a:path>
                      </a:pathLst>
                    </a:custGeom>
                    <a:grpFill/>
                    <a:ln w="9525" cap="flat">
                      <a:noFill/>
                      <a:prstDash val="solid"/>
                      <a:miter/>
                    </a:ln>
                  </p:spPr>
                  <p:txBody>
                    <a:bodyPr rtlCol="1" anchor="ctr"/>
                    <a:lstStyle/>
                    <a:p>
                      <a:endParaRPr lang="he-IL" sz="200"/>
                    </a:p>
                  </p:txBody>
                </p:sp>
                <p:sp>
                  <p:nvSpPr>
                    <p:cNvPr id="93" name="צורה חופשית: צורה 92">
                      <a:extLst>
                        <a:ext uri="{FF2B5EF4-FFF2-40B4-BE49-F238E27FC236}">
                          <a16:creationId xmlns:a16="http://schemas.microsoft.com/office/drawing/2014/main" id="{B71BAEAE-5E75-4EEE-9A00-CCA5332908FA}"/>
                        </a:ext>
                      </a:extLst>
                    </p:cNvPr>
                    <p:cNvSpPr/>
                    <p:nvPr/>
                  </p:nvSpPr>
                  <p:spPr>
                    <a:xfrm>
                      <a:off x="-401812" y="3062228"/>
                      <a:ext cx="60281" cy="83869"/>
                    </a:xfrm>
                    <a:custGeom>
                      <a:avLst/>
                      <a:gdLst>
                        <a:gd name="connsiteX0" fmla="*/ 37476 w 60280"/>
                        <a:gd name="connsiteY0" fmla="*/ 83212 h 83869"/>
                        <a:gd name="connsiteX1" fmla="*/ 17573 w 60280"/>
                        <a:gd name="connsiteY1" fmla="*/ 68857 h 83869"/>
                        <a:gd name="connsiteX2" fmla="*/ 3527 w 60280"/>
                        <a:gd name="connsiteY2" fmla="*/ 30875 h 83869"/>
                        <a:gd name="connsiteX3" fmla="*/ 15015 w 60280"/>
                        <a:gd name="connsiteY3" fmla="*/ 3539 h 83869"/>
                        <a:gd name="connsiteX4" fmla="*/ 42351 w 60280"/>
                        <a:gd name="connsiteY4" fmla="*/ 15026 h 83869"/>
                        <a:gd name="connsiteX5" fmla="*/ 57379 w 60280"/>
                        <a:gd name="connsiteY5" fmla="*/ 55629 h 83869"/>
                        <a:gd name="connsiteX6" fmla="*/ 44091 w 60280"/>
                        <a:gd name="connsiteY6" fmla="*/ 82145 h 83869"/>
                        <a:gd name="connsiteX7" fmla="*/ 37476 w 60280"/>
                        <a:gd name="connsiteY7" fmla="*/ 83212 h 8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80" h="83869">
                          <a:moveTo>
                            <a:pt x="37476" y="83212"/>
                          </a:moveTo>
                          <a:cubicBezTo>
                            <a:pt x="28691" y="83212"/>
                            <a:pt x="20500" y="77663"/>
                            <a:pt x="17573" y="68857"/>
                          </a:cubicBezTo>
                          <a:cubicBezTo>
                            <a:pt x="13314" y="56020"/>
                            <a:pt x="8604" y="43345"/>
                            <a:pt x="3527" y="30875"/>
                          </a:cubicBezTo>
                          <a:cubicBezTo>
                            <a:pt x="-855" y="20145"/>
                            <a:pt x="4306" y="7910"/>
                            <a:pt x="15015" y="3539"/>
                          </a:cubicBezTo>
                          <a:cubicBezTo>
                            <a:pt x="25703" y="-864"/>
                            <a:pt x="37968" y="4296"/>
                            <a:pt x="42351" y="15026"/>
                          </a:cubicBezTo>
                          <a:cubicBezTo>
                            <a:pt x="47797" y="28356"/>
                            <a:pt x="52834" y="42014"/>
                            <a:pt x="57379" y="55629"/>
                          </a:cubicBezTo>
                          <a:cubicBezTo>
                            <a:pt x="61025" y="66606"/>
                            <a:pt x="55086" y="78481"/>
                            <a:pt x="44091" y="82145"/>
                          </a:cubicBezTo>
                          <a:cubicBezTo>
                            <a:pt x="41900" y="82863"/>
                            <a:pt x="39667" y="83212"/>
                            <a:pt x="37476" y="83212"/>
                          </a:cubicBezTo>
                          <a:close/>
                        </a:path>
                      </a:pathLst>
                    </a:custGeom>
                    <a:grpFill/>
                    <a:ln w="9525" cap="flat">
                      <a:noFill/>
                      <a:prstDash val="solid"/>
                      <a:miter/>
                    </a:ln>
                  </p:spPr>
                  <p:txBody>
                    <a:bodyPr rtlCol="1" anchor="ctr"/>
                    <a:lstStyle/>
                    <a:p>
                      <a:endParaRPr lang="he-IL" sz="200"/>
                    </a:p>
                  </p:txBody>
                </p:sp>
                <p:sp>
                  <p:nvSpPr>
                    <p:cNvPr id="94" name="צורה חופשית: צורה 93">
                      <a:extLst>
                        <a:ext uri="{FF2B5EF4-FFF2-40B4-BE49-F238E27FC236}">
                          <a16:creationId xmlns:a16="http://schemas.microsoft.com/office/drawing/2014/main" id="{158EC34C-DF43-4230-8A28-FE3CB611CEFE}"/>
                        </a:ext>
                      </a:extLst>
                    </p:cNvPr>
                    <p:cNvSpPr/>
                    <p:nvPr/>
                  </p:nvSpPr>
                  <p:spPr>
                    <a:xfrm>
                      <a:off x="-466060" y="2942334"/>
                      <a:ext cx="68144" cy="81248"/>
                    </a:xfrm>
                    <a:custGeom>
                      <a:avLst/>
                      <a:gdLst>
                        <a:gd name="connsiteX0" fmla="*/ 45374 w 68143"/>
                        <a:gd name="connsiteY0" fmla="*/ 79320 h 81248"/>
                        <a:gd name="connsiteX1" fmla="*/ 27295 w 68143"/>
                        <a:gd name="connsiteY1" fmla="*/ 68999 h 81248"/>
                        <a:gd name="connsiteX2" fmla="*/ 5591 w 68143"/>
                        <a:gd name="connsiteY2" fmla="*/ 34722 h 81248"/>
                        <a:gd name="connsiteX3" fmla="*/ 11160 w 68143"/>
                        <a:gd name="connsiteY3" fmla="*/ 5596 h 81248"/>
                        <a:gd name="connsiteX4" fmla="*/ 40276 w 68143"/>
                        <a:gd name="connsiteY4" fmla="*/ 11155 h 81248"/>
                        <a:gd name="connsiteX5" fmla="*/ 63414 w 68143"/>
                        <a:gd name="connsiteY5" fmla="*/ 47704 h 81248"/>
                        <a:gd name="connsiteX6" fmla="*/ 56002 w 68143"/>
                        <a:gd name="connsiteY6" fmla="*/ 76411 h 81248"/>
                        <a:gd name="connsiteX7" fmla="*/ 45374 w 68143"/>
                        <a:gd name="connsiteY7" fmla="*/ 79320 h 8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43" h="81248">
                          <a:moveTo>
                            <a:pt x="45374" y="79320"/>
                          </a:moveTo>
                          <a:cubicBezTo>
                            <a:pt x="38187" y="79320"/>
                            <a:pt x="31205" y="75635"/>
                            <a:pt x="27295" y="68999"/>
                          </a:cubicBezTo>
                          <a:cubicBezTo>
                            <a:pt x="20415" y="57338"/>
                            <a:pt x="13186" y="45901"/>
                            <a:pt x="5591" y="34722"/>
                          </a:cubicBezTo>
                          <a:cubicBezTo>
                            <a:pt x="-919" y="25140"/>
                            <a:pt x="1578" y="12096"/>
                            <a:pt x="11160" y="5596"/>
                          </a:cubicBezTo>
                          <a:cubicBezTo>
                            <a:pt x="20742" y="-925"/>
                            <a:pt x="33766" y="1584"/>
                            <a:pt x="40276" y="11155"/>
                          </a:cubicBezTo>
                          <a:cubicBezTo>
                            <a:pt x="48364" y="23072"/>
                            <a:pt x="56083" y="35265"/>
                            <a:pt x="63414" y="47704"/>
                          </a:cubicBezTo>
                          <a:cubicBezTo>
                            <a:pt x="69290" y="57676"/>
                            <a:pt x="65974" y="70534"/>
                            <a:pt x="56002" y="76411"/>
                          </a:cubicBezTo>
                          <a:cubicBezTo>
                            <a:pt x="52663" y="78387"/>
                            <a:pt x="48999" y="79320"/>
                            <a:pt x="45374" y="79320"/>
                          </a:cubicBezTo>
                          <a:close/>
                        </a:path>
                      </a:pathLst>
                    </a:custGeom>
                    <a:grpFill/>
                    <a:ln w="9525" cap="flat">
                      <a:noFill/>
                      <a:prstDash val="solid"/>
                      <a:miter/>
                    </a:ln>
                  </p:spPr>
                  <p:txBody>
                    <a:bodyPr rtlCol="1" anchor="ctr"/>
                    <a:lstStyle/>
                    <a:p>
                      <a:endParaRPr lang="he-IL" sz="200"/>
                    </a:p>
                  </p:txBody>
                </p:sp>
              </p:grpSp>
              <p:sp>
                <p:nvSpPr>
                  <p:cNvPr id="89" name="צורה חופשית: צורה 88">
                    <a:extLst>
                      <a:ext uri="{FF2B5EF4-FFF2-40B4-BE49-F238E27FC236}">
                        <a16:creationId xmlns:a16="http://schemas.microsoft.com/office/drawing/2014/main" id="{38716C9E-BAF8-4EFD-BDEF-17B507C2D908}"/>
                      </a:ext>
                    </a:extLst>
                  </p:cNvPr>
                  <p:cNvSpPr/>
                  <p:nvPr/>
                </p:nvSpPr>
                <p:spPr>
                  <a:xfrm rot="20959712">
                    <a:off x="-1029082" y="3930130"/>
                    <a:ext cx="86490" cy="52418"/>
                  </a:xfrm>
                  <a:custGeom>
                    <a:avLst/>
                    <a:gdLst>
                      <a:gd name="connsiteX0" fmla="*/ 64280 w 86489"/>
                      <a:gd name="connsiteY0" fmla="*/ 50998 h 52418"/>
                      <a:gd name="connsiteX1" fmla="*/ 61392 w 86489"/>
                      <a:gd name="connsiteY1" fmla="*/ 50794 h 52418"/>
                      <a:gd name="connsiteX2" fmla="*/ 18700 w 86489"/>
                      <a:gd name="connsiteY2" fmla="*/ 43463 h 52418"/>
                      <a:gd name="connsiteX3" fmla="*/ 2400 w 86489"/>
                      <a:gd name="connsiteY3" fmla="*/ 18688 h 52418"/>
                      <a:gd name="connsiteX4" fmla="*/ 27176 w 86489"/>
                      <a:gd name="connsiteY4" fmla="*/ 2388 h 52418"/>
                      <a:gd name="connsiteX5" fmla="*/ 67124 w 86489"/>
                      <a:gd name="connsiteY5" fmla="*/ 9268 h 52418"/>
                      <a:gd name="connsiteX6" fmla="*/ 85019 w 86489"/>
                      <a:gd name="connsiteY6" fmla="*/ 32898 h 52418"/>
                      <a:gd name="connsiteX7" fmla="*/ 64280 w 86489"/>
                      <a:gd name="connsiteY7" fmla="*/ 50998 h 5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89" h="52418">
                        <a:moveTo>
                          <a:pt x="64280" y="50998"/>
                        </a:moveTo>
                        <a:cubicBezTo>
                          <a:pt x="63339" y="50998"/>
                          <a:pt x="62356" y="50938"/>
                          <a:pt x="61392" y="50794"/>
                        </a:cubicBezTo>
                        <a:cubicBezTo>
                          <a:pt x="47160" y="48828"/>
                          <a:pt x="32787" y="46370"/>
                          <a:pt x="18700" y="43463"/>
                        </a:cubicBezTo>
                        <a:cubicBezTo>
                          <a:pt x="7356" y="41128"/>
                          <a:pt x="68" y="30031"/>
                          <a:pt x="2400" y="18688"/>
                        </a:cubicBezTo>
                        <a:cubicBezTo>
                          <a:pt x="4736" y="7365"/>
                          <a:pt x="15670" y="95"/>
                          <a:pt x="27176" y="2388"/>
                        </a:cubicBezTo>
                        <a:cubicBezTo>
                          <a:pt x="40341" y="5111"/>
                          <a:pt x="53670" y="7405"/>
                          <a:pt x="67124" y="9268"/>
                        </a:cubicBezTo>
                        <a:cubicBezTo>
                          <a:pt x="78590" y="10846"/>
                          <a:pt x="86618" y="21432"/>
                          <a:pt x="85019" y="32898"/>
                        </a:cubicBezTo>
                        <a:cubicBezTo>
                          <a:pt x="83567" y="43403"/>
                          <a:pt x="74598" y="50998"/>
                          <a:pt x="64280" y="50998"/>
                        </a:cubicBezTo>
                        <a:close/>
                      </a:path>
                    </a:pathLst>
                  </a:custGeom>
                  <a:grpFill/>
                  <a:ln w="9525" cap="flat">
                    <a:noFill/>
                    <a:prstDash val="solid"/>
                    <a:miter/>
                  </a:ln>
                </p:spPr>
                <p:txBody>
                  <a:bodyPr rtlCol="1" anchor="ctr"/>
                  <a:lstStyle/>
                  <a:p>
                    <a:endParaRPr lang="he-IL" sz="200"/>
                  </a:p>
                </p:txBody>
              </p:sp>
            </p:grpSp>
            <p:sp>
              <p:nvSpPr>
                <p:cNvPr id="82" name="TextBox 81">
                  <a:extLst>
                    <a:ext uri="{FF2B5EF4-FFF2-40B4-BE49-F238E27FC236}">
                      <a16:creationId xmlns:a16="http://schemas.microsoft.com/office/drawing/2014/main" id="{C99302BE-76EE-4CE9-BF8E-E1554AE3BC46}"/>
                    </a:ext>
                  </a:extLst>
                </p:cNvPr>
                <p:cNvSpPr txBox="1"/>
                <p:nvPr/>
              </p:nvSpPr>
              <p:spPr>
                <a:xfrm>
                  <a:off x="3802857" y="9932367"/>
                  <a:ext cx="489669" cy="240837"/>
                </a:xfrm>
                <a:prstGeom prst="rect">
                  <a:avLst/>
                </a:prstGeom>
                <a:noFill/>
              </p:spPr>
              <p:txBody>
                <a:bodyPr wrap="square" rtlCol="1">
                  <a:spAutoFit/>
                </a:bodyPr>
                <a:lstStyle/>
                <a:p>
                  <a:pPr algn="ctr"/>
                  <a:r>
                    <a:rPr lang="he-IL" sz="700" dirty="0">
                      <a:ln w="6350">
                        <a:solidFill>
                          <a:schemeClr val="bg1"/>
                        </a:solidFill>
                      </a:ln>
                      <a:solidFill>
                        <a:schemeClr val="bg1"/>
                      </a:solidFill>
                    </a:rPr>
                    <a:t>7 / 24</a:t>
                  </a:r>
                </a:p>
              </p:txBody>
            </p:sp>
          </p:grpSp>
        </p:grpSp>
      </p:grpSp>
    </p:spTree>
    <p:extLst>
      <p:ext uri="{BB962C8B-B14F-4D97-AF65-F5344CB8AC3E}">
        <p14:creationId xmlns:p14="http://schemas.microsoft.com/office/powerpoint/2010/main" val="2216859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אירועים מיוחדים - ראשי">
    <p:spTree>
      <p:nvGrpSpPr>
        <p:cNvPr id="1" name=""/>
        <p:cNvGrpSpPr/>
        <p:nvPr/>
      </p:nvGrpSpPr>
      <p:grpSpPr>
        <a:xfrm>
          <a:off x="0" y="0"/>
          <a:ext cx="0" cy="0"/>
          <a:chOff x="0" y="0"/>
          <a:chExt cx="0" cy="0"/>
        </a:xfrm>
      </p:grpSpPr>
      <p:sp>
        <p:nvSpPr>
          <p:cNvPr id="36" name="מלבן 35">
            <a:extLst>
              <a:ext uri="{FF2B5EF4-FFF2-40B4-BE49-F238E27FC236}">
                <a16:creationId xmlns:a16="http://schemas.microsoft.com/office/drawing/2014/main" id="{FC3E0974-8986-4AF5-874F-3C5808813906}"/>
              </a:ext>
            </a:extLst>
          </p:cNvPr>
          <p:cNvSpPr/>
          <p:nvPr userDrawn="1"/>
        </p:nvSpPr>
        <p:spPr>
          <a:xfrm>
            <a:off x="6447349" y="860457"/>
            <a:ext cx="504315" cy="540000"/>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ts val="300"/>
              </a:spcBef>
              <a:buNone/>
            </a:pPr>
            <a:endParaRPr lang="he-IL" altLang="he-IL" sz="2400" b="1" dirty="0">
              <a:solidFill>
                <a:schemeClr val="bg1"/>
              </a:solidFill>
              <a:latin typeface="Arial Unicode MS" panose="020B0604020202020204" pitchFamily="34" charset="-128"/>
              <a:ea typeface="Arial Unicode MS" panose="020B0604020202020204" pitchFamily="34" charset="-128"/>
            </a:endParaRPr>
          </a:p>
        </p:txBody>
      </p:sp>
      <p:grpSp>
        <p:nvGrpSpPr>
          <p:cNvPr id="58" name="קבוצה 57">
            <a:extLst>
              <a:ext uri="{FF2B5EF4-FFF2-40B4-BE49-F238E27FC236}">
                <a16:creationId xmlns:a16="http://schemas.microsoft.com/office/drawing/2014/main" id="{5854FC8B-6FE9-4AB0-9AB5-C90481D7F199}"/>
              </a:ext>
            </a:extLst>
          </p:cNvPr>
          <p:cNvGrpSpPr/>
          <p:nvPr userDrawn="1"/>
        </p:nvGrpSpPr>
        <p:grpSpPr>
          <a:xfrm>
            <a:off x="6526424" y="957483"/>
            <a:ext cx="342569" cy="342290"/>
            <a:chOff x="1351861" y="5433172"/>
            <a:chExt cx="540000" cy="539560"/>
          </a:xfrm>
        </p:grpSpPr>
        <p:sp>
          <p:nvSpPr>
            <p:cNvPr id="59" name="אליפסה 58">
              <a:extLst>
                <a:ext uri="{FF2B5EF4-FFF2-40B4-BE49-F238E27FC236}">
                  <a16:creationId xmlns:a16="http://schemas.microsoft.com/office/drawing/2014/main" id="{56F4B70C-18A2-4DBD-BA2E-8B05C7B7ED7E}"/>
                </a:ext>
              </a:extLst>
            </p:cNvPr>
            <p:cNvSpPr/>
            <p:nvPr/>
          </p:nvSpPr>
          <p:spPr>
            <a:xfrm>
              <a:off x="1351861" y="5433172"/>
              <a:ext cx="540000" cy="539560"/>
            </a:xfrm>
            <a:prstGeom prst="ellipse">
              <a:avLst/>
            </a:prstGeom>
            <a:solidFill>
              <a:srgbClr val="F19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grpSp>
          <p:nvGrpSpPr>
            <p:cNvPr id="60" name="גרפיקה 15">
              <a:extLst>
                <a:ext uri="{FF2B5EF4-FFF2-40B4-BE49-F238E27FC236}">
                  <a16:creationId xmlns:a16="http://schemas.microsoft.com/office/drawing/2014/main" id="{C38948AF-6A6D-4A5E-A868-48FB511C1707}"/>
                </a:ext>
              </a:extLst>
            </p:cNvPr>
            <p:cNvGrpSpPr/>
            <p:nvPr/>
          </p:nvGrpSpPr>
          <p:grpSpPr>
            <a:xfrm>
              <a:off x="1377746" y="5523299"/>
              <a:ext cx="440650" cy="399098"/>
              <a:chOff x="3122469" y="6511377"/>
              <a:chExt cx="1565336" cy="1417727"/>
            </a:xfrm>
            <a:solidFill>
              <a:schemeClr val="bg1"/>
            </a:solidFill>
          </p:grpSpPr>
          <p:sp>
            <p:nvSpPr>
              <p:cNvPr id="61" name="צורה חופשית: צורה 60">
                <a:extLst>
                  <a:ext uri="{FF2B5EF4-FFF2-40B4-BE49-F238E27FC236}">
                    <a16:creationId xmlns:a16="http://schemas.microsoft.com/office/drawing/2014/main" id="{3D6CC8A9-EDF8-4E38-84F7-F4A24AD9406A}"/>
                  </a:ext>
                </a:extLst>
              </p:cNvPr>
              <p:cNvSpPr/>
              <p:nvPr/>
            </p:nvSpPr>
            <p:spPr>
              <a:xfrm>
                <a:off x="3122469" y="6551834"/>
                <a:ext cx="1114424" cy="1114426"/>
              </a:xfrm>
              <a:custGeom>
                <a:avLst/>
                <a:gdLst>
                  <a:gd name="connsiteX0" fmla="*/ 1100947 w 1114425"/>
                  <a:gd name="connsiteY0" fmla="*/ 544144 h 1114425"/>
                  <a:gd name="connsiteX1" fmla="*/ 931955 w 1114425"/>
                  <a:gd name="connsiteY1" fmla="*/ 481822 h 1114425"/>
                  <a:gd name="connsiteX2" fmla="*/ 636842 w 1114425"/>
                  <a:gd name="connsiteY2" fmla="*/ 186719 h 1114425"/>
                  <a:gd name="connsiteX3" fmla="*/ 574510 w 1114425"/>
                  <a:gd name="connsiteY3" fmla="*/ 17717 h 1114425"/>
                  <a:gd name="connsiteX4" fmla="*/ 559337 w 1114425"/>
                  <a:gd name="connsiteY4" fmla="*/ 7144 h 1114425"/>
                  <a:gd name="connsiteX5" fmla="*/ 544163 w 1114425"/>
                  <a:gd name="connsiteY5" fmla="*/ 17717 h 1114425"/>
                  <a:gd name="connsiteX6" fmla="*/ 481832 w 1114425"/>
                  <a:gd name="connsiteY6" fmla="*/ 186709 h 1114425"/>
                  <a:gd name="connsiteX7" fmla="*/ 186719 w 1114425"/>
                  <a:gd name="connsiteY7" fmla="*/ 481822 h 1114425"/>
                  <a:gd name="connsiteX8" fmla="*/ 17717 w 1114425"/>
                  <a:gd name="connsiteY8" fmla="*/ 544144 h 1114425"/>
                  <a:gd name="connsiteX9" fmla="*/ 7144 w 1114425"/>
                  <a:gd name="connsiteY9" fmla="*/ 559318 h 1114425"/>
                  <a:gd name="connsiteX10" fmla="*/ 17717 w 1114425"/>
                  <a:gd name="connsiteY10" fmla="*/ 574491 h 1114425"/>
                  <a:gd name="connsiteX11" fmla="*/ 186728 w 1114425"/>
                  <a:gd name="connsiteY11" fmla="*/ 636832 h 1114425"/>
                  <a:gd name="connsiteX12" fmla="*/ 481832 w 1114425"/>
                  <a:gd name="connsiteY12" fmla="*/ 931936 h 1114425"/>
                  <a:gd name="connsiteX13" fmla="*/ 544163 w 1114425"/>
                  <a:gd name="connsiteY13" fmla="*/ 1100947 h 1114425"/>
                  <a:gd name="connsiteX14" fmla="*/ 559337 w 1114425"/>
                  <a:gd name="connsiteY14" fmla="*/ 1111520 h 1114425"/>
                  <a:gd name="connsiteX15" fmla="*/ 574510 w 1114425"/>
                  <a:gd name="connsiteY15" fmla="*/ 1100947 h 1114425"/>
                  <a:gd name="connsiteX16" fmla="*/ 636842 w 1114425"/>
                  <a:gd name="connsiteY16" fmla="*/ 931936 h 1114425"/>
                  <a:gd name="connsiteX17" fmla="*/ 931945 w 1114425"/>
                  <a:gd name="connsiteY17" fmla="*/ 636832 h 1114425"/>
                  <a:gd name="connsiteX18" fmla="*/ 1100957 w 1114425"/>
                  <a:gd name="connsiteY18" fmla="*/ 574491 h 1114425"/>
                  <a:gd name="connsiteX19" fmla="*/ 1111530 w 1114425"/>
                  <a:gd name="connsiteY19" fmla="*/ 559318 h 1114425"/>
                  <a:gd name="connsiteX20" fmla="*/ 1100947 w 1114425"/>
                  <a:gd name="connsiteY20" fmla="*/ 544144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4425" h="1114425">
                    <a:moveTo>
                      <a:pt x="1100947" y="544144"/>
                    </a:moveTo>
                    <a:lnTo>
                      <a:pt x="931955" y="481822"/>
                    </a:lnTo>
                    <a:cubicBezTo>
                      <a:pt x="795137" y="431368"/>
                      <a:pt x="687286" y="323526"/>
                      <a:pt x="636842" y="186719"/>
                    </a:cubicBezTo>
                    <a:lnTo>
                      <a:pt x="574510" y="17717"/>
                    </a:lnTo>
                    <a:cubicBezTo>
                      <a:pt x="572167" y="11363"/>
                      <a:pt x="566109" y="7144"/>
                      <a:pt x="559337" y="7144"/>
                    </a:cubicBezTo>
                    <a:cubicBezTo>
                      <a:pt x="552564" y="7144"/>
                      <a:pt x="546506" y="11363"/>
                      <a:pt x="544163" y="17717"/>
                    </a:cubicBezTo>
                    <a:lnTo>
                      <a:pt x="481832" y="186709"/>
                    </a:lnTo>
                    <a:cubicBezTo>
                      <a:pt x="431378" y="323526"/>
                      <a:pt x="323526" y="431368"/>
                      <a:pt x="186719" y="481822"/>
                    </a:cubicBezTo>
                    <a:lnTo>
                      <a:pt x="17717" y="544144"/>
                    </a:lnTo>
                    <a:cubicBezTo>
                      <a:pt x="11363" y="546487"/>
                      <a:pt x="7144" y="552545"/>
                      <a:pt x="7144" y="559318"/>
                    </a:cubicBezTo>
                    <a:cubicBezTo>
                      <a:pt x="7144" y="566090"/>
                      <a:pt x="11363" y="572148"/>
                      <a:pt x="17717" y="574491"/>
                    </a:cubicBezTo>
                    <a:lnTo>
                      <a:pt x="186728" y="636832"/>
                    </a:lnTo>
                    <a:cubicBezTo>
                      <a:pt x="323536" y="687286"/>
                      <a:pt x="431378" y="795128"/>
                      <a:pt x="481832" y="931936"/>
                    </a:cubicBezTo>
                    <a:lnTo>
                      <a:pt x="544163" y="1100947"/>
                    </a:lnTo>
                    <a:cubicBezTo>
                      <a:pt x="546506" y="1107300"/>
                      <a:pt x="552564" y="1111520"/>
                      <a:pt x="559337" y="1111520"/>
                    </a:cubicBezTo>
                    <a:cubicBezTo>
                      <a:pt x="566109" y="1111520"/>
                      <a:pt x="572167" y="1107300"/>
                      <a:pt x="574510" y="1100947"/>
                    </a:cubicBezTo>
                    <a:lnTo>
                      <a:pt x="636842" y="931936"/>
                    </a:lnTo>
                    <a:cubicBezTo>
                      <a:pt x="687296" y="795128"/>
                      <a:pt x="795137" y="687276"/>
                      <a:pt x="931945" y="636832"/>
                    </a:cubicBezTo>
                    <a:lnTo>
                      <a:pt x="1100957" y="574491"/>
                    </a:lnTo>
                    <a:cubicBezTo>
                      <a:pt x="1107310" y="572148"/>
                      <a:pt x="1111530" y="566090"/>
                      <a:pt x="1111530" y="559318"/>
                    </a:cubicBezTo>
                    <a:cubicBezTo>
                      <a:pt x="1111530" y="552545"/>
                      <a:pt x="1107300" y="546487"/>
                      <a:pt x="1100947" y="544144"/>
                    </a:cubicBezTo>
                    <a:close/>
                  </a:path>
                </a:pathLst>
              </a:custGeom>
              <a:grpFill/>
              <a:ln w="9525" cap="flat">
                <a:noFill/>
                <a:prstDash val="solid"/>
                <a:miter/>
              </a:ln>
            </p:spPr>
            <p:txBody>
              <a:bodyPr rtlCol="1" anchor="ctr"/>
              <a:lstStyle/>
              <a:p>
                <a:endParaRPr lang="he-IL" sz="1653" dirty="0"/>
              </a:p>
            </p:txBody>
          </p:sp>
          <p:sp>
            <p:nvSpPr>
              <p:cNvPr id="62" name="צורה חופשית: צורה 61">
                <a:extLst>
                  <a:ext uri="{FF2B5EF4-FFF2-40B4-BE49-F238E27FC236}">
                    <a16:creationId xmlns:a16="http://schemas.microsoft.com/office/drawing/2014/main" id="{8B72BBC0-BF27-4150-B10A-C6EB996D7719}"/>
                  </a:ext>
                </a:extLst>
              </p:cNvPr>
              <p:cNvSpPr/>
              <p:nvPr/>
            </p:nvSpPr>
            <p:spPr>
              <a:xfrm>
                <a:off x="3925805" y="7167105"/>
                <a:ext cx="762000" cy="761999"/>
              </a:xfrm>
              <a:custGeom>
                <a:avLst/>
                <a:gdLst>
                  <a:gd name="connsiteX0" fmla="*/ 750513 w 762000"/>
                  <a:gd name="connsiteY0" fmla="*/ 372104 h 762000"/>
                  <a:gd name="connsiteX1" fmla="*/ 635651 w 762000"/>
                  <a:gd name="connsiteY1" fmla="*/ 329746 h 762000"/>
                  <a:gd name="connsiteX2" fmla="*/ 435092 w 762000"/>
                  <a:gd name="connsiteY2" fmla="*/ 129188 h 762000"/>
                  <a:gd name="connsiteX3" fmla="*/ 392735 w 762000"/>
                  <a:gd name="connsiteY3" fmla="*/ 14335 h 762000"/>
                  <a:gd name="connsiteX4" fmla="*/ 382419 w 762000"/>
                  <a:gd name="connsiteY4" fmla="*/ 7144 h 762000"/>
                  <a:gd name="connsiteX5" fmla="*/ 372104 w 762000"/>
                  <a:gd name="connsiteY5" fmla="*/ 14335 h 762000"/>
                  <a:gd name="connsiteX6" fmla="*/ 329756 w 762000"/>
                  <a:gd name="connsiteY6" fmla="*/ 129178 h 762000"/>
                  <a:gd name="connsiteX7" fmla="*/ 129188 w 762000"/>
                  <a:gd name="connsiteY7" fmla="*/ 329746 h 762000"/>
                  <a:gd name="connsiteX8" fmla="*/ 14335 w 762000"/>
                  <a:gd name="connsiteY8" fmla="*/ 372104 h 762000"/>
                  <a:gd name="connsiteX9" fmla="*/ 7144 w 762000"/>
                  <a:gd name="connsiteY9" fmla="*/ 382410 h 762000"/>
                  <a:gd name="connsiteX10" fmla="*/ 14335 w 762000"/>
                  <a:gd name="connsiteY10" fmla="*/ 392725 h 762000"/>
                  <a:gd name="connsiteX11" fmla="*/ 129197 w 762000"/>
                  <a:gd name="connsiteY11" fmla="*/ 435073 h 762000"/>
                  <a:gd name="connsiteX12" fmla="*/ 329756 w 762000"/>
                  <a:gd name="connsiteY12" fmla="*/ 635641 h 762000"/>
                  <a:gd name="connsiteX13" fmla="*/ 372104 w 762000"/>
                  <a:gd name="connsiteY13" fmla="*/ 750513 h 762000"/>
                  <a:gd name="connsiteX14" fmla="*/ 382419 w 762000"/>
                  <a:gd name="connsiteY14" fmla="*/ 757704 h 762000"/>
                  <a:gd name="connsiteX15" fmla="*/ 392735 w 762000"/>
                  <a:gd name="connsiteY15" fmla="*/ 750513 h 762000"/>
                  <a:gd name="connsiteX16" fmla="*/ 435092 w 762000"/>
                  <a:gd name="connsiteY16" fmla="*/ 635641 h 762000"/>
                  <a:gd name="connsiteX17" fmla="*/ 635651 w 762000"/>
                  <a:gd name="connsiteY17" fmla="*/ 435083 h 762000"/>
                  <a:gd name="connsiteX18" fmla="*/ 750513 w 762000"/>
                  <a:gd name="connsiteY18" fmla="*/ 392725 h 762000"/>
                  <a:gd name="connsiteX19" fmla="*/ 757704 w 762000"/>
                  <a:gd name="connsiteY19" fmla="*/ 382410 h 762000"/>
                  <a:gd name="connsiteX20" fmla="*/ 750513 w 762000"/>
                  <a:gd name="connsiteY20" fmla="*/ 372104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762000">
                    <a:moveTo>
                      <a:pt x="750513" y="372104"/>
                    </a:moveTo>
                    <a:lnTo>
                      <a:pt x="635651" y="329746"/>
                    </a:lnTo>
                    <a:cubicBezTo>
                      <a:pt x="542678" y="295456"/>
                      <a:pt x="469383" y="222161"/>
                      <a:pt x="435092" y="129188"/>
                    </a:cubicBezTo>
                    <a:lnTo>
                      <a:pt x="392735" y="14335"/>
                    </a:lnTo>
                    <a:cubicBezTo>
                      <a:pt x="391135" y="10020"/>
                      <a:pt x="387020" y="7144"/>
                      <a:pt x="382419" y="7144"/>
                    </a:cubicBezTo>
                    <a:cubicBezTo>
                      <a:pt x="377819" y="7144"/>
                      <a:pt x="373704" y="10020"/>
                      <a:pt x="372104" y="14335"/>
                    </a:cubicBezTo>
                    <a:lnTo>
                      <a:pt x="329756" y="129178"/>
                    </a:lnTo>
                    <a:cubicBezTo>
                      <a:pt x="295466" y="222161"/>
                      <a:pt x="222171" y="295456"/>
                      <a:pt x="129188" y="329746"/>
                    </a:cubicBezTo>
                    <a:lnTo>
                      <a:pt x="14335" y="372104"/>
                    </a:lnTo>
                    <a:cubicBezTo>
                      <a:pt x="10020" y="373694"/>
                      <a:pt x="7144" y="377809"/>
                      <a:pt x="7144" y="382410"/>
                    </a:cubicBezTo>
                    <a:cubicBezTo>
                      <a:pt x="7144" y="387010"/>
                      <a:pt x="10020" y="391135"/>
                      <a:pt x="14335" y="392725"/>
                    </a:cubicBezTo>
                    <a:lnTo>
                      <a:pt x="129197" y="435073"/>
                    </a:lnTo>
                    <a:cubicBezTo>
                      <a:pt x="222171" y="469373"/>
                      <a:pt x="295466" y="542668"/>
                      <a:pt x="329756" y="635641"/>
                    </a:cubicBezTo>
                    <a:lnTo>
                      <a:pt x="372104" y="750513"/>
                    </a:lnTo>
                    <a:cubicBezTo>
                      <a:pt x="373704" y="754828"/>
                      <a:pt x="377819" y="757704"/>
                      <a:pt x="382419" y="757704"/>
                    </a:cubicBezTo>
                    <a:cubicBezTo>
                      <a:pt x="387020" y="757704"/>
                      <a:pt x="391135" y="754828"/>
                      <a:pt x="392735" y="750513"/>
                    </a:cubicBezTo>
                    <a:lnTo>
                      <a:pt x="435092" y="635641"/>
                    </a:lnTo>
                    <a:cubicBezTo>
                      <a:pt x="469383" y="542658"/>
                      <a:pt x="542668" y="469373"/>
                      <a:pt x="635651" y="435083"/>
                    </a:cubicBezTo>
                    <a:lnTo>
                      <a:pt x="750513" y="392725"/>
                    </a:lnTo>
                    <a:cubicBezTo>
                      <a:pt x="754828" y="391135"/>
                      <a:pt x="757704" y="387010"/>
                      <a:pt x="757704" y="382410"/>
                    </a:cubicBezTo>
                    <a:cubicBezTo>
                      <a:pt x="757704" y="377809"/>
                      <a:pt x="754828" y="373694"/>
                      <a:pt x="750513" y="372104"/>
                    </a:cubicBezTo>
                    <a:close/>
                  </a:path>
                </a:pathLst>
              </a:custGeom>
              <a:grpFill/>
              <a:ln w="9525" cap="flat">
                <a:noFill/>
                <a:prstDash val="solid"/>
                <a:miter/>
              </a:ln>
            </p:spPr>
            <p:txBody>
              <a:bodyPr rtlCol="1" anchor="ctr"/>
              <a:lstStyle/>
              <a:p>
                <a:endParaRPr lang="he-IL" sz="1653"/>
              </a:p>
            </p:txBody>
          </p:sp>
          <p:sp>
            <p:nvSpPr>
              <p:cNvPr id="63" name="צורה חופשית: צורה 62">
                <a:extLst>
                  <a:ext uri="{FF2B5EF4-FFF2-40B4-BE49-F238E27FC236}">
                    <a16:creationId xmlns:a16="http://schemas.microsoft.com/office/drawing/2014/main" id="{81122BFC-4B17-4CBC-ACE6-292928D11660}"/>
                  </a:ext>
                </a:extLst>
              </p:cNvPr>
              <p:cNvSpPr/>
              <p:nvPr/>
            </p:nvSpPr>
            <p:spPr>
              <a:xfrm>
                <a:off x="4052452" y="6511377"/>
                <a:ext cx="533401" cy="533400"/>
              </a:xfrm>
              <a:custGeom>
                <a:avLst/>
                <a:gdLst>
                  <a:gd name="connsiteX0" fmla="*/ 525675 w 533400"/>
                  <a:gd name="connsiteY0" fmla="*/ 261709 h 533400"/>
                  <a:gd name="connsiteX1" fmla="*/ 445551 w 533400"/>
                  <a:gd name="connsiteY1" fmla="*/ 232162 h 533400"/>
                  <a:gd name="connsiteX2" fmla="*/ 305667 w 533400"/>
                  <a:gd name="connsiteY2" fmla="*/ 92269 h 533400"/>
                  <a:gd name="connsiteX3" fmla="*/ 276111 w 533400"/>
                  <a:gd name="connsiteY3" fmla="*/ 12163 h 533400"/>
                  <a:gd name="connsiteX4" fmla="*/ 268919 w 533400"/>
                  <a:gd name="connsiteY4" fmla="*/ 7144 h 533400"/>
                  <a:gd name="connsiteX5" fmla="*/ 261728 w 533400"/>
                  <a:gd name="connsiteY5" fmla="*/ 12154 h 533400"/>
                  <a:gd name="connsiteX6" fmla="*/ 232181 w 533400"/>
                  <a:gd name="connsiteY6" fmla="*/ 92250 h 533400"/>
                  <a:gd name="connsiteX7" fmla="*/ 92278 w 533400"/>
                  <a:gd name="connsiteY7" fmla="*/ 232153 h 533400"/>
                  <a:gd name="connsiteX8" fmla="*/ 12154 w 533400"/>
                  <a:gd name="connsiteY8" fmla="*/ 261699 h 533400"/>
                  <a:gd name="connsiteX9" fmla="*/ 7144 w 533400"/>
                  <a:gd name="connsiteY9" fmla="*/ 268891 h 533400"/>
                  <a:gd name="connsiteX10" fmla="*/ 12154 w 533400"/>
                  <a:gd name="connsiteY10" fmla="*/ 276082 h 533400"/>
                  <a:gd name="connsiteX11" fmla="*/ 92269 w 533400"/>
                  <a:gd name="connsiteY11" fmla="*/ 305638 h 533400"/>
                  <a:gd name="connsiteX12" fmla="*/ 232181 w 533400"/>
                  <a:gd name="connsiteY12" fmla="*/ 445551 h 533400"/>
                  <a:gd name="connsiteX13" fmla="*/ 261728 w 533400"/>
                  <a:gd name="connsiteY13" fmla="*/ 525656 h 533400"/>
                  <a:gd name="connsiteX14" fmla="*/ 268919 w 533400"/>
                  <a:gd name="connsiteY14" fmla="*/ 530666 h 533400"/>
                  <a:gd name="connsiteX15" fmla="*/ 276111 w 533400"/>
                  <a:gd name="connsiteY15" fmla="*/ 525656 h 533400"/>
                  <a:gd name="connsiteX16" fmla="*/ 305667 w 533400"/>
                  <a:gd name="connsiteY16" fmla="*/ 445541 h 533400"/>
                  <a:gd name="connsiteX17" fmla="*/ 445570 w 533400"/>
                  <a:gd name="connsiteY17" fmla="*/ 305648 h 533400"/>
                  <a:gd name="connsiteX18" fmla="*/ 525685 w 533400"/>
                  <a:gd name="connsiteY18" fmla="*/ 276092 h 533400"/>
                  <a:gd name="connsiteX19" fmla="*/ 530695 w 533400"/>
                  <a:gd name="connsiteY19" fmla="*/ 268900 h 533400"/>
                  <a:gd name="connsiteX20" fmla="*/ 525675 w 533400"/>
                  <a:gd name="connsiteY20" fmla="*/ 261709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3400" h="533400">
                    <a:moveTo>
                      <a:pt x="525675" y="261709"/>
                    </a:moveTo>
                    <a:lnTo>
                      <a:pt x="445551" y="232162"/>
                    </a:lnTo>
                    <a:cubicBezTo>
                      <a:pt x="380695" y="208245"/>
                      <a:pt x="329575" y="157124"/>
                      <a:pt x="305667" y="92269"/>
                    </a:cubicBezTo>
                    <a:lnTo>
                      <a:pt x="276111" y="12163"/>
                    </a:lnTo>
                    <a:cubicBezTo>
                      <a:pt x="275006" y="9144"/>
                      <a:pt x="272129" y="7144"/>
                      <a:pt x="268919" y="7144"/>
                    </a:cubicBezTo>
                    <a:cubicBezTo>
                      <a:pt x="265710" y="7144"/>
                      <a:pt x="262833" y="9144"/>
                      <a:pt x="261728" y="12154"/>
                    </a:cubicBezTo>
                    <a:lnTo>
                      <a:pt x="232181" y="92250"/>
                    </a:lnTo>
                    <a:cubicBezTo>
                      <a:pt x="208264" y="157105"/>
                      <a:pt x="157134" y="208236"/>
                      <a:pt x="92278" y="232153"/>
                    </a:cubicBezTo>
                    <a:lnTo>
                      <a:pt x="12154" y="261699"/>
                    </a:lnTo>
                    <a:cubicBezTo>
                      <a:pt x="9144" y="262804"/>
                      <a:pt x="7144" y="265681"/>
                      <a:pt x="7144" y="268891"/>
                    </a:cubicBezTo>
                    <a:cubicBezTo>
                      <a:pt x="7144" y="272101"/>
                      <a:pt x="9144" y="274977"/>
                      <a:pt x="12154" y="276082"/>
                    </a:cubicBezTo>
                    <a:lnTo>
                      <a:pt x="92269" y="305638"/>
                    </a:lnTo>
                    <a:cubicBezTo>
                      <a:pt x="157134" y="329555"/>
                      <a:pt x="208264" y="380686"/>
                      <a:pt x="232181" y="445551"/>
                    </a:cubicBezTo>
                    <a:lnTo>
                      <a:pt x="261728" y="525656"/>
                    </a:lnTo>
                    <a:cubicBezTo>
                      <a:pt x="262833" y="528666"/>
                      <a:pt x="265710" y="530666"/>
                      <a:pt x="268919" y="530666"/>
                    </a:cubicBezTo>
                    <a:cubicBezTo>
                      <a:pt x="272129" y="530666"/>
                      <a:pt x="275006" y="528666"/>
                      <a:pt x="276111" y="525656"/>
                    </a:cubicBezTo>
                    <a:lnTo>
                      <a:pt x="305667" y="445541"/>
                    </a:lnTo>
                    <a:cubicBezTo>
                      <a:pt x="329584" y="380676"/>
                      <a:pt x="380705" y="329555"/>
                      <a:pt x="445570" y="305648"/>
                    </a:cubicBezTo>
                    <a:lnTo>
                      <a:pt x="525685" y="276092"/>
                    </a:lnTo>
                    <a:cubicBezTo>
                      <a:pt x="528695" y="274987"/>
                      <a:pt x="530695" y="272110"/>
                      <a:pt x="530695" y="268900"/>
                    </a:cubicBezTo>
                    <a:cubicBezTo>
                      <a:pt x="530695" y="265690"/>
                      <a:pt x="528695" y="262814"/>
                      <a:pt x="525675" y="261709"/>
                    </a:cubicBezTo>
                    <a:close/>
                  </a:path>
                </a:pathLst>
              </a:custGeom>
              <a:grpFill/>
              <a:ln w="9525" cap="flat">
                <a:noFill/>
                <a:prstDash val="solid"/>
                <a:miter/>
              </a:ln>
            </p:spPr>
            <p:txBody>
              <a:bodyPr rtlCol="1" anchor="ctr"/>
              <a:lstStyle/>
              <a:p>
                <a:endParaRPr lang="he-IL" sz="1653"/>
              </a:p>
            </p:txBody>
          </p:sp>
        </p:grpSp>
      </p:grpSp>
      <p:sp>
        <p:nvSpPr>
          <p:cNvPr id="24" name="TextBox 69">
            <a:extLst>
              <a:ext uri="{FF2B5EF4-FFF2-40B4-BE49-F238E27FC236}">
                <a16:creationId xmlns:a16="http://schemas.microsoft.com/office/drawing/2014/main" id="{08B054B8-56ED-41CA-B496-BB8C3F9F5E7E}"/>
              </a:ext>
            </a:extLst>
          </p:cNvPr>
          <p:cNvSpPr txBox="1">
            <a:spLocks noChangeArrowheads="1"/>
          </p:cNvSpPr>
          <p:nvPr userDrawn="1"/>
        </p:nvSpPr>
        <p:spPr bwMode="auto">
          <a:xfrm>
            <a:off x="4314827" y="184150"/>
            <a:ext cx="2563813" cy="338682"/>
          </a:xfrm>
          <a:prstGeom prst="rect">
            <a:avLst/>
          </a:prstGeom>
          <a:noFill/>
          <a:ln>
            <a:noFill/>
          </a:ln>
        </p:spPr>
        <p:txBody>
          <a:bodyPr>
            <a:spAutoFit/>
          </a:bodyPr>
          <a:lstStyle>
            <a:lvl1pPr>
              <a:defRPr sz="1000">
                <a:solidFill>
                  <a:schemeClr val="tx1"/>
                </a:solidFill>
                <a:latin typeface="Calibri" panose="020F0502020204030204" pitchFamily="34" charset="0"/>
                <a:cs typeface="Arial" panose="020B0604020202020204" pitchFamily="34" charset="0"/>
              </a:defRPr>
            </a:lvl1pPr>
            <a:lvl2pPr marL="742950" indent="-285750">
              <a:defRPr sz="1000">
                <a:solidFill>
                  <a:schemeClr val="tx1"/>
                </a:solidFill>
                <a:latin typeface="Calibri" panose="020F0502020204030204" pitchFamily="34" charset="0"/>
                <a:cs typeface="Arial" panose="020B0604020202020204" pitchFamily="34" charset="0"/>
              </a:defRPr>
            </a:lvl2pPr>
            <a:lvl3pPr marL="1143000" indent="-228600">
              <a:defRPr sz="1000">
                <a:solidFill>
                  <a:schemeClr val="tx1"/>
                </a:solidFill>
                <a:latin typeface="Calibri" panose="020F0502020204030204" pitchFamily="34" charset="0"/>
                <a:cs typeface="Arial" panose="020B0604020202020204" pitchFamily="34" charset="0"/>
              </a:defRPr>
            </a:lvl3pPr>
            <a:lvl4pPr marL="1600200" indent="-228600">
              <a:defRPr sz="1000">
                <a:solidFill>
                  <a:schemeClr val="tx1"/>
                </a:solidFill>
                <a:latin typeface="Calibri" panose="020F0502020204030204" pitchFamily="34" charset="0"/>
                <a:cs typeface="Arial" panose="020B0604020202020204" pitchFamily="34" charset="0"/>
              </a:defRPr>
            </a:lvl4pPr>
            <a:lvl5pPr marL="2057400" indent="-228600">
              <a:defRPr sz="1000">
                <a:solidFill>
                  <a:schemeClr val="tx1"/>
                </a:solidFill>
                <a:latin typeface="Calibri" panose="020F0502020204030204" pitchFamily="34" charset="0"/>
                <a:cs typeface="Arial" panose="020B0604020202020204" pitchFamily="34" charset="0"/>
              </a:defRPr>
            </a:lvl5pPr>
            <a:lvl6pPr marL="25146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6pPr>
            <a:lvl7pPr marL="29718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7pPr>
            <a:lvl8pPr marL="34290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8pPr>
            <a:lvl9pPr marL="38862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9pPr>
          </a:lstStyle>
          <a:p>
            <a:pPr algn="r" rtl="1"/>
            <a:r>
              <a:rPr lang="he-IL" altLang="he-IL" sz="1601" dirty="0">
                <a:solidFill>
                  <a:srgbClr val="F1923F"/>
                </a:solidFill>
                <a:latin typeface="Arial Unicode MS" panose="020B0604020202020204" pitchFamily="34" charset="-128"/>
                <a:ea typeface="Arial Unicode MS" panose="020B0604020202020204" pitchFamily="34" charset="-128"/>
              </a:rPr>
              <a:t>• • • אירועים מיוחדים • • • </a:t>
            </a:r>
          </a:p>
        </p:txBody>
      </p:sp>
      <p:pic>
        <p:nvPicPr>
          <p:cNvPr id="34" name="תמונה 33">
            <a:extLst>
              <a:ext uri="{FF2B5EF4-FFF2-40B4-BE49-F238E27FC236}">
                <a16:creationId xmlns:a16="http://schemas.microsoft.com/office/drawing/2014/main" id="{41BE41EF-62BD-4593-89C2-CF11BDD3855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8014" y="324945"/>
            <a:ext cx="1274571" cy="476354"/>
          </a:xfrm>
          <a:prstGeom prst="rect">
            <a:avLst/>
          </a:prstGeom>
        </p:spPr>
      </p:pic>
      <p:sp>
        <p:nvSpPr>
          <p:cNvPr id="35" name="מלבן 34">
            <a:extLst>
              <a:ext uri="{FF2B5EF4-FFF2-40B4-BE49-F238E27FC236}">
                <a16:creationId xmlns:a16="http://schemas.microsoft.com/office/drawing/2014/main" id="{187FFDA4-D5E3-4F10-9849-9C07C2DABD39}"/>
              </a:ext>
            </a:extLst>
          </p:cNvPr>
          <p:cNvSpPr/>
          <p:nvPr userDrawn="1"/>
        </p:nvSpPr>
        <p:spPr>
          <a:xfrm>
            <a:off x="605630" y="860457"/>
            <a:ext cx="5824886" cy="540000"/>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ts val="300"/>
              </a:spcBef>
              <a:buNone/>
            </a:pPr>
            <a:r>
              <a:rPr lang="he-IL" altLang="he-IL" sz="2400" b="1" dirty="0">
                <a:solidFill>
                  <a:schemeClr val="bg1"/>
                </a:solidFill>
                <a:latin typeface="Arial Unicode MS" panose="020B0604020202020204" pitchFamily="34" charset="-128"/>
                <a:ea typeface="Arial Unicode MS" panose="020B0604020202020204" pitchFamily="34" charset="-128"/>
              </a:rPr>
              <a:t>אירועים מיוחדים</a:t>
            </a:r>
          </a:p>
        </p:txBody>
      </p:sp>
      <p:grpSp>
        <p:nvGrpSpPr>
          <p:cNvPr id="91" name="קבוצה 90">
            <a:extLst>
              <a:ext uri="{FF2B5EF4-FFF2-40B4-BE49-F238E27FC236}">
                <a16:creationId xmlns:a16="http://schemas.microsoft.com/office/drawing/2014/main" id="{D918656D-DEA9-4507-827A-7C2CBF017BF3}"/>
              </a:ext>
            </a:extLst>
          </p:cNvPr>
          <p:cNvGrpSpPr/>
          <p:nvPr userDrawn="1"/>
        </p:nvGrpSpPr>
        <p:grpSpPr>
          <a:xfrm>
            <a:off x="3091425" y="9860873"/>
            <a:ext cx="1376826" cy="664709"/>
            <a:chOff x="3093117" y="9860871"/>
            <a:chExt cx="1376827" cy="664709"/>
          </a:xfrm>
        </p:grpSpPr>
        <p:sp>
          <p:nvSpPr>
            <p:cNvPr id="92" name="אליפסה 91">
              <a:extLst>
                <a:ext uri="{FF2B5EF4-FFF2-40B4-BE49-F238E27FC236}">
                  <a16:creationId xmlns:a16="http://schemas.microsoft.com/office/drawing/2014/main" id="{477EDAF8-4464-41FD-A092-379B8092387B}"/>
                </a:ext>
              </a:extLst>
            </p:cNvPr>
            <p:cNvSpPr/>
            <p:nvPr/>
          </p:nvSpPr>
          <p:spPr>
            <a:xfrm>
              <a:off x="3447483" y="9860871"/>
              <a:ext cx="664709" cy="664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grpSp>
          <p:nvGrpSpPr>
            <p:cNvPr id="93" name="גרפיקה 7">
              <a:extLst>
                <a:ext uri="{FF2B5EF4-FFF2-40B4-BE49-F238E27FC236}">
                  <a16:creationId xmlns:a16="http://schemas.microsoft.com/office/drawing/2014/main" id="{40FC16DC-CD50-45F2-BF6C-C690E16EA890}"/>
                </a:ext>
              </a:extLst>
            </p:cNvPr>
            <p:cNvGrpSpPr/>
            <p:nvPr/>
          </p:nvGrpSpPr>
          <p:grpSpPr>
            <a:xfrm>
              <a:off x="3483348" y="9896736"/>
              <a:ext cx="592977" cy="592977"/>
              <a:chOff x="1990566" y="3556635"/>
              <a:chExt cx="3571875" cy="3571875"/>
            </a:xfrm>
          </p:grpSpPr>
          <p:sp>
            <p:nvSpPr>
              <p:cNvPr id="102" name="צורה חופשית: צורה 101">
                <a:extLst>
                  <a:ext uri="{FF2B5EF4-FFF2-40B4-BE49-F238E27FC236}">
                    <a16:creationId xmlns:a16="http://schemas.microsoft.com/office/drawing/2014/main" id="{D999455D-15E1-4D22-BCA4-59341EFD1410}"/>
                  </a:ext>
                </a:extLst>
              </p:cNvPr>
              <p:cNvSpPr/>
              <p:nvPr/>
            </p:nvSpPr>
            <p:spPr>
              <a:xfrm>
                <a:off x="1990566" y="3556635"/>
                <a:ext cx="3571875" cy="3571875"/>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bg1">
                  <a:lumMod val="65000"/>
                </a:schemeClr>
              </a:solidFill>
              <a:ln w="9525" cap="flat">
                <a:noFill/>
                <a:prstDash val="solid"/>
                <a:miter/>
              </a:ln>
            </p:spPr>
            <p:txBody>
              <a:bodyPr rtlCol="1" anchor="ctr"/>
              <a:lstStyle/>
              <a:p>
                <a:endParaRPr lang="he-IL" sz="1653"/>
              </a:p>
            </p:txBody>
          </p:sp>
          <p:sp>
            <p:nvSpPr>
              <p:cNvPr id="103" name="צורה חופשית: צורה 102">
                <a:extLst>
                  <a:ext uri="{FF2B5EF4-FFF2-40B4-BE49-F238E27FC236}">
                    <a16:creationId xmlns:a16="http://schemas.microsoft.com/office/drawing/2014/main" id="{FE6219C2-0711-494D-9CD1-9F79F745BC4C}"/>
                  </a:ext>
                </a:extLst>
              </p:cNvPr>
              <p:cNvSpPr/>
              <p:nvPr/>
            </p:nvSpPr>
            <p:spPr>
              <a:xfrm>
                <a:off x="2151891" y="3728760"/>
                <a:ext cx="3257550" cy="3257550"/>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sz="1653"/>
              </a:p>
            </p:txBody>
          </p:sp>
          <p:sp>
            <p:nvSpPr>
              <p:cNvPr id="104" name="צורה חופשית: צורה 103">
                <a:extLst>
                  <a:ext uri="{FF2B5EF4-FFF2-40B4-BE49-F238E27FC236}">
                    <a16:creationId xmlns:a16="http://schemas.microsoft.com/office/drawing/2014/main" id="{C0C1ECDA-9BAC-4722-B6E7-6F70EED962E7}"/>
                  </a:ext>
                </a:extLst>
              </p:cNvPr>
              <p:cNvSpPr/>
              <p:nvPr/>
            </p:nvSpPr>
            <p:spPr>
              <a:xfrm>
                <a:off x="2425376" y="3991445"/>
                <a:ext cx="2700340" cy="2700340"/>
              </a:xfrm>
              <a:custGeom>
                <a:avLst/>
                <a:gdLst>
                  <a:gd name="connsiteX0" fmla="*/ 695801 w 1828800"/>
                  <a:gd name="connsiteY0" fmla="*/ 1139666 h 1828800"/>
                  <a:gd name="connsiteX1" fmla="*/ 917734 w 1828800"/>
                  <a:gd name="connsiteY1" fmla="*/ 1828324 h 1828800"/>
                  <a:gd name="connsiteX2" fmla="*/ 1139666 w 1828800"/>
                  <a:gd name="connsiteY2" fmla="*/ 1139666 h 1828800"/>
                  <a:gd name="connsiteX3" fmla="*/ 1828324 w 1828800"/>
                  <a:gd name="connsiteY3" fmla="*/ 917734 h 1828800"/>
                  <a:gd name="connsiteX4" fmla="*/ 1139666 w 1828800"/>
                  <a:gd name="connsiteY4" fmla="*/ 695801 h 1828800"/>
                  <a:gd name="connsiteX5" fmla="*/ 917734 w 1828800"/>
                  <a:gd name="connsiteY5" fmla="*/ 7144 h 1828800"/>
                  <a:gd name="connsiteX6" fmla="*/ 695801 w 1828800"/>
                  <a:gd name="connsiteY6" fmla="*/ 695801 h 1828800"/>
                  <a:gd name="connsiteX7" fmla="*/ 7144 w 1828800"/>
                  <a:gd name="connsiteY7" fmla="*/ 91773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695801" y="1139666"/>
                    </a:moveTo>
                    <a:lnTo>
                      <a:pt x="917734" y="1828324"/>
                    </a:lnTo>
                    <a:lnTo>
                      <a:pt x="1139666" y="1139666"/>
                    </a:lnTo>
                    <a:lnTo>
                      <a:pt x="1828324" y="917734"/>
                    </a:lnTo>
                    <a:lnTo>
                      <a:pt x="1139666" y="695801"/>
                    </a:lnTo>
                    <a:lnTo>
                      <a:pt x="917734" y="7144"/>
                    </a:lnTo>
                    <a:lnTo>
                      <a:pt x="695801" y="695801"/>
                    </a:lnTo>
                    <a:lnTo>
                      <a:pt x="7144" y="917734"/>
                    </a:lnTo>
                    <a:close/>
                  </a:path>
                </a:pathLst>
              </a:custGeom>
              <a:solidFill>
                <a:srgbClr val="CED5E0"/>
              </a:solidFill>
              <a:ln w="9525" cap="flat">
                <a:noFill/>
                <a:prstDash val="solid"/>
                <a:miter/>
              </a:ln>
            </p:spPr>
            <p:txBody>
              <a:bodyPr rtlCol="1" anchor="ctr"/>
              <a:lstStyle/>
              <a:p>
                <a:endParaRPr lang="he-IL" sz="1653"/>
              </a:p>
            </p:txBody>
          </p:sp>
          <p:sp>
            <p:nvSpPr>
              <p:cNvPr id="105" name="צורה חופשית: צורה 104">
                <a:extLst>
                  <a:ext uri="{FF2B5EF4-FFF2-40B4-BE49-F238E27FC236}">
                    <a16:creationId xmlns:a16="http://schemas.microsoft.com/office/drawing/2014/main" id="{8DE2E0A3-6448-448E-99E8-1F7922549239}"/>
                  </a:ext>
                </a:extLst>
              </p:cNvPr>
              <p:cNvSpPr/>
              <p:nvPr/>
            </p:nvSpPr>
            <p:spPr>
              <a:xfrm>
                <a:off x="2816635" y="4392944"/>
                <a:ext cx="1919743" cy="1919743"/>
              </a:xfrm>
              <a:custGeom>
                <a:avLst/>
                <a:gdLst>
                  <a:gd name="connsiteX0" fmla="*/ 570071 w 1666875"/>
                  <a:gd name="connsiteY0" fmla="*/ 570071 h 1666875"/>
                  <a:gd name="connsiteX1" fmla="*/ 7144 w 1666875"/>
                  <a:gd name="connsiteY1" fmla="*/ 1668304 h 1666875"/>
                  <a:gd name="connsiteX2" fmla="*/ 1105376 w 1666875"/>
                  <a:gd name="connsiteY2" fmla="*/ 1105376 h 1666875"/>
                  <a:gd name="connsiteX3" fmla="*/ 1668304 w 1666875"/>
                  <a:gd name="connsiteY3" fmla="*/ 7144 h 1666875"/>
                </a:gdLst>
                <a:ahLst/>
                <a:cxnLst>
                  <a:cxn ang="0">
                    <a:pos x="connsiteX0" y="connsiteY0"/>
                  </a:cxn>
                  <a:cxn ang="0">
                    <a:pos x="connsiteX1" y="connsiteY1"/>
                  </a:cxn>
                  <a:cxn ang="0">
                    <a:pos x="connsiteX2" y="connsiteY2"/>
                  </a:cxn>
                  <a:cxn ang="0">
                    <a:pos x="connsiteX3" y="connsiteY3"/>
                  </a:cxn>
                </a:cxnLst>
                <a:rect l="l" t="t" r="r" b="b"/>
                <a:pathLst>
                  <a:path w="1666875" h="1666875">
                    <a:moveTo>
                      <a:pt x="570071" y="570071"/>
                    </a:moveTo>
                    <a:lnTo>
                      <a:pt x="7144" y="1668304"/>
                    </a:lnTo>
                    <a:lnTo>
                      <a:pt x="1105376" y="1105376"/>
                    </a:lnTo>
                    <a:lnTo>
                      <a:pt x="1668304" y="7144"/>
                    </a:lnTo>
                    <a:close/>
                  </a:path>
                </a:pathLst>
              </a:custGeom>
              <a:solidFill>
                <a:schemeClr val="tx2">
                  <a:lumMod val="60000"/>
                  <a:lumOff val="40000"/>
                </a:schemeClr>
              </a:solidFill>
              <a:ln w="9525" cap="flat">
                <a:noFill/>
                <a:prstDash val="solid"/>
                <a:miter/>
              </a:ln>
            </p:spPr>
            <p:txBody>
              <a:bodyPr rtlCol="1" anchor="ctr"/>
              <a:lstStyle/>
              <a:p>
                <a:endParaRPr lang="he-IL" sz="1653"/>
              </a:p>
            </p:txBody>
          </p:sp>
          <p:sp>
            <p:nvSpPr>
              <p:cNvPr id="106" name="צורה חופשית: צורה 105">
                <a:extLst>
                  <a:ext uri="{FF2B5EF4-FFF2-40B4-BE49-F238E27FC236}">
                    <a16:creationId xmlns:a16="http://schemas.microsoft.com/office/drawing/2014/main" id="{88328CFA-5275-4937-A8EB-AEC523BE3AB1}"/>
                  </a:ext>
                </a:extLst>
              </p:cNvPr>
              <p:cNvSpPr/>
              <p:nvPr/>
            </p:nvSpPr>
            <p:spPr>
              <a:xfrm>
                <a:off x="3624103" y="5190172"/>
                <a:ext cx="304800" cy="304800"/>
              </a:xfrm>
              <a:custGeom>
                <a:avLst/>
                <a:gdLst>
                  <a:gd name="connsiteX0" fmla="*/ 304324 w 304800"/>
                  <a:gd name="connsiteY0" fmla="*/ 155734 h 304800"/>
                  <a:gd name="connsiteX1" fmla="*/ 155734 w 304800"/>
                  <a:gd name="connsiteY1" fmla="*/ 304324 h 304800"/>
                  <a:gd name="connsiteX2" fmla="*/ 7144 w 304800"/>
                  <a:gd name="connsiteY2" fmla="*/ 155734 h 304800"/>
                  <a:gd name="connsiteX3" fmla="*/ 155734 w 304800"/>
                  <a:gd name="connsiteY3" fmla="*/ 7144 h 304800"/>
                  <a:gd name="connsiteX4" fmla="*/ 304324 w 304800"/>
                  <a:gd name="connsiteY4" fmla="*/ 155734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324" y="155734"/>
                    </a:moveTo>
                    <a:cubicBezTo>
                      <a:pt x="304324" y="237798"/>
                      <a:pt x="237798" y="304324"/>
                      <a:pt x="155734" y="304324"/>
                    </a:cubicBezTo>
                    <a:cubicBezTo>
                      <a:pt x="73670" y="304324"/>
                      <a:pt x="7144" y="237798"/>
                      <a:pt x="7144" y="155734"/>
                    </a:cubicBezTo>
                    <a:cubicBezTo>
                      <a:pt x="7144" y="73670"/>
                      <a:pt x="73670" y="7144"/>
                      <a:pt x="155734" y="7144"/>
                    </a:cubicBezTo>
                    <a:cubicBezTo>
                      <a:pt x="237798" y="7144"/>
                      <a:pt x="304324" y="73670"/>
                      <a:pt x="304324" y="155734"/>
                    </a:cubicBezTo>
                    <a:close/>
                  </a:path>
                </a:pathLst>
              </a:custGeom>
              <a:solidFill>
                <a:srgbClr val="324A5E"/>
              </a:solidFill>
              <a:ln w="9525" cap="flat">
                <a:noFill/>
                <a:prstDash val="solid"/>
                <a:miter/>
              </a:ln>
            </p:spPr>
            <p:txBody>
              <a:bodyPr rtlCol="1" anchor="ctr"/>
              <a:lstStyle/>
              <a:p>
                <a:endParaRPr lang="he-IL" sz="1653"/>
              </a:p>
            </p:txBody>
          </p:sp>
        </p:grpSp>
        <p:sp>
          <p:nvSpPr>
            <p:cNvPr id="94" name="אליפסה 93">
              <a:extLst>
                <a:ext uri="{FF2B5EF4-FFF2-40B4-BE49-F238E27FC236}">
                  <a16:creationId xmlns:a16="http://schemas.microsoft.com/office/drawing/2014/main" id="{E94849C2-F124-43C0-9006-95172CEE10C4}"/>
                </a:ext>
              </a:extLst>
            </p:cNvPr>
            <p:cNvSpPr/>
            <p:nvPr/>
          </p:nvSpPr>
          <p:spPr>
            <a:xfrm>
              <a:off x="4112190" y="10014348"/>
              <a:ext cx="357754" cy="357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sp>
          <p:nvSpPr>
            <p:cNvPr id="95" name="צורה חופשית: צורה 94">
              <a:extLst>
                <a:ext uri="{FF2B5EF4-FFF2-40B4-BE49-F238E27FC236}">
                  <a16:creationId xmlns:a16="http://schemas.microsoft.com/office/drawing/2014/main" id="{8F7F8854-2E53-4985-81F9-B8DFD9DB4E5D}"/>
                </a:ext>
              </a:extLst>
            </p:cNvPr>
            <p:cNvSpPr/>
            <p:nvPr/>
          </p:nvSpPr>
          <p:spPr>
            <a:xfrm>
              <a:off x="4131921" y="10034079"/>
              <a:ext cx="318293" cy="318293"/>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bg1">
                <a:lumMod val="65000"/>
              </a:schemeClr>
            </a:solidFill>
            <a:ln w="9525" cap="flat">
              <a:noFill/>
              <a:prstDash val="solid"/>
              <a:miter/>
            </a:ln>
          </p:spPr>
          <p:txBody>
            <a:bodyPr rtlCol="1" anchor="ctr"/>
            <a:lstStyle/>
            <a:p>
              <a:endParaRPr lang="he-IL" sz="1653"/>
            </a:p>
          </p:txBody>
        </p:sp>
        <p:sp>
          <p:nvSpPr>
            <p:cNvPr id="96" name="צורה חופשית: צורה 95">
              <a:extLst>
                <a:ext uri="{FF2B5EF4-FFF2-40B4-BE49-F238E27FC236}">
                  <a16:creationId xmlns:a16="http://schemas.microsoft.com/office/drawing/2014/main" id="{C91029CF-3F0E-4315-A603-B98BF509EB26}"/>
                </a:ext>
              </a:extLst>
            </p:cNvPr>
            <p:cNvSpPr/>
            <p:nvPr/>
          </p:nvSpPr>
          <p:spPr>
            <a:xfrm>
              <a:off x="4150449" y="10052608"/>
              <a:ext cx="281235" cy="281235"/>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sz="1653"/>
            </a:p>
          </p:txBody>
        </p:sp>
        <p:sp>
          <p:nvSpPr>
            <p:cNvPr id="97" name="Freeform 976">
              <a:extLst>
                <a:ext uri="{FF2B5EF4-FFF2-40B4-BE49-F238E27FC236}">
                  <a16:creationId xmlns:a16="http://schemas.microsoft.com/office/drawing/2014/main" id="{7DD77E1E-D484-4D51-9CC3-E64E6F0B72B5}"/>
                </a:ext>
              </a:extLst>
            </p:cNvPr>
            <p:cNvSpPr>
              <a:spLocks noChangeAspect="1"/>
            </p:cNvSpPr>
            <p:nvPr/>
          </p:nvSpPr>
          <p:spPr bwMode="auto">
            <a:xfrm>
              <a:off x="4246242" y="10133950"/>
              <a:ext cx="105447" cy="118229"/>
            </a:xfrm>
            <a:custGeom>
              <a:avLst/>
              <a:gdLst>
                <a:gd name="T0" fmla="*/ 52 w 53"/>
                <a:gd name="T1" fmla="*/ 31 h 59"/>
                <a:gd name="T2" fmla="*/ 2 w 53"/>
                <a:gd name="T3" fmla="*/ 59 h 59"/>
                <a:gd name="T4" fmla="*/ 1 w 53"/>
                <a:gd name="T5" fmla="*/ 59 h 59"/>
                <a:gd name="T6" fmla="*/ 0 w 53"/>
                <a:gd name="T7" fmla="*/ 58 h 59"/>
                <a:gd name="T8" fmla="*/ 0 w 53"/>
                <a:gd name="T9" fmla="*/ 2 h 59"/>
                <a:gd name="T10" fmla="*/ 1 w 53"/>
                <a:gd name="T11" fmla="*/ 0 h 59"/>
                <a:gd name="T12" fmla="*/ 2 w 53"/>
                <a:gd name="T13" fmla="*/ 0 h 59"/>
                <a:gd name="T14" fmla="*/ 52 w 53"/>
                <a:gd name="T15" fmla="*/ 28 h 59"/>
                <a:gd name="T16" fmla="*/ 53 w 53"/>
                <a:gd name="T17" fmla="*/ 30 h 59"/>
                <a:gd name="T18" fmla="*/ 52 w 53"/>
                <a:gd name="T19"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9">
                  <a:moveTo>
                    <a:pt x="52" y="31"/>
                  </a:moveTo>
                  <a:cubicBezTo>
                    <a:pt x="2" y="59"/>
                    <a:pt x="2" y="59"/>
                    <a:pt x="2" y="59"/>
                  </a:cubicBezTo>
                  <a:cubicBezTo>
                    <a:pt x="1" y="59"/>
                    <a:pt x="1" y="59"/>
                    <a:pt x="1" y="59"/>
                  </a:cubicBezTo>
                  <a:cubicBezTo>
                    <a:pt x="0" y="59"/>
                    <a:pt x="0" y="58"/>
                    <a:pt x="0" y="58"/>
                  </a:cubicBezTo>
                  <a:cubicBezTo>
                    <a:pt x="0" y="2"/>
                    <a:pt x="0" y="2"/>
                    <a:pt x="0" y="2"/>
                  </a:cubicBezTo>
                  <a:cubicBezTo>
                    <a:pt x="0" y="1"/>
                    <a:pt x="0" y="1"/>
                    <a:pt x="1" y="0"/>
                  </a:cubicBezTo>
                  <a:cubicBezTo>
                    <a:pt x="1" y="0"/>
                    <a:pt x="1" y="0"/>
                    <a:pt x="2" y="0"/>
                  </a:cubicBezTo>
                  <a:cubicBezTo>
                    <a:pt x="52" y="28"/>
                    <a:pt x="52" y="28"/>
                    <a:pt x="52" y="28"/>
                  </a:cubicBezTo>
                  <a:cubicBezTo>
                    <a:pt x="53" y="29"/>
                    <a:pt x="53" y="29"/>
                    <a:pt x="53" y="30"/>
                  </a:cubicBezTo>
                  <a:cubicBezTo>
                    <a:pt x="53" y="30"/>
                    <a:pt x="53" y="30"/>
                    <a:pt x="52" y="31"/>
                  </a:cubicBezTo>
                  <a:close/>
                </a:path>
              </a:pathLst>
            </a:custGeom>
            <a:noFill/>
            <a:ln>
              <a:solidFill>
                <a:srgbClr val="A6A6A6"/>
              </a:solidFill>
            </a:ln>
          </p:spPr>
          <p:txBody>
            <a:bodyPr vert="horz" wrap="square" lIns="121920" tIns="60960" rIns="121920" bIns="60960" numCol="1" anchor="t" anchorCtr="0" compatLnSpc="1">
              <a:prstTxWarp prst="textNoShape">
                <a:avLst/>
              </a:prstTxWarp>
            </a:bodyPr>
            <a:lstStyle/>
            <a:p>
              <a:endParaRPr lang="en-US" sz="2400" dirty="0"/>
            </a:p>
          </p:txBody>
        </p:sp>
        <p:sp>
          <p:nvSpPr>
            <p:cNvPr id="98" name="אליפסה 97">
              <a:extLst>
                <a:ext uri="{FF2B5EF4-FFF2-40B4-BE49-F238E27FC236}">
                  <a16:creationId xmlns:a16="http://schemas.microsoft.com/office/drawing/2014/main" id="{5F7178EB-E741-4207-ABEE-260B99225AE4}"/>
                </a:ext>
              </a:extLst>
            </p:cNvPr>
            <p:cNvSpPr/>
            <p:nvPr/>
          </p:nvSpPr>
          <p:spPr>
            <a:xfrm>
              <a:off x="3093117" y="10014348"/>
              <a:ext cx="357754" cy="357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sp>
          <p:nvSpPr>
            <p:cNvPr id="99" name="צורה חופשית: צורה 98">
              <a:extLst>
                <a:ext uri="{FF2B5EF4-FFF2-40B4-BE49-F238E27FC236}">
                  <a16:creationId xmlns:a16="http://schemas.microsoft.com/office/drawing/2014/main" id="{5F2CA776-2AAA-483C-97AB-3BBF67D22412}"/>
                </a:ext>
              </a:extLst>
            </p:cNvPr>
            <p:cNvSpPr/>
            <p:nvPr/>
          </p:nvSpPr>
          <p:spPr>
            <a:xfrm>
              <a:off x="3112848" y="10034079"/>
              <a:ext cx="318293" cy="318293"/>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bg1">
                <a:lumMod val="65000"/>
              </a:schemeClr>
            </a:solidFill>
            <a:ln w="9525" cap="flat">
              <a:noFill/>
              <a:prstDash val="solid"/>
              <a:miter/>
            </a:ln>
          </p:spPr>
          <p:txBody>
            <a:bodyPr rtlCol="1" anchor="ctr"/>
            <a:lstStyle/>
            <a:p>
              <a:endParaRPr lang="he-IL" sz="1653"/>
            </a:p>
          </p:txBody>
        </p:sp>
        <p:sp>
          <p:nvSpPr>
            <p:cNvPr id="100" name="צורה חופשית: צורה 99">
              <a:extLst>
                <a:ext uri="{FF2B5EF4-FFF2-40B4-BE49-F238E27FC236}">
                  <a16:creationId xmlns:a16="http://schemas.microsoft.com/office/drawing/2014/main" id="{5D07A9F6-C696-49A2-8325-0BDA33850941}"/>
                </a:ext>
              </a:extLst>
            </p:cNvPr>
            <p:cNvSpPr/>
            <p:nvPr/>
          </p:nvSpPr>
          <p:spPr>
            <a:xfrm>
              <a:off x="3131376" y="10052608"/>
              <a:ext cx="281235" cy="281235"/>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sz="1653"/>
            </a:p>
          </p:txBody>
        </p:sp>
        <p:sp>
          <p:nvSpPr>
            <p:cNvPr id="101" name="Freeform 976">
              <a:extLst>
                <a:ext uri="{FF2B5EF4-FFF2-40B4-BE49-F238E27FC236}">
                  <a16:creationId xmlns:a16="http://schemas.microsoft.com/office/drawing/2014/main" id="{88449052-C734-4E81-B49F-339530FD9DAD}"/>
                </a:ext>
              </a:extLst>
            </p:cNvPr>
            <p:cNvSpPr>
              <a:spLocks noChangeAspect="1"/>
            </p:cNvSpPr>
            <p:nvPr/>
          </p:nvSpPr>
          <p:spPr bwMode="auto">
            <a:xfrm flipH="1">
              <a:off x="3170000" y="10100298"/>
              <a:ext cx="165762" cy="185855"/>
            </a:xfrm>
            <a:custGeom>
              <a:avLst/>
              <a:gdLst>
                <a:gd name="T0" fmla="*/ 52 w 53"/>
                <a:gd name="T1" fmla="*/ 31 h 59"/>
                <a:gd name="T2" fmla="*/ 2 w 53"/>
                <a:gd name="T3" fmla="*/ 59 h 59"/>
                <a:gd name="T4" fmla="*/ 1 w 53"/>
                <a:gd name="T5" fmla="*/ 59 h 59"/>
                <a:gd name="T6" fmla="*/ 0 w 53"/>
                <a:gd name="T7" fmla="*/ 58 h 59"/>
                <a:gd name="T8" fmla="*/ 0 w 53"/>
                <a:gd name="T9" fmla="*/ 2 h 59"/>
                <a:gd name="T10" fmla="*/ 1 w 53"/>
                <a:gd name="T11" fmla="*/ 0 h 59"/>
                <a:gd name="T12" fmla="*/ 2 w 53"/>
                <a:gd name="T13" fmla="*/ 0 h 59"/>
                <a:gd name="T14" fmla="*/ 52 w 53"/>
                <a:gd name="T15" fmla="*/ 28 h 59"/>
                <a:gd name="T16" fmla="*/ 53 w 53"/>
                <a:gd name="T17" fmla="*/ 30 h 59"/>
                <a:gd name="T18" fmla="*/ 52 w 53"/>
                <a:gd name="T19"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9">
                  <a:moveTo>
                    <a:pt x="52" y="31"/>
                  </a:moveTo>
                  <a:cubicBezTo>
                    <a:pt x="2" y="59"/>
                    <a:pt x="2" y="59"/>
                    <a:pt x="2" y="59"/>
                  </a:cubicBezTo>
                  <a:cubicBezTo>
                    <a:pt x="1" y="59"/>
                    <a:pt x="1" y="59"/>
                    <a:pt x="1" y="59"/>
                  </a:cubicBezTo>
                  <a:cubicBezTo>
                    <a:pt x="0" y="59"/>
                    <a:pt x="0" y="58"/>
                    <a:pt x="0" y="58"/>
                  </a:cubicBezTo>
                  <a:cubicBezTo>
                    <a:pt x="0" y="2"/>
                    <a:pt x="0" y="2"/>
                    <a:pt x="0" y="2"/>
                  </a:cubicBezTo>
                  <a:cubicBezTo>
                    <a:pt x="0" y="1"/>
                    <a:pt x="0" y="1"/>
                    <a:pt x="1" y="0"/>
                  </a:cubicBezTo>
                  <a:cubicBezTo>
                    <a:pt x="1" y="0"/>
                    <a:pt x="1" y="0"/>
                    <a:pt x="2" y="0"/>
                  </a:cubicBezTo>
                  <a:cubicBezTo>
                    <a:pt x="52" y="28"/>
                    <a:pt x="52" y="28"/>
                    <a:pt x="52" y="28"/>
                  </a:cubicBezTo>
                  <a:cubicBezTo>
                    <a:pt x="53" y="29"/>
                    <a:pt x="53" y="29"/>
                    <a:pt x="53" y="30"/>
                  </a:cubicBezTo>
                  <a:cubicBezTo>
                    <a:pt x="53" y="30"/>
                    <a:pt x="53" y="30"/>
                    <a:pt x="52" y="3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50223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אירועים מיוחדים - פנימי">
    <p:spTree>
      <p:nvGrpSpPr>
        <p:cNvPr id="1" name=""/>
        <p:cNvGrpSpPr/>
        <p:nvPr/>
      </p:nvGrpSpPr>
      <p:grpSpPr>
        <a:xfrm>
          <a:off x="0" y="0"/>
          <a:ext cx="0" cy="0"/>
          <a:chOff x="0" y="0"/>
          <a:chExt cx="0" cy="0"/>
        </a:xfrm>
      </p:grpSpPr>
      <p:sp>
        <p:nvSpPr>
          <p:cNvPr id="36" name="מלבן 35">
            <a:extLst>
              <a:ext uri="{FF2B5EF4-FFF2-40B4-BE49-F238E27FC236}">
                <a16:creationId xmlns:a16="http://schemas.microsoft.com/office/drawing/2014/main" id="{FC3E0974-8986-4AF5-874F-3C5808813906}"/>
              </a:ext>
            </a:extLst>
          </p:cNvPr>
          <p:cNvSpPr/>
          <p:nvPr userDrawn="1"/>
        </p:nvSpPr>
        <p:spPr>
          <a:xfrm>
            <a:off x="6447349" y="860457"/>
            <a:ext cx="504315" cy="540000"/>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ts val="300"/>
              </a:spcBef>
              <a:buNone/>
            </a:pPr>
            <a:endParaRPr lang="he-IL" altLang="he-IL" sz="2400" b="1" dirty="0">
              <a:solidFill>
                <a:schemeClr val="bg1"/>
              </a:solidFill>
              <a:latin typeface="Arial Unicode MS" panose="020B0604020202020204" pitchFamily="34" charset="-128"/>
              <a:ea typeface="Arial Unicode MS" panose="020B0604020202020204" pitchFamily="34" charset="-128"/>
            </a:endParaRPr>
          </a:p>
        </p:txBody>
      </p:sp>
      <p:grpSp>
        <p:nvGrpSpPr>
          <p:cNvPr id="58" name="קבוצה 57">
            <a:extLst>
              <a:ext uri="{FF2B5EF4-FFF2-40B4-BE49-F238E27FC236}">
                <a16:creationId xmlns:a16="http://schemas.microsoft.com/office/drawing/2014/main" id="{5854FC8B-6FE9-4AB0-9AB5-C90481D7F199}"/>
              </a:ext>
            </a:extLst>
          </p:cNvPr>
          <p:cNvGrpSpPr/>
          <p:nvPr userDrawn="1"/>
        </p:nvGrpSpPr>
        <p:grpSpPr>
          <a:xfrm>
            <a:off x="6526424" y="957483"/>
            <a:ext cx="342569" cy="342290"/>
            <a:chOff x="1351861" y="5433172"/>
            <a:chExt cx="540000" cy="539560"/>
          </a:xfrm>
        </p:grpSpPr>
        <p:sp>
          <p:nvSpPr>
            <p:cNvPr id="59" name="אליפסה 58">
              <a:extLst>
                <a:ext uri="{FF2B5EF4-FFF2-40B4-BE49-F238E27FC236}">
                  <a16:creationId xmlns:a16="http://schemas.microsoft.com/office/drawing/2014/main" id="{56F4B70C-18A2-4DBD-BA2E-8B05C7B7ED7E}"/>
                </a:ext>
              </a:extLst>
            </p:cNvPr>
            <p:cNvSpPr/>
            <p:nvPr/>
          </p:nvSpPr>
          <p:spPr>
            <a:xfrm>
              <a:off x="1351861" y="5433172"/>
              <a:ext cx="540000" cy="539560"/>
            </a:xfrm>
            <a:prstGeom prst="ellipse">
              <a:avLst/>
            </a:prstGeom>
            <a:solidFill>
              <a:srgbClr val="F19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grpSp>
          <p:nvGrpSpPr>
            <p:cNvPr id="60" name="גרפיקה 15">
              <a:extLst>
                <a:ext uri="{FF2B5EF4-FFF2-40B4-BE49-F238E27FC236}">
                  <a16:creationId xmlns:a16="http://schemas.microsoft.com/office/drawing/2014/main" id="{C38948AF-6A6D-4A5E-A868-48FB511C1707}"/>
                </a:ext>
              </a:extLst>
            </p:cNvPr>
            <p:cNvGrpSpPr/>
            <p:nvPr/>
          </p:nvGrpSpPr>
          <p:grpSpPr>
            <a:xfrm>
              <a:off x="1377746" y="5523299"/>
              <a:ext cx="440650" cy="399098"/>
              <a:chOff x="3122469" y="6511377"/>
              <a:chExt cx="1565336" cy="1417727"/>
            </a:xfrm>
            <a:solidFill>
              <a:schemeClr val="bg1"/>
            </a:solidFill>
          </p:grpSpPr>
          <p:sp>
            <p:nvSpPr>
              <p:cNvPr id="61" name="צורה חופשית: צורה 60">
                <a:extLst>
                  <a:ext uri="{FF2B5EF4-FFF2-40B4-BE49-F238E27FC236}">
                    <a16:creationId xmlns:a16="http://schemas.microsoft.com/office/drawing/2014/main" id="{3D6CC8A9-EDF8-4E38-84F7-F4A24AD9406A}"/>
                  </a:ext>
                </a:extLst>
              </p:cNvPr>
              <p:cNvSpPr/>
              <p:nvPr/>
            </p:nvSpPr>
            <p:spPr>
              <a:xfrm>
                <a:off x="3122469" y="6551834"/>
                <a:ext cx="1114424" cy="1114426"/>
              </a:xfrm>
              <a:custGeom>
                <a:avLst/>
                <a:gdLst>
                  <a:gd name="connsiteX0" fmla="*/ 1100947 w 1114425"/>
                  <a:gd name="connsiteY0" fmla="*/ 544144 h 1114425"/>
                  <a:gd name="connsiteX1" fmla="*/ 931955 w 1114425"/>
                  <a:gd name="connsiteY1" fmla="*/ 481822 h 1114425"/>
                  <a:gd name="connsiteX2" fmla="*/ 636842 w 1114425"/>
                  <a:gd name="connsiteY2" fmla="*/ 186719 h 1114425"/>
                  <a:gd name="connsiteX3" fmla="*/ 574510 w 1114425"/>
                  <a:gd name="connsiteY3" fmla="*/ 17717 h 1114425"/>
                  <a:gd name="connsiteX4" fmla="*/ 559337 w 1114425"/>
                  <a:gd name="connsiteY4" fmla="*/ 7144 h 1114425"/>
                  <a:gd name="connsiteX5" fmla="*/ 544163 w 1114425"/>
                  <a:gd name="connsiteY5" fmla="*/ 17717 h 1114425"/>
                  <a:gd name="connsiteX6" fmla="*/ 481832 w 1114425"/>
                  <a:gd name="connsiteY6" fmla="*/ 186709 h 1114425"/>
                  <a:gd name="connsiteX7" fmla="*/ 186719 w 1114425"/>
                  <a:gd name="connsiteY7" fmla="*/ 481822 h 1114425"/>
                  <a:gd name="connsiteX8" fmla="*/ 17717 w 1114425"/>
                  <a:gd name="connsiteY8" fmla="*/ 544144 h 1114425"/>
                  <a:gd name="connsiteX9" fmla="*/ 7144 w 1114425"/>
                  <a:gd name="connsiteY9" fmla="*/ 559318 h 1114425"/>
                  <a:gd name="connsiteX10" fmla="*/ 17717 w 1114425"/>
                  <a:gd name="connsiteY10" fmla="*/ 574491 h 1114425"/>
                  <a:gd name="connsiteX11" fmla="*/ 186728 w 1114425"/>
                  <a:gd name="connsiteY11" fmla="*/ 636832 h 1114425"/>
                  <a:gd name="connsiteX12" fmla="*/ 481832 w 1114425"/>
                  <a:gd name="connsiteY12" fmla="*/ 931936 h 1114425"/>
                  <a:gd name="connsiteX13" fmla="*/ 544163 w 1114425"/>
                  <a:gd name="connsiteY13" fmla="*/ 1100947 h 1114425"/>
                  <a:gd name="connsiteX14" fmla="*/ 559337 w 1114425"/>
                  <a:gd name="connsiteY14" fmla="*/ 1111520 h 1114425"/>
                  <a:gd name="connsiteX15" fmla="*/ 574510 w 1114425"/>
                  <a:gd name="connsiteY15" fmla="*/ 1100947 h 1114425"/>
                  <a:gd name="connsiteX16" fmla="*/ 636842 w 1114425"/>
                  <a:gd name="connsiteY16" fmla="*/ 931936 h 1114425"/>
                  <a:gd name="connsiteX17" fmla="*/ 931945 w 1114425"/>
                  <a:gd name="connsiteY17" fmla="*/ 636832 h 1114425"/>
                  <a:gd name="connsiteX18" fmla="*/ 1100957 w 1114425"/>
                  <a:gd name="connsiteY18" fmla="*/ 574491 h 1114425"/>
                  <a:gd name="connsiteX19" fmla="*/ 1111530 w 1114425"/>
                  <a:gd name="connsiteY19" fmla="*/ 559318 h 1114425"/>
                  <a:gd name="connsiteX20" fmla="*/ 1100947 w 1114425"/>
                  <a:gd name="connsiteY20" fmla="*/ 544144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4425" h="1114425">
                    <a:moveTo>
                      <a:pt x="1100947" y="544144"/>
                    </a:moveTo>
                    <a:lnTo>
                      <a:pt x="931955" y="481822"/>
                    </a:lnTo>
                    <a:cubicBezTo>
                      <a:pt x="795137" y="431368"/>
                      <a:pt x="687286" y="323526"/>
                      <a:pt x="636842" y="186719"/>
                    </a:cubicBezTo>
                    <a:lnTo>
                      <a:pt x="574510" y="17717"/>
                    </a:lnTo>
                    <a:cubicBezTo>
                      <a:pt x="572167" y="11363"/>
                      <a:pt x="566109" y="7144"/>
                      <a:pt x="559337" y="7144"/>
                    </a:cubicBezTo>
                    <a:cubicBezTo>
                      <a:pt x="552564" y="7144"/>
                      <a:pt x="546506" y="11363"/>
                      <a:pt x="544163" y="17717"/>
                    </a:cubicBezTo>
                    <a:lnTo>
                      <a:pt x="481832" y="186709"/>
                    </a:lnTo>
                    <a:cubicBezTo>
                      <a:pt x="431378" y="323526"/>
                      <a:pt x="323526" y="431368"/>
                      <a:pt x="186719" y="481822"/>
                    </a:cubicBezTo>
                    <a:lnTo>
                      <a:pt x="17717" y="544144"/>
                    </a:lnTo>
                    <a:cubicBezTo>
                      <a:pt x="11363" y="546487"/>
                      <a:pt x="7144" y="552545"/>
                      <a:pt x="7144" y="559318"/>
                    </a:cubicBezTo>
                    <a:cubicBezTo>
                      <a:pt x="7144" y="566090"/>
                      <a:pt x="11363" y="572148"/>
                      <a:pt x="17717" y="574491"/>
                    </a:cubicBezTo>
                    <a:lnTo>
                      <a:pt x="186728" y="636832"/>
                    </a:lnTo>
                    <a:cubicBezTo>
                      <a:pt x="323536" y="687286"/>
                      <a:pt x="431378" y="795128"/>
                      <a:pt x="481832" y="931936"/>
                    </a:cubicBezTo>
                    <a:lnTo>
                      <a:pt x="544163" y="1100947"/>
                    </a:lnTo>
                    <a:cubicBezTo>
                      <a:pt x="546506" y="1107300"/>
                      <a:pt x="552564" y="1111520"/>
                      <a:pt x="559337" y="1111520"/>
                    </a:cubicBezTo>
                    <a:cubicBezTo>
                      <a:pt x="566109" y="1111520"/>
                      <a:pt x="572167" y="1107300"/>
                      <a:pt x="574510" y="1100947"/>
                    </a:cubicBezTo>
                    <a:lnTo>
                      <a:pt x="636842" y="931936"/>
                    </a:lnTo>
                    <a:cubicBezTo>
                      <a:pt x="687296" y="795128"/>
                      <a:pt x="795137" y="687276"/>
                      <a:pt x="931945" y="636832"/>
                    </a:cubicBezTo>
                    <a:lnTo>
                      <a:pt x="1100957" y="574491"/>
                    </a:lnTo>
                    <a:cubicBezTo>
                      <a:pt x="1107310" y="572148"/>
                      <a:pt x="1111530" y="566090"/>
                      <a:pt x="1111530" y="559318"/>
                    </a:cubicBezTo>
                    <a:cubicBezTo>
                      <a:pt x="1111530" y="552545"/>
                      <a:pt x="1107300" y="546487"/>
                      <a:pt x="1100947" y="544144"/>
                    </a:cubicBezTo>
                    <a:close/>
                  </a:path>
                </a:pathLst>
              </a:custGeom>
              <a:grpFill/>
              <a:ln w="9525" cap="flat">
                <a:noFill/>
                <a:prstDash val="solid"/>
                <a:miter/>
              </a:ln>
            </p:spPr>
            <p:txBody>
              <a:bodyPr rtlCol="1" anchor="ctr"/>
              <a:lstStyle/>
              <a:p>
                <a:endParaRPr lang="he-IL" sz="1653" dirty="0"/>
              </a:p>
            </p:txBody>
          </p:sp>
          <p:sp>
            <p:nvSpPr>
              <p:cNvPr id="62" name="צורה חופשית: צורה 61">
                <a:extLst>
                  <a:ext uri="{FF2B5EF4-FFF2-40B4-BE49-F238E27FC236}">
                    <a16:creationId xmlns:a16="http://schemas.microsoft.com/office/drawing/2014/main" id="{8B72BBC0-BF27-4150-B10A-C6EB996D7719}"/>
                  </a:ext>
                </a:extLst>
              </p:cNvPr>
              <p:cNvSpPr/>
              <p:nvPr/>
            </p:nvSpPr>
            <p:spPr>
              <a:xfrm>
                <a:off x="3925805" y="7167105"/>
                <a:ext cx="762000" cy="761999"/>
              </a:xfrm>
              <a:custGeom>
                <a:avLst/>
                <a:gdLst>
                  <a:gd name="connsiteX0" fmla="*/ 750513 w 762000"/>
                  <a:gd name="connsiteY0" fmla="*/ 372104 h 762000"/>
                  <a:gd name="connsiteX1" fmla="*/ 635651 w 762000"/>
                  <a:gd name="connsiteY1" fmla="*/ 329746 h 762000"/>
                  <a:gd name="connsiteX2" fmla="*/ 435092 w 762000"/>
                  <a:gd name="connsiteY2" fmla="*/ 129188 h 762000"/>
                  <a:gd name="connsiteX3" fmla="*/ 392735 w 762000"/>
                  <a:gd name="connsiteY3" fmla="*/ 14335 h 762000"/>
                  <a:gd name="connsiteX4" fmla="*/ 382419 w 762000"/>
                  <a:gd name="connsiteY4" fmla="*/ 7144 h 762000"/>
                  <a:gd name="connsiteX5" fmla="*/ 372104 w 762000"/>
                  <a:gd name="connsiteY5" fmla="*/ 14335 h 762000"/>
                  <a:gd name="connsiteX6" fmla="*/ 329756 w 762000"/>
                  <a:gd name="connsiteY6" fmla="*/ 129178 h 762000"/>
                  <a:gd name="connsiteX7" fmla="*/ 129188 w 762000"/>
                  <a:gd name="connsiteY7" fmla="*/ 329746 h 762000"/>
                  <a:gd name="connsiteX8" fmla="*/ 14335 w 762000"/>
                  <a:gd name="connsiteY8" fmla="*/ 372104 h 762000"/>
                  <a:gd name="connsiteX9" fmla="*/ 7144 w 762000"/>
                  <a:gd name="connsiteY9" fmla="*/ 382410 h 762000"/>
                  <a:gd name="connsiteX10" fmla="*/ 14335 w 762000"/>
                  <a:gd name="connsiteY10" fmla="*/ 392725 h 762000"/>
                  <a:gd name="connsiteX11" fmla="*/ 129197 w 762000"/>
                  <a:gd name="connsiteY11" fmla="*/ 435073 h 762000"/>
                  <a:gd name="connsiteX12" fmla="*/ 329756 w 762000"/>
                  <a:gd name="connsiteY12" fmla="*/ 635641 h 762000"/>
                  <a:gd name="connsiteX13" fmla="*/ 372104 w 762000"/>
                  <a:gd name="connsiteY13" fmla="*/ 750513 h 762000"/>
                  <a:gd name="connsiteX14" fmla="*/ 382419 w 762000"/>
                  <a:gd name="connsiteY14" fmla="*/ 757704 h 762000"/>
                  <a:gd name="connsiteX15" fmla="*/ 392735 w 762000"/>
                  <a:gd name="connsiteY15" fmla="*/ 750513 h 762000"/>
                  <a:gd name="connsiteX16" fmla="*/ 435092 w 762000"/>
                  <a:gd name="connsiteY16" fmla="*/ 635641 h 762000"/>
                  <a:gd name="connsiteX17" fmla="*/ 635651 w 762000"/>
                  <a:gd name="connsiteY17" fmla="*/ 435083 h 762000"/>
                  <a:gd name="connsiteX18" fmla="*/ 750513 w 762000"/>
                  <a:gd name="connsiteY18" fmla="*/ 392725 h 762000"/>
                  <a:gd name="connsiteX19" fmla="*/ 757704 w 762000"/>
                  <a:gd name="connsiteY19" fmla="*/ 382410 h 762000"/>
                  <a:gd name="connsiteX20" fmla="*/ 750513 w 762000"/>
                  <a:gd name="connsiteY20" fmla="*/ 372104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762000">
                    <a:moveTo>
                      <a:pt x="750513" y="372104"/>
                    </a:moveTo>
                    <a:lnTo>
                      <a:pt x="635651" y="329746"/>
                    </a:lnTo>
                    <a:cubicBezTo>
                      <a:pt x="542678" y="295456"/>
                      <a:pt x="469383" y="222161"/>
                      <a:pt x="435092" y="129188"/>
                    </a:cubicBezTo>
                    <a:lnTo>
                      <a:pt x="392735" y="14335"/>
                    </a:lnTo>
                    <a:cubicBezTo>
                      <a:pt x="391135" y="10020"/>
                      <a:pt x="387020" y="7144"/>
                      <a:pt x="382419" y="7144"/>
                    </a:cubicBezTo>
                    <a:cubicBezTo>
                      <a:pt x="377819" y="7144"/>
                      <a:pt x="373704" y="10020"/>
                      <a:pt x="372104" y="14335"/>
                    </a:cubicBezTo>
                    <a:lnTo>
                      <a:pt x="329756" y="129178"/>
                    </a:lnTo>
                    <a:cubicBezTo>
                      <a:pt x="295466" y="222161"/>
                      <a:pt x="222171" y="295456"/>
                      <a:pt x="129188" y="329746"/>
                    </a:cubicBezTo>
                    <a:lnTo>
                      <a:pt x="14335" y="372104"/>
                    </a:lnTo>
                    <a:cubicBezTo>
                      <a:pt x="10020" y="373694"/>
                      <a:pt x="7144" y="377809"/>
                      <a:pt x="7144" y="382410"/>
                    </a:cubicBezTo>
                    <a:cubicBezTo>
                      <a:pt x="7144" y="387010"/>
                      <a:pt x="10020" y="391135"/>
                      <a:pt x="14335" y="392725"/>
                    </a:cubicBezTo>
                    <a:lnTo>
                      <a:pt x="129197" y="435073"/>
                    </a:lnTo>
                    <a:cubicBezTo>
                      <a:pt x="222171" y="469373"/>
                      <a:pt x="295466" y="542668"/>
                      <a:pt x="329756" y="635641"/>
                    </a:cubicBezTo>
                    <a:lnTo>
                      <a:pt x="372104" y="750513"/>
                    </a:lnTo>
                    <a:cubicBezTo>
                      <a:pt x="373704" y="754828"/>
                      <a:pt x="377819" y="757704"/>
                      <a:pt x="382419" y="757704"/>
                    </a:cubicBezTo>
                    <a:cubicBezTo>
                      <a:pt x="387020" y="757704"/>
                      <a:pt x="391135" y="754828"/>
                      <a:pt x="392735" y="750513"/>
                    </a:cubicBezTo>
                    <a:lnTo>
                      <a:pt x="435092" y="635641"/>
                    </a:lnTo>
                    <a:cubicBezTo>
                      <a:pt x="469383" y="542658"/>
                      <a:pt x="542668" y="469373"/>
                      <a:pt x="635651" y="435083"/>
                    </a:cubicBezTo>
                    <a:lnTo>
                      <a:pt x="750513" y="392725"/>
                    </a:lnTo>
                    <a:cubicBezTo>
                      <a:pt x="754828" y="391135"/>
                      <a:pt x="757704" y="387010"/>
                      <a:pt x="757704" y="382410"/>
                    </a:cubicBezTo>
                    <a:cubicBezTo>
                      <a:pt x="757704" y="377809"/>
                      <a:pt x="754828" y="373694"/>
                      <a:pt x="750513" y="372104"/>
                    </a:cubicBezTo>
                    <a:close/>
                  </a:path>
                </a:pathLst>
              </a:custGeom>
              <a:grpFill/>
              <a:ln w="9525" cap="flat">
                <a:noFill/>
                <a:prstDash val="solid"/>
                <a:miter/>
              </a:ln>
            </p:spPr>
            <p:txBody>
              <a:bodyPr rtlCol="1" anchor="ctr"/>
              <a:lstStyle/>
              <a:p>
                <a:endParaRPr lang="he-IL" sz="1653"/>
              </a:p>
            </p:txBody>
          </p:sp>
          <p:sp>
            <p:nvSpPr>
              <p:cNvPr id="63" name="צורה חופשית: צורה 62">
                <a:extLst>
                  <a:ext uri="{FF2B5EF4-FFF2-40B4-BE49-F238E27FC236}">
                    <a16:creationId xmlns:a16="http://schemas.microsoft.com/office/drawing/2014/main" id="{81122BFC-4B17-4CBC-ACE6-292928D11660}"/>
                  </a:ext>
                </a:extLst>
              </p:cNvPr>
              <p:cNvSpPr/>
              <p:nvPr/>
            </p:nvSpPr>
            <p:spPr>
              <a:xfrm>
                <a:off x="4052452" y="6511377"/>
                <a:ext cx="533401" cy="533400"/>
              </a:xfrm>
              <a:custGeom>
                <a:avLst/>
                <a:gdLst>
                  <a:gd name="connsiteX0" fmla="*/ 525675 w 533400"/>
                  <a:gd name="connsiteY0" fmla="*/ 261709 h 533400"/>
                  <a:gd name="connsiteX1" fmla="*/ 445551 w 533400"/>
                  <a:gd name="connsiteY1" fmla="*/ 232162 h 533400"/>
                  <a:gd name="connsiteX2" fmla="*/ 305667 w 533400"/>
                  <a:gd name="connsiteY2" fmla="*/ 92269 h 533400"/>
                  <a:gd name="connsiteX3" fmla="*/ 276111 w 533400"/>
                  <a:gd name="connsiteY3" fmla="*/ 12163 h 533400"/>
                  <a:gd name="connsiteX4" fmla="*/ 268919 w 533400"/>
                  <a:gd name="connsiteY4" fmla="*/ 7144 h 533400"/>
                  <a:gd name="connsiteX5" fmla="*/ 261728 w 533400"/>
                  <a:gd name="connsiteY5" fmla="*/ 12154 h 533400"/>
                  <a:gd name="connsiteX6" fmla="*/ 232181 w 533400"/>
                  <a:gd name="connsiteY6" fmla="*/ 92250 h 533400"/>
                  <a:gd name="connsiteX7" fmla="*/ 92278 w 533400"/>
                  <a:gd name="connsiteY7" fmla="*/ 232153 h 533400"/>
                  <a:gd name="connsiteX8" fmla="*/ 12154 w 533400"/>
                  <a:gd name="connsiteY8" fmla="*/ 261699 h 533400"/>
                  <a:gd name="connsiteX9" fmla="*/ 7144 w 533400"/>
                  <a:gd name="connsiteY9" fmla="*/ 268891 h 533400"/>
                  <a:gd name="connsiteX10" fmla="*/ 12154 w 533400"/>
                  <a:gd name="connsiteY10" fmla="*/ 276082 h 533400"/>
                  <a:gd name="connsiteX11" fmla="*/ 92269 w 533400"/>
                  <a:gd name="connsiteY11" fmla="*/ 305638 h 533400"/>
                  <a:gd name="connsiteX12" fmla="*/ 232181 w 533400"/>
                  <a:gd name="connsiteY12" fmla="*/ 445551 h 533400"/>
                  <a:gd name="connsiteX13" fmla="*/ 261728 w 533400"/>
                  <a:gd name="connsiteY13" fmla="*/ 525656 h 533400"/>
                  <a:gd name="connsiteX14" fmla="*/ 268919 w 533400"/>
                  <a:gd name="connsiteY14" fmla="*/ 530666 h 533400"/>
                  <a:gd name="connsiteX15" fmla="*/ 276111 w 533400"/>
                  <a:gd name="connsiteY15" fmla="*/ 525656 h 533400"/>
                  <a:gd name="connsiteX16" fmla="*/ 305667 w 533400"/>
                  <a:gd name="connsiteY16" fmla="*/ 445541 h 533400"/>
                  <a:gd name="connsiteX17" fmla="*/ 445570 w 533400"/>
                  <a:gd name="connsiteY17" fmla="*/ 305648 h 533400"/>
                  <a:gd name="connsiteX18" fmla="*/ 525685 w 533400"/>
                  <a:gd name="connsiteY18" fmla="*/ 276092 h 533400"/>
                  <a:gd name="connsiteX19" fmla="*/ 530695 w 533400"/>
                  <a:gd name="connsiteY19" fmla="*/ 268900 h 533400"/>
                  <a:gd name="connsiteX20" fmla="*/ 525675 w 533400"/>
                  <a:gd name="connsiteY20" fmla="*/ 261709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3400" h="533400">
                    <a:moveTo>
                      <a:pt x="525675" y="261709"/>
                    </a:moveTo>
                    <a:lnTo>
                      <a:pt x="445551" y="232162"/>
                    </a:lnTo>
                    <a:cubicBezTo>
                      <a:pt x="380695" y="208245"/>
                      <a:pt x="329575" y="157124"/>
                      <a:pt x="305667" y="92269"/>
                    </a:cubicBezTo>
                    <a:lnTo>
                      <a:pt x="276111" y="12163"/>
                    </a:lnTo>
                    <a:cubicBezTo>
                      <a:pt x="275006" y="9144"/>
                      <a:pt x="272129" y="7144"/>
                      <a:pt x="268919" y="7144"/>
                    </a:cubicBezTo>
                    <a:cubicBezTo>
                      <a:pt x="265710" y="7144"/>
                      <a:pt x="262833" y="9144"/>
                      <a:pt x="261728" y="12154"/>
                    </a:cubicBezTo>
                    <a:lnTo>
                      <a:pt x="232181" y="92250"/>
                    </a:lnTo>
                    <a:cubicBezTo>
                      <a:pt x="208264" y="157105"/>
                      <a:pt x="157134" y="208236"/>
                      <a:pt x="92278" y="232153"/>
                    </a:cubicBezTo>
                    <a:lnTo>
                      <a:pt x="12154" y="261699"/>
                    </a:lnTo>
                    <a:cubicBezTo>
                      <a:pt x="9144" y="262804"/>
                      <a:pt x="7144" y="265681"/>
                      <a:pt x="7144" y="268891"/>
                    </a:cubicBezTo>
                    <a:cubicBezTo>
                      <a:pt x="7144" y="272101"/>
                      <a:pt x="9144" y="274977"/>
                      <a:pt x="12154" y="276082"/>
                    </a:cubicBezTo>
                    <a:lnTo>
                      <a:pt x="92269" y="305638"/>
                    </a:lnTo>
                    <a:cubicBezTo>
                      <a:pt x="157134" y="329555"/>
                      <a:pt x="208264" y="380686"/>
                      <a:pt x="232181" y="445551"/>
                    </a:cubicBezTo>
                    <a:lnTo>
                      <a:pt x="261728" y="525656"/>
                    </a:lnTo>
                    <a:cubicBezTo>
                      <a:pt x="262833" y="528666"/>
                      <a:pt x="265710" y="530666"/>
                      <a:pt x="268919" y="530666"/>
                    </a:cubicBezTo>
                    <a:cubicBezTo>
                      <a:pt x="272129" y="530666"/>
                      <a:pt x="275006" y="528666"/>
                      <a:pt x="276111" y="525656"/>
                    </a:cubicBezTo>
                    <a:lnTo>
                      <a:pt x="305667" y="445541"/>
                    </a:lnTo>
                    <a:cubicBezTo>
                      <a:pt x="329584" y="380676"/>
                      <a:pt x="380705" y="329555"/>
                      <a:pt x="445570" y="305648"/>
                    </a:cubicBezTo>
                    <a:lnTo>
                      <a:pt x="525685" y="276092"/>
                    </a:lnTo>
                    <a:cubicBezTo>
                      <a:pt x="528695" y="274987"/>
                      <a:pt x="530695" y="272110"/>
                      <a:pt x="530695" y="268900"/>
                    </a:cubicBezTo>
                    <a:cubicBezTo>
                      <a:pt x="530695" y="265690"/>
                      <a:pt x="528695" y="262814"/>
                      <a:pt x="525675" y="261709"/>
                    </a:cubicBezTo>
                    <a:close/>
                  </a:path>
                </a:pathLst>
              </a:custGeom>
              <a:grpFill/>
              <a:ln w="9525" cap="flat">
                <a:noFill/>
                <a:prstDash val="solid"/>
                <a:miter/>
              </a:ln>
            </p:spPr>
            <p:txBody>
              <a:bodyPr rtlCol="1" anchor="ctr"/>
              <a:lstStyle/>
              <a:p>
                <a:endParaRPr lang="he-IL" sz="1653"/>
              </a:p>
            </p:txBody>
          </p:sp>
        </p:grpSp>
      </p:grpSp>
      <p:sp>
        <p:nvSpPr>
          <p:cNvPr id="24" name="TextBox 69">
            <a:extLst>
              <a:ext uri="{FF2B5EF4-FFF2-40B4-BE49-F238E27FC236}">
                <a16:creationId xmlns:a16="http://schemas.microsoft.com/office/drawing/2014/main" id="{08B054B8-56ED-41CA-B496-BB8C3F9F5E7E}"/>
              </a:ext>
            </a:extLst>
          </p:cNvPr>
          <p:cNvSpPr txBox="1">
            <a:spLocks noChangeArrowheads="1"/>
          </p:cNvSpPr>
          <p:nvPr userDrawn="1"/>
        </p:nvSpPr>
        <p:spPr bwMode="auto">
          <a:xfrm>
            <a:off x="4314827" y="184150"/>
            <a:ext cx="2563813" cy="338682"/>
          </a:xfrm>
          <a:prstGeom prst="rect">
            <a:avLst/>
          </a:prstGeom>
          <a:noFill/>
          <a:ln>
            <a:noFill/>
          </a:ln>
        </p:spPr>
        <p:txBody>
          <a:bodyPr>
            <a:spAutoFit/>
          </a:bodyPr>
          <a:lstStyle>
            <a:lvl1pPr>
              <a:defRPr sz="1000">
                <a:solidFill>
                  <a:schemeClr val="tx1"/>
                </a:solidFill>
                <a:latin typeface="Calibri" panose="020F0502020204030204" pitchFamily="34" charset="0"/>
                <a:cs typeface="Arial" panose="020B0604020202020204" pitchFamily="34" charset="0"/>
              </a:defRPr>
            </a:lvl1pPr>
            <a:lvl2pPr marL="742950" indent="-285750">
              <a:defRPr sz="1000">
                <a:solidFill>
                  <a:schemeClr val="tx1"/>
                </a:solidFill>
                <a:latin typeface="Calibri" panose="020F0502020204030204" pitchFamily="34" charset="0"/>
                <a:cs typeface="Arial" panose="020B0604020202020204" pitchFamily="34" charset="0"/>
              </a:defRPr>
            </a:lvl2pPr>
            <a:lvl3pPr marL="1143000" indent="-228600">
              <a:defRPr sz="1000">
                <a:solidFill>
                  <a:schemeClr val="tx1"/>
                </a:solidFill>
                <a:latin typeface="Calibri" panose="020F0502020204030204" pitchFamily="34" charset="0"/>
                <a:cs typeface="Arial" panose="020B0604020202020204" pitchFamily="34" charset="0"/>
              </a:defRPr>
            </a:lvl3pPr>
            <a:lvl4pPr marL="1600200" indent="-228600">
              <a:defRPr sz="1000">
                <a:solidFill>
                  <a:schemeClr val="tx1"/>
                </a:solidFill>
                <a:latin typeface="Calibri" panose="020F0502020204030204" pitchFamily="34" charset="0"/>
                <a:cs typeface="Arial" panose="020B0604020202020204" pitchFamily="34" charset="0"/>
              </a:defRPr>
            </a:lvl4pPr>
            <a:lvl5pPr marL="2057400" indent="-228600">
              <a:defRPr sz="1000">
                <a:solidFill>
                  <a:schemeClr val="tx1"/>
                </a:solidFill>
                <a:latin typeface="Calibri" panose="020F0502020204030204" pitchFamily="34" charset="0"/>
                <a:cs typeface="Arial" panose="020B0604020202020204" pitchFamily="34" charset="0"/>
              </a:defRPr>
            </a:lvl5pPr>
            <a:lvl6pPr marL="25146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6pPr>
            <a:lvl7pPr marL="29718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7pPr>
            <a:lvl8pPr marL="34290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8pPr>
            <a:lvl9pPr marL="38862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9pPr>
          </a:lstStyle>
          <a:p>
            <a:pPr algn="r" rtl="1"/>
            <a:r>
              <a:rPr lang="he-IL" altLang="he-IL" sz="1601" dirty="0">
                <a:solidFill>
                  <a:srgbClr val="F1923F"/>
                </a:solidFill>
                <a:latin typeface="Arial Unicode MS" panose="020B0604020202020204" pitchFamily="34" charset="-128"/>
                <a:ea typeface="Arial Unicode MS" panose="020B0604020202020204" pitchFamily="34" charset="-128"/>
              </a:rPr>
              <a:t>• • • אירועים מיוחדים • • • </a:t>
            </a:r>
          </a:p>
        </p:txBody>
      </p:sp>
      <p:pic>
        <p:nvPicPr>
          <p:cNvPr id="34" name="תמונה 33">
            <a:extLst>
              <a:ext uri="{FF2B5EF4-FFF2-40B4-BE49-F238E27FC236}">
                <a16:creationId xmlns:a16="http://schemas.microsoft.com/office/drawing/2014/main" id="{41BE41EF-62BD-4593-89C2-CF11BDD3855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8014" y="324945"/>
            <a:ext cx="1274571" cy="476354"/>
          </a:xfrm>
          <a:prstGeom prst="rect">
            <a:avLst/>
          </a:prstGeom>
        </p:spPr>
      </p:pic>
      <p:sp>
        <p:nvSpPr>
          <p:cNvPr id="35" name="מלבן 34">
            <a:extLst>
              <a:ext uri="{FF2B5EF4-FFF2-40B4-BE49-F238E27FC236}">
                <a16:creationId xmlns:a16="http://schemas.microsoft.com/office/drawing/2014/main" id="{187FFDA4-D5E3-4F10-9849-9C07C2DABD39}"/>
              </a:ext>
            </a:extLst>
          </p:cNvPr>
          <p:cNvSpPr/>
          <p:nvPr userDrawn="1"/>
        </p:nvSpPr>
        <p:spPr>
          <a:xfrm>
            <a:off x="605630" y="860457"/>
            <a:ext cx="5824886" cy="540000"/>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ts val="300"/>
              </a:spcBef>
              <a:buNone/>
            </a:pPr>
            <a:r>
              <a:rPr lang="he-IL" altLang="he-IL" sz="2400" b="1" dirty="0">
                <a:solidFill>
                  <a:schemeClr val="bg1"/>
                </a:solidFill>
                <a:latin typeface="Arial Unicode MS" panose="020B0604020202020204" pitchFamily="34" charset="-128"/>
                <a:ea typeface="Arial Unicode MS" panose="020B0604020202020204" pitchFamily="34" charset="-128"/>
              </a:rPr>
              <a:t>אירועים מיוחדים</a:t>
            </a:r>
          </a:p>
        </p:txBody>
      </p:sp>
      <p:grpSp>
        <p:nvGrpSpPr>
          <p:cNvPr id="4" name="קבוצה 3">
            <a:extLst>
              <a:ext uri="{FF2B5EF4-FFF2-40B4-BE49-F238E27FC236}">
                <a16:creationId xmlns:a16="http://schemas.microsoft.com/office/drawing/2014/main" id="{5CFA9EE4-2622-41DC-AE8C-1F1C8C9AD6C7}"/>
              </a:ext>
            </a:extLst>
          </p:cNvPr>
          <p:cNvGrpSpPr/>
          <p:nvPr userDrawn="1"/>
        </p:nvGrpSpPr>
        <p:grpSpPr>
          <a:xfrm>
            <a:off x="2913338" y="9860873"/>
            <a:ext cx="1733003" cy="664709"/>
            <a:chOff x="2913336" y="9860871"/>
            <a:chExt cx="1733003" cy="664709"/>
          </a:xfrm>
        </p:grpSpPr>
        <p:grpSp>
          <p:nvGrpSpPr>
            <p:cNvPr id="65" name="קבוצה 64">
              <a:extLst>
                <a:ext uri="{FF2B5EF4-FFF2-40B4-BE49-F238E27FC236}">
                  <a16:creationId xmlns:a16="http://schemas.microsoft.com/office/drawing/2014/main" id="{D6310161-F689-4B91-A8CC-AE60CB4AFA3B}"/>
                </a:ext>
              </a:extLst>
            </p:cNvPr>
            <p:cNvGrpSpPr/>
            <p:nvPr userDrawn="1"/>
          </p:nvGrpSpPr>
          <p:grpSpPr>
            <a:xfrm>
              <a:off x="3278528" y="9860871"/>
              <a:ext cx="664709" cy="664709"/>
              <a:chOff x="3447483" y="9860871"/>
              <a:chExt cx="664709" cy="664709"/>
            </a:xfrm>
          </p:grpSpPr>
          <p:sp>
            <p:nvSpPr>
              <p:cNvPr id="78" name="אליפסה 77">
                <a:extLst>
                  <a:ext uri="{FF2B5EF4-FFF2-40B4-BE49-F238E27FC236}">
                    <a16:creationId xmlns:a16="http://schemas.microsoft.com/office/drawing/2014/main" id="{79BDA39C-7EA8-404E-8A6B-A58EEBF9ECD2}"/>
                  </a:ext>
                </a:extLst>
              </p:cNvPr>
              <p:cNvSpPr/>
              <p:nvPr/>
            </p:nvSpPr>
            <p:spPr>
              <a:xfrm>
                <a:off x="3447483" y="9860871"/>
                <a:ext cx="664709" cy="664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grpSp>
            <p:nvGrpSpPr>
              <p:cNvPr id="79" name="גרפיקה 7">
                <a:extLst>
                  <a:ext uri="{FF2B5EF4-FFF2-40B4-BE49-F238E27FC236}">
                    <a16:creationId xmlns:a16="http://schemas.microsoft.com/office/drawing/2014/main" id="{813CF581-EA13-4C35-91E6-E0F4773FB03F}"/>
                  </a:ext>
                </a:extLst>
              </p:cNvPr>
              <p:cNvGrpSpPr/>
              <p:nvPr/>
            </p:nvGrpSpPr>
            <p:grpSpPr>
              <a:xfrm>
                <a:off x="3483348" y="9896736"/>
                <a:ext cx="592977" cy="592977"/>
                <a:chOff x="1990566" y="3556635"/>
                <a:chExt cx="3571875" cy="3571875"/>
              </a:xfrm>
            </p:grpSpPr>
            <p:sp>
              <p:nvSpPr>
                <p:cNvPr id="80" name="צורה חופשית: צורה 79">
                  <a:extLst>
                    <a:ext uri="{FF2B5EF4-FFF2-40B4-BE49-F238E27FC236}">
                      <a16:creationId xmlns:a16="http://schemas.microsoft.com/office/drawing/2014/main" id="{7364BD16-440B-48B2-9EB7-04E2E59EFABE}"/>
                    </a:ext>
                  </a:extLst>
                </p:cNvPr>
                <p:cNvSpPr/>
                <p:nvPr/>
              </p:nvSpPr>
              <p:spPr>
                <a:xfrm>
                  <a:off x="1990566" y="3556635"/>
                  <a:ext cx="3571875" cy="3571875"/>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bg1">
                    <a:lumMod val="65000"/>
                  </a:schemeClr>
                </a:solidFill>
                <a:ln w="9525" cap="flat">
                  <a:noFill/>
                  <a:prstDash val="solid"/>
                  <a:miter/>
                </a:ln>
              </p:spPr>
              <p:txBody>
                <a:bodyPr rtlCol="1" anchor="ctr"/>
                <a:lstStyle/>
                <a:p>
                  <a:endParaRPr lang="he-IL" sz="1653"/>
                </a:p>
              </p:txBody>
            </p:sp>
            <p:sp>
              <p:nvSpPr>
                <p:cNvPr id="81" name="צורה חופשית: צורה 80">
                  <a:extLst>
                    <a:ext uri="{FF2B5EF4-FFF2-40B4-BE49-F238E27FC236}">
                      <a16:creationId xmlns:a16="http://schemas.microsoft.com/office/drawing/2014/main" id="{FA8A72F2-5D4C-4801-8CC3-01B5F2D7377E}"/>
                    </a:ext>
                  </a:extLst>
                </p:cNvPr>
                <p:cNvSpPr/>
                <p:nvPr/>
              </p:nvSpPr>
              <p:spPr>
                <a:xfrm>
                  <a:off x="2151891" y="3728760"/>
                  <a:ext cx="3257550" cy="3257550"/>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sz="1653"/>
                </a:p>
              </p:txBody>
            </p:sp>
            <p:sp>
              <p:nvSpPr>
                <p:cNvPr id="82" name="צורה חופשית: צורה 81">
                  <a:extLst>
                    <a:ext uri="{FF2B5EF4-FFF2-40B4-BE49-F238E27FC236}">
                      <a16:creationId xmlns:a16="http://schemas.microsoft.com/office/drawing/2014/main" id="{B03B9D32-F3B9-4DC5-8D76-1A681DC0C4F4}"/>
                    </a:ext>
                  </a:extLst>
                </p:cNvPr>
                <p:cNvSpPr/>
                <p:nvPr/>
              </p:nvSpPr>
              <p:spPr>
                <a:xfrm>
                  <a:off x="2425376" y="3991445"/>
                  <a:ext cx="2700340" cy="2700340"/>
                </a:xfrm>
                <a:custGeom>
                  <a:avLst/>
                  <a:gdLst>
                    <a:gd name="connsiteX0" fmla="*/ 695801 w 1828800"/>
                    <a:gd name="connsiteY0" fmla="*/ 1139666 h 1828800"/>
                    <a:gd name="connsiteX1" fmla="*/ 917734 w 1828800"/>
                    <a:gd name="connsiteY1" fmla="*/ 1828324 h 1828800"/>
                    <a:gd name="connsiteX2" fmla="*/ 1139666 w 1828800"/>
                    <a:gd name="connsiteY2" fmla="*/ 1139666 h 1828800"/>
                    <a:gd name="connsiteX3" fmla="*/ 1828324 w 1828800"/>
                    <a:gd name="connsiteY3" fmla="*/ 917734 h 1828800"/>
                    <a:gd name="connsiteX4" fmla="*/ 1139666 w 1828800"/>
                    <a:gd name="connsiteY4" fmla="*/ 695801 h 1828800"/>
                    <a:gd name="connsiteX5" fmla="*/ 917734 w 1828800"/>
                    <a:gd name="connsiteY5" fmla="*/ 7144 h 1828800"/>
                    <a:gd name="connsiteX6" fmla="*/ 695801 w 1828800"/>
                    <a:gd name="connsiteY6" fmla="*/ 695801 h 1828800"/>
                    <a:gd name="connsiteX7" fmla="*/ 7144 w 1828800"/>
                    <a:gd name="connsiteY7" fmla="*/ 91773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695801" y="1139666"/>
                      </a:moveTo>
                      <a:lnTo>
                        <a:pt x="917734" y="1828324"/>
                      </a:lnTo>
                      <a:lnTo>
                        <a:pt x="1139666" y="1139666"/>
                      </a:lnTo>
                      <a:lnTo>
                        <a:pt x="1828324" y="917734"/>
                      </a:lnTo>
                      <a:lnTo>
                        <a:pt x="1139666" y="695801"/>
                      </a:lnTo>
                      <a:lnTo>
                        <a:pt x="917734" y="7144"/>
                      </a:lnTo>
                      <a:lnTo>
                        <a:pt x="695801" y="695801"/>
                      </a:lnTo>
                      <a:lnTo>
                        <a:pt x="7144" y="917734"/>
                      </a:lnTo>
                      <a:close/>
                    </a:path>
                  </a:pathLst>
                </a:custGeom>
                <a:solidFill>
                  <a:srgbClr val="CED5E0"/>
                </a:solidFill>
                <a:ln w="9525" cap="flat">
                  <a:noFill/>
                  <a:prstDash val="solid"/>
                  <a:miter/>
                </a:ln>
              </p:spPr>
              <p:txBody>
                <a:bodyPr rtlCol="1" anchor="ctr"/>
                <a:lstStyle/>
                <a:p>
                  <a:endParaRPr lang="he-IL" sz="1653"/>
                </a:p>
              </p:txBody>
            </p:sp>
            <p:sp>
              <p:nvSpPr>
                <p:cNvPr id="83" name="צורה חופשית: צורה 82">
                  <a:extLst>
                    <a:ext uri="{FF2B5EF4-FFF2-40B4-BE49-F238E27FC236}">
                      <a16:creationId xmlns:a16="http://schemas.microsoft.com/office/drawing/2014/main" id="{4A94F18E-C48E-4AF2-A4A9-1450ADF2615E}"/>
                    </a:ext>
                  </a:extLst>
                </p:cNvPr>
                <p:cNvSpPr/>
                <p:nvPr/>
              </p:nvSpPr>
              <p:spPr>
                <a:xfrm>
                  <a:off x="2816635" y="4392944"/>
                  <a:ext cx="1919743" cy="1919743"/>
                </a:xfrm>
                <a:custGeom>
                  <a:avLst/>
                  <a:gdLst>
                    <a:gd name="connsiteX0" fmla="*/ 570071 w 1666875"/>
                    <a:gd name="connsiteY0" fmla="*/ 570071 h 1666875"/>
                    <a:gd name="connsiteX1" fmla="*/ 7144 w 1666875"/>
                    <a:gd name="connsiteY1" fmla="*/ 1668304 h 1666875"/>
                    <a:gd name="connsiteX2" fmla="*/ 1105376 w 1666875"/>
                    <a:gd name="connsiteY2" fmla="*/ 1105376 h 1666875"/>
                    <a:gd name="connsiteX3" fmla="*/ 1668304 w 1666875"/>
                    <a:gd name="connsiteY3" fmla="*/ 7144 h 1666875"/>
                  </a:gdLst>
                  <a:ahLst/>
                  <a:cxnLst>
                    <a:cxn ang="0">
                      <a:pos x="connsiteX0" y="connsiteY0"/>
                    </a:cxn>
                    <a:cxn ang="0">
                      <a:pos x="connsiteX1" y="connsiteY1"/>
                    </a:cxn>
                    <a:cxn ang="0">
                      <a:pos x="connsiteX2" y="connsiteY2"/>
                    </a:cxn>
                    <a:cxn ang="0">
                      <a:pos x="connsiteX3" y="connsiteY3"/>
                    </a:cxn>
                  </a:cxnLst>
                  <a:rect l="l" t="t" r="r" b="b"/>
                  <a:pathLst>
                    <a:path w="1666875" h="1666875">
                      <a:moveTo>
                        <a:pt x="570071" y="570071"/>
                      </a:moveTo>
                      <a:lnTo>
                        <a:pt x="7144" y="1668304"/>
                      </a:lnTo>
                      <a:lnTo>
                        <a:pt x="1105376" y="1105376"/>
                      </a:lnTo>
                      <a:lnTo>
                        <a:pt x="1668304" y="7144"/>
                      </a:lnTo>
                      <a:close/>
                    </a:path>
                  </a:pathLst>
                </a:custGeom>
                <a:solidFill>
                  <a:schemeClr val="tx2">
                    <a:lumMod val="60000"/>
                    <a:lumOff val="40000"/>
                  </a:schemeClr>
                </a:solidFill>
                <a:ln w="9525" cap="flat">
                  <a:noFill/>
                  <a:prstDash val="solid"/>
                  <a:miter/>
                </a:ln>
              </p:spPr>
              <p:txBody>
                <a:bodyPr rtlCol="1" anchor="ctr"/>
                <a:lstStyle/>
                <a:p>
                  <a:endParaRPr lang="he-IL" sz="1653"/>
                </a:p>
              </p:txBody>
            </p:sp>
            <p:sp>
              <p:nvSpPr>
                <p:cNvPr id="84" name="צורה חופשית: צורה 83">
                  <a:extLst>
                    <a:ext uri="{FF2B5EF4-FFF2-40B4-BE49-F238E27FC236}">
                      <a16:creationId xmlns:a16="http://schemas.microsoft.com/office/drawing/2014/main" id="{D221545A-15A3-41DA-89AA-C29BD6DC1C62}"/>
                    </a:ext>
                  </a:extLst>
                </p:cNvPr>
                <p:cNvSpPr/>
                <p:nvPr/>
              </p:nvSpPr>
              <p:spPr>
                <a:xfrm>
                  <a:off x="3624103" y="5190172"/>
                  <a:ext cx="304800" cy="304800"/>
                </a:xfrm>
                <a:custGeom>
                  <a:avLst/>
                  <a:gdLst>
                    <a:gd name="connsiteX0" fmla="*/ 304324 w 304800"/>
                    <a:gd name="connsiteY0" fmla="*/ 155734 h 304800"/>
                    <a:gd name="connsiteX1" fmla="*/ 155734 w 304800"/>
                    <a:gd name="connsiteY1" fmla="*/ 304324 h 304800"/>
                    <a:gd name="connsiteX2" fmla="*/ 7144 w 304800"/>
                    <a:gd name="connsiteY2" fmla="*/ 155734 h 304800"/>
                    <a:gd name="connsiteX3" fmla="*/ 155734 w 304800"/>
                    <a:gd name="connsiteY3" fmla="*/ 7144 h 304800"/>
                    <a:gd name="connsiteX4" fmla="*/ 304324 w 304800"/>
                    <a:gd name="connsiteY4" fmla="*/ 155734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324" y="155734"/>
                      </a:moveTo>
                      <a:cubicBezTo>
                        <a:pt x="304324" y="237798"/>
                        <a:pt x="237798" y="304324"/>
                        <a:pt x="155734" y="304324"/>
                      </a:cubicBezTo>
                      <a:cubicBezTo>
                        <a:pt x="73670" y="304324"/>
                        <a:pt x="7144" y="237798"/>
                        <a:pt x="7144" y="155734"/>
                      </a:cubicBezTo>
                      <a:cubicBezTo>
                        <a:pt x="7144" y="73670"/>
                        <a:pt x="73670" y="7144"/>
                        <a:pt x="155734" y="7144"/>
                      </a:cubicBezTo>
                      <a:cubicBezTo>
                        <a:pt x="237798" y="7144"/>
                        <a:pt x="304324" y="73670"/>
                        <a:pt x="304324" y="155734"/>
                      </a:cubicBezTo>
                      <a:close/>
                    </a:path>
                  </a:pathLst>
                </a:custGeom>
                <a:solidFill>
                  <a:srgbClr val="324A5E"/>
                </a:solidFill>
                <a:ln w="9525" cap="flat">
                  <a:noFill/>
                  <a:prstDash val="solid"/>
                  <a:miter/>
                </a:ln>
              </p:spPr>
              <p:txBody>
                <a:bodyPr rtlCol="1" anchor="ctr"/>
                <a:lstStyle/>
                <a:p>
                  <a:endParaRPr lang="he-IL" sz="1653"/>
                </a:p>
              </p:txBody>
            </p:sp>
          </p:grpSp>
        </p:grpSp>
        <p:grpSp>
          <p:nvGrpSpPr>
            <p:cNvPr id="66" name="קבוצה 65">
              <a:extLst>
                <a:ext uri="{FF2B5EF4-FFF2-40B4-BE49-F238E27FC236}">
                  <a16:creationId xmlns:a16="http://schemas.microsoft.com/office/drawing/2014/main" id="{4EE0B413-4668-481A-94BF-BA54010E6A71}"/>
                </a:ext>
              </a:extLst>
            </p:cNvPr>
            <p:cNvGrpSpPr/>
            <p:nvPr userDrawn="1"/>
          </p:nvGrpSpPr>
          <p:grpSpPr>
            <a:xfrm>
              <a:off x="4288585" y="10014348"/>
              <a:ext cx="357754" cy="357754"/>
              <a:chOff x="4112190" y="10002852"/>
              <a:chExt cx="357754" cy="357754"/>
            </a:xfrm>
          </p:grpSpPr>
          <p:sp>
            <p:nvSpPr>
              <p:cNvPr id="74" name="אליפסה 73">
                <a:extLst>
                  <a:ext uri="{FF2B5EF4-FFF2-40B4-BE49-F238E27FC236}">
                    <a16:creationId xmlns:a16="http://schemas.microsoft.com/office/drawing/2014/main" id="{75069C09-EDA8-4C58-9E08-A1B060B5E822}"/>
                  </a:ext>
                </a:extLst>
              </p:cNvPr>
              <p:cNvSpPr/>
              <p:nvPr/>
            </p:nvSpPr>
            <p:spPr>
              <a:xfrm>
                <a:off x="4112190" y="10002852"/>
                <a:ext cx="357754" cy="357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sp>
            <p:nvSpPr>
              <p:cNvPr id="75" name="צורה חופשית: צורה 74">
                <a:extLst>
                  <a:ext uri="{FF2B5EF4-FFF2-40B4-BE49-F238E27FC236}">
                    <a16:creationId xmlns:a16="http://schemas.microsoft.com/office/drawing/2014/main" id="{72A1FD82-21ED-434C-AAC1-A53880FCEFA3}"/>
                  </a:ext>
                </a:extLst>
              </p:cNvPr>
              <p:cNvSpPr/>
              <p:nvPr/>
            </p:nvSpPr>
            <p:spPr>
              <a:xfrm>
                <a:off x="4131921" y="10022583"/>
                <a:ext cx="318293" cy="318293"/>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bg1">
                  <a:lumMod val="65000"/>
                </a:schemeClr>
              </a:solidFill>
              <a:ln w="9525" cap="flat">
                <a:noFill/>
                <a:prstDash val="solid"/>
                <a:miter/>
              </a:ln>
            </p:spPr>
            <p:txBody>
              <a:bodyPr rtlCol="1" anchor="ctr"/>
              <a:lstStyle/>
              <a:p>
                <a:endParaRPr lang="he-IL" sz="1653"/>
              </a:p>
            </p:txBody>
          </p:sp>
          <p:sp>
            <p:nvSpPr>
              <p:cNvPr id="76" name="צורה חופשית: צורה 75">
                <a:extLst>
                  <a:ext uri="{FF2B5EF4-FFF2-40B4-BE49-F238E27FC236}">
                    <a16:creationId xmlns:a16="http://schemas.microsoft.com/office/drawing/2014/main" id="{663BF577-137D-40F8-8790-37ECC4B13D72}"/>
                  </a:ext>
                </a:extLst>
              </p:cNvPr>
              <p:cNvSpPr/>
              <p:nvPr/>
            </p:nvSpPr>
            <p:spPr>
              <a:xfrm>
                <a:off x="4150449" y="10041112"/>
                <a:ext cx="281235" cy="281235"/>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sz="1653"/>
              </a:p>
            </p:txBody>
          </p:sp>
          <p:sp>
            <p:nvSpPr>
              <p:cNvPr id="77" name="Freeform 976">
                <a:extLst>
                  <a:ext uri="{FF2B5EF4-FFF2-40B4-BE49-F238E27FC236}">
                    <a16:creationId xmlns:a16="http://schemas.microsoft.com/office/drawing/2014/main" id="{21986374-3B61-4C24-BA50-6DD0BECC2C85}"/>
                  </a:ext>
                </a:extLst>
              </p:cNvPr>
              <p:cNvSpPr>
                <a:spLocks noChangeAspect="1"/>
              </p:cNvSpPr>
              <p:nvPr/>
            </p:nvSpPr>
            <p:spPr bwMode="auto">
              <a:xfrm>
                <a:off x="4246242" y="10122454"/>
                <a:ext cx="105447" cy="118229"/>
              </a:xfrm>
              <a:custGeom>
                <a:avLst/>
                <a:gdLst>
                  <a:gd name="T0" fmla="*/ 52 w 53"/>
                  <a:gd name="T1" fmla="*/ 31 h 59"/>
                  <a:gd name="T2" fmla="*/ 2 w 53"/>
                  <a:gd name="T3" fmla="*/ 59 h 59"/>
                  <a:gd name="T4" fmla="*/ 1 w 53"/>
                  <a:gd name="T5" fmla="*/ 59 h 59"/>
                  <a:gd name="T6" fmla="*/ 0 w 53"/>
                  <a:gd name="T7" fmla="*/ 58 h 59"/>
                  <a:gd name="T8" fmla="*/ 0 w 53"/>
                  <a:gd name="T9" fmla="*/ 2 h 59"/>
                  <a:gd name="T10" fmla="*/ 1 w 53"/>
                  <a:gd name="T11" fmla="*/ 0 h 59"/>
                  <a:gd name="T12" fmla="*/ 2 w 53"/>
                  <a:gd name="T13" fmla="*/ 0 h 59"/>
                  <a:gd name="T14" fmla="*/ 52 w 53"/>
                  <a:gd name="T15" fmla="*/ 28 h 59"/>
                  <a:gd name="T16" fmla="*/ 53 w 53"/>
                  <a:gd name="T17" fmla="*/ 30 h 59"/>
                  <a:gd name="T18" fmla="*/ 52 w 53"/>
                  <a:gd name="T19"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9">
                    <a:moveTo>
                      <a:pt x="52" y="31"/>
                    </a:moveTo>
                    <a:cubicBezTo>
                      <a:pt x="2" y="59"/>
                      <a:pt x="2" y="59"/>
                      <a:pt x="2" y="59"/>
                    </a:cubicBezTo>
                    <a:cubicBezTo>
                      <a:pt x="1" y="59"/>
                      <a:pt x="1" y="59"/>
                      <a:pt x="1" y="59"/>
                    </a:cubicBezTo>
                    <a:cubicBezTo>
                      <a:pt x="0" y="59"/>
                      <a:pt x="0" y="58"/>
                      <a:pt x="0" y="58"/>
                    </a:cubicBezTo>
                    <a:cubicBezTo>
                      <a:pt x="0" y="2"/>
                      <a:pt x="0" y="2"/>
                      <a:pt x="0" y="2"/>
                    </a:cubicBezTo>
                    <a:cubicBezTo>
                      <a:pt x="0" y="1"/>
                      <a:pt x="0" y="1"/>
                      <a:pt x="1" y="0"/>
                    </a:cubicBezTo>
                    <a:cubicBezTo>
                      <a:pt x="1" y="0"/>
                      <a:pt x="1" y="0"/>
                      <a:pt x="2" y="0"/>
                    </a:cubicBezTo>
                    <a:cubicBezTo>
                      <a:pt x="52" y="28"/>
                      <a:pt x="52" y="28"/>
                      <a:pt x="52" y="28"/>
                    </a:cubicBezTo>
                    <a:cubicBezTo>
                      <a:pt x="53" y="29"/>
                      <a:pt x="53" y="29"/>
                      <a:pt x="53" y="30"/>
                    </a:cubicBezTo>
                    <a:cubicBezTo>
                      <a:pt x="53" y="30"/>
                      <a:pt x="53" y="30"/>
                      <a:pt x="52" y="31"/>
                    </a:cubicBezTo>
                    <a:close/>
                  </a:path>
                </a:pathLst>
              </a:custGeom>
              <a:noFill/>
              <a:ln>
                <a:solidFill>
                  <a:srgbClr val="A6A6A6"/>
                </a:solidFill>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קבוצה 66">
              <a:extLst>
                <a:ext uri="{FF2B5EF4-FFF2-40B4-BE49-F238E27FC236}">
                  <a16:creationId xmlns:a16="http://schemas.microsoft.com/office/drawing/2014/main" id="{29C1B783-EDCD-4C42-8641-3FF8C1CD88D4}"/>
                </a:ext>
              </a:extLst>
            </p:cNvPr>
            <p:cNvGrpSpPr/>
            <p:nvPr userDrawn="1"/>
          </p:nvGrpSpPr>
          <p:grpSpPr>
            <a:xfrm>
              <a:off x="2913336" y="10014348"/>
              <a:ext cx="357754" cy="357754"/>
              <a:chOff x="3093117" y="9996522"/>
              <a:chExt cx="357754" cy="357754"/>
            </a:xfrm>
          </p:grpSpPr>
          <p:sp>
            <p:nvSpPr>
              <p:cNvPr id="70" name="אליפסה 69">
                <a:extLst>
                  <a:ext uri="{FF2B5EF4-FFF2-40B4-BE49-F238E27FC236}">
                    <a16:creationId xmlns:a16="http://schemas.microsoft.com/office/drawing/2014/main" id="{259C8B53-0F65-4449-A19D-A77BACF68BD9}"/>
                  </a:ext>
                </a:extLst>
              </p:cNvPr>
              <p:cNvSpPr/>
              <p:nvPr/>
            </p:nvSpPr>
            <p:spPr>
              <a:xfrm>
                <a:off x="3093117" y="9996522"/>
                <a:ext cx="357754" cy="357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sp>
            <p:nvSpPr>
              <p:cNvPr id="71" name="צורה חופשית: צורה 70">
                <a:extLst>
                  <a:ext uri="{FF2B5EF4-FFF2-40B4-BE49-F238E27FC236}">
                    <a16:creationId xmlns:a16="http://schemas.microsoft.com/office/drawing/2014/main" id="{8823E2F9-B5EF-42A0-90B0-E2C7A815E306}"/>
                  </a:ext>
                </a:extLst>
              </p:cNvPr>
              <p:cNvSpPr/>
              <p:nvPr/>
            </p:nvSpPr>
            <p:spPr>
              <a:xfrm>
                <a:off x="3112848" y="10016253"/>
                <a:ext cx="318293" cy="318293"/>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bg1">
                  <a:lumMod val="65000"/>
                </a:schemeClr>
              </a:solidFill>
              <a:ln w="9525" cap="flat">
                <a:noFill/>
                <a:prstDash val="solid"/>
                <a:miter/>
              </a:ln>
            </p:spPr>
            <p:txBody>
              <a:bodyPr rtlCol="1" anchor="ctr"/>
              <a:lstStyle/>
              <a:p>
                <a:endParaRPr lang="he-IL" sz="1653"/>
              </a:p>
            </p:txBody>
          </p:sp>
          <p:sp>
            <p:nvSpPr>
              <p:cNvPr id="72" name="צורה חופשית: צורה 71">
                <a:extLst>
                  <a:ext uri="{FF2B5EF4-FFF2-40B4-BE49-F238E27FC236}">
                    <a16:creationId xmlns:a16="http://schemas.microsoft.com/office/drawing/2014/main" id="{2DD90846-73ED-4083-9040-227137556469}"/>
                  </a:ext>
                </a:extLst>
              </p:cNvPr>
              <p:cNvSpPr/>
              <p:nvPr/>
            </p:nvSpPr>
            <p:spPr>
              <a:xfrm>
                <a:off x="3131376" y="10034782"/>
                <a:ext cx="281235" cy="281235"/>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sz="1653"/>
              </a:p>
            </p:txBody>
          </p:sp>
          <p:sp>
            <p:nvSpPr>
              <p:cNvPr id="73" name="Freeform 976">
                <a:extLst>
                  <a:ext uri="{FF2B5EF4-FFF2-40B4-BE49-F238E27FC236}">
                    <a16:creationId xmlns:a16="http://schemas.microsoft.com/office/drawing/2014/main" id="{D955AE04-E2DB-488D-A12D-37A13C6D7F83}"/>
                  </a:ext>
                </a:extLst>
              </p:cNvPr>
              <p:cNvSpPr>
                <a:spLocks noChangeAspect="1"/>
              </p:cNvSpPr>
              <p:nvPr/>
            </p:nvSpPr>
            <p:spPr bwMode="auto">
              <a:xfrm flipH="1">
                <a:off x="3170000" y="10082472"/>
                <a:ext cx="165762" cy="185855"/>
              </a:xfrm>
              <a:custGeom>
                <a:avLst/>
                <a:gdLst>
                  <a:gd name="T0" fmla="*/ 52 w 53"/>
                  <a:gd name="T1" fmla="*/ 31 h 59"/>
                  <a:gd name="T2" fmla="*/ 2 w 53"/>
                  <a:gd name="T3" fmla="*/ 59 h 59"/>
                  <a:gd name="T4" fmla="*/ 1 w 53"/>
                  <a:gd name="T5" fmla="*/ 59 h 59"/>
                  <a:gd name="T6" fmla="*/ 0 w 53"/>
                  <a:gd name="T7" fmla="*/ 58 h 59"/>
                  <a:gd name="T8" fmla="*/ 0 w 53"/>
                  <a:gd name="T9" fmla="*/ 2 h 59"/>
                  <a:gd name="T10" fmla="*/ 1 w 53"/>
                  <a:gd name="T11" fmla="*/ 0 h 59"/>
                  <a:gd name="T12" fmla="*/ 2 w 53"/>
                  <a:gd name="T13" fmla="*/ 0 h 59"/>
                  <a:gd name="T14" fmla="*/ 52 w 53"/>
                  <a:gd name="T15" fmla="*/ 28 h 59"/>
                  <a:gd name="T16" fmla="*/ 53 w 53"/>
                  <a:gd name="T17" fmla="*/ 30 h 59"/>
                  <a:gd name="T18" fmla="*/ 52 w 53"/>
                  <a:gd name="T19"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9">
                    <a:moveTo>
                      <a:pt x="52" y="31"/>
                    </a:moveTo>
                    <a:cubicBezTo>
                      <a:pt x="2" y="59"/>
                      <a:pt x="2" y="59"/>
                      <a:pt x="2" y="59"/>
                    </a:cubicBezTo>
                    <a:cubicBezTo>
                      <a:pt x="1" y="59"/>
                      <a:pt x="1" y="59"/>
                      <a:pt x="1" y="59"/>
                    </a:cubicBezTo>
                    <a:cubicBezTo>
                      <a:pt x="0" y="59"/>
                      <a:pt x="0" y="58"/>
                      <a:pt x="0" y="58"/>
                    </a:cubicBezTo>
                    <a:cubicBezTo>
                      <a:pt x="0" y="2"/>
                      <a:pt x="0" y="2"/>
                      <a:pt x="0" y="2"/>
                    </a:cubicBezTo>
                    <a:cubicBezTo>
                      <a:pt x="0" y="1"/>
                      <a:pt x="0" y="1"/>
                      <a:pt x="1" y="0"/>
                    </a:cubicBezTo>
                    <a:cubicBezTo>
                      <a:pt x="1" y="0"/>
                      <a:pt x="1" y="0"/>
                      <a:pt x="2" y="0"/>
                    </a:cubicBezTo>
                    <a:cubicBezTo>
                      <a:pt x="52" y="28"/>
                      <a:pt x="52" y="28"/>
                      <a:pt x="52" y="28"/>
                    </a:cubicBezTo>
                    <a:cubicBezTo>
                      <a:pt x="53" y="29"/>
                      <a:pt x="53" y="29"/>
                      <a:pt x="53" y="30"/>
                    </a:cubicBezTo>
                    <a:cubicBezTo>
                      <a:pt x="53" y="30"/>
                      <a:pt x="53" y="30"/>
                      <a:pt x="52" y="3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קבוצה 2">
              <a:extLst>
                <a:ext uri="{FF2B5EF4-FFF2-40B4-BE49-F238E27FC236}">
                  <a16:creationId xmlns:a16="http://schemas.microsoft.com/office/drawing/2014/main" id="{D29BA2DC-1D68-4048-BA6C-1C786AEF6544}"/>
                </a:ext>
              </a:extLst>
            </p:cNvPr>
            <p:cNvGrpSpPr/>
            <p:nvPr userDrawn="1"/>
          </p:nvGrpSpPr>
          <p:grpSpPr>
            <a:xfrm>
              <a:off x="3950675" y="10027990"/>
              <a:ext cx="330471" cy="330471"/>
              <a:chOff x="3950675" y="10027990"/>
              <a:chExt cx="330471" cy="330471"/>
            </a:xfrm>
          </p:grpSpPr>
          <p:sp>
            <p:nvSpPr>
              <p:cNvPr id="68" name="אליפסה 67">
                <a:extLst>
                  <a:ext uri="{FF2B5EF4-FFF2-40B4-BE49-F238E27FC236}">
                    <a16:creationId xmlns:a16="http://schemas.microsoft.com/office/drawing/2014/main" id="{0F4ACF7C-7036-4C9C-A7DE-C53BD8AD3114}"/>
                  </a:ext>
                </a:extLst>
              </p:cNvPr>
              <p:cNvSpPr/>
              <p:nvPr/>
            </p:nvSpPr>
            <p:spPr>
              <a:xfrm>
                <a:off x="3950675" y="10027990"/>
                <a:ext cx="330471" cy="330471"/>
              </a:xfrm>
              <a:prstGeom prst="ellipse">
                <a:avLst/>
              </a:prstGeom>
              <a:solidFill>
                <a:srgbClr val="F19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dirty="0"/>
              </a:p>
            </p:txBody>
          </p:sp>
          <p:grpSp>
            <p:nvGrpSpPr>
              <p:cNvPr id="87" name="גרפיקה 15">
                <a:extLst>
                  <a:ext uri="{FF2B5EF4-FFF2-40B4-BE49-F238E27FC236}">
                    <a16:creationId xmlns:a16="http://schemas.microsoft.com/office/drawing/2014/main" id="{1929C398-2068-481A-9AB8-E3DC62B2CA73}"/>
                  </a:ext>
                </a:extLst>
              </p:cNvPr>
              <p:cNvGrpSpPr/>
              <p:nvPr/>
            </p:nvGrpSpPr>
            <p:grpSpPr>
              <a:xfrm>
                <a:off x="3980236" y="10086012"/>
                <a:ext cx="254186" cy="230217"/>
                <a:chOff x="3122469" y="6511377"/>
                <a:chExt cx="1565336" cy="1417727"/>
              </a:xfrm>
              <a:solidFill>
                <a:schemeClr val="bg1"/>
              </a:solidFill>
            </p:grpSpPr>
            <p:sp>
              <p:nvSpPr>
                <p:cNvPr id="88" name="צורה חופשית: צורה 87">
                  <a:extLst>
                    <a:ext uri="{FF2B5EF4-FFF2-40B4-BE49-F238E27FC236}">
                      <a16:creationId xmlns:a16="http://schemas.microsoft.com/office/drawing/2014/main" id="{5E44E8A4-51CE-41AB-A6A6-6C0FF1679CE9}"/>
                    </a:ext>
                  </a:extLst>
                </p:cNvPr>
                <p:cNvSpPr/>
                <p:nvPr/>
              </p:nvSpPr>
              <p:spPr>
                <a:xfrm>
                  <a:off x="3122469" y="6551834"/>
                  <a:ext cx="1114424" cy="1114426"/>
                </a:xfrm>
                <a:custGeom>
                  <a:avLst/>
                  <a:gdLst>
                    <a:gd name="connsiteX0" fmla="*/ 1100947 w 1114425"/>
                    <a:gd name="connsiteY0" fmla="*/ 544144 h 1114425"/>
                    <a:gd name="connsiteX1" fmla="*/ 931955 w 1114425"/>
                    <a:gd name="connsiteY1" fmla="*/ 481822 h 1114425"/>
                    <a:gd name="connsiteX2" fmla="*/ 636842 w 1114425"/>
                    <a:gd name="connsiteY2" fmla="*/ 186719 h 1114425"/>
                    <a:gd name="connsiteX3" fmla="*/ 574510 w 1114425"/>
                    <a:gd name="connsiteY3" fmla="*/ 17717 h 1114425"/>
                    <a:gd name="connsiteX4" fmla="*/ 559337 w 1114425"/>
                    <a:gd name="connsiteY4" fmla="*/ 7144 h 1114425"/>
                    <a:gd name="connsiteX5" fmla="*/ 544163 w 1114425"/>
                    <a:gd name="connsiteY5" fmla="*/ 17717 h 1114425"/>
                    <a:gd name="connsiteX6" fmla="*/ 481832 w 1114425"/>
                    <a:gd name="connsiteY6" fmla="*/ 186709 h 1114425"/>
                    <a:gd name="connsiteX7" fmla="*/ 186719 w 1114425"/>
                    <a:gd name="connsiteY7" fmla="*/ 481822 h 1114425"/>
                    <a:gd name="connsiteX8" fmla="*/ 17717 w 1114425"/>
                    <a:gd name="connsiteY8" fmla="*/ 544144 h 1114425"/>
                    <a:gd name="connsiteX9" fmla="*/ 7144 w 1114425"/>
                    <a:gd name="connsiteY9" fmla="*/ 559318 h 1114425"/>
                    <a:gd name="connsiteX10" fmla="*/ 17717 w 1114425"/>
                    <a:gd name="connsiteY10" fmla="*/ 574491 h 1114425"/>
                    <a:gd name="connsiteX11" fmla="*/ 186728 w 1114425"/>
                    <a:gd name="connsiteY11" fmla="*/ 636832 h 1114425"/>
                    <a:gd name="connsiteX12" fmla="*/ 481832 w 1114425"/>
                    <a:gd name="connsiteY12" fmla="*/ 931936 h 1114425"/>
                    <a:gd name="connsiteX13" fmla="*/ 544163 w 1114425"/>
                    <a:gd name="connsiteY13" fmla="*/ 1100947 h 1114425"/>
                    <a:gd name="connsiteX14" fmla="*/ 559337 w 1114425"/>
                    <a:gd name="connsiteY14" fmla="*/ 1111520 h 1114425"/>
                    <a:gd name="connsiteX15" fmla="*/ 574510 w 1114425"/>
                    <a:gd name="connsiteY15" fmla="*/ 1100947 h 1114425"/>
                    <a:gd name="connsiteX16" fmla="*/ 636842 w 1114425"/>
                    <a:gd name="connsiteY16" fmla="*/ 931936 h 1114425"/>
                    <a:gd name="connsiteX17" fmla="*/ 931945 w 1114425"/>
                    <a:gd name="connsiteY17" fmla="*/ 636832 h 1114425"/>
                    <a:gd name="connsiteX18" fmla="*/ 1100957 w 1114425"/>
                    <a:gd name="connsiteY18" fmla="*/ 574491 h 1114425"/>
                    <a:gd name="connsiteX19" fmla="*/ 1111530 w 1114425"/>
                    <a:gd name="connsiteY19" fmla="*/ 559318 h 1114425"/>
                    <a:gd name="connsiteX20" fmla="*/ 1100947 w 1114425"/>
                    <a:gd name="connsiteY20" fmla="*/ 544144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4425" h="1114425">
                      <a:moveTo>
                        <a:pt x="1100947" y="544144"/>
                      </a:moveTo>
                      <a:lnTo>
                        <a:pt x="931955" y="481822"/>
                      </a:lnTo>
                      <a:cubicBezTo>
                        <a:pt x="795137" y="431368"/>
                        <a:pt x="687286" y="323526"/>
                        <a:pt x="636842" y="186719"/>
                      </a:cubicBezTo>
                      <a:lnTo>
                        <a:pt x="574510" y="17717"/>
                      </a:lnTo>
                      <a:cubicBezTo>
                        <a:pt x="572167" y="11363"/>
                        <a:pt x="566109" y="7144"/>
                        <a:pt x="559337" y="7144"/>
                      </a:cubicBezTo>
                      <a:cubicBezTo>
                        <a:pt x="552564" y="7144"/>
                        <a:pt x="546506" y="11363"/>
                        <a:pt x="544163" y="17717"/>
                      </a:cubicBezTo>
                      <a:lnTo>
                        <a:pt x="481832" y="186709"/>
                      </a:lnTo>
                      <a:cubicBezTo>
                        <a:pt x="431378" y="323526"/>
                        <a:pt x="323526" y="431368"/>
                        <a:pt x="186719" y="481822"/>
                      </a:cubicBezTo>
                      <a:lnTo>
                        <a:pt x="17717" y="544144"/>
                      </a:lnTo>
                      <a:cubicBezTo>
                        <a:pt x="11363" y="546487"/>
                        <a:pt x="7144" y="552545"/>
                        <a:pt x="7144" y="559318"/>
                      </a:cubicBezTo>
                      <a:cubicBezTo>
                        <a:pt x="7144" y="566090"/>
                        <a:pt x="11363" y="572148"/>
                        <a:pt x="17717" y="574491"/>
                      </a:cubicBezTo>
                      <a:lnTo>
                        <a:pt x="186728" y="636832"/>
                      </a:lnTo>
                      <a:cubicBezTo>
                        <a:pt x="323536" y="687286"/>
                        <a:pt x="431378" y="795128"/>
                        <a:pt x="481832" y="931936"/>
                      </a:cubicBezTo>
                      <a:lnTo>
                        <a:pt x="544163" y="1100947"/>
                      </a:lnTo>
                      <a:cubicBezTo>
                        <a:pt x="546506" y="1107300"/>
                        <a:pt x="552564" y="1111520"/>
                        <a:pt x="559337" y="1111520"/>
                      </a:cubicBezTo>
                      <a:cubicBezTo>
                        <a:pt x="566109" y="1111520"/>
                        <a:pt x="572167" y="1107300"/>
                        <a:pt x="574510" y="1100947"/>
                      </a:cubicBezTo>
                      <a:lnTo>
                        <a:pt x="636842" y="931936"/>
                      </a:lnTo>
                      <a:cubicBezTo>
                        <a:pt x="687296" y="795128"/>
                        <a:pt x="795137" y="687276"/>
                        <a:pt x="931945" y="636832"/>
                      </a:cubicBezTo>
                      <a:lnTo>
                        <a:pt x="1100957" y="574491"/>
                      </a:lnTo>
                      <a:cubicBezTo>
                        <a:pt x="1107310" y="572148"/>
                        <a:pt x="1111530" y="566090"/>
                        <a:pt x="1111530" y="559318"/>
                      </a:cubicBezTo>
                      <a:cubicBezTo>
                        <a:pt x="1111530" y="552545"/>
                        <a:pt x="1107300" y="546487"/>
                        <a:pt x="1100947" y="544144"/>
                      </a:cubicBezTo>
                      <a:close/>
                    </a:path>
                  </a:pathLst>
                </a:custGeom>
                <a:grpFill/>
                <a:ln w="9525" cap="flat">
                  <a:noFill/>
                  <a:prstDash val="solid"/>
                  <a:miter/>
                </a:ln>
              </p:spPr>
              <p:txBody>
                <a:bodyPr rtlCol="1" anchor="ctr"/>
                <a:lstStyle/>
                <a:p>
                  <a:endParaRPr lang="he-IL" sz="1653" dirty="0"/>
                </a:p>
              </p:txBody>
            </p:sp>
            <p:sp>
              <p:nvSpPr>
                <p:cNvPr id="89" name="צורה חופשית: צורה 88">
                  <a:extLst>
                    <a:ext uri="{FF2B5EF4-FFF2-40B4-BE49-F238E27FC236}">
                      <a16:creationId xmlns:a16="http://schemas.microsoft.com/office/drawing/2014/main" id="{E30AB1EB-DC88-464E-85C4-5381FC6C2FBB}"/>
                    </a:ext>
                  </a:extLst>
                </p:cNvPr>
                <p:cNvSpPr/>
                <p:nvPr/>
              </p:nvSpPr>
              <p:spPr>
                <a:xfrm>
                  <a:off x="3925805" y="7167105"/>
                  <a:ext cx="762000" cy="761999"/>
                </a:xfrm>
                <a:custGeom>
                  <a:avLst/>
                  <a:gdLst>
                    <a:gd name="connsiteX0" fmla="*/ 750513 w 762000"/>
                    <a:gd name="connsiteY0" fmla="*/ 372104 h 762000"/>
                    <a:gd name="connsiteX1" fmla="*/ 635651 w 762000"/>
                    <a:gd name="connsiteY1" fmla="*/ 329746 h 762000"/>
                    <a:gd name="connsiteX2" fmla="*/ 435092 w 762000"/>
                    <a:gd name="connsiteY2" fmla="*/ 129188 h 762000"/>
                    <a:gd name="connsiteX3" fmla="*/ 392735 w 762000"/>
                    <a:gd name="connsiteY3" fmla="*/ 14335 h 762000"/>
                    <a:gd name="connsiteX4" fmla="*/ 382419 w 762000"/>
                    <a:gd name="connsiteY4" fmla="*/ 7144 h 762000"/>
                    <a:gd name="connsiteX5" fmla="*/ 372104 w 762000"/>
                    <a:gd name="connsiteY5" fmla="*/ 14335 h 762000"/>
                    <a:gd name="connsiteX6" fmla="*/ 329756 w 762000"/>
                    <a:gd name="connsiteY6" fmla="*/ 129178 h 762000"/>
                    <a:gd name="connsiteX7" fmla="*/ 129188 w 762000"/>
                    <a:gd name="connsiteY7" fmla="*/ 329746 h 762000"/>
                    <a:gd name="connsiteX8" fmla="*/ 14335 w 762000"/>
                    <a:gd name="connsiteY8" fmla="*/ 372104 h 762000"/>
                    <a:gd name="connsiteX9" fmla="*/ 7144 w 762000"/>
                    <a:gd name="connsiteY9" fmla="*/ 382410 h 762000"/>
                    <a:gd name="connsiteX10" fmla="*/ 14335 w 762000"/>
                    <a:gd name="connsiteY10" fmla="*/ 392725 h 762000"/>
                    <a:gd name="connsiteX11" fmla="*/ 129197 w 762000"/>
                    <a:gd name="connsiteY11" fmla="*/ 435073 h 762000"/>
                    <a:gd name="connsiteX12" fmla="*/ 329756 w 762000"/>
                    <a:gd name="connsiteY12" fmla="*/ 635641 h 762000"/>
                    <a:gd name="connsiteX13" fmla="*/ 372104 w 762000"/>
                    <a:gd name="connsiteY13" fmla="*/ 750513 h 762000"/>
                    <a:gd name="connsiteX14" fmla="*/ 382419 w 762000"/>
                    <a:gd name="connsiteY14" fmla="*/ 757704 h 762000"/>
                    <a:gd name="connsiteX15" fmla="*/ 392735 w 762000"/>
                    <a:gd name="connsiteY15" fmla="*/ 750513 h 762000"/>
                    <a:gd name="connsiteX16" fmla="*/ 435092 w 762000"/>
                    <a:gd name="connsiteY16" fmla="*/ 635641 h 762000"/>
                    <a:gd name="connsiteX17" fmla="*/ 635651 w 762000"/>
                    <a:gd name="connsiteY17" fmla="*/ 435083 h 762000"/>
                    <a:gd name="connsiteX18" fmla="*/ 750513 w 762000"/>
                    <a:gd name="connsiteY18" fmla="*/ 392725 h 762000"/>
                    <a:gd name="connsiteX19" fmla="*/ 757704 w 762000"/>
                    <a:gd name="connsiteY19" fmla="*/ 382410 h 762000"/>
                    <a:gd name="connsiteX20" fmla="*/ 750513 w 762000"/>
                    <a:gd name="connsiteY20" fmla="*/ 372104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762000">
                      <a:moveTo>
                        <a:pt x="750513" y="372104"/>
                      </a:moveTo>
                      <a:lnTo>
                        <a:pt x="635651" y="329746"/>
                      </a:lnTo>
                      <a:cubicBezTo>
                        <a:pt x="542678" y="295456"/>
                        <a:pt x="469383" y="222161"/>
                        <a:pt x="435092" y="129188"/>
                      </a:cubicBezTo>
                      <a:lnTo>
                        <a:pt x="392735" y="14335"/>
                      </a:lnTo>
                      <a:cubicBezTo>
                        <a:pt x="391135" y="10020"/>
                        <a:pt x="387020" y="7144"/>
                        <a:pt x="382419" y="7144"/>
                      </a:cubicBezTo>
                      <a:cubicBezTo>
                        <a:pt x="377819" y="7144"/>
                        <a:pt x="373704" y="10020"/>
                        <a:pt x="372104" y="14335"/>
                      </a:cubicBezTo>
                      <a:lnTo>
                        <a:pt x="329756" y="129178"/>
                      </a:lnTo>
                      <a:cubicBezTo>
                        <a:pt x="295466" y="222161"/>
                        <a:pt x="222171" y="295456"/>
                        <a:pt x="129188" y="329746"/>
                      </a:cubicBezTo>
                      <a:lnTo>
                        <a:pt x="14335" y="372104"/>
                      </a:lnTo>
                      <a:cubicBezTo>
                        <a:pt x="10020" y="373694"/>
                        <a:pt x="7144" y="377809"/>
                        <a:pt x="7144" y="382410"/>
                      </a:cubicBezTo>
                      <a:cubicBezTo>
                        <a:pt x="7144" y="387010"/>
                        <a:pt x="10020" y="391135"/>
                        <a:pt x="14335" y="392725"/>
                      </a:cubicBezTo>
                      <a:lnTo>
                        <a:pt x="129197" y="435073"/>
                      </a:lnTo>
                      <a:cubicBezTo>
                        <a:pt x="222171" y="469373"/>
                        <a:pt x="295466" y="542668"/>
                        <a:pt x="329756" y="635641"/>
                      </a:cubicBezTo>
                      <a:lnTo>
                        <a:pt x="372104" y="750513"/>
                      </a:lnTo>
                      <a:cubicBezTo>
                        <a:pt x="373704" y="754828"/>
                        <a:pt x="377819" y="757704"/>
                        <a:pt x="382419" y="757704"/>
                      </a:cubicBezTo>
                      <a:cubicBezTo>
                        <a:pt x="387020" y="757704"/>
                        <a:pt x="391135" y="754828"/>
                        <a:pt x="392735" y="750513"/>
                      </a:cubicBezTo>
                      <a:lnTo>
                        <a:pt x="435092" y="635641"/>
                      </a:lnTo>
                      <a:cubicBezTo>
                        <a:pt x="469383" y="542658"/>
                        <a:pt x="542668" y="469373"/>
                        <a:pt x="635651" y="435083"/>
                      </a:cubicBezTo>
                      <a:lnTo>
                        <a:pt x="750513" y="392725"/>
                      </a:lnTo>
                      <a:cubicBezTo>
                        <a:pt x="754828" y="391135"/>
                        <a:pt x="757704" y="387010"/>
                        <a:pt x="757704" y="382410"/>
                      </a:cubicBezTo>
                      <a:cubicBezTo>
                        <a:pt x="757704" y="377809"/>
                        <a:pt x="754828" y="373694"/>
                        <a:pt x="750513" y="372104"/>
                      </a:cubicBezTo>
                      <a:close/>
                    </a:path>
                  </a:pathLst>
                </a:custGeom>
                <a:grpFill/>
                <a:ln w="9525" cap="flat">
                  <a:noFill/>
                  <a:prstDash val="solid"/>
                  <a:miter/>
                </a:ln>
              </p:spPr>
              <p:txBody>
                <a:bodyPr rtlCol="1" anchor="ctr"/>
                <a:lstStyle/>
                <a:p>
                  <a:endParaRPr lang="he-IL" sz="1653"/>
                </a:p>
              </p:txBody>
            </p:sp>
            <p:sp>
              <p:nvSpPr>
                <p:cNvPr id="90" name="צורה חופשית: צורה 89">
                  <a:extLst>
                    <a:ext uri="{FF2B5EF4-FFF2-40B4-BE49-F238E27FC236}">
                      <a16:creationId xmlns:a16="http://schemas.microsoft.com/office/drawing/2014/main" id="{50E0D28C-77F2-494A-9934-049B341E4213}"/>
                    </a:ext>
                  </a:extLst>
                </p:cNvPr>
                <p:cNvSpPr/>
                <p:nvPr/>
              </p:nvSpPr>
              <p:spPr>
                <a:xfrm>
                  <a:off x="4052452" y="6511377"/>
                  <a:ext cx="533401" cy="533400"/>
                </a:xfrm>
                <a:custGeom>
                  <a:avLst/>
                  <a:gdLst>
                    <a:gd name="connsiteX0" fmla="*/ 525675 w 533400"/>
                    <a:gd name="connsiteY0" fmla="*/ 261709 h 533400"/>
                    <a:gd name="connsiteX1" fmla="*/ 445551 w 533400"/>
                    <a:gd name="connsiteY1" fmla="*/ 232162 h 533400"/>
                    <a:gd name="connsiteX2" fmla="*/ 305667 w 533400"/>
                    <a:gd name="connsiteY2" fmla="*/ 92269 h 533400"/>
                    <a:gd name="connsiteX3" fmla="*/ 276111 w 533400"/>
                    <a:gd name="connsiteY3" fmla="*/ 12163 h 533400"/>
                    <a:gd name="connsiteX4" fmla="*/ 268919 w 533400"/>
                    <a:gd name="connsiteY4" fmla="*/ 7144 h 533400"/>
                    <a:gd name="connsiteX5" fmla="*/ 261728 w 533400"/>
                    <a:gd name="connsiteY5" fmla="*/ 12154 h 533400"/>
                    <a:gd name="connsiteX6" fmla="*/ 232181 w 533400"/>
                    <a:gd name="connsiteY6" fmla="*/ 92250 h 533400"/>
                    <a:gd name="connsiteX7" fmla="*/ 92278 w 533400"/>
                    <a:gd name="connsiteY7" fmla="*/ 232153 h 533400"/>
                    <a:gd name="connsiteX8" fmla="*/ 12154 w 533400"/>
                    <a:gd name="connsiteY8" fmla="*/ 261699 h 533400"/>
                    <a:gd name="connsiteX9" fmla="*/ 7144 w 533400"/>
                    <a:gd name="connsiteY9" fmla="*/ 268891 h 533400"/>
                    <a:gd name="connsiteX10" fmla="*/ 12154 w 533400"/>
                    <a:gd name="connsiteY10" fmla="*/ 276082 h 533400"/>
                    <a:gd name="connsiteX11" fmla="*/ 92269 w 533400"/>
                    <a:gd name="connsiteY11" fmla="*/ 305638 h 533400"/>
                    <a:gd name="connsiteX12" fmla="*/ 232181 w 533400"/>
                    <a:gd name="connsiteY12" fmla="*/ 445551 h 533400"/>
                    <a:gd name="connsiteX13" fmla="*/ 261728 w 533400"/>
                    <a:gd name="connsiteY13" fmla="*/ 525656 h 533400"/>
                    <a:gd name="connsiteX14" fmla="*/ 268919 w 533400"/>
                    <a:gd name="connsiteY14" fmla="*/ 530666 h 533400"/>
                    <a:gd name="connsiteX15" fmla="*/ 276111 w 533400"/>
                    <a:gd name="connsiteY15" fmla="*/ 525656 h 533400"/>
                    <a:gd name="connsiteX16" fmla="*/ 305667 w 533400"/>
                    <a:gd name="connsiteY16" fmla="*/ 445541 h 533400"/>
                    <a:gd name="connsiteX17" fmla="*/ 445570 w 533400"/>
                    <a:gd name="connsiteY17" fmla="*/ 305648 h 533400"/>
                    <a:gd name="connsiteX18" fmla="*/ 525685 w 533400"/>
                    <a:gd name="connsiteY18" fmla="*/ 276092 h 533400"/>
                    <a:gd name="connsiteX19" fmla="*/ 530695 w 533400"/>
                    <a:gd name="connsiteY19" fmla="*/ 268900 h 533400"/>
                    <a:gd name="connsiteX20" fmla="*/ 525675 w 533400"/>
                    <a:gd name="connsiteY20" fmla="*/ 261709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3400" h="533400">
                      <a:moveTo>
                        <a:pt x="525675" y="261709"/>
                      </a:moveTo>
                      <a:lnTo>
                        <a:pt x="445551" y="232162"/>
                      </a:lnTo>
                      <a:cubicBezTo>
                        <a:pt x="380695" y="208245"/>
                        <a:pt x="329575" y="157124"/>
                        <a:pt x="305667" y="92269"/>
                      </a:cubicBezTo>
                      <a:lnTo>
                        <a:pt x="276111" y="12163"/>
                      </a:lnTo>
                      <a:cubicBezTo>
                        <a:pt x="275006" y="9144"/>
                        <a:pt x="272129" y="7144"/>
                        <a:pt x="268919" y="7144"/>
                      </a:cubicBezTo>
                      <a:cubicBezTo>
                        <a:pt x="265710" y="7144"/>
                        <a:pt x="262833" y="9144"/>
                        <a:pt x="261728" y="12154"/>
                      </a:cubicBezTo>
                      <a:lnTo>
                        <a:pt x="232181" y="92250"/>
                      </a:lnTo>
                      <a:cubicBezTo>
                        <a:pt x="208264" y="157105"/>
                        <a:pt x="157134" y="208236"/>
                        <a:pt x="92278" y="232153"/>
                      </a:cubicBezTo>
                      <a:lnTo>
                        <a:pt x="12154" y="261699"/>
                      </a:lnTo>
                      <a:cubicBezTo>
                        <a:pt x="9144" y="262804"/>
                        <a:pt x="7144" y="265681"/>
                        <a:pt x="7144" y="268891"/>
                      </a:cubicBezTo>
                      <a:cubicBezTo>
                        <a:pt x="7144" y="272101"/>
                        <a:pt x="9144" y="274977"/>
                        <a:pt x="12154" y="276082"/>
                      </a:cubicBezTo>
                      <a:lnTo>
                        <a:pt x="92269" y="305638"/>
                      </a:lnTo>
                      <a:cubicBezTo>
                        <a:pt x="157134" y="329555"/>
                        <a:pt x="208264" y="380686"/>
                        <a:pt x="232181" y="445551"/>
                      </a:cubicBezTo>
                      <a:lnTo>
                        <a:pt x="261728" y="525656"/>
                      </a:lnTo>
                      <a:cubicBezTo>
                        <a:pt x="262833" y="528666"/>
                        <a:pt x="265710" y="530666"/>
                        <a:pt x="268919" y="530666"/>
                      </a:cubicBezTo>
                      <a:cubicBezTo>
                        <a:pt x="272129" y="530666"/>
                        <a:pt x="275006" y="528666"/>
                        <a:pt x="276111" y="525656"/>
                      </a:cubicBezTo>
                      <a:lnTo>
                        <a:pt x="305667" y="445541"/>
                      </a:lnTo>
                      <a:cubicBezTo>
                        <a:pt x="329584" y="380676"/>
                        <a:pt x="380705" y="329555"/>
                        <a:pt x="445570" y="305648"/>
                      </a:cubicBezTo>
                      <a:lnTo>
                        <a:pt x="525685" y="276092"/>
                      </a:lnTo>
                      <a:cubicBezTo>
                        <a:pt x="528695" y="274987"/>
                        <a:pt x="530695" y="272110"/>
                        <a:pt x="530695" y="268900"/>
                      </a:cubicBezTo>
                      <a:cubicBezTo>
                        <a:pt x="530695" y="265690"/>
                        <a:pt x="528695" y="262814"/>
                        <a:pt x="525675" y="261709"/>
                      </a:cubicBezTo>
                      <a:close/>
                    </a:path>
                  </a:pathLst>
                </a:custGeom>
                <a:grpFill/>
                <a:ln w="9525" cap="flat">
                  <a:noFill/>
                  <a:prstDash val="solid"/>
                  <a:miter/>
                </a:ln>
              </p:spPr>
              <p:txBody>
                <a:bodyPr rtlCol="1" anchor="ctr"/>
                <a:lstStyle/>
                <a:p>
                  <a:endParaRPr lang="he-IL" sz="1653"/>
                </a:p>
              </p:txBody>
            </p:sp>
          </p:grpSp>
        </p:grpSp>
      </p:grpSp>
    </p:spTree>
    <p:extLst>
      <p:ext uri="{BB962C8B-B14F-4D97-AF65-F5344CB8AC3E}">
        <p14:creationId xmlns:p14="http://schemas.microsoft.com/office/powerpoint/2010/main" val="1494317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520711" y="712788"/>
            <a:ext cx="2438193" cy="2494756"/>
          </a:xfrm>
        </p:spPr>
        <p:txBody>
          <a:bodyPr anchor="b"/>
          <a:lstStyle>
            <a:lvl1pPr>
              <a:defRPr sz="2646"/>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6"/>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520711" y="3207544"/>
            <a:ext cx="2438193" cy="5942372"/>
          </a:xfrm>
        </p:spPr>
        <p:txBody>
          <a:bodyPr/>
          <a:lstStyle>
            <a:lvl1pPr marL="0" indent="0">
              <a:buNone/>
              <a:defRPr sz="1323"/>
            </a:lvl1pPr>
            <a:lvl2pPr marL="377970" indent="0">
              <a:buNone/>
              <a:defRPr sz="1157"/>
            </a:lvl2pPr>
            <a:lvl3pPr marL="755939" indent="0">
              <a:buNone/>
              <a:defRPr sz="992"/>
            </a:lvl3pPr>
            <a:lvl4pPr marL="1133910" indent="0">
              <a:buNone/>
              <a:defRPr sz="827"/>
            </a:lvl4pPr>
            <a:lvl5pPr marL="1511879" indent="0">
              <a:buNone/>
              <a:defRPr sz="827"/>
            </a:lvl5pPr>
            <a:lvl6pPr marL="1889848" indent="0">
              <a:buNone/>
              <a:defRPr sz="827"/>
            </a:lvl6pPr>
            <a:lvl7pPr marL="2267818" indent="0">
              <a:buNone/>
              <a:defRPr sz="827"/>
            </a:lvl7pPr>
            <a:lvl8pPr marL="2645788" indent="0">
              <a:buNone/>
              <a:defRPr sz="827"/>
            </a:lvl8pPr>
            <a:lvl9pPr marL="3023758" indent="0">
              <a:buNone/>
              <a:defRPr sz="827"/>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C34E841-A8CE-4C37-B5B1-BE70714D9CFA}" type="slidenum">
              <a:rPr lang="he-IL" smtClean="0"/>
              <a:t>‹#›</a:t>
            </a:fld>
            <a:endParaRPr lang="he-IL"/>
          </a:p>
        </p:txBody>
      </p:sp>
    </p:spTree>
    <p:extLst>
      <p:ext uri="{BB962C8B-B14F-4D97-AF65-F5344CB8AC3E}">
        <p14:creationId xmlns:p14="http://schemas.microsoft.com/office/powerpoint/2010/main" val="2734516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520711" y="712788"/>
            <a:ext cx="2438193" cy="2494756"/>
          </a:xfrm>
        </p:spPr>
        <p:txBody>
          <a:bodyPr anchor="b"/>
          <a:lstStyle>
            <a:lvl1pPr>
              <a:defRPr sz="2646"/>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6"/>
            </a:lvl1pPr>
            <a:lvl2pPr marL="377970" indent="0">
              <a:buNone/>
              <a:defRPr sz="2315"/>
            </a:lvl2pPr>
            <a:lvl3pPr marL="755939" indent="0">
              <a:buNone/>
              <a:defRPr sz="1984"/>
            </a:lvl3pPr>
            <a:lvl4pPr marL="1133910" indent="0">
              <a:buNone/>
              <a:defRPr sz="1653"/>
            </a:lvl4pPr>
            <a:lvl5pPr marL="1511879" indent="0">
              <a:buNone/>
              <a:defRPr sz="1653"/>
            </a:lvl5pPr>
            <a:lvl6pPr marL="1889848" indent="0">
              <a:buNone/>
              <a:defRPr sz="1653"/>
            </a:lvl6pPr>
            <a:lvl7pPr marL="2267818" indent="0">
              <a:buNone/>
              <a:defRPr sz="1653"/>
            </a:lvl7pPr>
            <a:lvl8pPr marL="2645788" indent="0">
              <a:buNone/>
              <a:defRPr sz="1653"/>
            </a:lvl8pPr>
            <a:lvl9pPr marL="3023758" indent="0">
              <a:buNone/>
              <a:defRPr sz="1653"/>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520711" y="3207544"/>
            <a:ext cx="2438193" cy="5942372"/>
          </a:xfrm>
        </p:spPr>
        <p:txBody>
          <a:bodyPr/>
          <a:lstStyle>
            <a:lvl1pPr marL="0" indent="0">
              <a:buNone/>
              <a:defRPr sz="1323"/>
            </a:lvl1pPr>
            <a:lvl2pPr marL="377970" indent="0">
              <a:buNone/>
              <a:defRPr sz="1157"/>
            </a:lvl2pPr>
            <a:lvl3pPr marL="755939" indent="0">
              <a:buNone/>
              <a:defRPr sz="992"/>
            </a:lvl3pPr>
            <a:lvl4pPr marL="1133910" indent="0">
              <a:buNone/>
              <a:defRPr sz="827"/>
            </a:lvl4pPr>
            <a:lvl5pPr marL="1511879" indent="0">
              <a:buNone/>
              <a:defRPr sz="827"/>
            </a:lvl5pPr>
            <a:lvl6pPr marL="1889848" indent="0">
              <a:buNone/>
              <a:defRPr sz="827"/>
            </a:lvl6pPr>
            <a:lvl7pPr marL="2267818" indent="0">
              <a:buNone/>
              <a:defRPr sz="827"/>
            </a:lvl7pPr>
            <a:lvl8pPr marL="2645788" indent="0">
              <a:buNone/>
              <a:defRPr sz="827"/>
            </a:lvl8pPr>
            <a:lvl9pPr marL="3023758" indent="0">
              <a:buNone/>
              <a:defRPr sz="827"/>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C34E841-A8CE-4C37-B5B1-BE70714D9CFA}" type="slidenum">
              <a:rPr lang="he-IL" smtClean="0"/>
              <a:t>‹#›</a:t>
            </a:fld>
            <a:endParaRPr lang="he-IL"/>
          </a:p>
        </p:txBody>
      </p:sp>
    </p:spTree>
    <p:extLst>
      <p:ext uri="{BB962C8B-B14F-4D97-AF65-F5344CB8AC3E}">
        <p14:creationId xmlns:p14="http://schemas.microsoft.com/office/powerpoint/2010/main" val="3235506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C34E841-A8CE-4C37-B5B1-BE70714D9CFA}" type="slidenum">
              <a:rPr lang="he-IL" smtClean="0"/>
              <a:t>‹#›</a:t>
            </a:fld>
            <a:endParaRPr lang="he-IL"/>
          </a:p>
        </p:txBody>
      </p:sp>
    </p:spTree>
    <p:extLst>
      <p:ext uri="{BB962C8B-B14F-4D97-AF65-F5344CB8AC3E}">
        <p14:creationId xmlns:p14="http://schemas.microsoft.com/office/powerpoint/2010/main" val="469450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2"/>
            <a:ext cx="1630055" cy="9060817"/>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519728" y="569242"/>
            <a:ext cx="4795669" cy="9060817"/>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C34E841-A8CE-4C37-B5B1-BE70714D9CFA}" type="slidenum">
              <a:rPr lang="he-IL" smtClean="0"/>
              <a:t>‹#›</a:t>
            </a:fld>
            <a:endParaRPr lang="he-IL"/>
          </a:p>
        </p:txBody>
      </p:sp>
    </p:spTree>
    <p:extLst>
      <p:ext uri="{BB962C8B-B14F-4D97-AF65-F5344CB8AC3E}">
        <p14:creationId xmlns:p14="http://schemas.microsoft.com/office/powerpoint/2010/main" val="1807064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519730" y="569242"/>
            <a:ext cx="6520220" cy="954758"/>
          </a:xfrm>
        </p:spPr>
        <p:txBody>
          <a:bodyPr>
            <a:normAutofit/>
          </a:bodyPr>
          <a:lstStyle>
            <a:lvl1pPr algn="r">
              <a:defRPr sz="2400"/>
            </a:lvl1pPr>
          </a:lstStyle>
          <a:p>
            <a:r>
              <a:rPr lang="he-IL"/>
              <a:t>לחץ כדי לערוך סגנון כותרת של תבנית בסיס</a:t>
            </a:r>
            <a:endParaRPr lang="en-US" dirty="0"/>
          </a:p>
        </p:txBody>
      </p:sp>
      <p:sp>
        <p:nvSpPr>
          <p:cNvPr id="5" name="Footer Placeholder 4"/>
          <p:cNvSpPr>
            <a:spLocks noGrp="1"/>
          </p:cNvSpPr>
          <p:nvPr>
            <p:ph type="ftr" sz="quarter" idx="11"/>
          </p:nvPr>
        </p:nvSpPr>
        <p:spPr>
          <a:xfrm>
            <a:off x="417612" y="10025843"/>
            <a:ext cx="1385686" cy="212842"/>
          </a:xfrm>
        </p:spPr>
        <p:txBody>
          <a:bodyPr/>
          <a:lstStyle/>
          <a:p>
            <a:endParaRPr lang="he-IL" dirty="0"/>
          </a:p>
        </p:txBody>
      </p:sp>
      <p:sp>
        <p:nvSpPr>
          <p:cNvPr id="6" name="Slide Number Placeholder 5"/>
          <p:cNvSpPr>
            <a:spLocks noGrp="1"/>
          </p:cNvSpPr>
          <p:nvPr>
            <p:ph type="sldNum" sz="quarter" idx="12"/>
          </p:nvPr>
        </p:nvSpPr>
        <p:spPr>
          <a:xfrm>
            <a:off x="6716833" y="9879553"/>
            <a:ext cx="425231" cy="380900"/>
          </a:xfrm>
        </p:spPr>
        <p:txBody>
          <a:bodyPr/>
          <a:lstStyle>
            <a:lvl1pPr algn="ctr" rtl="1">
              <a:defRPr/>
            </a:lvl1pPr>
          </a:lstStyle>
          <a:p>
            <a:fld id="{FC34E841-A8CE-4C37-B5B1-BE70714D9CFA}" type="slidenum">
              <a:rPr lang="he-IL" smtClean="0"/>
              <a:pPr/>
              <a:t>‹#›</a:t>
            </a:fld>
            <a:endParaRPr lang="he-IL"/>
          </a:p>
        </p:txBody>
      </p:sp>
      <p:sp>
        <p:nvSpPr>
          <p:cNvPr id="7" name="מלבן 6">
            <a:extLst>
              <a:ext uri="{FF2B5EF4-FFF2-40B4-BE49-F238E27FC236}">
                <a16:creationId xmlns:a16="http://schemas.microsoft.com/office/drawing/2014/main" id="{8851FD4D-830C-4574-8B80-AE58035AACCE}"/>
              </a:ext>
            </a:extLst>
          </p:cNvPr>
          <p:cNvSpPr/>
          <p:nvPr userDrawn="1"/>
        </p:nvSpPr>
        <p:spPr>
          <a:xfrm>
            <a:off x="391271" y="464456"/>
            <a:ext cx="6750795" cy="979599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1" fromWordArt="0" anchor="ctr" anchorCtr="0" forceAA="0" compatLnSpc="1">
            <a:prstTxWarp prst="textNoShape">
              <a:avLst/>
            </a:prstTxWarp>
            <a:noAutofit/>
          </a:bodyPr>
          <a:lstStyle/>
          <a:p>
            <a:pPr algn="ctr"/>
            <a:endParaRPr lang="he-IL" sz="2115"/>
          </a:p>
        </p:txBody>
      </p:sp>
    </p:spTree>
    <p:extLst>
      <p:ext uri="{BB962C8B-B14F-4D97-AF65-F5344CB8AC3E}">
        <p14:creationId xmlns:p14="http://schemas.microsoft.com/office/powerpoint/2010/main" val="3439224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515791" y="7155104"/>
            <a:ext cx="6520220" cy="2338832"/>
          </a:xfrm>
        </p:spPr>
        <p:txBody>
          <a:bodyPr/>
          <a:lstStyle>
            <a:lvl1pPr marL="0" indent="0">
              <a:buNone/>
              <a:defRPr sz="1984">
                <a:solidFill>
                  <a:schemeClr val="tx1"/>
                </a:solidFill>
              </a:defRPr>
            </a:lvl1pPr>
            <a:lvl2pPr marL="377970" indent="0">
              <a:buNone/>
              <a:defRPr sz="1653">
                <a:solidFill>
                  <a:schemeClr val="tx1">
                    <a:tint val="75000"/>
                  </a:schemeClr>
                </a:solidFill>
              </a:defRPr>
            </a:lvl2pPr>
            <a:lvl3pPr marL="755939" indent="0">
              <a:buNone/>
              <a:defRPr sz="1488">
                <a:solidFill>
                  <a:schemeClr val="tx1">
                    <a:tint val="75000"/>
                  </a:schemeClr>
                </a:solidFill>
              </a:defRPr>
            </a:lvl3pPr>
            <a:lvl4pPr marL="1133910" indent="0">
              <a:buNone/>
              <a:defRPr sz="1323">
                <a:solidFill>
                  <a:schemeClr val="tx1">
                    <a:tint val="75000"/>
                  </a:schemeClr>
                </a:solidFill>
              </a:defRPr>
            </a:lvl4pPr>
            <a:lvl5pPr marL="1511879" indent="0">
              <a:buNone/>
              <a:defRPr sz="1323">
                <a:solidFill>
                  <a:schemeClr val="tx1">
                    <a:tint val="75000"/>
                  </a:schemeClr>
                </a:solidFill>
              </a:defRPr>
            </a:lvl5pPr>
            <a:lvl6pPr marL="1889848" indent="0">
              <a:buNone/>
              <a:defRPr sz="1323">
                <a:solidFill>
                  <a:schemeClr val="tx1">
                    <a:tint val="75000"/>
                  </a:schemeClr>
                </a:solidFill>
              </a:defRPr>
            </a:lvl6pPr>
            <a:lvl7pPr marL="2267818" indent="0">
              <a:buNone/>
              <a:defRPr sz="1323">
                <a:solidFill>
                  <a:schemeClr val="tx1">
                    <a:tint val="75000"/>
                  </a:schemeClr>
                </a:solidFill>
              </a:defRPr>
            </a:lvl7pPr>
            <a:lvl8pPr marL="2645788" indent="0">
              <a:buNone/>
              <a:defRPr sz="1323">
                <a:solidFill>
                  <a:schemeClr val="tx1">
                    <a:tint val="75000"/>
                  </a:schemeClr>
                </a:solidFill>
              </a:defRPr>
            </a:lvl8pPr>
            <a:lvl9pPr marL="3023758" indent="0">
              <a:buNone/>
              <a:defRPr sz="1323">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FC34E841-A8CE-4C37-B5B1-BE70714D9CFA}" type="slidenum">
              <a:rPr lang="he-IL" smtClean="0"/>
              <a:t>‹#›</a:t>
            </a:fld>
            <a:endParaRPr lang="he-IL"/>
          </a:p>
        </p:txBody>
      </p:sp>
    </p:spTree>
    <p:extLst>
      <p:ext uri="{BB962C8B-B14F-4D97-AF65-F5344CB8AC3E}">
        <p14:creationId xmlns:p14="http://schemas.microsoft.com/office/powerpoint/2010/main" val="405769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FC34E841-A8CE-4C37-B5B1-BE70714D9CFA}" type="slidenum">
              <a:rPr lang="he-IL" smtClean="0"/>
              <a:t>‹#›</a:t>
            </a:fld>
            <a:endParaRPr lang="he-IL"/>
          </a:p>
        </p:txBody>
      </p:sp>
    </p:spTree>
    <p:extLst>
      <p:ext uri="{BB962C8B-B14F-4D97-AF65-F5344CB8AC3E}">
        <p14:creationId xmlns:p14="http://schemas.microsoft.com/office/powerpoint/2010/main" val="689584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520714" y="569242"/>
            <a:ext cx="6520220" cy="2066590"/>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520713" y="2620982"/>
            <a:ext cx="3198096" cy="1284502"/>
          </a:xfrm>
        </p:spPr>
        <p:txBody>
          <a:bodyPr anchor="b"/>
          <a:lstStyle>
            <a:lvl1pPr marL="0" indent="0">
              <a:buNone/>
              <a:defRPr sz="1984" b="1"/>
            </a:lvl1pPr>
            <a:lvl2pPr marL="377970" indent="0">
              <a:buNone/>
              <a:defRPr sz="1653" b="1"/>
            </a:lvl2pPr>
            <a:lvl3pPr marL="755939" indent="0">
              <a:buNone/>
              <a:defRPr sz="1488" b="1"/>
            </a:lvl3pPr>
            <a:lvl4pPr marL="1133910" indent="0">
              <a:buNone/>
              <a:defRPr sz="1323" b="1"/>
            </a:lvl4pPr>
            <a:lvl5pPr marL="1511879" indent="0">
              <a:buNone/>
              <a:defRPr sz="1323" b="1"/>
            </a:lvl5pPr>
            <a:lvl6pPr marL="1889848" indent="0">
              <a:buNone/>
              <a:defRPr sz="1323" b="1"/>
            </a:lvl6pPr>
            <a:lvl7pPr marL="2267818" indent="0">
              <a:buNone/>
              <a:defRPr sz="1323" b="1"/>
            </a:lvl7pPr>
            <a:lvl8pPr marL="2645788" indent="0">
              <a:buNone/>
              <a:defRPr sz="1323" b="1"/>
            </a:lvl8pPr>
            <a:lvl9pPr marL="3023758" indent="0">
              <a:buNone/>
              <a:defRPr sz="1323" b="1"/>
            </a:lvl9pPr>
          </a:lstStyle>
          <a:p>
            <a:pPr lvl="0"/>
            <a:r>
              <a:rPr lang="he-IL"/>
              <a:t>ערוך סגנונות טקסט של תבנית בסיס</a:t>
            </a:r>
          </a:p>
        </p:txBody>
      </p:sp>
      <p:sp>
        <p:nvSpPr>
          <p:cNvPr id="4" name="Content Placeholder 3"/>
          <p:cNvSpPr>
            <a:spLocks noGrp="1"/>
          </p:cNvSpPr>
          <p:nvPr>
            <p:ph sz="half" idx="2"/>
          </p:nvPr>
        </p:nvSpPr>
        <p:spPr>
          <a:xfrm>
            <a:off x="520713" y="3905484"/>
            <a:ext cx="3198096" cy="5744375"/>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3827086" y="2620982"/>
            <a:ext cx="3213847" cy="1284502"/>
          </a:xfrm>
        </p:spPr>
        <p:txBody>
          <a:bodyPr anchor="b"/>
          <a:lstStyle>
            <a:lvl1pPr marL="0" indent="0">
              <a:buNone/>
              <a:defRPr sz="1984" b="1"/>
            </a:lvl1pPr>
            <a:lvl2pPr marL="377970" indent="0">
              <a:buNone/>
              <a:defRPr sz="1653" b="1"/>
            </a:lvl2pPr>
            <a:lvl3pPr marL="755939" indent="0">
              <a:buNone/>
              <a:defRPr sz="1488" b="1"/>
            </a:lvl3pPr>
            <a:lvl4pPr marL="1133910" indent="0">
              <a:buNone/>
              <a:defRPr sz="1323" b="1"/>
            </a:lvl4pPr>
            <a:lvl5pPr marL="1511879" indent="0">
              <a:buNone/>
              <a:defRPr sz="1323" b="1"/>
            </a:lvl5pPr>
            <a:lvl6pPr marL="1889848" indent="0">
              <a:buNone/>
              <a:defRPr sz="1323" b="1"/>
            </a:lvl6pPr>
            <a:lvl7pPr marL="2267818" indent="0">
              <a:buNone/>
              <a:defRPr sz="1323" b="1"/>
            </a:lvl7pPr>
            <a:lvl8pPr marL="2645788" indent="0">
              <a:buNone/>
              <a:defRPr sz="1323" b="1"/>
            </a:lvl8pPr>
            <a:lvl9pPr marL="3023758" indent="0">
              <a:buNone/>
              <a:defRPr sz="1323" b="1"/>
            </a:lvl9pPr>
          </a:lstStyle>
          <a:p>
            <a:pPr lvl="0"/>
            <a:r>
              <a:rPr lang="he-IL"/>
              <a:t>ערוך סגנונות טקסט של תבנית בסיס</a:t>
            </a:r>
          </a:p>
        </p:txBody>
      </p:sp>
      <p:sp>
        <p:nvSpPr>
          <p:cNvPr id="6" name="Content Placeholder 5"/>
          <p:cNvSpPr>
            <a:spLocks noGrp="1"/>
          </p:cNvSpPr>
          <p:nvPr>
            <p:ph sz="quarter" idx="4"/>
          </p:nvPr>
        </p:nvSpPr>
        <p:spPr>
          <a:xfrm>
            <a:off x="3827086" y="3905484"/>
            <a:ext cx="3213847" cy="5744375"/>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FC34E841-A8CE-4C37-B5B1-BE70714D9CFA}" type="slidenum">
              <a:rPr lang="he-IL" smtClean="0"/>
              <a:t>‹#›</a:t>
            </a:fld>
            <a:endParaRPr lang="he-IL"/>
          </a:p>
        </p:txBody>
      </p:sp>
    </p:spTree>
    <p:extLst>
      <p:ext uri="{BB962C8B-B14F-4D97-AF65-F5344CB8AC3E}">
        <p14:creationId xmlns:p14="http://schemas.microsoft.com/office/powerpoint/2010/main" val="9283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FC34E841-A8CE-4C37-B5B1-BE70714D9CFA}" type="slidenum">
              <a:rPr lang="he-IL" smtClean="0"/>
              <a:t>‹#›</a:t>
            </a:fld>
            <a:endParaRPr lang="he-IL"/>
          </a:p>
        </p:txBody>
      </p:sp>
    </p:spTree>
    <p:extLst>
      <p:ext uri="{BB962C8B-B14F-4D97-AF65-F5344CB8AC3E}">
        <p14:creationId xmlns:p14="http://schemas.microsoft.com/office/powerpoint/2010/main" val="26661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בסיס">
    <p:spTree>
      <p:nvGrpSpPr>
        <p:cNvPr id="1" name=""/>
        <p:cNvGrpSpPr/>
        <p:nvPr/>
      </p:nvGrpSpPr>
      <p:grpSpPr>
        <a:xfrm>
          <a:off x="0" y="0"/>
          <a:ext cx="0" cy="0"/>
          <a:chOff x="0" y="0"/>
          <a:chExt cx="0" cy="0"/>
        </a:xfrm>
      </p:grpSpPr>
      <p:sp>
        <p:nvSpPr>
          <p:cNvPr id="4" name="Slide Number Placeholder 3"/>
          <p:cNvSpPr>
            <a:spLocks noGrp="1"/>
          </p:cNvSpPr>
          <p:nvPr userDrawn="1">
            <p:ph type="sldNum" sz="quarter" idx="12"/>
          </p:nvPr>
        </p:nvSpPr>
        <p:spPr/>
        <p:txBody>
          <a:bodyPr/>
          <a:lstStyle/>
          <a:p>
            <a:fld id="{FC34E841-A8CE-4C37-B5B1-BE70714D9CFA}" type="slidenum">
              <a:rPr lang="he-IL" smtClean="0"/>
              <a:t>‹#›</a:t>
            </a:fld>
            <a:endParaRPr lang="he-IL"/>
          </a:p>
        </p:txBody>
      </p:sp>
      <p:pic>
        <p:nvPicPr>
          <p:cNvPr id="25" name="תמונה 24">
            <a:extLst>
              <a:ext uri="{FF2B5EF4-FFF2-40B4-BE49-F238E27FC236}">
                <a16:creationId xmlns:a16="http://schemas.microsoft.com/office/drawing/2014/main" id="{E6E6759C-F488-4703-B440-D0653F02BEF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8014" y="324945"/>
            <a:ext cx="1274571" cy="476354"/>
          </a:xfrm>
          <a:prstGeom prst="rect">
            <a:avLst/>
          </a:prstGeom>
        </p:spPr>
      </p:pic>
      <p:grpSp>
        <p:nvGrpSpPr>
          <p:cNvPr id="3" name="קבוצה 2">
            <a:extLst>
              <a:ext uri="{FF2B5EF4-FFF2-40B4-BE49-F238E27FC236}">
                <a16:creationId xmlns:a16="http://schemas.microsoft.com/office/drawing/2014/main" id="{66D19CCD-F637-4F41-8BF6-01078D847FC7}"/>
              </a:ext>
            </a:extLst>
          </p:cNvPr>
          <p:cNvGrpSpPr/>
          <p:nvPr userDrawn="1"/>
        </p:nvGrpSpPr>
        <p:grpSpPr>
          <a:xfrm>
            <a:off x="3091425" y="9860873"/>
            <a:ext cx="1376826" cy="664709"/>
            <a:chOff x="3093117" y="9860871"/>
            <a:chExt cx="1376827" cy="664709"/>
          </a:xfrm>
        </p:grpSpPr>
        <p:sp>
          <p:nvSpPr>
            <p:cNvPr id="7" name="אליפסה 6">
              <a:extLst>
                <a:ext uri="{FF2B5EF4-FFF2-40B4-BE49-F238E27FC236}">
                  <a16:creationId xmlns:a16="http://schemas.microsoft.com/office/drawing/2014/main" id="{F38BE660-DC46-4E6F-B851-D17F301DA1D8}"/>
                </a:ext>
              </a:extLst>
            </p:cNvPr>
            <p:cNvSpPr/>
            <p:nvPr/>
          </p:nvSpPr>
          <p:spPr>
            <a:xfrm>
              <a:off x="3447483" y="9860871"/>
              <a:ext cx="664709" cy="664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grpSp>
          <p:nvGrpSpPr>
            <p:cNvPr id="8" name="גרפיקה 7">
              <a:extLst>
                <a:ext uri="{FF2B5EF4-FFF2-40B4-BE49-F238E27FC236}">
                  <a16:creationId xmlns:a16="http://schemas.microsoft.com/office/drawing/2014/main" id="{56F834D9-C574-424F-AECF-E1B1275E039D}"/>
                </a:ext>
              </a:extLst>
            </p:cNvPr>
            <p:cNvGrpSpPr/>
            <p:nvPr/>
          </p:nvGrpSpPr>
          <p:grpSpPr>
            <a:xfrm>
              <a:off x="3483348" y="9896736"/>
              <a:ext cx="592977" cy="592977"/>
              <a:chOff x="1990566" y="3556635"/>
              <a:chExt cx="3571875" cy="3571875"/>
            </a:xfrm>
          </p:grpSpPr>
          <p:sp>
            <p:nvSpPr>
              <p:cNvPr id="9" name="צורה חופשית: צורה 8">
                <a:extLst>
                  <a:ext uri="{FF2B5EF4-FFF2-40B4-BE49-F238E27FC236}">
                    <a16:creationId xmlns:a16="http://schemas.microsoft.com/office/drawing/2014/main" id="{D763E542-21BF-4BD0-B780-10849AD39824}"/>
                  </a:ext>
                </a:extLst>
              </p:cNvPr>
              <p:cNvSpPr/>
              <p:nvPr/>
            </p:nvSpPr>
            <p:spPr>
              <a:xfrm>
                <a:off x="1990566" y="3556635"/>
                <a:ext cx="3571875" cy="3571875"/>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bg1">
                  <a:lumMod val="65000"/>
                </a:schemeClr>
              </a:solidFill>
              <a:ln w="9525" cap="flat">
                <a:noFill/>
                <a:prstDash val="solid"/>
                <a:miter/>
              </a:ln>
            </p:spPr>
            <p:txBody>
              <a:bodyPr rtlCol="1" anchor="ctr"/>
              <a:lstStyle/>
              <a:p>
                <a:endParaRPr lang="he-IL" sz="1653"/>
              </a:p>
            </p:txBody>
          </p:sp>
          <p:sp>
            <p:nvSpPr>
              <p:cNvPr id="10" name="צורה חופשית: צורה 9">
                <a:extLst>
                  <a:ext uri="{FF2B5EF4-FFF2-40B4-BE49-F238E27FC236}">
                    <a16:creationId xmlns:a16="http://schemas.microsoft.com/office/drawing/2014/main" id="{B53B74F3-273F-48E6-BAA5-0ED53E9D7D0A}"/>
                  </a:ext>
                </a:extLst>
              </p:cNvPr>
              <p:cNvSpPr/>
              <p:nvPr/>
            </p:nvSpPr>
            <p:spPr>
              <a:xfrm>
                <a:off x="2151891" y="3728760"/>
                <a:ext cx="3257550" cy="3257550"/>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sz="1653"/>
              </a:p>
            </p:txBody>
          </p:sp>
          <p:sp>
            <p:nvSpPr>
              <p:cNvPr id="11" name="צורה חופשית: צורה 10">
                <a:extLst>
                  <a:ext uri="{FF2B5EF4-FFF2-40B4-BE49-F238E27FC236}">
                    <a16:creationId xmlns:a16="http://schemas.microsoft.com/office/drawing/2014/main" id="{6F967D2B-3FE9-4893-AD59-35523E1E8AA0}"/>
                  </a:ext>
                </a:extLst>
              </p:cNvPr>
              <p:cNvSpPr/>
              <p:nvPr/>
            </p:nvSpPr>
            <p:spPr>
              <a:xfrm>
                <a:off x="2425376" y="3991445"/>
                <a:ext cx="2700340" cy="2700340"/>
              </a:xfrm>
              <a:custGeom>
                <a:avLst/>
                <a:gdLst>
                  <a:gd name="connsiteX0" fmla="*/ 695801 w 1828800"/>
                  <a:gd name="connsiteY0" fmla="*/ 1139666 h 1828800"/>
                  <a:gd name="connsiteX1" fmla="*/ 917734 w 1828800"/>
                  <a:gd name="connsiteY1" fmla="*/ 1828324 h 1828800"/>
                  <a:gd name="connsiteX2" fmla="*/ 1139666 w 1828800"/>
                  <a:gd name="connsiteY2" fmla="*/ 1139666 h 1828800"/>
                  <a:gd name="connsiteX3" fmla="*/ 1828324 w 1828800"/>
                  <a:gd name="connsiteY3" fmla="*/ 917734 h 1828800"/>
                  <a:gd name="connsiteX4" fmla="*/ 1139666 w 1828800"/>
                  <a:gd name="connsiteY4" fmla="*/ 695801 h 1828800"/>
                  <a:gd name="connsiteX5" fmla="*/ 917734 w 1828800"/>
                  <a:gd name="connsiteY5" fmla="*/ 7144 h 1828800"/>
                  <a:gd name="connsiteX6" fmla="*/ 695801 w 1828800"/>
                  <a:gd name="connsiteY6" fmla="*/ 695801 h 1828800"/>
                  <a:gd name="connsiteX7" fmla="*/ 7144 w 1828800"/>
                  <a:gd name="connsiteY7" fmla="*/ 91773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695801" y="1139666"/>
                    </a:moveTo>
                    <a:lnTo>
                      <a:pt x="917734" y="1828324"/>
                    </a:lnTo>
                    <a:lnTo>
                      <a:pt x="1139666" y="1139666"/>
                    </a:lnTo>
                    <a:lnTo>
                      <a:pt x="1828324" y="917734"/>
                    </a:lnTo>
                    <a:lnTo>
                      <a:pt x="1139666" y="695801"/>
                    </a:lnTo>
                    <a:lnTo>
                      <a:pt x="917734" y="7144"/>
                    </a:lnTo>
                    <a:lnTo>
                      <a:pt x="695801" y="695801"/>
                    </a:lnTo>
                    <a:lnTo>
                      <a:pt x="7144" y="917734"/>
                    </a:lnTo>
                    <a:close/>
                  </a:path>
                </a:pathLst>
              </a:custGeom>
              <a:solidFill>
                <a:srgbClr val="CED5E0"/>
              </a:solidFill>
              <a:ln w="9525" cap="flat">
                <a:noFill/>
                <a:prstDash val="solid"/>
                <a:miter/>
              </a:ln>
            </p:spPr>
            <p:txBody>
              <a:bodyPr rtlCol="1" anchor="ctr"/>
              <a:lstStyle/>
              <a:p>
                <a:endParaRPr lang="he-IL" sz="1653"/>
              </a:p>
            </p:txBody>
          </p:sp>
          <p:sp>
            <p:nvSpPr>
              <p:cNvPr id="12" name="צורה חופשית: צורה 11">
                <a:extLst>
                  <a:ext uri="{FF2B5EF4-FFF2-40B4-BE49-F238E27FC236}">
                    <a16:creationId xmlns:a16="http://schemas.microsoft.com/office/drawing/2014/main" id="{F8DA5D73-77BB-4452-AABD-81A18A67EC30}"/>
                  </a:ext>
                </a:extLst>
              </p:cNvPr>
              <p:cNvSpPr/>
              <p:nvPr/>
            </p:nvSpPr>
            <p:spPr>
              <a:xfrm>
                <a:off x="2816635" y="4392944"/>
                <a:ext cx="1919743" cy="1919743"/>
              </a:xfrm>
              <a:custGeom>
                <a:avLst/>
                <a:gdLst>
                  <a:gd name="connsiteX0" fmla="*/ 570071 w 1666875"/>
                  <a:gd name="connsiteY0" fmla="*/ 570071 h 1666875"/>
                  <a:gd name="connsiteX1" fmla="*/ 7144 w 1666875"/>
                  <a:gd name="connsiteY1" fmla="*/ 1668304 h 1666875"/>
                  <a:gd name="connsiteX2" fmla="*/ 1105376 w 1666875"/>
                  <a:gd name="connsiteY2" fmla="*/ 1105376 h 1666875"/>
                  <a:gd name="connsiteX3" fmla="*/ 1668304 w 1666875"/>
                  <a:gd name="connsiteY3" fmla="*/ 7144 h 1666875"/>
                </a:gdLst>
                <a:ahLst/>
                <a:cxnLst>
                  <a:cxn ang="0">
                    <a:pos x="connsiteX0" y="connsiteY0"/>
                  </a:cxn>
                  <a:cxn ang="0">
                    <a:pos x="connsiteX1" y="connsiteY1"/>
                  </a:cxn>
                  <a:cxn ang="0">
                    <a:pos x="connsiteX2" y="connsiteY2"/>
                  </a:cxn>
                  <a:cxn ang="0">
                    <a:pos x="connsiteX3" y="connsiteY3"/>
                  </a:cxn>
                </a:cxnLst>
                <a:rect l="l" t="t" r="r" b="b"/>
                <a:pathLst>
                  <a:path w="1666875" h="1666875">
                    <a:moveTo>
                      <a:pt x="570071" y="570071"/>
                    </a:moveTo>
                    <a:lnTo>
                      <a:pt x="7144" y="1668304"/>
                    </a:lnTo>
                    <a:lnTo>
                      <a:pt x="1105376" y="1105376"/>
                    </a:lnTo>
                    <a:lnTo>
                      <a:pt x="1668304" y="7144"/>
                    </a:lnTo>
                    <a:close/>
                  </a:path>
                </a:pathLst>
              </a:custGeom>
              <a:solidFill>
                <a:schemeClr val="tx2">
                  <a:lumMod val="60000"/>
                  <a:lumOff val="40000"/>
                </a:schemeClr>
              </a:solidFill>
              <a:ln w="9525" cap="flat">
                <a:noFill/>
                <a:prstDash val="solid"/>
                <a:miter/>
              </a:ln>
            </p:spPr>
            <p:txBody>
              <a:bodyPr rtlCol="1" anchor="ctr"/>
              <a:lstStyle/>
              <a:p>
                <a:endParaRPr lang="he-IL" sz="1653"/>
              </a:p>
            </p:txBody>
          </p:sp>
          <p:sp>
            <p:nvSpPr>
              <p:cNvPr id="13" name="צורה חופשית: צורה 12">
                <a:extLst>
                  <a:ext uri="{FF2B5EF4-FFF2-40B4-BE49-F238E27FC236}">
                    <a16:creationId xmlns:a16="http://schemas.microsoft.com/office/drawing/2014/main" id="{C4814F35-0CA1-43AE-BCCE-3282B17DE838}"/>
                  </a:ext>
                </a:extLst>
              </p:cNvPr>
              <p:cNvSpPr/>
              <p:nvPr/>
            </p:nvSpPr>
            <p:spPr>
              <a:xfrm>
                <a:off x="3624103" y="5190172"/>
                <a:ext cx="304800" cy="304800"/>
              </a:xfrm>
              <a:custGeom>
                <a:avLst/>
                <a:gdLst>
                  <a:gd name="connsiteX0" fmla="*/ 304324 w 304800"/>
                  <a:gd name="connsiteY0" fmla="*/ 155734 h 304800"/>
                  <a:gd name="connsiteX1" fmla="*/ 155734 w 304800"/>
                  <a:gd name="connsiteY1" fmla="*/ 304324 h 304800"/>
                  <a:gd name="connsiteX2" fmla="*/ 7144 w 304800"/>
                  <a:gd name="connsiteY2" fmla="*/ 155734 h 304800"/>
                  <a:gd name="connsiteX3" fmla="*/ 155734 w 304800"/>
                  <a:gd name="connsiteY3" fmla="*/ 7144 h 304800"/>
                  <a:gd name="connsiteX4" fmla="*/ 304324 w 304800"/>
                  <a:gd name="connsiteY4" fmla="*/ 155734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324" y="155734"/>
                    </a:moveTo>
                    <a:cubicBezTo>
                      <a:pt x="304324" y="237798"/>
                      <a:pt x="237798" y="304324"/>
                      <a:pt x="155734" y="304324"/>
                    </a:cubicBezTo>
                    <a:cubicBezTo>
                      <a:pt x="73670" y="304324"/>
                      <a:pt x="7144" y="237798"/>
                      <a:pt x="7144" y="155734"/>
                    </a:cubicBezTo>
                    <a:cubicBezTo>
                      <a:pt x="7144" y="73670"/>
                      <a:pt x="73670" y="7144"/>
                      <a:pt x="155734" y="7144"/>
                    </a:cubicBezTo>
                    <a:cubicBezTo>
                      <a:pt x="237798" y="7144"/>
                      <a:pt x="304324" y="73670"/>
                      <a:pt x="304324" y="155734"/>
                    </a:cubicBezTo>
                    <a:close/>
                  </a:path>
                </a:pathLst>
              </a:custGeom>
              <a:solidFill>
                <a:srgbClr val="324A5E"/>
              </a:solidFill>
              <a:ln w="9525" cap="flat">
                <a:noFill/>
                <a:prstDash val="solid"/>
                <a:miter/>
              </a:ln>
            </p:spPr>
            <p:txBody>
              <a:bodyPr rtlCol="1" anchor="ctr"/>
              <a:lstStyle/>
              <a:p>
                <a:endParaRPr lang="he-IL" sz="1653"/>
              </a:p>
            </p:txBody>
          </p:sp>
        </p:grpSp>
        <p:sp>
          <p:nvSpPr>
            <p:cNvPr id="15" name="אליפסה 14">
              <a:extLst>
                <a:ext uri="{FF2B5EF4-FFF2-40B4-BE49-F238E27FC236}">
                  <a16:creationId xmlns:a16="http://schemas.microsoft.com/office/drawing/2014/main" id="{ABAD6659-9506-462A-BCA0-B8E201DC24DB}"/>
                </a:ext>
              </a:extLst>
            </p:cNvPr>
            <p:cNvSpPr/>
            <p:nvPr/>
          </p:nvSpPr>
          <p:spPr>
            <a:xfrm>
              <a:off x="4112190" y="10014348"/>
              <a:ext cx="357754" cy="357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sp>
          <p:nvSpPr>
            <p:cNvPr id="16" name="צורה חופשית: צורה 15">
              <a:extLst>
                <a:ext uri="{FF2B5EF4-FFF2-40B4-BE49-F238E27FC236}">
                  <a16:creationId xmlns:a16="http://schemas.microsoft.com/office/drawing/2014/main" id="{F6600087-1FD2-44D1-83BB-A478C3B74359}"/>
                </a:ext>
              </a:extLst>
            </p:cNvPr>
            <p:cNvSpPr/>
            <p:nvPr/>
          </p:nvSpPr>
          <p:spPr>
            <a:xfrm>
              <a:off x="4131921" y="10034079"/>
              <a:ext cx="318293" cy="318293"/>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bg1">
                <a:lumMod val="65000"/>
              </a:schemeClr>
            </a:solidFill>
            <a:ln w="9525" cap="flat">
              <a:noFill/>
              <a:prstDash val="solid"/>
              <a:miter/>
            </a:ln>
          </p:spPr>
          <p:txBody>
            <a:bodyPr rtlCol="1" anchor="ctr"/>
            <a:lstStyle/>
            <a:p>
              <a:endParaRPr lang="he-IL" sz="1653"/>
            </a:p>
          </p:txBody>
        </p:sp>
        <p:sp>
          <p:nvSpPr>
            <p:cNvPr id="17" name="צורה חופשית: צורה 16">
              <a:extLst>
                <a:ext uri="{FF2B5EF4-FFF2-40B4-BE49-F238E27FC236}">
                  <a16:creationId xmlns:a16="http://schemas.microsoft.com/office/drawing/2014/main" id="{A640819D-7CD3-4A8F-94EA-8B1D83DACF9D}"/>
                </a:ext>
              </a:extLst>
            </p:cNvPr>
            <p:cNvSpPr/>
            <p:nvPr/>
          </p:nvSpPr>
          <p:spPr>
            <a:xfrm>
              <a:off x="4150449" y="10052608"/>
              <a:ext cx="281235" cy="281235"/>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sz="1653"/>
            </a:p>
          </p:txBody>
        </p:sp>
        <p:sp>
          <p:nvSpPr>
            <p:cNvPr id="18" name="Freeform 976">
              <a:extLst>
                <a:ext uri="{FF2B5EF4-FFF2-40B4-BE49-F238E27FC236}">
                  <a16:creationId xmlns:a16="http://schemas.microsoft.com/office/drawing/2014/main" id="{F758CCB9-0E60-4F05-AF1F-A6879DD10647}"/>
                </a:ext>
              </a:extLst>
            </p:cNvPr>
            <p:cNvSpPr>
              <a:spLocks noChangeAspect="1"/>
            </p:cNvSpPr>
            <p:nvPr/>
          </p:nvSpPr>
          <p:spPr bwMode="auto">
            <a:xfrm>
              <a:off x="4246242" y="10133950"/>
              <a:ext cx="105447" cy="118229"/>
            </a:xfrm>
            <a:custGeom>
              <a:avLst/>
              <a:gdLst>
                <a:gd name="T0" fmla="*/ 52 w 53"/>
                <a:gd name="T1" fmla="*/ 31 h 59"/>
                <a:gd name="T2" fmla="*/ 2 w 53"/>
                <a:gd name="T3" fmla="*/ 59 h 59"/>
                <a:gd name="T4" fmla="*/ 1 w 53"/>
                <a:gd name="T5" fmla="*/ 59 h 59"/>
                <a:gd name="T6" fmla="*/ 0 w 53"/>
                <a:gd name="T7" fmla="*/ 58 h 59"/>
                <a:gd name="T8" fmla="*/ 0 w 53"/>
                <a:gd name="T9" fmla="*/ 2 h 59"/>
                <a:gd name="T10" fmla="*/ 1 w 53"/>
                <a:gd name="T11" fmla="*/ 0 h 59"/>
                <a:gd name="T12" fmla="*/ 2 w 53"/>
                <a:gd name="T13" fmla="*/ 0 h 59"/>
                <a:gd name="T14" fmla="*/ 52 w 53"/>
                <a:gd name="T15" fmla="*/ 28 h 59"/>
                <a:gd name="T16" fmla="*/ 53 w 53"/>
                <a:gd name="T17" fmla="*/ 30 h 59"/>
                <a:gd name="T18" fmla="*/ 52 w 53"/>
                <a:gd name="T19"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9">
                  <a:moveTo>
                    <a:pt x="52" y="31"/>
                  </a:moveTo>
                  <a:cubicBezTo>
                    <a:pt x="2" y="59"/>
                    <a:pt x="2" y="59"/>
                    <a:pt x="2" y="59"/>
                  </a:cubicBezTo>
                  <a:cubicBezTo>
                    <a:pt x="1" y="59"/>
                    <a:pt x="1" y="59"/>
                    <a:pt x="1" y="59"/>
                  </a:cubicBezTo>
                  <a:cubicBezTo>
                    <a:pt x="0" y="59"/>
                    <a:pt x="0" y="58"/>
                    <a:pt x="0" y="58"/>
                  </a:cubicBezTo>
                  <a:cubicBezTo>
                    <a:pt x="0" y="2"/>
                    <a:pt x="0" y="2"/>
                    <a:pt x="0" y="2"/>
                  </a:cubicBezTo>
                  <a:cubicBezTo>
                    <a:pt x="0" y="1"/>
                    <a:pt x="0" y="1"/>
                    <a:pt x="1" y="0"/>
                  </a:cubicBezTo>
                  <a:cubicBezTo>
                    <a:pt x="1" y="0"/>
                    <a:pt x="1" y="0"/>
                    <a:pt x="2" y="0"/>
                  </a:cubicBezTo>
                  <a:cubicBezTo>
                    <a:pt x="52" y="28"/>
                    <a:pt x="52" y="28"/>
                    <a:pt x="52" y="28"/>
                  </a:cubicBezTo>
                  <a:cubicBezTo>
                    <a:pt x="53" y="29"/>
                    <a:pt x="53" y="29"/>
                    <a:pt x="53" y="30"/>
                  </a:cubicBezTo>
                  <a:cubicBezTo>
                    <a:pt x="53" y="30"/>
                    <a:pt x="53" y="30"/>
                    <a:pt x="52" y="31"/>
                  </a:cubicBezTo>
                  <a:close/>
                </a:path>
              </a:pathLst>
            </a:custGeom>
            <a:noFill/>
            <a:ln>
              <a:solidFill>
                <a:srgbClr val="A6A6A6"/>
              </a:solidFill>
            </a:ln>
          </p:spPr>
          <p:txBody>
            <a:bodyPr vert="horz" wrap="square" lIns="121920" tIns="60960" rIns="121920" bIns="60960" numCol="1" anchor="t" anchorCtr="0" compatLnSpc="1">
              <a:prstTxWarp prst="textNoShape">
                <a:avLst/>
              </a:prstTxWarp>
            </a:bodyPr>
            <a:lstStyle/>
            <a:p>
              <a:endParaRPr lang="en-US" sz="2400" dirty="0"/>
            </a:p>
          </p:txBody>
        </p:sp>
        <p:sp>
          <p:nvSpPr>
            <p:cNvPr id="20" name="אליפסה 19">
              <a:extLst>
                <a:ext uri="{FF2B5EF4-FFF2-40B4-BE49-F238E27FC236}">
                  <a16:creationId xmlns:a16="http://schemas.microsoft.com/office/drawing/2014/main" id="{BB193682-82D4-451F-A81E-88AE3BEFBBF0}"/>
                </a:ext>
              </a:extLst>
            </p:cNvPr>
            <p:cNvSpPr/>
            <p:nvPr/>
          </p:nvSpPr>
          <p:spPr>
            <a:xfrm>
              <a:off x="3093117" y="10014348"/>
              <a:ext cx="357754" cy="357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sp>
          <p:nvSpPr>
            <p:cNvPr id="21" name="צורה חופשית: צורה 20">
              <a:extLst>
                <a:ext uri="{FF2B5EF4-FFF2-40B4-BE49-F238E27FC236}">
                  <a16:creationId xmlns:a16="http://schemas.microsoft.com/office/drawing/2014/main" id="{4C8EF6BA-78E7-4628-9455-C343BA8C2CE2}"/>
                </a:ext>
              </a:extLst>
            </p:cNvPr>
            <p:cNvSpPr/>
            <p:nvPr/>
          </p:nvSpPr>
          <p:spPr>
            <a:xfrm>
              <a:off x="3112848" y="10034079"/>
              <a:ext cx="318293" cy="318293"/>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bg1">
                <a:lumMod val="65000"/>
              </a:schemeClr>
            </a:solidFill>
            <a:ln w="9525" cap="flat">
              <a:noFill/>
              <a:prstDash val="solid"/>
              <a:miter/>
            </a:ln>
          </p:spPr>
          <p:txBody>
            <a:bodyPr rtlCol="1" anchor="ctr"/>
            <a:lstStyle/>
            <a:p>
              <a:endParaRPr lang="he-IL" sz="1653"/>
            </a:p>
          </p:txBody>
        </p:sp>
        <p:sp>
          <p:nvSpPr>
            <p:cNvPr id="22" name="צורה חופשית: צורה 21">
              <a:extLst>
                <a:ext uri="{FF2B5EF4-FFF2-40B4-BE49-F238E27FC236}">
                  <a16:creationId xmlns:a16="http://schemas.microsoft.com/office/drawing/2014/main" id="{2661E069-CA5C-4ED9-9DD1-89494CCF4000}"/>
                </a:ext>
              </a:extLst>
            </p:cNvPr>
            <p:cNvSpPr/>
            <p:nvPr/>
          </p:nvSpPr>
          <p:spPr>
            <a:xfrm>
              <a:off x="3131376" y="10052608"/>
              <a:ext cx="281235" cy="281235"/>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sz="1653"/>
            </a:p>
          </p:txBody>
        </p:sp>
        <p:sp>
          <p:nvSpPr>
            <p:cNvPr id="23" name="Freeform 976">
              <a:extLst>
                <a:ext uri="{FF2B5EF4-FFF2-40B4-BE49-F238E27FC236}">
                  <a16:creationId xmlns:a16="http://schemas.microsoft.com/office/drawing/2014/main" id="{88364D38-04CF-412D-91FD-92EF03514F34}"/>
                </a:ext>
              </a:extLst>
            </p:cNvPr>
            <p:cNvSpPr>
              <a:spLocks noChangeAspect="1"/>
            </p:cNvSpPr>
            <p:nvPr/>
          </p:nvSpPr>
          <p:spPr bwMode="auto">
            <a:xfrm flipH="1">
              <a:off x="3170000" y="10100298"/>
              <a:ext cx="165762" cy="185855"/>
            </a:xfrm>
            <a:custGeom>
              <a:avLst/>
              <a:gdLst>
                <a:gd name="T0" fmla="*/ 52 w 53"/>
                <a:gd name="T1" fmla="*/ 31 h 59"/>
                <a:gd name="T2" fmla="*/ 2 w 53"/>
                <a:gd name="T3" fmla="*/ 59 h 59"/>
                <a:gd name="T4" fmla="*/ 1 w 53"/>
                <a:gd name="T5" fmla="*/ 59 h 59"/>
                <a:gd name="T6" fmla="*/ 0 w 53"/>
                <a:gd name="T7" fmla="*/ 58 h 59"/>
                <a:gd name="T8" fmla="*/ 0 w 53"/>
                <a:gd name="T9" fmla="*/ 2 h 59"/>
                <a:gd name="T10" fmla="*/ 1 w 53"/>
                <a:gd name="T11" fmla="*/ 0 h 59"/>
                <a:gd name="T12" fmla="*/ 2 w 53"/>
                <a:gd name="T13" fmla="*/ 0 h 59"/>
                <a:gd name="T14" fmla="*/ 52 w 53"/>
                <a:gd name="T15" fmla="*/ 28 h 59"/>
                <a:gd name="T16" fmla="*/ 53 w 53"/>
                <a:gd name="T17" fmla="*/ 30 h 59"/>
                <a:gd name="T18" fmla="*/ 52 w 53"/>
                <a:gd name="T19"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9">
                  <a:moveTo>
                    <a:pt x="52" y="31"/>
                  </a:moveTo>
                  <a:cubicBezTo>
                    <a:pt x="2" y="59"/>
                    <a:pt x="2" y="59"/>
                    <a:pt x="2" y="59"/>
                  </a:cubicBezTo>
                  <a:cubicBezTo>
                    <a:pt x="1" y="59"/>
                    <a:pt x="1" y="59"/>
                    <a:pt x="1" y="59"/>
                  </a:cubicBezTo>
                  <a:cubicBezTo>
                    <a:pt x="0" y="59"/>
                    <a:pt x="0" y="58"/>
                    <a:pt x="0" y="58"/>
                  </a:cubicBezTo>
                  <a:cubicBezTo>
                    <a:pt x="0" y="2"/>
                    <a:pt x="0" y="2"/>
                    <a:pt x="0" y="2"/>
                  </a:cubicBezTo>
                  <a:cubicBezTo>
                    <a:pt x="0" y="1"/>
                    <a:pt x="0" y="1"/>
                    <a:pt x="1" y="0"/>
                  </a:cubicBezTo>
                  <a:cubicBezTo>
                    <a:pt x="1" y="0"/>
                    <a:pt x="1" y="0"/>
                    <a:pt x="2" y="0"/>
                  </a:cubicBezTo>
                  <a:cubicBezTo>
                    <a:pt x="52" y="28"/>
                    <a:pt x="52" y="28"/>
                    <a:pt x="52" y="28"/>
                  </a:cubicBezTo>
                  <a:cubicBezTo>
                    <a:pt x="53" y="29"/>
                    <a:pt x="53" y="29"/>
                    <a:pt x="53" y="30"/>
                  </a:cubicBezTo>
                  <a:cubicBezTo>
                    <a:pt x="53" y="30"/>
                    <a:pt x="53" y="30"/>
                    <a:pt x="52" y="3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87101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נעים להכיר - ראשי">
    <p:spTree>
      <p:nvGrpSpPr>
        <p:cNvPr id="1" name=""/>
        <p:cNvGrpSpPr/>
        <p:nvPr/>
      </p:nvGrpSpPr>
      <p:grpSpPr>
        <a:xfrm>
          <a:off x="0" y="0"/>
          <a:ext cx="0" cy="0"/>
          <a:chOff x="0" y="0"/>
          <a:chExt cx="0" cy="0"/>
        </a:xfrm>
      </p:grpSpPr>
      <p:sp>
        <p:nvSpPr>
          <p:cNvPr id="24" name="TextBox 69">
            <a:extLst>
              <a:ext uri="{FF2B5EF4-FFF2-40B4-BE49-F238E27FC236}">
                <a16:creationId xmlns:a16="http://schemas.microsoft.com/office/drawing/2014/main" id="{08B054B8-56ED-41CA-B496-BB8C3F9F5E7E}"/>
              </a:ext>
            </a:extLst>
          </p:cNvPr>
          <p:cNvSpPr txBox="1">
            <a:spLocks noChangeArrowheads="1"/>
          </p:cNvSpPr>
          <p:nvPr userDrawn="1"/>
        </p:nvSpPr>
        <p:spPr bwMode="auto">
          <a:xfrm>
            <a:off x="4314827" y="184150"/>
            <a:ext cx="2563813" cy="338682"/>
          </a:xfrm>
          <a:prstGeom prst="rect">
            <a:avLst/>
          </a:prstGeom>
          <a:noFill/>
          <a:ln>
            <a:noFill/>
          </a:ln>
        </p:spPr>
        <p:txBody>
          <a:bodyPr>
            <a:spAutoFit/>
          </a:bodyPr>
          <a:lstStyle>
            <a:lvl1pPr>
              <a:defRPr sz="1000">
                <a:solidFill>
                  <a:schemeClr val="tx1"/>
                </a:solidFill>
                <a:latin typeface="Calibri" panose="020F0502020204030204" pitchFamily="34" charset="0"/>
                <a:cs typeface="Arial" panose="020B0604020202020204" pitchFamily="34" charset="0"/>
              </a:defRPr>
            </a:lvl1pPr>
            <a:lvl2pPr marL="742950" indent="-285750">
              <a:defRPr sz="1000">
                <a:solidFill>
                  <a:schemeClr val="tx1"/>
                </a:solidFill>
                <a:latin typeface="Calibri" panose="020F0502020204030204" pitchFamily="34" charset="0"/>
                <a:cs typeface="Arial" panose="020B0604020202020204" pitchFamily="34" charset="0"/>
              </a:defRPr>
            </a:lvl2pPr>
            <a:lvl3pPr marL="1143000" indent="-228600">
              <a:defRPr sz="1000">
                <a:solidFill>
                  <a:schemeClr val="tx1"/>
                </a:solidFill>
                <a:latin typeface="Calibri" panose="020F0502020204030204" pitchFamily="34" charset="0"/>
                <a:cs typeface="Arial" panose="020B0604020202020204" pitchFamily="34" charset="0"/>
              </a:defRPr>
            </a:lvl3pPr>
            <a:lvl4pPr marL="1600200" indent="-228600">
              <a:defRPr sz="1000">
                <a:solidFill>
                  <a:schemeClr val="tx1"/>
                </a:solidFill>
                <a:latin typeface="Calibri" panose="020F0502020204030204" pitchFamily="34" charset="0"/>
                <a:cs typeface="Arial" panose="020B0604020202020204" pitchFamily="34" charset="0"/>
              </a:defRPr>
            </a:lvl4pPr>
            <a:lvl5pPr marL="2057400" indent="-228600">
              <a:defRPr sz="1000">
                <a:solidFill>
                  <a:schemeClr val="tx1"/>
                </a:solidFill>
                <a:latin typeface="Calibri" panose="020F0502020204030204" pitchFamily="34" charset="0"/>
                <a:cs typeface="Arial" panose="020B0604020202020204" pitchFamily="34" charset="0"/>
              </a:defRPr>
            </a:lvl5pPr>
            <a:lvl6pPr marL="25146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6pPr>
            <a:lvl7pPr marL="29718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7pPr>
            <a:lvl8pPr marL="34290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8pPr>
            <a:lvl9pPr marL="38862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9pPr>
          </a:lstStyle>
          <a:p>
            <a:pPr algn="r" rtl="1"/>
            <a:r>
              <a:rPr lang="he-IL" altLang="he-IL" sz="1601" dirty="0">
                <a:solidFill>
                  <a:srgbClr val="E74361"/>
                </a:solidFill>
                <a:latin typeface="Arial Unicode MS" panose="020B0604020202020204" pitchFamily="34" charset="-128"/>
                <a:ea typeface="Arial Unicode MS" panose="020B0604020202020204" pitchFamily="34" charset="-128"/>
              </a:rPr>
              <a:t>• • •</a:t>
            </a:r>
            <a:r>
              <a:rPr lang="en-US" altLang="he-IL" sz="1601" dirty="0">
                <a:solidFill>
                  <a:srgbClr val="E74361"/>
                </a:solidFill>
                <a:latin typeface="Arial Unicode MS" panose="020B0604020202020204" pitchFamily="34" charset="-128"/>
                <a:ea typeface="Arial Unicode MS" panose="020B0604020202020204" pitchFamily="34" charset="-128"/>
              </a:rPr>
              <a:t> </a:t>
            </a:r>
            <a:r>
              <a:rPr lang="en-US" altLang="he-IL" sz="1400" dirty="0">
                <a:solidFill>
                  <a:srgbClr val="E74361"/>
                </a:solidFill>
                <a:latin typeface="Arial Unicode MS" panose="020B0604020202020204" pitchFamily="34" charset="-128"/>
                <a:ea typeface="Arial Unicode MS" panose="020B0604020202020204" pitchFamily="34" charset="-128"/>
              </a:rPr>
              <a:t>SOS</a:t>
            </a:r>
            <a:r>
              <a:rPr lang="en-US" altLang="he-IL" sz="1601" dirty="0">
                <a:solidFill>
                  <a:srgbClr val="E74361"/>
                </a:solidFill>
                <a:latin typeface="Arial Unicode MS" panose="020B0604020202020204" pitchFamily="34" charset="-128"/>
                <a:ea typeface="Arial Unicode MS" panose="020B0604020202020204" pitchFamily="34" charset="-128"/>
              </a:rPr>
              <a:t> </a:t>
            </a:r>
            <a:r>
              <a:rPr lang="he-IL" altLang="he-IL" sz="1601" dirty="0">
                <a:solidFill>
                  <a:srgbClr val="E74361"/>
                </a:solidFill>
                <a:latin typeface="Arial Unicode MS" panose="020B0604020202020204" pitchFamily="34" charset="-128"/>
                <a:ea typeface="Arial Unicode MS" panose="020B0604020202020204" pitchFamily="34" charset="-128"/>
              </a:rPr>
              <a:t>נעים להכיר • • • </a:t>
            </a:r>
          </a:p>
        </p:txBody>
      </p:sp>
      <p:pic>
        <p:nvPicPr>
          <p:cNvPr id="34" name="תמונה 33">
            <a:extLst>
              <a:ext uri="{FF2B5EF4-FFF2-40B4-BE49-F238E27FC236}">
                <a16:creationId xmlns:a16="http://schemas.microsoft.com/office/drawing/2014/main" id="{41BE41EF-62BD-4593-89C2-CF11BDD3855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8014" y="324945"/>
            <a:ext cx="1274571" cy="476354"/>
          </a:xfrm>
          <a:prstGeom prst="rect">
            <a:avLst/>
          </a:prstGeom>
        </p:spPr>
      </p:pic>
      <p:sp>
        <p:nvSpPr>
          <p:cNvPr id="35" name="מלבן 34">
            <a:extLst>
              <a:ext uri="{FF2B5EF4-FFF2-40B4-BE49-F238E27FC236}">
                <a16:creationId xmlns:a16="http://schemas.microsoft.com/office/drawing/2014/main" id="{187FFDA4-D5E3-4F10-9849-9C07C2DABD39}"/>
              </a:ext>
            </a:extLst>
          </p:cNvPr>
          <p:cNvSpPr/>
          <p:nvPr userDrawn="1"/>
        </p:nvSpPr>
        <p:spPr>
          <a:xfrm>
            <a:off x="605630" y="860457"/>
            <a:ext cx="5824886" cy="540000"/>
          </a:xfrm>
          <a:prstGeom prst="rect">
            <a:avLst/>
          </a:prstGeom>
          <a:solidFill>
            <a:srgbClr val="EB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ts val="300"/>
              </a:spcBef>
              <a:buNone/>
            </a:pPr>
            <a:r>
              <a:rPr lang="en-US" altLang="he-IL" sz="2400" b="1" dirty="0">
                <a:solidFill>
                  <a:schemeClr val="bg1"/>
                </a:solidFill>
                <a:latin typeface="Arial Unicode MS" panose="020B0604020202020204" pitchFamily="34" charset="-128"/>
                <a:ea typeface="Arial Unicode MS" panose="020B0604020202020204" pitchFamily="34" charset="-128"/>
              </a:rPr>
              <a:t> </a:t>
            </a:r>
            <a:r>
              <a:rPr lang="en-US" altLang="he-IL" sz="2000" b="1" dirty="0">
                <a:solidFill>
                  <a:schemeClr val="bg1"/>
                </a:solidFill>
                <a:latin typeface="Arial Unicode MS" panose="020B0604020202020204" pitchFamily="34" charset="-128"/>
                <a:ea typeface="Arial Unicode MS" panose="020B0604020202020204" pitchFamily="34" charset="-128"/>
              </a:rPr>
              <a:t>SOS</a:t>
            </a:r>
            <a:r>
              <a:rPr lang="he-IL" altLang="he-IL" sz="2400" b="1" dirty="0">
                <a:solidFill>
                  <a:schemeClr val="bg1"/>
                </a:solidFill>
                <a:latin typeface="Arial Unicode MS" panose="020B0604020202020204" pitchFamily="34" charset="-128"/>
                <a:ea typeface="Arial Unicode MS" panose="020B0604020202020204" pitchFamily="34" charset="-128"/>
              </a:rPr>
              <a:t>נעים להכיר</a:t>
            </a:r>
          </a:p>
        </p:txBody>
      </p:sp>
      <p:sp>
        <p:nvSpPr>
          <p:cNvPr id="36" name="מלבן 35">
            <a:extLst>
              <a:ext uri="{FF2B5EF4-FFF2-40B4-BE49-F238E27FC236}">
                <a16:creationId xmlns:a16="http://schemas.microsoft.com/office/drawing/2014/main" id="{FC3E0974-8986-4AF5-874F-3C5808813906}"/>
              </a:ext>
            </a:extLst>
          </p:cNvPr>
          <p:cNvSpPr/>
          <p:nvPr userDrawn="1"/>
        </p:nvSpPr>
        <p:spPr>
          <a:xfrm>
            <a:off x="6447349" y="860457"/>
            <a:ext cx="504315" cy="540000"/>
          </a:xfrm>
          <a:prstGeom prst="rect">
            <a:avLst/>
          </a:prstGeom>
          <a:solidFill>
            <a:srgbClr val="EB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ts val="300"/>
              </a:spcBef>
              <a:buNone/>
            </a:pPr>
            <a:endParaRPr lang="he-IL" altLang="he-IL" sz="2400" b="1" dirty="0">
              <a:solidFill>
                <a:schemeClr val="bg1"/>
              </a:solidFill>
              <a:latin typeface="Arial Unicode MS" panose="020B0604020202020204" pitchFamily="34" charset="-128"/>
              <a:ea typeface="Arial Unicode MS" panose="020B0604020202020204" pitchFamily="34" charset="-128"/>
            </a:endParaRPr>
          </a:p>
        </p:txBody>
      </p:sp>
      <p:grpSp>
        <p:nvGrpSpPr>
          <p:cNvPr id="28" name="קבוצה 27">
            <a:extLst>
              <a:ext uri="{FF2B5EF4-FFF2-40B4-BE49-F238E27FC236}">
                <a16:creationId xmlns:a16="http://schemas.microsoft.com/office/drawing/2014/main" id="{2C7B74F1-18F6-4F28-B630-92925584C8F8}"/>
              </a:ext>
            </a:extLst>
          </p:cNvPr>
          <p:cNvGrpSpPr/>
          <p:nvPr userDrawn="1"/>
        </p:nvGrpSpPr>
        <p:grpSpPr>
          <a:xfrm>
            <a:off x="6534270" y="965222"/>
            <a:ext cx="330471" cy="330470"/>
            <a:chOff x="5623300" y="5426558"/>
            <a:chExt cx="539375" cy="539560"/>
          </a:xfrm>
        </p:grpSpPr>
        <p:sp>
          <p:nvSpPr>
            <p:cNvPr id="29" name="אליפסה 28">
              <a:extLst>
                <a:ext uri="{FF2B5EF4-FFF2-40B4-BE49-F238E27FC236}">
                  <a16:creationId xmlns:a16="http://schemas.microsoft.com/office/drawing/2014/main" id="{4F8A340D-7A56-4A63-B33E-83428CF5AD3B}"/>
                </a:ext>
              </a:extLst>
            </p:cNvPr>
            <p:cNvSpPr/>
            <p:nvPr/>
          </p:nvSpPr>
          <p:spPr>
            <a:xfrm>
              <a:off x="5623300" y="5426558"/>
              <a:ext cx="539375" cy="539560"/>
            </a:xfrm>
            <a:prstGeom prst="ellipse">
              <a:avLst/>
            </a:prstGeom>
            <a:solidFill>
              <a:srgbClr val="EB727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sp>
          <p:nvSpPr>
            <p:cNvPr id="30" name="Freeform 29">
              <a:extLst>
                <a:ext uri="{FF2B5EF4-FFF2-40B4-BE49-F238E27FC236}">
                  <a16:creationId xmlns:a16="http://schemas.microsoft.com/office/drawing/2014/main" id="{ED8748B7-05CF-4F3E-8E0A-FB987CD8424A}"/>
                </a:ext>
              </a:extLst>
            </p:cNvPr>
            <p:cNvSpPr>
              <a:spLocks/>
            </p:cNvSpPr>
            <p:nvPr/>
          </p:nvSpPr>
          <p:spPr bwMode="auto">
            <a:xfrm>
              <a:off x="5699380" y="5753298"/>
              <a:ext cx="350700" cy="168607"/>
            </a:xfrm>
            <a:custGeom>
              <a:avLst/>
              <a:gdLst>
                <a:gd name="T0" fmla="*/ 144 w 147"/>
                <a:gd name="T1" fmla="*/ 27 h 71"/>
                <a:gd name="T2" fmla="*/ 132 w 147"/>
                <a:gd name="T3" fmla="*/ 25 h 71"/>
                <a:gd name="T4" fmla="*/ 18 w 147"/>
                <a:gd name="T5" fmla="*/ 5 h 71"/>
                <a:gd name="T6" fmla="*/ 5 w 147"/>
                <a:gd name="T7" fmla="*/ 3 h 71"/>
                <a:gd name="T8" fmla="*/ 3 w 147"/>
                <a:gd name="T9" fmla="*/ 16 h 71"/>
                <a:gd name="T10" fmla="*/ 68 w 147"/>
                <a:gd name="T11" fmla="*/ 59 h 71"/>
                <a:gd name="T12" fmla="*/ 83 w 147"/>
                <a:gd name="T13" fmla="*/ 60 h 71"/>
                <a:gd name="T14" fmla="*/ 142 w 147"/>
                <a:gd name="T15" fmla="*/ 40 h 71"/>
                <a:gd name="T16" fmla="*/ 144 w 147"/>
                <a:gd name="T17" fmla="*/ 2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71">
                  <a:moveTo>
                    <a:pt x="144" y="27"/>
                  </a:moveTo>
                  <a:cubicBezTo>
                    <a:pt x="141" y="23"/>
                    <a:pt x="136" y="22"/>
                    <a:pt x="132" y="25"/>
                  </a:cubicBezTo>
                  <a:cubicBezTo>
                    <a:pt x="65" y="71"/>
                    <a:pt x="20" y="8"/>
                    <a:pt x="18" y="5"/>
                  </a:cubicBezTo>
                  <a:cubicBezTo>
                    <a:pt x="15" y="1"/>
                    <a:pt x="9" y="0"/>
                    <a:pt x="5" y="3"/>
                  </a:cubicBezTo>
                  <a:cubicBezTo>
                    <a:pt x="1" y="6"/>
                    <a:pt x="0" y="12"/>
                    <a:pt x="3" y="16"/>
                  </a:cubicBezTo>
                  <a:cubicBezTo>
                    <a:pt x="4" y="17"/>
                    <a:pt x="28" y="51"/>
                    <a:pt x="68" y="59"/>
                  </a:cubicBezTo>
                  <a:cubicBezTo>
                    <a:pt x="73" y="60"/>
                    <a:pt x="78" y="60"/>
                    <a:pt x="83" y="60"/>
                  </a:cubicBezTo>
                  <a:cubicBezTo>
                    <a:pt x="103" y="60"/>
                    <a:pt x="123" y="53"/>
                    <a:pt x="142" y="40"/>
                  </a:cubicBezTo>
                  <a:cubicBezTo>
                    <a:pt x="146" y="37"/>
                    <a:pt x="147" y="31"/>
                    <a:pt x="144" y="27"/>
                  </a:cubicBezTo>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6" name="קבוצה 45">
            <a:extLst>
              <a:ext uri="{FF2B5EF4-FFF2-40B4-BE49-F238E27FC236}">
                <a16:creationId xmlns:a16="http://schemas.microsoft.com/office/drawing/2014/main" id="{56D08186-FB33-4657-8A8E-A90DFA8C512B}"/>
              </a:ext>
            </a:extLst>
          </p:cNvPr>
          <p:cNvGrpSpPr/>
          <p:nvPr userDrawn="1"/>
        </p:nvGrpSpPr>
        <p:grpSpPr>
          <a:xfrm>
            <a:off x="3091425" y="9860873"/>
            <a:ext cx="1376826" cy="664709"/>
            <a:chOff x="3093117" y="9860871"/>
            <a:chExt cx="1376827" cy="664709"/>
          </a:xfrm>
        </p:grpSpPr>
        <p:sp>
          <p:nvSpPr>
            <p:cNvPr id="47" name="אליפסה 46">
              <a:extLst>
                <a:ext uri="{FF2B5EF4-FFF2-40B4-BE49-F238E27FC236}">
                  <a16:creationId xmlns:a16="http://schemas.microsoft.com/office/drawing/2014/main" id="{8FC9C534-ABF3-4D75-8A4F-55941162F8C2}"/>
                </a:ext>
              </a:extLst>
            </p:cNvPr>
            <p:cNvSpPr/>
            <p:nvPr/>
          </p:nvSpPr>
          <p:spPr>
            <a:xfrm>
              <a:off x="3447483" y="9860871"/>
              <a:ext cx="664709" cy="664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grpSp>
          <p:nvGrpSpPr>
            <p:cNvPr id="48" name="גרפיקה 7">
              <a:extLst>
                <a:ext uri="{FF2B5EF4-FFF2-40B4-BE49-F238E27FC236}">
                  <a16:creationId xmlns:a16="http://schemas.microsoft.com/office/drawing/2014/main" id="{FF5AC037-69D8-49D8-8A9C-6AF47A780673}"/>
                </a:ext>
              </a:extLst>
            </p:cNvPr>
            <p:cNvGrpSpPr/>
            <p:nvPr/>
          </p:nvGrpSpPr>
          <p:grpSpPr>
            <a:xfrm>
              <a:off x="3483348" y="9896736"/>
              <a:ext cx="592977" cy="592977"/>
              <a:chOff x="1990566" y="3556635"/>
              <a:chExt cx="3571875" cy="3571875"/>
            </a:xfrm>
          </p:grpSpPr>
          <p:sp>
            <p:nvSpPr>
              <p:cNvPr id="57" name="צורה חופשית: צורה 56">
                <a:extLst>
                  <a:ext uri="{FF2B5EF4-FFF2-40B4-BE49-F238E27FC236}">
                    <a16:creationId xmlns:a16="http://schemas.microsoft.com/office/drawing/2014/main" id="{B1C7B791-5144-4D8A-A0DC-3163003BFB21}"/>
                  </a:ext>
                </a:extLst>
              </p:cNvPr>
              <p:cNvSpPr/>
              <p:nvPr/>
            </p:nvSpPr>
            <p:spPr>
              <a:xfrm>
                <a:off x="1990566" y="3556635"/>
                <a:ext cx="3571875" cy="3571875"/>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bg1">
                  <a:lumMod val="65000"/>
                </a:schemeClr>
              </a:solidFill>
              <a:ln w="9525" cap="flat">
                <a:noFill/>
                <a:prstDash val="solid"/>
                <a:miter/>
              </a:ln>
            </p:spPr>
            <p:txBody>
              <a:bodyPr rtlCol="1" anchor="ctr"/>
              <a:lstStyle/>
              <a:p>
                <a:endParaRPr lang="he-IL" sz="1653"/>
              </a:p>
            </p:txBody>
          </p:sp>
          <p:sp>
            <p:nvSpPr>
              <p:cNvPr id="58" name="צורה חופשית: צורה 57">
                <a:extLst>
                  <a:ext uri="{FF2B5EF4-FFF2-40B4-BE49-F238E27FC236}">
                    <a16:creationId xmlns:a16="http://schemas.microsoft.com/office/drawing/2014/main" id="{86071730-5BEF-4669-9B76-9F70C79F3204}"/>
                  </a:ext>
                </a:extLst>
              </p:cNvPr>
              <p:cNvSpPr/>
              <p:nvPr/>
            </p:nvSpPr>
            <p:spPr>
              <a:xfrm>
                <a:off x="2151891" y="3728760"/>
                <a:ext cx="3257550" cy="3257550"/>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sz="1653"/>
              </a:p>
            </p:txBody>
          </p:sp>
          <p:sp>
            <p:nvSpPr>
              <p:cNvPr id="59" name="צורה חופשית: צורה 58">
                <a:extLst>
                  <a:ext uri="{FF2B5EF4-FFF2-40B4-BE49-F238E27FC236}">
                    <a16:creationId xmlns:a16="http://schemas.microsoft.com/office/drawing/2014/main" id="{D966FF7C-7098-473E-B466-DCA75AAF8EB4}"/>
                  </a:ext>
                </a:extLst>
              </p:cNvPr>
              <p:cNvSpPr/>
              <p:nvPr/>
            </p:nvSpPr>
            <p:spPr>
              <a:xfrm>
                <a:off x="2425376" y="3991445"/>
                <a:ext cx="2700340" cy="2700340"/>
              </a:xfrm>
              <a:custGeom>
                <a:avLst/>
                <a:gdLst>
                  <a:gd name="connsiteX0" fmla="*/ 695801 w 1828800"/>
                  <a:gd name="connsiteY0" fmla="*/ 1139666 h 1828800"/>
                  <a:gd name="connsiteX1" fmla="*/ 917734 w 1828800"/>
                  <a:gd name="connsiteY1" fmla="*/ 1828324 h 1828800"/>
                  <a:gd name="connsiteX2" fmla="*/ 1139666 w 1828800"/>
                  <a:gd name="connsiteY2" fmla="*/ 1139666 h 1828800"/>
                  <a:gd name="connsiteX3" fmla="*/ 1828324 w 1828800"/>
                  <a:gd name="connsiteY3" fmla="*/ 917734 h 1828800"/>
                  <a:gd name="connsiteX4" fmla="*/ 1139666 w 1828800"/>
                  <a:gd name="connsiteY4" fmla="*/ 695801 h 1828800"/>
                  <a:gd name="connsiteX5" fmla="*/ 917734 w 1828800"/>
                  <a:gd name="connsiteY5" fmla="*/ 7144 h 1828800"/>
                  <a:gd name="connsiteX6" fmla="*/ 695801 w 1828800"/>
                  <a:gd name="connsiteY6" fmla="*/ 695801 h 1828800"/>
                  <a:gd name="connsiteX7" fmla="*/ 7144 w 1828800"/>
                  <a:gd name="connsiteY7" fmla="*/ 91773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695801" y="1139666"/>
                    </a:moveTo>
                    <a:lnTo>
                      <a:pt x="917734" y="1828324"/>
                    </a:lnTo>
                    <a:lnTo>
                      <a:pt x="1139666" y="1139666"/>
                    </a:lnTo>
                    <a:lnTo>
                      <a:pt x="1828324" y="917734"/>
                    </a:lnTo>
                    <a:lnTo>
                      <a:pt x="1139666" y="695801"/>
                    </a:lnTo>
                    <a:lnTo>
                      <a:pt x="917734" y="7144"/>
                    </a:lnTo>
                    <a:lnTo>
                      <a:pt x="695801" y="695801"/>
                    </a:lnTo>
                    <a:lnTo>
                      <a:pt x="7144" y="917734"/>
                    </a:lnTo>
                    <a:close/>
                  </a:path>
                </a:pathLst>
              </a:custGeom>
              <a:solidFill>
                <a:srgbClr val="CED5E0"/>
              </a:solidFill>
              <a:ln w="9525" cap="flat">
                <a:noFill/>
                <a:prstDash val="solid"/>
                <a:miter/>
              </a:ln>
            </p:spPr>
            <p:txBody>
              <a:bodyPr rtlCol="1" anchor="ctr"/>
              <a:lstStyle/>
              <a:p>
                <a:endParaRPr lang="he-IL" sz="1653"/>
              </a:p>
            </p:txBody>
          </p:sp>
          <p:sp>
            <p:nvSpPr>
              <p:cNvPr id="60" name="צורה חופשית: צורה 59">
                <a:extLst>
                  <a:ext uri="{FF2B5EF4-FFF2-40B4-BE49-F238E27FC236}">
                    <a16:creationId xmlns:a16="http://schemas.microsoft.com/office/drawing/2014/main" id="{B53255EF-6829-4B98-B07C-35C38EBED41C}"/>
                  </a:ext>
                </a:extLst>
              </p:cNvPr>
              <p:cNvSpPr/>
              <p:nvPr/>
            </p:nvSpPr>
            <p:spPr>
              <a:xfrm>
                <a:off x="2816635" y="4392944"/>
                <a:ext cx="1919743" cy="1919743"/>
              </a:xfrm>
              <a:custGeom>
                <a:avLst/>
                <a:gdLst>
                  <a:gd name="connsiteX0" fmla="*/ 570071 w 1666875"/>
                  <a:gd name="connsiteY0" fmla="*/ 570071 h 1666875"/>
                  <a:gd name="connsiteX1" fmla="*/ 7144 w 1666875"/>
                  <a:gd name="connsiteY1" fmla="*/ 1668304 h 1666875"/>
                  <a:gd name="connsiteX2" fmla="*/ 1105376 w 1666875"/>
                  <a:gd name="connsiteY2" fmla="*/ 1105376 h 1666875"/>
                  <a:gd name="connsiteX3" fmla="*/ 1668304 w 1666875"/>
                  <a:gd name="connsiteY3" fmla="*/ 7144 h 1666875"/>
                </a:gdLst>
                <a:ahLst/>
                <a:cxnLst>
                  <a:cxn ang="0">
                    <a:pos x="connsiteX0" y="connsiteY0"/>
                  </a:cxn>
                  <a:cxn ang="0">
                    <a:pos x="connsiteX1" y="connsiteY1"/>
                  </a:cxn>
                  <a:cxn ang="0">
                    <a:pos x="connsiteX2" y="connsiteY2"/>
                  </a:cxn>
                  <a:cxn ang="0">
                    <a:pos x="connsiteX3" y="connsiteY3"/>
                  </a:cxn>
                </a:cxnLst>
                <a:rect l="l" t="t" r="r" b="b"/>
                <a:pathLst>
                  <a:path w="1666875" h="1666875">
                    <a:moveTo>
                      <a:pt x="570071" y="570071"/>
                    </a:moveTo>
                    <a:lnTo>
                      <a:pt x="7144" y="1668304"/>
                    </a:lnTo>
                    <a:lnTo>
                      <a:pt x="1105376" y="1105376"/>
                    </a:lnTo>
                    <a:lnTo>
                      <a:pt x="1668304" y="7144"/>
                    </a:lnTo>
                    <a:close/>
                  </a:path>
                </a:pathLst>
              </a:custGeom>
              <a:solidFill>
                <a:schemeClr val="tx2">
                  <a:lumMod val="60000"/>
                  <a:lumOff val="40000"/>
                </a:schemeClr>
              </a:solidFill>
              <a:ln w="9525" cap="flat">
                <a:noFill/>
                <a:prstDash val="solid"/>
                <a:miter/>
              </a:ln>
            </p:spPr>
            <p:txBody>
              <a:bodyPr rtlCol="1" anchor="ctr"/>
              <a:lstStyle/>
              <a:p>
                <a:endParaRPr lang="he-IL" sz="1653"/>
              </a:p>
            </p:txBody>
          </p:sp>
          <p:sp>
            <p:nvSpPr>
              <p:cNvPr id="61" name="צורה חופשית: צורה 60">
                <a:extLst>
                  <a:ext uri="{FF2B5EF4-FFF2-40B4-BE49-F238E27FC236}">
                    <a16:creationId xmlns:a16="http://schemas.microsoft.com/office/drawing/2014/main" id="{396363DA-FDC5-4CA3-88CC-9172D5D5CC9C}"/>
                  </a:ext>
                </a:extLst>
              </p:cNvPr>
              <p:cNvSpPr/>
              <p:nvPr/>
            </p:nvSpPr>
            <p:spPr>
              <a:xfrm>
                <a:off x="3624103" y="5190172"/>
                <a:ext cx="304800" cy="304800"/>
              </a:xfrm>
              <a:custGeom>
                <a:avLst/>
                <a:gdLst>
                  <a:gd name="connsiteX0" fmla="*/ 304324 w 304800"/>
                  <a:gd name="connsiteY0" fmla="*/ 155734 h 304800"/>
                  <a:gd name="connsiteX1" fmla="*/ 155734 w 304800"/>
                  <a:gd name="connsiteY1" fmla="*/ 304324 h 304800"/>
                  <a:gd name="connsiteX2" fmla="*/ 7144 w 304800"/>
                  <a:gd name="connsiteY2" fmla="*/ 155734 h 304800"/>
                  <a:gd name="connsiteX3" fmla="*/ 155734 w 304800"/>
                  <a:gd name="connsiteY3" fmla="*/ 7144 h 304800"/>
                  <a:gd name="connsiteX4" fmla="*/ 304324 w 304800"/>
                  <a:gd name="connsiteY4" fmla="*/ 155734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324" y="155734"/>
                    </a:moveTo>
                    <a:cubicBezTo>
                      <a:pt x="304324" y="237798"/>
                      <a:pt x="237798" y="304324"/>
                      <a:pt x="155734" y="304324"/>
                    </a:cubicBezTo>
                    <a:cubicBezTo>
                      <a:pt x="73670" y="304324"/>
                      <a:pt x="7144" y="237798"/>
                      <a:pt x="7144" y="155734"/>
                    </a:cubicBezTo>
                    <a:cubicBezTo>
                      <a:pt x="7144" y="73670"/>
                      <a:pt x="73670" y="7144"/>
                      <a:pt x="155734" y="7144"/>
                    </a:cubicBezTo>
                    <a:cubicBezTo>
                      <a:pt x="237798" y="7144"/>
                      <a:pt x="304324" y="73670"/>
                      <a:pt x="304324" y="155734"/>
                    </a:cubicBezTo>
                    <a:close/>
                  </a:path>
                </a:pathLst>
              </a:custGeom>
              <a:solidFill>
                <a:srgbClr val="324A5E"/>
              </a:solidFill>
              <a:ln w="9525" cap="flat">
                <a:noFill/>
                <a:prstDash val="solid"/>
                <a:miter/>
              </a:ln>
            </p:spPr>
            <p:txBody>
              <a:bodyPr rtlCol="1" anchor="ctr"/>
              <a:lstStyle/>
              <a:p>
                <a:endParaRPr lang="he-IL" sz="1653"/>
              </a:p>
            </p:txBody>
          </p:sp>
        </p:grpSp>
        <p:sp>
          <p:nvSpPr>
            <p:cNvPr id="49" name="אליפסה 48">
              <a:extLst>
                <a:ext uri="{FF2B5EF4-FFF2-40B4-BE49-F238E27FC236}">
                  <a16:creationId xmlns:a16="http://schemas.microsoft.com/office/drawing/2014/main" id="{D6F7FEC2-80AF-4364-9D93-5E824197A562}"/>
                </a:ext>
              </a:extLst>
            </p:cNvPr>
            <p:cNvSpPr/>
            <p:nvPr/>
          </p:nvSpPr>
          <p:spPr>
            <a:xfrm>
              <a:off x="4112190" y="10014348"/>
              <a:ext cx="357754" cy="357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sp>
          <p:nvSpPr>
            <p:cNvPr id="50" name="צורה חופשית: צורה 49">
              <a:extLst>
                <a:ext uri="{FF2B5EF4-FFF2-40B4-BE49-F238E27FC236}">
                  <a16:creationId xmlns:a16="http://schemas.microsoft.com/office/drawing/2014/main" id="{46B113C2-9CD9-4136-8571-0E2F9E8EA9F0}"/>
                </a:ext>
              </a:extLst>
            </p:cNvPr>
            <p:cNvSpPr/>
            <p:nvPr/>
          </p:nvSpPr>
          <p:spPr>
            <a:xfrm>
              <a:off x="4131921" y="10034079"/>
              <a:ext cx="318293" cy="318293"/>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bg1">
                <a:lumMod val="65000"/>
              </a:schemeClr>
            </a:solidFill>
            <a:ln w="9525" cap="flat">
              <a:noFill/>
              <a:prstDash val="solid"/>
              <a:miter/>
            </a:ln>
          </p:spPr>
          <p:txBody>
            <a:bodyPr rtlCol="1" anchor="ctr"/>
            <a:lstStyle/>
            <a:p>
              <a:endParaRPr lang="he-IL" sz="1653"/>
            </a:p>
          </p:txBody>
        </p:sp>
        <p:sp>
          <p:nvSpPr>
            <p:cNvPr id="51" name="צורה חופשית: צורה 50">
              <a:extLst>
                <a:ext uri="{FF2B5EF4-FFF2-40B4-BE49-F238E27FC236}">
                  <a16:creationId xmlns:a16="http://schemas.microsoft.com/office/drawing/2014/main" id="{DF3051F0-91D6-44A7-88AB-1A96ED4CA36C}"/>
                </a:ext>
              </a:extLst>
            </p:cNvPr>
            <p:cNvSpPr/>
            <p:nvPr/>
          </p:nvSpPr>
          <p:spPr>
            <a:xfrm>
              <a:off x="4150449" y="10052608"/>
              <a:ext cx="281235" cy="281235"/>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sz="1653"/>
            </a:p>
          </p:txBody>
        </p:sp>
        <p:sp>
          <p:nvSpPr>
            <p:cNvPr id="52" name="Freeform 976">
              <a:extLst>
                <a:ext uri="{FF2B5EF4-FFF2-40B4-BE49-F238E27FC236}">
                  <a16:creationId xmlns:a16="http://schemas.microsoft.com/office/drawing/2014/main" id="{404F6874-0B98-438C-AB55-5B788BC13528}"/>
                </a:ext>
              </a:extLst>
            </p:cNvPr>
            <p:cNvSpPr>
              <a:spLocks noChangeAspect="1"/>
            </p:cNvSpPr>
            <p:nvPr/>
          </p:nvSpPr>
          <p:spPr bwMode="auto">
            <a:xfrm>
              <a:off x="4246242" y="10133950"/>
              <a:ext cx="105447" cy="118229"/>
            </a:xfrm>
            <a:custGeom>
              <a:avLst/>
              <a:gdLst>
                <a:gd name="T0" fmla="*/ 52 w 53"/>
                <a:gd name="T1" fmla="*/ 31 h 59"/>
                <a:gd name="T2" fmla="*/ 2 w 53"/>
                <a:gd name="T3" fmla="*/ 59 h 59"/>
                <a:gd name="T4" fmla="*/ 1 w 53"/>
                <a:gd name="T5" fmla="*/ 59 h 59"/>
                <a:gd name="T6" fmla="*/ 0 w 53"/>
                <a:gd name="T7" fmla="*/ 58 h 59"/>
                <a:gd name="T8" fmla="*/ 0 w 53"/>
                <a:gd name="T9" fmla="*/ 2 h 59"/>
                <a:gd name="T10" fmla="*/ 1 w 53"/>
                <a:gd name="T11" fmla="*/ 0 h 59"/>
                <a:gd name="T12" fmla="*/ 2 w 53"/>
                <a:gd name="T13" fmla="*/ 0 h 59"/>
                <a:gd name="T14" fmla="*/ 52 w 53"/>
                <a:gd name="T15" fmla="*/ 28 h 59"/>
                <a:gd name="T16" fmla="*/ 53 w 53"/>
                <a:gd name="T17" fmla="*/ 30 h 59"/>
                <a:gd name="T18" fmla="*/ 52 w 53"/>
                <a:gd name="T19"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9">
                  <a:moveTo>
                    <a:pt x="52" y="31"/>
                  </a:moveTo>
                  <a:cubicBezTo>
                    <a:pt x="2" y="59"/>
                    <a:pt x="2" y="59"/>
                    <a:pt x="2" y="59"/>
                  </a:cubicBezTo>
                  <a:cubicBezTo>
                    <a:pt x="1" y="59"/>
                    <a:pt x="1" y="59"/>
                    <a:pt x="1" y="59"/>
                  </a:cubicBezTo>
                  <a:cubicBezTo>
                    <a:pt x="0" y="59"/>
                    <a:pt x="0" y="58"/>
                    <a:pt x="0" y="58"/>
                  </a:cubicBezTo>
                  <a:cubicBezTo>
                    <a:pt x="0" y="2"/>
                    <a:pt x="0" y="2"/>
                    <a:pt x="0" y="2"/>
                  </a:cubicBezTo>
                  <a:cubicBezTo>
                    <a:pt x="0" y="1"/>
                    <a:pt x="0" y="1"/>
                    <a:pt x="1" y="0"/>
                  </a:cubicBezTo>
                  <a:cubicBezTo>
                    <a:pt x="1" y="0"/>
                    <a:pt x="1" y="0"/>
                    <a:pt x="2" y="0"/>
                  </a:cubicBezTo>
                  <a:cubicBezTo>
                    <a:pt x="52" y="28"/>
                    <a:pt x="52" y="28"/>
                    <a:pt x="52" y="28"/>
                  </a:cubicBezTo>
                  <a:cubicBezTo>
                    <a:pt x="53" y="29"/>
                    <a:pt x="53" y="29"/>
                    <a:pt x="53" y="30"/>
                  </a:cubicBezTo>
                  <a:cubicBezTo>
                    <a:pt x="53" y="30"/>
                    <a:pt x="53" y="30"/>
                    <a:pt x="52" y="31"/>
                  </a:cubicBezTo>
                  <a:close/>
                </a:path>
              </a:pathLst>
            </a:custGeom>
            <a:noFill/>
            <a:ln>
              <a:solidFill>
                <a:srgbClr val="A6A6A6"/>
              </a:solidFill>
            </a:ln>
          </p:spPr>
          <p:txBody>
            <a:bodyPr vert="horz" wrap="square" lIns="121920" tIns="60960" rIns="121920" bIns="60960" numCol="1" anchor="t" anchorCtr="0" compatLnSpc="1">
              <a:prstTxWarp prst="textNoShape">
                <a:avLst/>
              </a:prstTxWarp>
            </a:bodyPr>
            <a:lstStyle/>
            <a:p>
              <a:endParaRPr lang="en-US" sz="2400" dirty="0"/>
            </a:p>
          </p:txBody>
        </p:sp>
        <p:sp>
          <p:nvSpPr>
            <p:cNvPr id="53" name="אליפסה 52">
              <a:extLst>
                <a:ext uri="{FF2B5EF4-FFF2-40B4-BE49-F238E27FC236}">
                  <a16:creationId xmlns:a16="http://schemas.microsoft.com/office/drawing/2014/main" id="{516CBCAE-A5E6-4E44-9DC5-683B7C94701E}"/>
                </a:ext>
              </a:extLst>
            </p:cNvPr>
            <p:cNvSpPr/>
            <p:nvPr/>
          </p:nvSpPr>
          <p:spPr>
            <a:xfrm>
              <a:off x="3093117" y="10014348"/>
              <a:ext cx="357754" cy="357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sp>
          <p:nvSpPr>
            <p:cNvPr id="54" name="צורה חופשית: צורה 53">
              <a:extLst>
                <a:ext uri="{FF2B5EF4-FFF2-40B4-BE49-F238E27FC236}">
                  <a16:creationId xmlns:a16="http://schemas.microsoft.com/office/drawing/2014/main" id="{0BB8A689-085D-4107-B257-6928C9ED5B23}"/>
                </a:ext>
              </a:extLst>
            </p:cNvPr>
            <p:cNvSpPr/>
            <p:nvPr/>
          </p:nvSpPr>
          <p:spPr>
            <a:xfrm>
              <a:off x="3112848" y="10034079"/>
              <a:ext cx="318293" cy="318293"/>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bg1">
                <a:lumMod val="65000"/>
              </a:schemeClr>
            </a:solidFill>
            <a:ln w="9525" cap="flat">
              <a:noFill/>
              <a:prstDash val="solid"/>
              <a:miter/>
            </a:ln>
          </p:spPr>
          <p:txBody>
            <a:bodyPr rtlCol="1" anchor="ctr"/>
            <a:lstStyle/>
            <a:p>
              <a:endParaRPr lang="he-IL" sz="1653"/>
            </a:p>
          </p:txBody>
        </p:sp>
        <p:sp>
          <p:nvSpPr>
            <p:cNvPr id="55" name="צורה חופשית: צורה 54">
              <a:extLst>
                <a:ext uri="{FF2B5EF4-FFF2-40B4-BE49-F238E27FC236}">
                  <a16:creationId xmlns:a16="http://schemas.microsoft.com/office/drawing/2014/main" id="{2B139EBE-C132-4730-9AC6-FB3D83D6B99C}"/>
                </a:ext>
              </a:extLst>
            </p:cNvPr>
            <p:cNvSpPr/>
            <p:nvPr/>
          </p:nvSpPr>
          <p:spPr>
            <a:xfrm>
              <a:off x="3131376" y="10052608"/>
              <a:ext cx="281235" cy="281235"/>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sz="1653"/>
            </a:p>
          </p:txBody>
        </p:sp>
        <p:sp>
          <p:nvSpPr>
            <p:cNvPr id="56" name="Freeform 976">
              <a:extLst>
                <a:ext uri="{FF2B5EF4-FFF2-40B4-BE49-F238E27FC236}">
                  <a16:creationId xmlns:a16="http://schemas.microsoft.com/office/drawing/2014/main" id="{9F4BADAC-D320-4FF8-BFC0-A871B662DEA2}"/>
                </a:ext>
              </a:extLst>
            </p:cNvPr>
            <p:cNvSpPr>
              <a:spLocks noChangeAspect="1"/>
            </p:cNvSpPr>
            <p:nvPr/>
          </p:nvSpPr>
          <p:spPr bwMode="auto">
            <a:xfrm flipH="1">
              <a:off x="3170000" y="10100298"/>
              <a:ext cx="165762" cy="185855"/>
            </a:xfrm>
            <a:custGeom>
              <a:avLst/>
              <a:gdLst>
                <a:gd name="T0" fmla="*/ 52 w 53"/>
                <a:gd name="T1" fmla="*/ 31 h 59"/>
                <a:gd name="T2" fmla="*/ 2 w 53"/>
                <a:gd name="T3" fmla="*/ 59 h 59"/>
                <a:gd name="T4" fmla="*/ 1 w 53"/>
                <a:gd name="T5" fmla="*/ 59 h 59"/>
                <a:gd name="T6" fmla="*/ 0 w 53"/>
                <a:gd name="T7" fmla="*/ 58 h 59"/>
                <a:gd name="T8" fmla="*/ 0 w 53"/>
                <a:gd name="T9" fmla="*/ 2 h 59"/>
                <a:gd name="T10" fmla="*/ 1 w 53"/>
                <a:gd name="T11" fmla="*/ 0 h 59"/>
                <a:gd name="T12" fmla="*/ 2 w 53"/>
                <a:gd name="T13" fmla="*/ 0 h 59"/>
                <a:gd name="T14" fmla="*/ 52 w 53"/>
                <a:gd name="T15" fmla="*/ 28 h 59"/>
                <a:gd name="T16" fmla="*/ 53 w 53"/>
                <a:gd name="T17" fmla="*/ 30 h 59"/>
                <a:gd name="T18" fmla="*/ 52 w 53"/>
                <a:gd name="T19"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9">
                  <a:moveTo>
                    <a:pt x="52" y="31"/>
                  </a:moveTo>
                  <a:cubicBezTo>
                    <a:pt x="2" y="59"/>
                    <a:pt x="2" y="59"/>
                    <a:pt x="2" y="59"/>
                  </a:cubicBezTo>
                  <a:cubicBezTo>
                    <a:pt x="1" y="59"/>
                    <a:pt x="1" y="59"/>
                    <a:pt x="1" y="59"/>
                  </a:cubicBezTo>
                  <a:cubicBezTo>
                    <a:pt x="0" y="59"/>
                    <a:pt x="0" y="58"/>
                    <a:pt x="0" y="58"/>
                  </a:cubicBezTo>
                  <a:cubicBezTo>
                    <a:pt x="0" y="2"/>
                    <a:pt x="0" y="2"/>
                    <a:pt x="0" y="2"/>
                  </a:cubicBezTo>
                  <a:cubicBezTo>
                    <a:pt x="0" y="1"/>
                    <a:pt x="0" y="1"/>
                    <a:pt x="1" y="0"/>
                  </a:cubicBezTo>
                  <a:cubicBezTo>
                    <a:pt x="1" y="0"/>
                    <a:pt x="1" y="0"/>
                    <a:pt x="2" y="0"/>
                  </a:cubicBezTo>
                  <a:cubicBezTo>
                    <a:pt x="52" y="28"/>
                    <a:pt x="52" y="28"/>
                    <a:pt x="52" y="28"/>
                  </a:cubicBezTo>
                  <a:cubicBezTo>
                    <a:pt x="53" y="29"/>
                    <a:pt x="53" y="29"/>
                    <a:pt x="53" y="30"/>
                  </a:cubicBezTo>
                  <a:cubicBezTo>
                    <a:pt x="53" y="30"/>
                    <a:pt x="53" y="30"/>
                    <a:pt x="52" y="3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2959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נעים להכיר - פנימי">
    <p:spTree>
      <p:nvGrpSpPr>
        <p:cNvPr id="1" name=""/>
        <p:cNvGrpSpPr/>
        <p:nvPr/>
      </p:nvGrpSpPr>
      <p:grpSpPr>
        <a:xfrm>
          <a:off x="0" y="0"/>
          <a:ext cx="0" cy="0"/>
          <a:chOff x="0" y="0"/>
          <a:chExt cx="0" cy="0"/>
        </a:xfrm>
      </p:grpSpPr>
      <p:sp>
        <p:nvSpPr>
          <p:cNvPr id="24" name="TextBox 69">
            <a:extLst>
              <a:ext uri="{FF2B5EF4-FFF2-40B4-BE49-F238E27FC236}">
                <a16:creationId xmlns:a16="http://schemas.microsoft.com/office/drawing/2014/main" id="{08B054B8-56ED-41CA-B496-BB8C3F9F5E7E}"/>
              </a:ext>
            </a:extLst>
          </p:cNvPr>
          <p:cNvSpPr txBox="1">
            <a:spLocks noChangeArrowheads="1"/>
          </p:cNvSpPr>
          <p:nvPr userDrawn="1"/>
        </p:nvSpPr>
        <p:spPr bwMode="auto">
          <a:xfrm>
            <a:off x="4314827" y="184150"/>
            <a:ext cx="2563813" cy="338682"/>
          </a:xfrm>
          <a:prstGeom prst="rect">
            <a:avLst/>
          </a:prstGeom>
          <a:noFill/>
          <a:ln>
            <a:noFill/>
          </a:ln>
        </p:spPr>
        <p:txBody>
          <a:bodyPr>
            <a:spAutoFit/>
          </a:bodyPr>
          <a:lstStyle>
            <a:lvl1pPr>
              <a:defRPr sz="1000">
                <a:solidFill>
                  <a:schemeClr val="tx1"/>
                </a:solidFill>
                <a:latin typeface="Calibri" panose="020F0502020204030204" pitchFamily="34" charset="0"/>
                <a:cs typeface="Arial" panose="020B0604020202020204" pitchFamily="34" charset="0"/>
              </a:defRPr>
            </a:lvl1pPr>
            <a:lvl2pPr marL="742950" indent="-285750">
              <a:defRPr sz="1000">
                <a:solidFill>
                  <a:schemeClr val="tx1"/>
                </a:solidFill>
                <a:latin typeface="Calibri" panose="020F0502020204030204" pitchFamily="34" charset="0"/>
                <a:cs typeface="Arial" panose="020B0604020202020204" pitchFamily="34" charset="0"/>
              </a:defRPr>
            </a:lvl2pPr>
            <a:lvl3pPr marL="1143000" indent="-228600">
              <a:defRPr sz="1000">
                <a:solidFill>
                  <a:schemeClr val="tx1"/>
                </a:solidFill>
                <a:latin typeface="Calibri" panose="020F0502020204030204" pitchFamily="34" charset="0"/>
                <a:cs typeface="Arial" panose="020B0604020202020204" pitchFamily="34" charset="0"/>
              </a:defRPr>
            </a:lvl3pPr>
            <a:lvl4pPr marL="1600200" indent="-228600">
              <a:defRPr sz="1000">
                <a:solidFill>
                  <a:schemeClr val="tx1"/>
                </a:solidFill>
                <a:latin typeface="Calibri" panose="020F0502020204030204" pitchFamily="34" charset="0"/>
                <a:cs typeface="Arial" panose="020B0604020202020204" pitchFamily="34" charset="0"/>
              </a:defRPr>
            </a:lvl4pPr>
            <a:lvl5pPr marL="2057400" indent="-228600">
              <a:defRPr sz="1000">
                <a:solidFill>
                  <a:schemeClr val="tx1"/>
                </a:solidFill>
                <a:latin typeface="Calibri" panose="020F0502020204030204" pitchFamily="34" charset="0"/>
                <a:cs typeface="Arial" panose="020B0604020202020204" pitchFamily="34" charset="0"/>
              </a:defRPr>
            </a:lvl5pPr>
            <a:lvl6pPr marL="25146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6pPr>
            <a:lvl7pPr marL="29718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7pPr>
            <a:lvl8pPr marL="34290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8pPr>
            <a:lvl9pPr marL="38862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9pPr>
          </a:lstStyle>
          <a:p>
            <a:pPr algn="r" rtl="1"/>
            <a:r>
              <a:rPr lang="he-IL" altLang="he-IL" sz="1601" dirty="0">
                <a:solidFill>
                  <a:srgbClr val="E74361"/>
                </a:solidFill>
                <a:latin typeface="Arial Unicode MS" panose="020B0604020202020204" pitchFamily="34" charset="-128"/>
                <a:ea typeface="Arial Unicode MS" panose="020B0604020202020204" pitchFamily="34" charset="-128"/>
              </a:rPr>
              <a:t>• • •</a:t>
            </a:r>
            <a:r>
              <a:rPr lang="en-US" altLang="he-IL" sz="1601" dirty="0">
                <a:solidFill>
                  <a:srgbClr val="E74361"/>
                </a:solidFill>
                <a:latin typeface="Arial Unicode MS" panose="020B0604020202020204" pitchFamily="34" charset="-128"/>
                <a:ea typeface="Arial Unicode MS" panose="020B0604020202020204" pitchFamily="34" charset="-128"/>
              </a:rPr>
              <a:t> </a:t>
            </a:r>
            <a:r>
              <a:rPr lang="en-US" altLang="he-IL" sz="1400" dirty="0">
                <a:solidFill>
                  <a:srgbClr val="E74361"/>
                </a:solidFill>
                <a:latin typeface="Arial Unicode MS" panose="020B0604020202020204" pitchFamily="34" charset="-128"/>
                <a:ea typeface="Arial Unicode MS" panose="020B0604020202020204" pitchFamily="34" charset="-128"/>
              </a:rPr>
              <a:t>SOS</a:t>
            </a:r>
            <a:r>
              <a:rPr lang="en-US" altLang="he-IL" sz="1601" dirty="0">
                <a:solidFill>
                  <a:srgbClr val="E74361"/>
                </a:solidFill>
                <a:latin typeface="Arial Unicode MS" panose="020B0604020202020204" pitchFamily="34" charset="-128"/>
                <a:ea typeface="Arial Unicode MS" panose="020B0604020202020204" pitchFamily="34" charset="-128"/>
              </a:rPr>
              <a:t> </a:t>
            </a:r>
            <a:r>
              <a:rPr lang="he-IL" altLang="he-IL" sz="1601" dirty="0">
                <a:solidFill>
                  <a:srgbClr val="E74361"/>
                </a:solidFill>
                <a:latin typeface="Arial Unicode MS" panose="020B0604020202020204" pitchFamily="34" charset="-128"/>
                <a:ea typeface="Arial Unicode MS" panose="020B0604020202020204" pitchFamily="34" charset="-128"/>
              </a:rPr>
              <a:t>נעים להכיר • • • </a:t>
            </a:r>
          </a:p>
        </p:txBody>
      </p:sp>
      <p:pic>
        <p:nvPicPr>
          <p:cNvPr id="34" name="תמונה 33">
            <a:extLst>
              <a:ext uri="{FF2B5EF4-FFF2-40B4-BE49-F238E27FC236}">
                <a16:creationId xmlns:a16="http://schemas.microsoft.com/office/drawing/2014/main" id="{41BE41EF-62BD-4593-89C2-CF11BDD3855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8014" y="324945"/>
            <a:ext cx="1274571" cy="476354"/>
          </a:xfrm>
          <a:prstGeom prst="rect">
            <a:avLst/>
          </a:prstGeom>
        </p:spPr>
      </p:pic>
      <p:sp>
        <p:nvSpPr>
          <p:cNvPr id="35" name="מלבן 34">
            <a:extLst>
              <a:ext uri="{FF2B5EF4-FFF2-40B4-BE49-F238E27FC236}">
                <a16:creationId xmlns:a16="http://schemas.microsoft.com/office/drawing/2014/main" id="{187FFDA4-D5E3-4F10-9849-9C07C2DABD39}"/>
              </a:ext>
            </a:extLst>
          </p:cNvPr>
          <p:cNvSpPr/>
          <p:nvPr userDrawn="1"/>
        </p:nvSpPr>
        <p:spPr>
          <a:xfrm>
            <a:off x="605630" y="860457"/>
            <a:ext cx="5824886" cy="540000"/>
          </a:xfrm>
          <a:prstGeom prst="rect">
            <a:avLst/>
          </a:prstGeom>
          <a:solidFill>
            <a:srgbClr val="EB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ts val="300"/>
              </a:spcBef>
              <a:buNone/>
            </a:pPr>
            <a:r>
              <a:rPr lang="en-US" altLang="he-IL" sz="2400" b="1" dirty="0">
                <a:solidFill>
                  <a:schemeClr val="bg1"/>
                </a:solidFill>
                <a:latin typeface="Arial Unicode MS" panose="020B0604020202020204" pitchFamily="34" charset="-128"/>
                <a:ea typeface="Arial Unicode MS" panose="020B0604020202020204" pitchFamily="34" charset="-128"/>
              </a:rPr>
              <a:t> </a:t>
            </a:r>
            <a:r>
              <a:rPr lang="en-US" altLang="he-IL" sz="2000" b="1" dirty="0">
                <a:solidFill>
                  <a:schemeClr val="bg1"/>
                </a:solidFill>
                <a:latin typeface="Arial Unicode MS" panose="020B0604020202020204" pitchFamily="34" charset="-128"/>
                <a:ea typeface="Arial Unicode MS" panose="020B0604020202020204" pitchFamily="34" charset="-128"/>
              </a:rPr>
              <a:t>SOS</a:t>
            </a:r>
            <a:r>
              <a:rPr lang="he-IL" altLang="he-IL" sz="2400" b="1" dirty="0">
                <a:solidFill>
                  <a:schemeClr val="bg1"/>
                </a:solidFill>
                <a:latin typeface="Arial Unicode MS" panose="020B0604020202020204" pitchFamily="34" charset="-128"/>
                <a:ea typeface="Arial Unicode MS" panose="020B0604020202020204" pitchFamily="34" charset="-128"/>
              </a:rPr>
              <a:t>נעים להכיר</a:t>
            </a:r>
          </a:p>
        </p:txBody>
      </p:sp>
      <p:sp>
        <p:nvSpPr>
          <p:cNvPr id="36" name="מלבן 35">
            <a:extLst>
              <a:ext uri="{FF2B5EF4-FFF2-40B4-BE49-F238E27FC236}">
                <a16:creationId xmlns:a16="http://schemas.microsoft.com/office/drawing/2014/main" id="{FC3E0974-8986-4AF5-874F-3C5808813906}"/>
              </a:ext>
            </a:extLst>
          </p:cNvPr>
          <p:cNvSpPr/>
          <p:nvPr userDrawn="1"/>
        </p:nvSpPr>
        <p:spPr>
          <a:xfrm>
            <a:off x="6447349" y="860457"/>
            <a:ext cx="504315" cy="540000"/>
          </a:xfrm>
          <a:prstGeom prst="rect">
            <a:avLst/>
          </a:prstGeom>
          <a:solidFill>
            <a:srgbClr val="EB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ts val="300"/>
              </a:spcBef>
              <a:buNone/>
            </a:pPr>
            <a:endParaRPr lang="he-IL" altLang="he-IL" sz="2400" b="1" dirty="0">
              <a:solidFill>
                <a:schemeClr val="bg1"/>
              </a:solidFill>
              <a:latin typeface="Arial Unicode MS" panose="020B0604020202020204" pitchFamily="34" charset="-128"/>
              <a:ea typeface="Arial Unicode MS" panose="020B0604020202020204" pitchFamily="34" charset="-128"/>
            </a:endParaRPr>
          </a:p>
        </p:txBody>
      </p:sp>
      <p:grpSp>
        <p:nvGrpSpPr>
          <p:cNvPr id="28" name="קבוצה 27">
            <a:extLst>
              <a:ext uri="{FF2B5EF4-FFF2-40B4-BE49-F238E27FC236}">
                <a16:creationId xmlns:a16="http://schemas.microsoft.com/office/drawing/2014/main" id="{2C7B74F1-18F6-4F28-B630-92925584C8F8}"/>
              </a:ext>
            </a:extLst>
          </p:cNvPr>
          <p:cNvGrpSpPr/>
          <p:nvPr userDrawn="1"/>
        </p:nvGrpSpPr>
        <p:grpSpPr>
          <a:xfrm>
            <a:off x="6534270" y="965222"/>
            <a:ext cx="330471" cy="330470"/>
            <a:chOff x="5623300" y="5426558"/>
            <a:chExt cx="539375" cy="539560"/>
          </a:xfrm>
        </p:grpSpPr>
        <p:sp>
          <p:nvSpPr>
            <p:cNvPr id="29" name="אליפסה 28">
              <a:extLst>
                <a:ext uri="{FF2B5EF4-FFF2-40B4-BE49-F238E27FC236}">
                  <a16:creationId xmlns:a16="http://schemas.microsoft.com/office/drawing/2014/main" id="{4F8A340D-7A56-4A63-B33E-83428CF5AD3B}"/>
                </a:ext>
              </a:extLst>
            </p:cNvPr>
            <p:cNvSpPr/>
            <p:nvPr/>
          </p:nvSpPr>
          <p:spPr>
            <a:xfrm>
              <a:off x="5623300" y="5426558"/>
              <a:ext cx="539375" cy="539560"/>
            </a:xfrm>
            <a:prstGeom prst="ellipse">
              <a:avLst/>
            </a:prstGeom>
            <a:solidFill>
              <a:srgbClr val="EB727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sp>
          <p:nvSpPr>
            <p:cNvPr id="30" name="Freeform 29">
              <a:extLst>
                <a:ext uri="{FF2B5EF4-FFF2-40B4-BE49-F238E27FC236}">
                  <a16:creationId xmlns:a16="http://schemas.microsoft.com/office/drawing/2014/main" id="{ED8748B7-05CF-4F3E-8E0A-FB987CD8424A}"/>
                </a:ext>
              </a:extLst>
            </p:cNvPr>
            <p:cNvSpPr>
              <a:spLocks/>
            </p:cNvSpPr>
            <p:nvPr/>
          </p:nvSpPr>
          <p:spPr bwMode="auto">
            <a:xfrm>
              <a:off x="5699380" y="5753298"/>
              <a:ext cx="350700" cy="168607"/>
            </a:xfrm>
            <a:custGeom>
              <a:avLst/>
              <a:gdLst>
                <a:gd name="T0" fmla="*/ 144 w 147"/>
                <a:gd name="T1" fmla="*/ 27 h 71"/>
                <a:gd name="T2" fmla="*/ 132 w 147"/>
                <a:gd name="T3" fmla="*/ 25 h 71"/>
                <a:gd name="T4" fmla="*/ 18 w 147"/>
                <a:gd name="T5" fmla="*/ 5 h 71"/>
                <a:gd name="T6" fmla="*/ 5 w 147"/>
                <a:gd name="T7" fmla="*/ 3 h 71"/>
                <a:gd name="T8" fmla="*/ 3 w 147"/>
                <a:gd name="T9" fmla="*/ 16 h 71"/>
                <a:gd name="T10" fmla="*/ 68 w 147"/>
                <a:gd name="T11" fmla="*/ 59 h 71"/>
                <a:gd name="T12" fmla="*/ 83 w 147"/>
                <a:gd name="T13" fmla="*/ 60 h 71"/>
                <a:gd name="T14" fmla="*/ 142 w 147"/>
                <a:gd name="T15" fmla="*/ 40 h 71"/>
                <a:gd name="T16" fmla="*/ 144 w 147"/>
                <a:gd name="T17" fmla="*/ 2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71">
                  <a:moveTo>
                    <a:pt x="144" y="27"/>
                  </a:moveTo>
                  <a:cubicBezTo>
                    <a:pt x="141" y="23"/>
                    <a:pt x="136" y="22"/>
                    <a:pt x="132" y="25"/>
                  </a:cubicBezTo>
                  <a:cubicBezTo>
                    <a:pt x="65" y="71"/>
                    <a:pt x="20" y="8"/>
                    <a:pt x="18" y="5"/>
                  </a:cubicBezTo>
                  <a:cubicBezTo>
                    <a:pt x="15" y="1"/>
                    <a:pt x="9" y="0"/>
                    <a:pt x="5" y="3"/>
                  </a:cubicBezTo>
                  <a:cubicBezTo>
                    <a:pt x="1" y="6"/>
                    <a:pt x="0" y="12"/>
                    <a:pt x="3" y="16"/>
                  </a:cubicBezTo>
                  <a:cubicBezTo>
                    <a:pt x="4" y="17"/>
                    <a:pt x="28" y="51"/>
                    <a:pt x="68" y="59"/>
                  </a:cubicBezTo>
                  <a:cubicBezTo>
                    <a:pt x="73" y="60"/>
                    <a:pt x="78" y="60"/>
                    <a:pt x="83" y="60"/>
                  </a:cubicBezTo>
                  <a:cubicBezTo>
                    <a:pt x="103" y="60"/>
                    <a:pt x="123" y="53"/>
                    <a:pt x="142" y="40"/>
                  </a:cubicBezTo>
                  <a:cubicBezTo>
                    <a:pt x="146" y="37"/>
                    <a:pt x="147" y="31"/>
                    <a:pt x="144" y="27"/>
                  </a:cubicBezTo>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קבוצה 2">
            <a:extLst>
              <a:ext uri="{FF2B5EF4-FFF2-40B4-BE49-F238E27FC236}">
                <a16:creationId xmlns:a16="http://schemas.microsoft.com/office/drawing/2014/main" id="{7645203B-F3E3-49DD-B14D-0115F9129500}"/>
              </a:ext>
            </a:extLst>
          </p:cNvPr>
          <p:cNvGrpSpPr/>
          <p:nvPr userDrawn="1"/>
        </p:nvGrpSpPr>
        <p:grpSpPr>
          <a:xfrm>
            <a:off x="2913338" y="9860873"/>
            <a:ext cx="1733003" cy="664709"/>
            <a:chOff x="2815194" y="9860871"/>
            <a:chExt cx="1733003" cy="664709"/>
          </a:xfrm>
        </p:grpSpPr>
        <p:grpSp>
          <p:nvGrpSpPr>
            <p:cNvPr id="6" name="קבוצה 5">
              <a:extLst>
                <a:ext uri="{FF2B5EF4-FFF2-40B4-BE49-F238E27FC236}">
                  <a16:creationId xmlns:a16="http://schemas.microsoft.com/office/drawing/2014/main" id="{A5B81BE9-0B46-4455-817D-C73D07A2BF89}"/>
                </a:ext>
              </a:extLst>
            </p:cNvPr>
            <p:cNvGrpSpPr/>
            <p:nvPr userDrawn="1"/>
          </p:nvGrpSpPr>
          <p:grpSpPr>
            <a:xfrm>
              <a:off x="3180386" y="9860871"/>
              <a:ext cx="664709" cy="664709"/>
              <a:chOff x="3447483" y="9860871"/>
              <a:chExt cx="664709" cy="664709"/>
            </a:xfrm>
          </p:grpSpPr>
          <p:sp>
            <p:nvSpPr>
              <p:cNvPr id="7" name="אליפסה 6">
                <a:extLst>
                  <a:ext uri="{FF2B5EF4-FFF2-40B4-BE49-F238E27FC236}">
                    <a16:creationId xmlns:a16="http://schemas.microsoft.com/office/drawing/2014/main" id="{F38BE660-DC46-4E6F-B851-D17F301DA1D8}"/>
                  </a:ext>
                </a:extLst>
              </p:cNvPr>
              <p:cNvSpPr/>
              <p:nvPr/>
            </p:nvSpPr>
            <p:spPr>
              <a:xfrm>
                <a:off x="3447483" y="9860871"/>
                <a:ext cx="664709" cy="664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grpSp>
            <p:nvGrpSpPr>
              <p:cNvPr id="8" name="גרפיקה 7">
                <a:extLst>
                  <a:ext uri="{FF2B5EF4-FFF2-40B4-BE49-F238E27FC236}">
                    <a16:creationId xmlns:a16="http://schemas.microsoft.com/office/drawing/2014/main" id="{56F834D9-C574-424F-AECF-E1B1275E039D}"/>
                  </a:ext>
                </a:extLst>
              </p:cNvPr>
              <p:cNvGrpSpPr/>
              <p:nvPr/>
            </p:nvGrpSpPr>
            <p:grpSpPr>
              <a:xfrm>
                <a:off x="3483348" y="9896736"/>
                <a:ext cx="592977" cy="592977"/>
                <a:chOff x="1990566" y="3556635"/>
                <a:chExt cx="3571875" cy="3571875"/>
              </a:xfrm>
            </p:grpSpPr>
            <p:sp>
              <p:nvSpPr>
                <p:cNvPr id="9" name="צורה חופשית: צורה 8">
                  <a:extLst>
                    <a:ext uri="{FF2B5EF4-FFF2-40B4-BE49-F238E27FC236}">
                      <a16:creationId xmlns:a16="http://schemas.microsoft.com/office/drawing/2014/main" id="{D763E542-21BF-4BD0-B780-10849AD39824}"/>
                    </a:ext>
                  </a:extLst>
                </p:cNvPr>
                <p:cNvSpPr/>
                <p:nvPr/>
              </p:nvSpPr>
              <p:spPr>
                <a:xfrm>
                  <a:off x="1990566" y="3556635"/>
                  <a:ext cx="3571875" cy="3571875"/>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bg1">
                    <a:lumMod val="65000"/>
                  </a:schemeClr>
                </a:solidFill>
                <a:ln w="9525" cap="flat">
                  <a:noFill/>
                  <a:prstDash val="solid"/>
                  <a:miter/>
                </a:ln>
              </p:spPr>
              <p:txBody>
                <a:bodyPr rtlCol="1" anchor="ctr"/>
                <a:lstStyle/>
                <a:p>
                  <a:endParaRPr lang="he-IL" sz="1653"/>
                </a:p>
              </p:txBody>
            </p:sp>
            <p:sp>
              <p:nvSpPr>
                <p:cNvPr id="10" name="צורה חופשית: צורה 9">
                  <a:extLst>
                    <a:ext uri="{FF2B5EF4-FFF2-40B4-BE49-F238E27FC236}">
                      <a16:creationId xmlns:a16="http://schemas.microsoft.com/office/drawing/2014/main" id="{B53B74F3-273F-48E6-BAA5-0ED53E9D7D0A}"/>
                    </a:ext>
                  </a:extLst>
                </p:cNvPr>
                <p:cNvSpPr/>
                <p:nvPr/>
              </p:nvSpPr>
              <p:spPr>
                <a:xfrm>
                  <a:off x="2151891" y="3728760"/>
                  <a:ext cx="3257550" cy="3257550"/>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sz="1653"/>
                </a:p>
              </p:txBody>
            </p:sp>
            <p:sp>
              <p:nvSpPr>
                <p:cNvPr id="11" name="צורה חופשית: צורה 10">
                  <a:extLst>
                    <a:ext uri="{FF2B5EF4-FFF2-40B4-BE49-F238E27FC236}">
                      <a16:creationId xmlns:a16="http://schemas.microsoft.com/office/drawing/2014/main" id="{6F967D2B-3FE9-4893-AD59-35523E1E8AA0}"/>
                    </a:ext>
                  </a:extLst>
                </p:cNvPr>
                <p:cNvSpPr/>
                <p:nvPr/>
              </p:nvSpPr>
              <p:spPr>
                <a:xfrm>
                  <a:off x="2425376" y="3991445"/>
                  <a:ext cx="2700340" cy="2700340"/>
                </a:xfrm>
                <a:custGeom>
                  <a:avLst/>
                  <a:gdLst>
                    <a:gd name="connsiteX0" fmla="*/ 695801 w 1828800"/>
                    <a:gd name="connsiteY0" fmla="*/ 1139666 h 1828800"/>
                    <a:gd name="connsiteX1" fmla="*/ 917734 w 1828800"/>
                    <a:gd name="connsiteY1" fmla="*/ 1828324 h 1828800"/>
                    <a:gd name="connsiteX2" fmla="*/ 1139666 w 1828800"/>
                    <a:gd name="connsiteY2" fmla="*/ 1139666 h 1828800"/>
                    <a:gd name="connsiteX3" fmla="*/ 1828324 w 1828800"/>
                    <a:gd name="connsiteY3" fmla="*/ 917734 h 1828800"/>
                    <a:gd name="connsiteX4" fmla="*/ 1139666 w 1828800"/>
                    <a:gd name="connsiteY4" fmla="*/ 695801 h 1828800"/>
                    <a:gd name="connsiteX5" fmla="*/ 917734 w 1828800"/>
                    <a:gd name="connsiteY5" fmla="*/ 7144 h 1828800"/>
                    <a:gd name="connsiteX6" fmla="*/ 695801 w 1828800"/>
                    <a:gd name="connsiteY6" fmla="*/ 695801 h 1828800"/>
                    <a:gd name="connsiteX7" fmla="*/ 7144 w 1828800"/>
                    <a:gd name="connsiteY7" fmla="*/ 91773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695801" y="1139666"/>
                      </a:moveTo>
                      <a:lnTo>
                        <a:pt x="917734" y="1828324"/>
                      </a:lnTo>
                      <a:lnTo>
                        <a:pt x="1139666" y="1139666"/>
                      </a:lnTo>
                      <a:lnTo>
                        <a:pt x="1828324" y="917734"/>
                      </a:lnTo>
                      <a:lnTo>
                        <a:pt x="1139666" y="695801"/>
                      </a:lnTo>
                      <a:lnTo>
                        <a:pt x="917734" y="7144"/>
                      </a:lnTo>
                      <a:lnTo>
                        <a:pt x="695801" y="695801"/>
                      </a:lnTo>
                      <a:lnTo>
                        <a:pt x="7144" y="917734"/>
                      </a:lnTo>
                      <a:close/>
                    </a:path>
                  </a:pathLst>
                </a:custGeom>
                <a:solidFill>
                  <a:srgbClr val="CED5E0"/>
                </a:solidFill>
                <a:ln w="9525" cap="flat">
                  <a:noFill/>
                  <a:prstDash val="solid"/>
                  <a:miter/>
                </a:ln>
              </p:spPr>
              <p:txBody>
                <a:bodyPr rtlCol="1" anchor="ctr"/>
                <a:lstStyle/>
                <a:p>
                  <a:endParaRPr lang="he-IL" sz="1653"/>
                </a:p>
              </p:txBody>
            </p:sp>
            <p:sp>
              <p:nvSpPr>
                <p:cNvPr id="12" name="צורה חופשית: צורה 11">
                  <a:extLst>
                    <a:ext uri="{FF2B5EF4-FFF2-40B4-BE49-F238E27FC236}">
                      <a16:creationId xmlns:a16="http://schemas.microsoft.com/office/drawing/2014/main" id="{F8DA5D73-77BB-4452-AABD-81A18A67EC30}"/>
                    </a:ext>
                  </a:extLst>
                </p:cNvPr>
                <p:cNvSpPr/>
                <p:nvPr/>
              </p:nvSpPr>
              <p:spPr>
                <a:xfrm>
                  <a:off x="2816635" y="4392944"/>
                  <a:ext cx="1919743" cy="1919743"/>
                </a:xfrm>
                <a:custGeom>
                  <a:avLst/>
                  <a:gdLst>
                    <a:gd name="connsiteX0" fmla="*/ 570071 w 1666875"/>
                    <a:gd name="connsiteY0" fmla="*/ 570071 h 1666875"/>
                    <a:gd name="connsiteX1" fmla="*/ 7144 w 1666875"/>
                    <a:gd name="connsiteY1" fmla="*/ 1668304 h 1666875"/>
                    <a:gd name="connsiteX2" fmla="*/ 1105376 w 1666875"/>
                    <a:gd name="connsiteY2" fmla="*/ 1105376 h 1666875"/>
                    <a:gd name="connsiteX3" fmla="*/ 1668304 w 1666875"/>
                    <a:gd name="connsiteY3" fmla="*/ 7144 h 1666875"/>
                  </a:gdLst>
                  <a:ahLst/>
                  <a:cxnLst>
                    <a:cxn ang="0">
                      <a:pos x="connsiteX0" y="connsiteY0"/>
                    </a:cxn>
                    <a:cxn ang="0">
                      <a:pos x="connsiteX1" y="connsiteY1"/>
                    </a:cxn>
                    <a:cxn ang="0">
                      <a:pos x="connsiteX2" y="connsiteY2"/>
                    </a:cxn>
                    <a:cxn ang="0">
                      <a:pos x="connsiteX3" y="connsiteY3"/>
                    </a:cxn>
                  </a:cxnLst>
                  <a:rect l="l" t="t" r="r" b="b"/>
                  <a:pathLst>
                    <a:path w="1666875" h="1666875">
                      <a:moveTo>
                        <a:pt x="570071" y="570071"/>
                      </a:moveTo>
                      <a:lnTo>
                        <a:pt x="7144" y="1668304"/>
                      </a:lnTo>
                      <a:lnTo>
                        <a:pt x="1105376" y="1105376"/>
                      </a:lnTo>
                      <a:lnTo>
                        <a:pt x="1668304" y="7144"/>
                      </a:lnTo>
                      <a:close/>
                    </a:path>
                  </a:pathLst>
                </a:custGeom>
                <a:solidFill>
                  <a:schemeClr val="tx2">
                    <a:lumMod val="60000"/>
                    <a:lumOff val="40000"/>
                  </a:schemeClr>
                </a:solidFill>
                <a:ln w="9525" cap="flat">
                  <a:noFill/>
                  <a:prstDash val="solid"/>
                  <a:miter/>
                </a:ln>
              </p:spPr>
              <p:txBody>
                <a:bodyPr rtlCol="1" anchor="ctr"/>
                <a:lstStyle/>
                <a:p>
                  <a:endParaRPr lang="he-IL" sz="1653"/>
                </a:p>
              </p:txBody>
            </p:sp>
            <p:sp>
              <p:nvSpPr>
                <p:cNvPr id="13" name="צורה חופשית: צורה 12">
                  <a:extLst>
                    <a:ext uri="{FF2B5EF4-FFF2-40B4-BE49-F238E27FC236}">
                      <a16:creationId xmlns:a16="http://schemas.microsoft.com/office/drawing/2014/main" id="{C4814F35-0CA1-43AE-BCCE-3282B17DE838}"/>
                    </a:ext>
                  </a:extLst>
                </p:cNvPr>
                <p:cNvSpPr/>
                <p:nvPr/>
              </p:nvSpPr>
              <p:spPr>
                <a:xfrm>
                  <a:off x="3624103" y="5190172"/>
                  <a:ext cx="304800" cy="304800"/>
                </a:xfrm>
                <a:custGeom>
                  <a:avLst/>
                  <a:gdLst>
                    <a:gd name="connsiteX0" fmla="*/ 304324 w 304800"/>
                    <a:gd name="connsiteY0" fmla="*/ 155734 h 304800"/>
                    <a:gd name="connsiteX1" fmla="*/ 155734 w 304800"/>
                    <a:gd name="connsiteY1" fmla="*/ 304324 h 304800"/>
                    <a:gd name="connsiteX2" fmla="*/ 7144 w 304800"/>
                    <a:gd name="connsiteY2" fmla="*/ 155734 h 304800"/>
                    <a:gd name="connsiteX3" fmla="*/ 155734 w 304800"/>
                    <a:gd name="connsiteY3" fmla="*/ 7144 h 304800"/>
                    <a:gd name="connsiteX4" fmla="*/ 304324 w 304800"/>
                    <a:gd name="connsiteY4" fmla="*/ 155734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324" y="155734"/>
                      </a:moveTo>
                      <a:cubicBezTo>
                        <a:pt x="304324" y="237798"/>
                        <a:pt x="237798" y="304324"/>
                        <a:pt x="155734" y="304324"/>
                      </a:cubicBezTo>
                      <a:cubicBezTo>
                        <a:pt x="73670" y="304324"/>
                        <a:pt x="7144" y="237798"/>
                        <a:pt x="7144" y="155734"/>
                      </a:cubicBezTo>
                      <a:cubicBezTo>
                        <a:pt x="7144" y="73670"/>
                        <a:pt x="73670" y="7144"/>
                        <a:pt x="155734" y="7144"/>
                      </a:cubicBezTo>
                      <a:cubicBezTo>
                        <a:pt x="237798" y="7144"/>
                        <a:pt x="304324" y="73670"/>
                        <a:pt x="304324" y="155734"/>
                      </a:cubicBezTo>
                      <a:close/>
                    </a:path>
                  </a:pathLst>
                </a:custGeom>
                <a:solidFill>
                  <a:srgbClr val="324A5E"/>
                </a:solidFill>
                <a:ln w="9525" cap="flat">
                  <a:noFill/>
                  <a:prstDash val="solid"/>
                  <a:miter/>
                </a:ln>
              </p:spPr>
              <p:txBody>
                <a:bodyPr rtlCol="1" anchor="ctr"/>
                <a:lstStyle/>
                <a:p>
                  <a:endParaRPr lang="he-IL" sz="1653"/>
                </a:p>
              </p:txBody>
            </p:sp>
          </p:grpSp>
        </p:grpSp>
        <p:grpSp>
          <p:nvGrpSpPr>
            <p:cNvPr id="14" name="קבוצה 13">
              <a:extLst>
                <a:ext uri="{FF2B5EF4-FFF2-40B4-BE49-F238E27FC236}">
                  <a16:creationId xmlns:a16="http://schemas.microsoft.com/office/drawing/2014/main" id="{B477A120-CC67-402F-B14C-D30500BA360F}"/>
                </a:ext>
              </a:extLst>
            </p:cNvPr>
            <p:cNvGrpSpPr/>
            <p:nvPr userDrawn="1"/>
          </p:nvGrpSpPr>
          <p:grpSpPr>
            <a:xfrm>
              <a:off x="4190443" y="10014348"/>
              <a:ext cx="357754" cy="357754"/>
              <a:chOff x="4112190" y="10002852"/>
              <a:chExt cx="357754" cy="357754"/>
            </a:xfrm>
          </p:grpSpPr>
          <p:sp>
            <p:nvSpPr>
              <p:cNvPr id="15" name="אליפסה 14">
                <a:extLst>
                  <a:ext uri="{FF2B5EF4-FFF2-40B4-BE49-F238E27FC236}">
                    <a16:creationId xmlns:a16="http://schemas.microsoft.com/office/drawing/2014/main" id="{ABAD6659-9506-462A-BCA0-B8E201DC24DB}"/>
                  </a:ext>
                </a:extLst>
              </p:cNvPr>
              <p:cNvSpPr/>
              <p:nvPr/>
            </p:nvSpPr>
            <p:spPr>
              <a:xfrm>
                <a:off x="4112190" y="10002852"/>
                <a:ext cx="357754" cy="357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sp>
            <p:nvSpPr>
              <p:cNvPr id="16" name="צורה חופשית: צורה 15">
                <a:extLst>
                  <a:ext uri="{FF2B5EF4-FFF2-40B4-BE49-F238E27FC236}">
                    <a16:creationId xmlns:a16="http://schemas.microsoft.com/office/drawing/2014/main" id="{F6600087-1FD2-44D1-83BB-A478C3B74359}"/>
                  </a:ext>
                </a:extLst>
              </p:cNvPr>
              <p:cNvSpPr/>
              <p:nvPr/>
            </p:nvSpPr>
            <p:spPr>
              <a:xfrm>
                <a:off x="4131921" y="10022583"/>
                <a:ext cx="318293" cy="318293"/>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bg1">
                  <a:lumMod val="65000"/>
                </a:schemeClr>
              </a:solidFill>
              <a:ln w="9525" cap="flat">
                <a:noFill/>
                <a:prstDash val="solid"/>
                <a:miter/>
              </a:ln>
            </p:spPr>
            <p:txBody>
              <a:bodyPr rtlCol="1" anchor="ctr"/>
              <a:lstStyle/>
              <a:p>
                <a:endParaRPr lang="he-IL" sz="1653"/>
              </a:p>
            </p:txBody>
          </p:sp>
          <p:sp>
            <p:nvSpPr>
              <p:cNvPr id="17" name="צורה חופשית: צורה 16">
                <a:extLst>
                  <a:ext uri="{FF2B5EF4-FFF2-40B4-BE49-F238E27FC236}">
                    <a16:creationId xmlns:a16="http://schemas.microsoft.com/office/drawing/2014/main" id="{A640819D-7CD3-4A8F-94EA-8B1D83DACF9D}"/>
                  </a:ext>
                </a:extLst>
              </p:cNvPr>
              <p:cNvSpPr/>
              <p:nvPr/>
            </p:nvSpPr>
            <p:spPr>
              <a:xfrm>
                <a:off x="4150449" y="10041112"/>
                <a:ext cx="281235" cy="281235"/>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sz="1653"/>
              </a:p>
            </p:txBody>
          </p:sp>
          <p:sp>
            <p:nvSpPr>
              <p:cNvPr id="18" name="Freeform 976">
                <a:extLst>
                  <a:ext uri="{FF2B5EF4-FFF2-40B4-BE49-F238E27FC236}">
                    <a16:creationId xmlns:a16="http://schemas.microsoft.com/office/drawing/2014/main" id="{F758CCB9-0E60-4F05-AF1F-A6879DD10647}"/>
                  </a:ext>
                </a:extLst>
              </p:cNvPr>
              <p:cNvSpPr>
                <a:spLocks noChangeAspect="1"/>
              </p:cNvSpPr>
              <p:nvPr/>
            </p:nvSpPr>
            <p:spPr bwMode="auto">
              <a:xfrm>
                <a:off x="4246242" y="10122454"/>
                <a:ext cx="105447" cy="118229"/>
              </a:xfrm>
              <a:custGeom>
                <a:avLst/>
                <a:gdLst>
                  <a:gd name="T0" fmla="*/ 52 w 53"/>
                  <a:gd name="T1" fmla="*/ 31 h 59"/>
                  <a:gd name="T2" fmla="*/ 2 w 53"/>
                  <a:gd name="T3" fmla="*/ 59 h 59"/>
                  <a:gd name="T4" fmla="*/ 1 w 53"/>
                  <a:gd name="T5" fmla="*/ 59 h 59"/>
                  <a:gd name="T6" fmla="*/ 0 w 53"/>
                  <a:gd name="T7" fmla="*/ 58 h 59"/>
                  <a:gd name="T8" fmla="*/ 0 w 53"/>
                  <a:gd name="T9" fmla="*/ 2 h 59"/>
                  <a:gd name="T10" fmla="*/ 1 w 53"/>
                  <a:gd name="T11" fmla="*/ 0 h 59"/>
                  <a:gd name="T12" fmla="*/ 2 w 53"/>
                  <a:gd name="T13" fmla="*/ 0 h 59"/>
                  <a:gd name="T14" fmla="*/ 52 w 53"/>
                  <a:gd name="T15" fmla="*/ 28 h 59"/>
                  <a:gd name="T16" fmla="*/ 53 w 53"/>
                  <a:gd name="T17" fmla="*/ 30 h 59"/>
                  <a:gd name="T18" fmla="*/ 52 w 53"/>
                  <a:gd name="T19"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9">
                    <a:moveTo>
                      <a:pt x="52" y="31"/>
                    </a:moveTo>
                    <a:cubicBezTo>
                      <a:pt x="2" y="59"/>
                      <a:pt x="2" y="59"/>
                      <a:pt x="2" y="59"/>
                    </a:cubicBezTo>
                    <a:cubicBezTo>
                      <a:pt x="1" y="59"/>
                      <a:pt x="1" y="59"/>
                      <a:pt x="1" y="59"/>
                    </a:cubicBezTo>
                    <a:cubicBezTo>
                      <a:pt x="0" y="59"/>
                      <a:pt x="0" y="58"/>
                      <a:pt x="0" y="58"/>
                    </a:cubicBezTo>
                    <a:cubicBezTo>
                      <a:pt x="0" y="2"/>
                      <a:pt x="0" y="2"/>
                      <a:pt x="0" y="2"/>
                    </a:cubicBezTo>
                    <a:cubicBezTo>
                      <a:pt x="0" y="1"/>
                      <a:pt x="0" y="1"/>
                      <a:pt x="1" y="0"/>
                    </a:cubicBezTo>
                    <a:cubicBezTo>
                      <a:pt x="1" y="0"/>
                      <a:pt x="1" y="0"/>
                      <a:pt x="2" y="0"/>
                    </a:cubicBezTo>
                    <a:cubicBezTo>
                      <a:pt x="52" y="28"/>
                      <a:pt x="52" y="28"/>
                      <a:pt x="52" y="28"/>
                    </a:cubicBezTo>
                    <a:cubicBezTo>
                      <a:pt x="53" y="29"/>
                      <a:pt x="53" y="29"/>
                      <a:pt x="53" y="30"/>
                    </a:cubicBezTo>
                    <a:cubicBezTo>
                      <a:pt x="53" y="30"/>
                      <a:pt x="53" y="30"/>
                      <a:pt x="52" y="31"/>
                    </a:cubicBezTo>
                    <a:close/>
                  </a:path>
                </a:pathLst>
              </a:custGeom>
              <a:noFill/>
              <a:ln>
                <a:solidFill>
                  <a:srgbClr val="A6A6A6"/>
                </a:solidFill>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קבוצה 18">
              <a:extLst>
                <a:ext uri="{FF2B5EF4-FFF2-40B4-BE49-F238E27FC236}">
                  <a16:creationId xmlns:a16="http://schemas.microsoft.com/office/drawing/2014/main" id="{920FCF60-A302-4A46-85CD-25D5C1EDD120}"/>
                </a:ext>
              </a:extLst>
            </p:cNvPr>
            <p:cNvGrpSpPr/>
            <p:nvPr userDrawn="1"/>
          </p:nvGrpSpPr>
          <p:grpSpPr>
            <a:xfrm>
              <a:off x="2815194" y="10014348"/>
              <a:ext cx="357754" cy="357754"/>
              <a:chOff x="3093117" y="9996522"/>
              <a:chExt cx="357754" cy="357754"/>
            </a:xfrm>
          </p:grpSpPr>
          <p:sp>
            <p:nvSpPr>
              <p:cNvPr id="20" name="אליפסה 19">
                <a:extLst>
                  <a:ext uri="{FF2B5EF4-FFF2-40B4-BE49-F238E27FC236}">
                    <a16:creationId xmlns:a16="http://schemas.microsoft.com/office/drawing/2014/main" id="{BB193682-82D4-451F-A81E-88AE3BEFBBF0}"/>
                  </a:ext>
                </a:extLst>
              </p:cNvPr>
              <p:cNvSpPr/>
              <p:nvPr/>
            </p:nvSpPr>
            <p:spPr>
              <a:xfrm>
                <a:off x="3093117" y="9996522"/>
                <a:ext cx="357754" cy="357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sp>
            <p:nvSpPr>
              <p:cNvPr id="21" name="צורה חופשית: צורה 20">
                <a:extLst>
                  <a:ext uri="{FF2B5EF4-FFF2-40B4-BE49-F238E27FC236}">
                    <a16:creationId xmlns:a16="http://schemas.microsoft.com/office/drawing/2014/main" id="{4C8EF6BA-78E7-4628-9455-C343BA8C2CE2}"/>
                  </a:ext>
                </a:extLst>
              </p:cNvPr>
              <p:cNvSpPr/>
              <p:nvPr/>
            </p:nvSpPr>
            <p:spPr>
              <a:xfrm>
                <a:off x="3112848" y="10016253"/>
                <a:ext cx="318293" cy="318293"/>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bg1">
                  <a:lumMod val="65000"/>
                </a:schemeClr>
              </a:solidFill>
              <a:ln w="9525" cap="flat">
                <a:noFill/>
                <a:prstDash val="solid"/>
                <a:miter/>
              </a:ln>
            </p:spPr>
            <p:txBody>
              <a:bodyPr rtlCol="1" anchor="ctr"/>
              <a:lstStyle/>
              <a:p>
                <a:endParaRPr lang="he-IL" sz="1653"/>
              </a:p>
            </p:txBody>
          </p:sp>
          <p:sp>
            <p:nvSpPr>
              <p:cNvPr id="22" name="צורה חופשית: צורה 21">
                <a:extLst>
                  <a:ext uri="{FF2B5EF4-FFF2-40B4-BE49-F238E27FC236}">
                    <a16:creationId xmlns:a16="http://schemas.microsoft.com/office/drawing/2014/main" id="{2661E069-CA5C-4ED9-9DD1-89494CCF4000}"/>
                  </a:ext>
                </a:extLst>
              </p:cNvPr>
              <p:cNvSpPr/>
              <p:nvPr/>
            </p:nvSpPr>
            <p:spPr>
              <a:xfrm>
                <a:off x="3131376" y="10034782"/>
                <a:ext cx="281235" cy="281235"/>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sz="1653"/>
              </a:p>
            </p:txBody>
          </p:sp>
          <p:sp>
            <p:nvSpPr>
              <p:cNvPr id="23" name="Freeform 976">
                <a:extLst>
                  <a:ext uri="{FF2B5EF4-FFF2-40B4-BE49-F238E27FC236}">
                    <a16:creationId xmlns:a16="http://schemas.microsoft.com/office/drawing/2014/main" id="{88364D38-04CF-412D-91FD-92EF03514F34}"/>
                  </a:ext>
                </a:extLst>
              </p:cNvPr>
              <p:cNvSpPr>
                <a:spLocks noChangeAspect="1"/>
              </p:cNvSpPr>
              <p:nvPr/>
            </p:nvSpPr>
            <p:spPr bwMode="auto">
              <a:xfrm flipH="1">
                <a:off x="3170000" y="10082472"/>
                <a:ext cx="165762" cy="185855"/>
              </a:xfrm>
              <a:custGeom>
                <a:avLst/>
                <a:gdLst>
                  <a:gd name="T0" fmla="*/ 52 w 53"/>
                  <a:gd name="T1" fmla="*/ 31 h 59"/>
                  <a:gd name="T2" fmla="*/ 2 w 53"/>
                  <a:gd name="T3" fmla="*/ 59 h 59"/>
                  <a:gd name="T4" fmla="*/ 1 w 53"/>
                  <a:gd name="T5" fmla="*/ 59 h 59"/>
                  <a:gd name="T6" fmla="*/ 0 w 53"/>
                  <a:gd name="T7" fmla="*/ 58 h 59"/>
                  <a:gd name="T8" fmla="*/ 0 w 53"/>
                  <a:gd name="T9" fmla="*/ 2 h 59"/>
                  <a:gd name="T10" fmla="*/ 1 w 53"/>
                  <a:gd name="T11" fmla="*/ 0 h 59"/>
                  <a:gd name="T12" fmla="*/ 2 w 53"/>
                  <a:gd name="T13" fmla="*/ 0 h 59"/>
                  <a:gd name="T14" fmla="*/ 52 w 53"/>
                  <a:gd name="T15" fmla="*/ 28 h 59"/>
                  <a:gd name="T16" fmla="*/ 53 w 53"/>
                  <a:gd name="T17" fmla="*/ 30 h 59"/>
                  <a:gd name="T18" fmla="*/ 52 w 53"/>
                  <a:gd name="T19"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9">
                    <a:moveTo>
                      <a:pt x="52" y="31"/>
                    </a:moveTo>
                    <a:cubicBezTo>
                      <a:pt x="2" y="59"/>
                      <a:pt x="2" y="59"/>
                      <a:pt x="2" y="59"/>
                    </a:cubicBezTo>
                    <a:cubicBezTo>
                      <a:pt x="1" y="59"/>
                      <a:pt x="1" y="59"/>
                      <a:pt x="1" y="59"/>
                    </a:cubicBezTo>
                    <a:cubicBezTo>
                      <a:pt x="0" y="59"/>
                      <a:pt x="0" y="58"/>
                      <a:pt x="0" y="58"/>
                    </a:cubicBezTo>
                    <a:cubicBezTo>
                      <a:pt x="0" y="2"/>
                      <a:pt x="0" y="2"/>
                      <a:pt x="0" y="2"/>
                    </a:cubicBezTo>
                    <a:cubicBezTo>
                      <a:pt x="0" y="1"/>
                      <a:pt x="0" y="1"/>
                      <a:pt x="1" y="0"/>
                    </a:cubicBezTo>
                    <a:cubicBezTo>
                      <a:pt x="1" y="0"/>
                      <a:pt x="1" y="0"/>
                      <a:pt x="2" y="0"/>
                    </a:cubicBezTo>
                    <a:cubicBezTo>
                      <a:pt x="52" y="28"/>
                      <a:pt x="52" y="28"/>
                      <a:pt x="52" y="28"/>
                    </a:cubicBezTo>
                    <a:cubicBezTo>
                      <a:pt x="53" y="29"/>
                      <a:pt x="53" y="29"/>
                      <a:pt x="53" y="30"/>
                    </a:cubicBezTo>
                    <a:cubicBezTo>
                      <a:pt x="53" y="30"/>
                      <a:pt x="53" y="30"/>
                      <a:pt x="52" y="3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3" name="קבוצה 42">
              <a:extLst>
                <a:ext uri="{FF2B5EF4-FFF2-40B4-BE49-F238E27FC236}">
                  <a16:creationId xmlns:a16="http://schemas.microsoft.com/office/drawing/2014/main" id="{98626676-7831-440B-BD0D-ED32046B6484}"/>
                </a:ext>
              </a:extLst>
            </p:cNvPr>
            <p:cNvGrpSpPr/>
            <p:nvPr userDrawn="1"/>
          </p:nvGrpSpPr>
          <p:grpSpPr>
            <a:xfrm>
              <a:off x="3852533" y="10027990"/>
              <a:ext cx="330471" cy="330471"/>
              <a:chOff x="5623300" y="5426558"/>
              <a:chExt cx="539375" cy="539560"/>
            </a:xfrm>
          </p:grpSpPr>
          <p:sp>
            <p:nvSpPr>
              <p:cNvPr id="44" name="אליפסה 43">
                <a:extLst>
                  <a:ext uri="{FF2B5EF4-FFF2-40B4-BE49-F238E27FC236}">
                    <a16:creationId xmlns:a16="http://schemas.microsoft.com/office/drawing/2014/main" id="{942B5331-58F4-4C2A-8606-22BFC977EB7E}"/>
                  </a:ext>
                </a:extLst>
              </p:cNvPr>
              <p:cNvSpPr/>
              <p:nvPr/>
            </p:nvSpPr>
            <p:spPr>
              <a:xfrm>
                <a:off x="5623300" y="5426558"/>
                <a:ext cx="539375" cy="539560"/>
              </a:xfrm>
              <a:prstGeom prst="ellipse">
                <a:avLst/>
              </a:prstGeom>
              <a:solidFill>
                <a:srgbClr val="EB727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53"/>
              </a:p>
            </p:txBody>
          </p:sp>
          <p:sp>
            <p:nvSpPr>
              <p:cNvPr id="45" name="Freeform 29">
                <a:extLst>
                  <a:ext uri="{FF2B5EF4-FFF2-40B4-BE49-F238E27FC236}">
                    <a16:creationId xmlns:a16="http://schemas.microsoft.com/office/drawing/2014/main" id="{8450634D-F002-44D7-AFBA-E7E2B291C7A5}"/>
                  </a:ext>
                </a:extLst>
              </p:cNvPr>
              <p:cNvSpPr>
                <a:spLocks/>
              </p:cNvSpPr>
              <p:nvPr/>
            </p:nvSpPr>
            <p:spPr bwMode="auto">
              <a:xfrm>
                <a:off x="5699380" y="5753298"/>
                <a:ext cx="350700" cy="168607"/>
              </a:xfrm>
              <a:custGeom>
                <a:avLst/>
                <a:gdLst>
                  <a:gd name="T0" fmla="*/ 144 w 147"/>
                  <a:gd name="T1" fmla="*/ 27 h 71"/>
                  <a:gd name="T2" fmla="*/ 132 w 147"/>
                  <a:gd name="T3" fmla="*/ 25 h 71"/>
                  <a:gd name="T4" fmla="*/ 18 w 147"/>
                  <a:gd name="T5" fmla="*/ 5 h 71"/>
                  <a:gd name="T6" fmla="*/ 5 w 147"/>
                  <a:gd name="T7" fmla="*/ 3 h 71"/>
                  <a:gd name="T8" fmla="*/ 3 w 147"/>
                  <a:gd name="T9" fmla="*/ 16 h 71"/>
                  <a:gd name="T10" fmla="*/ 68 w 147"/>
                  <a:gd name="T11" fmla="*/ 59 h 71"/>
                  <a:gd name="T12" fmla="*/ 83 w 147"/>
                  <a:gd name="T13" fmla="*/ 60 h 71"/>
                  <a:gd name="T14" fmla="*/ 142 w 147"/>
                  <a:gd name="T15" fmla="*/ 40 h 71"/>
                  <a:gd name="T16" fmla="*/ 144 w 147"/>
                  <a:gd name="T17" fmla="*/ 2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71">
                    <a:moveTo>
                      <a:pt x="144" y="27"/>
                    </a:moveTo>
                    <a:cubicBezTo>
                      <a:pt x="141" y="23"/>
                      <a:pt x="136" y="22"/>
                      <a:pt x="132" y="25"/>
                    </a:cubicBezTo>
                    <a:cubicBezTo>
                      <a:pt x="65" y="71"/>
                      <a:pt x="20" y="8"/>
                      <a:pt x="18" y="5"/>
                    </a:cubicBezTo>
                    <a:cubicBezTo>
                      <a:pt x="15" y="1"/>
                      <a:pt x="9" y="0"/>
                      <a:pt x="5" y="3"/>
                    </a:cubicBezTo>
                    <a:cubicBezTo>
                      <a:pt x="1" y="6"/>
                      <a:pt x="0" y="12"/>
                      <a:pt x="3" y="16"/>
                    </a:cubicBezTo>
                    <a:cubicBezTo>
                      <a:pt x="4" y="17"/>
                      <a:pt x="28" y="51"/>
                      <a:pt x="68" y="59"/>
                    </a:cubicBezTo>
                    <a:cubicBezTo>
                      <a:pt x="73" y="60"/>
                      <a:pt x="78" y="60"/>
                      <a:pt x="83" y="60"/>
                    </a:cubicBezTo>
                    <a:cubicBezTo>
                      <a:pt x="103" y="60"/>
                      <a:pt x="123" y="53"/>
                      <a:pt x="142" y="40"/>
                    </a:cubicBezTo>
                    <a:cubicBezTo>
                      <a:pt x="146" y="37"/>
                      <a:pt x="147" y="31"/>
                      <a:pt x="144" y="27"/>
                    </a:cubicBezTo>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511175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30" y="569242"/>
            <a:ext cx="6520220" cy="2066590"/>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519730" y="2846200"/>
            <a:ext cx="6520220" cy="6783857"/>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endParaRPr lang="he-IL"/>
          </a:p>
        </p:txBody>
      </p:sp>
      <p:sp>
        <p:nvSpPr>
          <p:cNvPr id="5" name="Footer Placeholder 4"/>
          <p:cNvSpPr>
            <a:spLocks noGrp="1"/>
          </p:cNvSpPr>
          <p:nvPr>
            <p:ph type="ftr" sz="quarter" idx="3"/>
          </p:nvPr>
        </p:nvSpPr>
        <p:spPr>
          <a:xfrm>
            <a:off x="2504145"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5339021"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C34E841-A8CE-4C37-B5B1-BE70714D9CFA}" type="slidenum">
              <a:rPr lang="he-IL" smtClean="0"/>
              <a:t>‹#›</a:t>
            </a:fld>
            <a:endParaRPr lang="he-IL"/>
          </a:p>
        </p:txBody>
      </p:sp>
    </p:spTree>
    <p:extLst>
      <p:ext uri="{BB962C8B-B14F-4D97-AF65-F5344CB8AC3E}">
        <p14:creationId xmlns:p14="http://schemas.microsoft.com/office/powerpoint/2010/main" val="34499278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4" r:id="rId8"/>
    <p:sldLayoutId id="2147483688" r:id="rId9"/>
    <p:sldLayoutId id="2147483685" r:id="rId10"/>
    <p:sldLayoutId id="2147483689" r:id="rId11"/>
    <p:sldLayoutId id="2147483686" r:id="rId12"/>
    <p:sldLayoutId id="2147483690" r:id="rId13"/>
    <p:sldLayoutId id="2147483687" r:id="rId14"/>
    <p:sldLayoutId id="2147483691" r:id="rId15"/>
    <p:sldLayoutId id="2147483680" r:id="rId16"/>
    <p:sldLayoutId id="2147483681" r:id="rId17"/>
    <p:sldLayoutId id="2147483682" r:id="rId18"/>
    <p:sldLayoutId id="2147483683" r:id="rId19"/>
  </p:sldLayoutIdLst>
  <p:hf hdr="0" ftr="0" dt="0"/>
  <p:txStyles>
    <p:titleStyle>
      <a:lvl1pPr algn="l" defTabSz="755939" rtl="1" eaLnBrk="1" latinLnBrk="0" hangingPunct="1">
        <a:lnSpc>
          <a:spcPct val="90000"/>
        </a:lnSpc>
        <a:spcBef>
          <a:spcPct val="0"/>
        </a:spcBef>
        <a:buNone/>
        <a:defRPr sz="3636" kern="1200">
          <a:solidFill>
            <a:schemeClr val="tx1"/>
          </a:solidFill>
          <a:latin typeface="+mj-lt"/>
          <a:ea typeface="+mj-ea"/>
          <a:cs typeface="+mj-cs"/>
        </a:defRPr>
      </a:lvl1pPr>
    </p:titleStyle>
    <p:bodyStyle>
      <a:lvl1pPr marL="188985" indent="-188985" algn="r" defTabSz="755939" rtl="1"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5" indent="-188985" algn="r" defTabSz="755939" rtl="1"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25" indent="-188985" algn="r" defTabSz="755939" rtl="1"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93" indent="-188985" algn="r" defTabSz="755939" rtl="1"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64" indent="-188985" algn="r" defTabSz="755939" rtl="1"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34" indent="-188985" algn="r" defTabSz="755939" rtl="1"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03" indent="-188985" algn="r" defTabSz="755939" rtl="1"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73" indent="-188985" algn="r" defTabSz="755939" rtl="1"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43" indent="-188985" algn="r" defTabSz="755939" rtl="1"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r" defTabSz="755939" rtl="1" eaLnBrk="1" latinLnBrk="0" hangingPunct="1">
        <a:defRPr sz="1488" kern="1200">
          <a:solidFill>
            <a:schemeClr val="tx1"/>
          </a:solidFill>
          <a:latin typeface="+mn-lt"/>
          <a:ea typeface="+mn-ea"/>
          <a:cs typeface="+mn-cs"/>
        </a:defRPr>
      </a:lvl1pPr>
      <a:lvl2pPr marL="377970" algn="r" defTabSz="755939" rtl="1" eaLnBrk="1" latinLnBrk="0" hangingPunct="1">
        <a:defRPr sz="1488" kern="1200">
          <a:solidFill>
            <a:schemeClr val="tx1"/>
          </a:solidFill>
          <a:latin typeface="+mn-lt"/>
          <a:ea typeface="+mn-ea"/>
          <a:cs typeface="+mn-cs"/>
        </a:defRPr>
      </a:lvl2pPr>
      <a:lvl3pPr marL="755939" algn="r" defTabSz="755939" rtl="1" eaLnBrk="1" latinLnBrk="0" hangingPunct="1">
        <a:defRPr sz="1488" kern="1200">
          <a:solidFill>
            <a:schemeClr val="tx1"/>
          </a:solidFill>
          <a:latin typeface="+mn-lt"/>
          <a:ea typeface="+mn-ea"/>
          <a:cs typeface="+mn-cs"/>
        </a:defRPr>
      </a:lvl3pPr>
      <a:lvl4pPr marL="1133910" algn="r" defTabSz="755939" rtl="1" eaLnBrk="1" latinLnBrk="0" hangingPunct="1">
        <a:defRPr sz="1488" kern="1200">
          <a:solidFill>
            <a:schemeClr val="tx1"/>
          </a:solidFill>
          <a:latin typeface="+mn-lt"/>
          <a:ea typeface="+mn-ea"/>
          <a:cs typeface="+mn-cs"/>
        </a:defRPr>
      </a:lvl4pPr>
      <a:lvl5pPr marL="1511879" algn="r" defTabSz="755939" rtl="1" eaLnBrk="1" latinLnBrk="0" hangingPunct="1">
        <a:defRPr sz="1488" kern="1200">
          <a:solidFill>
            <a:schemeClr val="tx1"/>
          </a:solidFill>
          <a:latin typeface="+mn-lt"/>
          <a:ea typeface="+mn-ea"/>
          <a:cs typeface="+mn-cs"/>
        </a:defRPr>
      </a:lvl5pPr>
      <a:lvl6pPr marL="1889848" algn="r" defTabSz="755939" rtl="1" eaLnBrk="1" latinLnBrk="0" hangingPunct="1">
        <a:defRPr sz="1488" kern="1200">
          <a:solidFill>
            <a:schemeClr val="tx1"/>
          </a:solidFill>
          <a:latin typeface="+mn-lt"/>
          <a:ea typeface="+mn-ea"/>
          <a:cs typeface="+mn-cs"/>
        </a:defRPr>
      </a:lvl6pPr>
      <a:lvl7pPr marL="2267818" algn="r" defTabSz="755939" rtl="1" eaLnBrk="1" latinLnBrk="0" hangingPunct="1">
        <a:defRPr sz="1488" kern="1200">
          <a:solidFill>
            <a:schemeClr val="tx1"/>
          </a:solidFill>
          <a:latin typeface="+mn-lt"/>
          <a:ea typeface="+mn-ea"/>
          <a:cs typeface="+mn-cs"/>
        </a:defRPr>
      </a:lvl7pPr>
      <a:lvl8pPr marL="2645788" algn="r" defTabSz="755939" rtl="1" eaLnBrk="1" latinLnBrk="0" hangingPunct="1">
        <a:defRPr sz="1488" kern="1200">
          <a:solidFill>
            <a:schemeClr val="tx1"/>
          </a:solidFill>
          <a:latin typeface="+mn-lt"/>
          <a:ea typeface="+mn-ea"/>
          <a:cs typeface="+mn-cs"/>
        </a:defRPr>
      </a:lvl8pPr>
      <a:lvl9pPr marL="3023758" algn="r" defTabSz="755939" rtl="1"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slide" Target="slide3.xml"/><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4.xml"/></Relationships>
</file>

<file path=ppt/slides/_rels/slide100.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gadalta.org.il/family-routines-heb/" TargetMode="External"/><Relationship Id="rId1" Type="http://schemas.openxmlformats.org/officeDocument/2006/relationships/slideLayout" Target="../slideLayouts/slideLayout13.xml"/><Relationship Id="rId4" Type="http://schemas.openxmlformats.org/officeDocument/2006/relationships/slide" Target="slide97.xml"/></Relationships>
</file>

<file path=ppt/slides/_rels/slide102.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87.jpeg"/><Relationship Id="rId7" Type="http://schemas.openxmlformats.org/officeDocument/2006/relationships/slide" Target="slide97.xml"/><Relationship Id="rId2" Type="http://schemas.openxmlformats.org/officeDocument/2006/relationships/image" Target="../media/image86.jpeg"/><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89.jpeg"/><Relationship Id="rId4" Type="http://schemas.openxmlformats.org/officeDocument/2006/relationships/image" Target="../media/image88.jpeg"/></Relationships>
</file>

<file path=ppt/slides/_rels/slide106.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13.xml"/><Relationship Id="rId5" Type="http://schemas.openxmlformats.org/officeDocument/2006/relationships/slide" Target="slide97.xml"/><Relationship Id="rId4" Type="http://schemas.openxmlformats.org/officeDocument/2006/relationships/slide" Target="slide3.xml"/></Relationships>
</file>

<file path=ppt/slides/_rels/slide107.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0.jpeg"/><Relationship Id="rId1" Type="http://schemas.openxmlformats.org/officeDocument/2006/relationships/slideLayout" Target="../slideLayouts/slideLayout13.xml"/><Relationship Id="rId4" Type="http://schemas.openxmlformats.org/officeDocument/2006/relationships/slide" Target="slide97.xml"/></Relationships>
</file>

<file path=ppt/slides/_rels/slide109.xml.rels><?xml version="1.0" encoding="UTF-8" standalone="yes"?>
<Relationships xmlns="http://schemas.openxmlformats.org/package/2006/relationships"><Relationship Id="rId3" Type="http://schemas.openxmlformats.org/officeDocument/2006/relationships/image" Target="../media/image92.svg"/><Relationship Id="rId7" Type="http://schemas.openxmlformats.org/officeDocument/2006/relationships/slide" Target="slide97.xml"/><Relationship Id="rId2" Type="http://schemas.openxmlformats.org/officeDocument/2006/relationships/image" Target="../media/image91.png"/><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94.svg"/><Relationship Id="rId4" Type="http://schemas.openxmlformats.org/officeDocument/2006/relationships/image" Target="../media/image93.png"/></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soschildren.org.il/about-us" TargetMode="External"/><Relationship Id="rId1" Type="http://schemas.openxmlformats.org/officeDocument/2006/relationships/slideLayout" Target="../slideLayouts/slideLayout9.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slide" Target="slide4.xml"/></Relationships>
</file>

<file path=ppt/slides/_rels/slide110.xml.rels><?xml version="1.0" encoding="UTF-8" standalone="yes"?>
<Relationships xmlns="http://schemas.openxmlformats.org/package/2006/relationships"><Relationship Id="rId3" Type="http://schemas.openxmlformats.org/officeDocument/2006/relationships/image" Target="../media/image92.svg"/><Relationship Id="rId2" Type="http://schemas.openxmlformats.org/officeDocument/2006/relationships/image" Target="../media/image91.png"/><Relationship Id="rId1" Type="http://schemas.openxmlformats.org/officeDocument/2006/relationships/slideLayout" Target="../slideLayouts/slideLayout13.xml"/><Relationship Id="rId5" Type="http://schemas.openxmlformats.org/officeDocument/2006/relationships/slide" Target="slide97.xml"/><Relationship Id="rId4" Type="http://schemas.openxmlformats.org/officeDocument/2006/relationships/slide" Target="slide3.xml"/></Relationships>
</file>

<file path=ppt/slides/_rels/slide111.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hyperlink" Target="http://www.oritherapy.co.il/Page/view/392" TargetMode="External"/><Relationship Id="rId1" Type="http://schemas.openxmlformats.org/officeDocument/2006/relationships/slideLayout" Target="../slideLayouts/slideLayout13.xml"/><Relationship Id="rId5" Type="http://schemas.openxmlformats.org/officeDocument/2006/relationships/slide" Target="slide97.xml"/><Relationship Id="rId4" Type="http://schemas.openxmlformats.org/officeDocument/2006/relationships/slide" Target="slide3.xml"/></Relationships>
</file>

<file path=ppt/slides/_rels/slide115.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13.xml"/><Relationship Id="rId5" Type="http://schemas.openxmlformats.org/officeDocument/2006/relationships/slide" Target="slide97.xml"/><Relationship Id="rId4" Type="http://schemas.openxmlformats.org/officeDocument/2006/relationships/slide" Target="slide3.xml"/></Relationships>
</file>

<file path=ppt/slides/_rels/slide117.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13.xml"/><Relationship Id="rId5" Type="http://schemas.openxmlformats.org/officeDocument/2006/relationships/slide" Target="slide97.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 Target="slide3.xml"/><Relationship Id="rId7" Type="http://schemas.openxmlformats.org/officeDocument/2006/relationships/image" Target="../media/image15.jpeg"/><Relationship Id="rId2" Type="http://schemas.openxmlformats.org/officeDocument/2006/relationships/hyperlink" Target="https://www.soschildren.org.il/about-us" TargetMode="External"/><Relationship Id="rId1" Type="http://schemas.openxmlformats.org/officeDocument/2006/relationships/slideLayout" Target="../slideLayouts/slideLayout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slide" Target="slide4.xml"/></Relationships>
</file>

<file path=ppt/slides/_rels/slide120.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8" Type="http://schemas.openxmlformats.org/officeDocument/2006/relationships/slide" Target="slide148.xml"/><Relationship Id="rId13" Type="http://schemas.openxmlformats.org/officeDocument/2006/relationships/slide" Target="slide139.xml"/><Relationship Id="rId3" Type="http://schemas.openxmlformats.org/officeDocument/2006/relationships/slide" Target="slide127.xml"/><Relationship Id="rId7" Type="http://schemas.openxmlformats.org/officeDocument/2006/relationships/slide" Target="slide150.xml"/><Relationship Id="rId12" Type="http://schemas.openxmlformats.org/officeDocument/2006/relationships/slide" Target="slide133.xml"/><Relationship Id="rId2" Type="http://schemas.openxmlformats.org/officeDocument/2006/relationships/slide" Target="slide122.xml"/><Relationship Id="rId1" Type="http://schemas.openxmlformats.org/officeDocument/2006/relationships/slideLayout" Target="../slideLayouts/slideLayout14.xml"/><Relationship Id="rId6" Type="http://schemas.openxmlformats.org/officeDocument/2006/relationships/slide" Target="slide144.xml"/><Relationship Id="rId11" Type="http://schemas.openxmlformats.org/officeDocument/2006/relationships/slide" Target="slide155.xml"/><Relationship Id="rId5" Type="http://schemas.openxmlformats.org/officeDocument/2006/relationships/slide" Target="slide130.xml"/><Relationship Id="rId10" Type="http://schemas.openxmlformats.org/officeDocument/2006/relationships/slide" Target="slide152.xml"/><Relationship Id="rId4" Type="http://schemas.openxmlformats.org/officeDocument/2006/relationships/slide" Target="slide128.xml"/><Relationship Id="rId9" Type="http://schemas.openxmlformats.org/officeDocument/2006/relationships/slide" Target="slide141.xml"/><Relationship Id="rId14" Type="http://schemas.openxmlformats.org/officeDocument/2006/relationships/slide" Target="slide3.xml"/></Relationships>
</file>

<file path=ppt/slides/_rels/slide122.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23.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svg"/><Relationship Id="rId7" Type="http://schemas.openxmlformats.org/officeDocument/2006/relationships/image" Target="../media/image100.svg"/><Relationship Id="rId2" Type="http://schemas.openxmlformats.org/officeDocument/2006/relationships/image" Target="../media/image95.png"/><Relationship Id="rId1" Type="http://schemas.openxmlformats.org/officeDocument/2006/relationships/slideLayout" Target="../slideLayouts/slideLayout15.xml"/><Relationship Id="rId6" Type="http://schemas.openxmlformats.org/officeDocument/2006/relationships/image" Target="../media/image99.png"/><Relationship Id="rId11" Type="http://schemas.openxmlformats.org/officeDocument/2006/relationships/slide" Target="slide121.xml"/><Relationship Id="rId5" Type="http://schemas.openxmlformats.org/officeDocument/2006/relationships/image" Target="../media/image98.svg"/><Relationship Id="rId10" Type="http://schemas.openxmlformats.org/officeDocument/2006/relationships/slide" Target="slide3.xml"/><Relationship Id="rId4" Type="http://schemas.openxmlformats.org/officeDocument/2006/relationships/image" Target="../media/image97.png"/><Relationship Id="rId9" Type="http://schemas.openxmlformats.org/officeDocument/2006/relationships/image" Target="../media/image102.svg"/></Relationships>
</file>

<file path=ppt/slides/_rels/slide127.xml.rels><?xml version="1.0" encoding="UTF-8" standalone="yes"?>
<Relationships xmlns="http://schemas.openxmlformats.org/package/2006/relationships"><Relationship Id="rId3" Type="http://schemas.openxmlformats.org/officeDocument/2006/relationships/image" Target="../media/image104.jpeg"/><Relationship Id="rId7" Type="http://schemas.openxmlformats.org/officeDocument/2006/relationships/slide" Target="slide121.xml"/><Relationship Id="rId2" Type="http://schemas.openxmlformats.org/officeDocument/2006/relationships/image" Target="../media/image103.jpeg"/><Relationship Id="rId1" Type="http://schemas.openxmlformats.org/officeDocument/2006/relationships/slideLayout" Target="../slideLayouts/slideLayout15.xml"/><Relationship Id="rId6" Type="http://schemas.openxmlformats.org/officeDocument/2006/relationships/slide" Target="slide3.xml"/><Relationship Id="rId5" Type="http://schemas.openxmlformats.org/officeDocument/2006/relationships/image" Target="../media/image106.jpeg"/><Relationship Id="rId4" Type="http://schemas.openxmlformats.org/officeDocument/2006/relationships/image" Target="../media/image105.jpeg"/></Relationships>
</file>

<file path=ppt/slides/_rels/slide128.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29.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15.xml"/><Relationship Id="rId5" Type="http://schemas.openxmlformats.org/officeDocument/2006/relationships/slide" Target="slide121.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9.xml"/><Relationship Id="rId5" Type="http://schemas.openxmlformats.org/officeDocument/2006/relationships/image" Target="../media/image18.jpeg"/><Relationship Id="rId4" Type="http://schemas.openxmlformats.org/officeDocument/2006/relationships/image" Target="../media/image17.jpeg"/></Relationships>
</file>

<file path=ppt/slides/_rels/slide130.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31.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33.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34.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35.xml.rels><?xml version="1.0" encoding="UTF-8" standalone="yes"?>
<Relationships xmlns="http://schemas.openxmlformats.org/package/2006/relationships"><Relationship Id="rId3" Type="http://schemas.openxmlformats.org/officeDocument/2006/relationships/image" Target="../media/image108.svg"/><Relationship Id="rId2" Type="http://schemas.openxmlformats.org/officeDocument/2006/relationships/image" Target="../media/image107.png"/><Relationship Id="rId1" Type="http://schemas.openxmlformats.org/officeDocument/2006/relationships/slideLayout" Target="../slideLayouts/slideLayout15.xml"/><Relationship Id="rId5" Type="http://schemas.openxmlformats.org/officeDocument/2006/relationships/slide" Target="slide121.xml"/><Relationship Id="rId4" Type="http://schemas.openxmlformats.org/officeDocument/2006/relationships/slide" Target="slide3.xml"/></Relationships>
</file>

<file path=ppt/slides/_rels/slide136.xml.rels><?xml version="1.0" encoding="UTF-8" standalone="yes"?>
<Relationships xmlns="http://schemas.openxmlformats.org/package/2006/relationships"><Relationship Id="rId3" Type="http://schemas.openxmlformats.org/officeDocument/2006/relationships/image" Target="../media/image108.svg"/><Relationship Id="rId2" Type="http://schemas.openxmlformats.org/officeDocument/2006/relationships/image" Target="../media/image107.png"/><Relationship Id="rId1" Type="http://schemas.openxmlformats.org/officeDocument/2006/relationships/slideLayout" Target="../slideLayouts/slideLayout15.xml"/><Relationship Id="rId5" Type="http://schemas.openxmlformats.org/officeDocument/2006/relationships/slide" Target="slide121.xml"/><Relationship Id="rId4" Type="http://schemas.openxmlformats.org/officeDocument/2006/relationships/slide" Target="slide3.xml"/></Relationships>
</file>

<file path=ppt/slides/_rels/slide137.xml.rels><?xml version="1.0" encoding="UTF-8" standalone="yes"?>
<Relationships xmlns="http://schemas.openxmlformats.org/package/2006/relationships"><Relationship Id="rId3" Type="http://schemas.openxmlformats.org/officeDocument/2006/relationships/image" Target="../media/image108.svg"/><Relationship Id="rId2" Type="http://schemas.openxmlformats.org/officeDocument/2006/relationships/image" Target="../media/image107.png"/><Relationship Id="rId1" Type="http://schemas.openxmlformats.org/officeDocument/2006/relationships/slideLayout" Target="../slideLayouts/slideLayout15.xml"/><Relationship Id="rId5" Type="http://schemas.openxmlformats.org/officeDocument/2006/relationships/slide" Target="slide121.xml"/><Relationship Id="rId4" Type="http://schemas.openxmlformats.org/officeDocument/2006/relationships/slide" Target="slide3.xml"/></Relationships>
</file>

<file path=ppt/slides/_rels/slide138.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39.xml.rels><?xml version="1.0" encoding="UTF-8" standalone="yes"?>
<Relationships xmlns="http://schemas.openxmlformats.org/package/2006/relationships"><Relationship Id="rId3" Type="http://schemas.openxmlformats.org/officeDocument/2006/relationships/image" Target="../media/image108.svg"/><Relationship Id="rId2" Type="http://schemas.openxmlformats.org/officeDocument/2006/relationships/image" Target="../media/image107.png"/><Relationship Id="rId1" Type="http://schemas.openxmlformats.org/officeDocument/2006/relationships/slideLayout" Target="../slideLayouts/slideLayout15.xml"/><Relationship Id="rId5" Type="http://schemas.openxmlformats.org/officeDocument/2006/relationships/slide" Target="slide121.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9.xml"/><Relationship Id="rId5" Type="http://schemas.openxmlformats.org/officeDocument/2006/relationships/image" Target="../media/image20.jpeg"/><Relationship Id="rId4" Type="http://schemas.openxmlformats.org/officeDocument/2006/relationships/image" Target="../media/image19.jpeg"/></Relationships>
</file>

<file path=ppt/slides/_rels/slide1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www.mchp.gov.il/psich_refui/Documents/%D7%9E%D7%90%D7%9E%D7%A8%D7%99%D7%9D/%D7%97%D7%95%D7%95%D7%99%D7%99%D7%AA%20%D7%94%D7%9E%D7%A2%D7%91%D7%A8%20%D7%9C%D7%97%D7%99%D7%99%D7%9D%20%D7%A2%D7%A6%D7%9E%D7%90%D7%99%D7%99%D7%9D%20%20%D7%A9%D7%9C%20%D7%91%D7%95%D7%92%D7%A8%D7%99%20%D7%A4%D7%A0%D7%99%D7%9E%D7%99%D7%95%D7%AA%20%D7%91%D7%99%D7%A9%D7%A8%D7%90%D7%9C%20%D7%99%D7%A4%D7%99%D7%AA%20%D7%A1%D7%95%D7%9C%D7%99%D7%9E%D7%A0%D7%99-%D7%90%D7%A2%D7%99%D7%93%D7%9F.pdf" TargetMode="External"/><Relationship Id="rId1" Type="http://schemas.openxmlformats.org/officeDocument/2006/relationships/slideLayout" Target="../slideLayouts/slideLayout15.xml"/><Relationship Id="rId4" Type="http://schemas.openxmlformats.org/officeDocument/2006/relationships/slide" Target="slide121.xml"/></Relationships>
</file>

<file path=ppt/slides/_rels/slide1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yated.org/" TargetMode="External"/><Relationship Id="rId1" Type="http://schemas.openxmlformats.org/officeDocument/2006/relationships/slideLayout" Target="../slideLayouts/slideLayout15.xml"/><Relationship Id="rId4" Type="http://schemas.openxmlformats.org/officeDocument/2006/relationships/slide" Target="slide121.xml"/></Relationships>
</file>

<file path=ppt/slides/_rels/slide142.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43.xml.rels><?xml version="1.0" encoding="UTF-8" standalone="yes"?>
<Relationships xmlns="http://schemas.openxmlformats.org/package/2006/relationships"><Relationship Id="rId3" Type="http://schemas.openxmlformats.org/officeDocument/2006/relationships/hyperlink" Target="https://yated.org/" TargetMode="External"/><Relationship Id="rId2" Type="http://schemas.openxmlformats.org/officeDocument/2006/relationships/image" Target="../media/image109.jpeg"/><Relationship Id="rId1" Type="http://schemas.openxmlformats.org/officeDocument/2006/relationships/slideLayout" Target="../slideLayouts/slideLayout15.xml"/><Relationship Id="rId5" Type="http://schemas.openxmlformats.org/officeDocument/2006/relationships/slide" Target="slide121.xml"/><Relationship Id="rId4" Type="http://schemas.openxmlformats.org/officeDocument/2006/relationships/slide" Target="slide3.xml"/></Relationships>
</file>

<file path=ppt/slides/_rels/slide144.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45.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15.xml"/><Relationship Id="rId5" Type="http://schemas.openxmlformats.org/officeDocument/2006/relationships/slide" Target="slide121.xml"/><Relationship Id="rId4" Type="http://schemas.openxmlformats.org/officeDocument/2006/relationships/slide" Target="slide3.xml"/></Relationships>
</file>

<file path=ppt/slides/_rels/slide146.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47.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48.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0.jpeg"/><Relationship Id="rId1" Type="http://schemas.openxmlformats.org/officeDocument/2006/relationships/slideLayout" Target="../slideLayouts/slideLayout15.xml"/><Relationship Id="rId4" Type="http://schemas.openxmlformats.org/officeDocument/2006/relationships/slide" Target="slide121.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9.xml"/></Relationships>
</file>

<file path=ppt/slides/_rels/slide150.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51.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15.xml"/><Relationship Id="rId5" Type="http://schemas.openxmlformats.org/officeDocument/2006/relationships/slide" Target="slide121.xml"/><Relationship Id="rId4" Type="http://schemas.openxmlformats.org/officeDocument/2006/relationships/slide" Target="slide3.xml"/></Relationships>
</file>

<file path=ppt/slides/_rels/slide15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1.jpeg"/><Relationship Id="rId1" Type="http://schemas.openxmlformats.org/officeDocument/2006/relationships/slideLayout" Target="../slideLayouts/slideLayout15.xml"/><Relationship Id="rId4" Type="http://schemas.openxmlformats.org/officeDocument/2006/relationships/slide" Target="slide121.xml"/></Relationships>
</file>

<file path=ppt/slides/_rels/slide153.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15.xml"/><Relationship Id="rId5" Type="http://schemas.openxmlformats.org/officeDocument/2006/relationships/slide" Target="slide121.xml"/><Relationship Id="rId4" Type="http://schemas.openxmlformats.org/officeDocument/2006/relationships/slide" Target="slide3.xml"/></Relationships>
</file>

<file path=ppt/slides/_rels/slide154.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55.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56.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57.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15.xml"/><Relationship Id="rId5" Type="http://schemas.openxmlformats.org/officeDocument/2006/relationships/slide" Target="slide121.xml"/><Relationship Id="rId4" Type="http://schemas.openxmlformats.org/officeDocument/2006/relationships/slide" Target="slide3.xml"/></Relationships>
</file>

<file path=ppt/slides/_rels/slide158.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hyperlink" Target="https://govextra.gov.il/molsa/child-inquiries-commission/home/" TargetMode="External"/><Relationship Id="rId3" Type="http://schemas.openxmlformats.org/officeDocument/2006/relationships/slide" Target="slide4.xml"/><Relationship Id="rId7" Type="http://schemas.openxmlformats.org/officeDocument/2006/relationships/image" Target="../media/image24.svg"/><Relationship Id="rId12" Type="http://schemas.openxmlformats.org/officeDocument/2006/relationships/hyperlink" Target="https://www.nevo.co.il/law_html/Law01/p192k1_001.htm" TargetMode="External"/><Relationship Id="rId2" Type="http://schemas.openxmlformats.org/officeDocument/2006/relationships/slide" Target="slide3.xml"/><Relationship Id="rId1" Type="http://schemas.openxmlformats.org/officeDocument/2006/relationships/slideLayout" Target="../slideLayouts/slideLayout9.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26.svg"/><Relationship Id="rId2" Type="http://schemas.openxmlformats.org/officeDocument/2006/relationships/slide" Target="slide3.xm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2.sv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slide" Target="slide121.xml"/><Relationship Id="rId3" Type="http://schemas.openxmlformats.org/officeDocument/2006/relationships/image" Target="../media/image2.png"/><Relationship Id="rId7" Type="http://schemas.openxmlformats.org/officeDocument/2006/relationships/slide" Target="slide96.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36.xml"/><Relationship Id="rId5" Type="http://schemas.openxmlformats.org/officeDocument/2006/relationships/slide" Target="slide4.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 Target="slide4.xml"/><Relationship Id="rId7" Type="http://schemas.openxmlformats.org/officeDocument/2006/relationships/image" Target="../media/image30.png"/><Relationship Id="rId2" Type="http://schemas.openxmlformats.org/officeDocument/2006/relationships/slide" Target="slide3.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4.svg"/><Relationship Id="rId10" Type="http://schemas.openxmlformats.org/officeDocument/2006/relationships/image" Target="../media/image33.svg"/><Relationship Id="rId4" Type="http://schemas.openxmlformats.org/officeDocument/2006/relationships/image" Target="../media/image23.pn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9.xml"/><Relationship Id="rId5" Type="http://schemas.openxmlformats.org/officeDocument/2006/relationships/image" Target="../media/image35.sv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hyperlink" Target="http://www.ranaz.co.il/articles/article3451_19910711.asp" TargetMode="External"/><Relationship Id="rId2" Type="http://schemas.openxmlformats.org/officeDocument/2006/relationships/hyperlink" Target="https://www.soschildren.org.il/about-us" TargetMode="External"/><Relationship Id="rId1" Type="http://schemas.openxmlformats.org/officeDocument/2006/relationships/slideLayout" Target="../slideLayouts/slideLayout9.xml"/><Relationship Id="rId5" Type="http://schemas.openxmlformats.org/officeDocument/2006/relationships/slide" Target="slide4.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83.xml"/><Relationship Id="rId18" Type="http://schemas.openxmlformats.org/officeDocument/2006/relationships/slide" Target="slide122.xml"/><Relationship Id="rId26" Type="http://schemas.openxmlformats.org/officeDocument/2006/relationships/slide" Target="slide150.xml"/><Relationship Id="rId3" Type="http://schemas.openxmlformats.org/officeDocument/2006/relationships/slide" Target="slide3.xml"/><Relationship Id="rId21" Type="http://schemas.openxmlformats.org/officeDocument/2006/relationships/slide" Target="slide103.xml"/><Relationship Id="rId7" Type="http://schemas.openxmlformats.org/officeDocument/2006/relationships/slide" Target="slide10.xml"/><Relationship Id="rId12" Type="http://schemas.openxmlformats.org/officeDocument/2006/relationships/slide" Target="slide48.xml"/><Relationship Id="rId17" Type="http://schemas.openxmlformats.org/officeDocument/2006/relationships/slide" Target="slide100.xml"/><Relationship Id="rId25" Type="http://schemas.openxmlformats.org/officeDocument/2006/relationships/slide" Target="slide148.xml"/><Relationship Id="rId2" Type="http://schemas.openxmlformats.org/officeDocument/2006/relationships/notesSlide" Target="../notesSlides/notesSlide1.xml"/><Relationship Id="rId16" Type="http://schemas.openxmlformats.org/officeDocument/2006/relationships/slide" Target="slide98.xml"/><Relationship Id="rId20" Type="http://schemas.openxmlformats.org/officeDocument/2006/relationships/slide" Target="slide144.xml"/><Relationship Id="rId29"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slide" Target="slide37.xml"/><Relationship Id="rId24" Type="http://schemas.openxmlformats.org/officeDocument/2006/relationships/slide" Target="slide141.xml"/><Relationship Id="rId32" Type="http://schemas.openxmlformats.org/officeDocument/2006/relationships/slide" Target="slide121.xml"/><Relationship Id="rId5" Type="http://schemas.openxmlformats.org/officeDocument/2006/relationships/image" Target="../media/image3.svg"/><Relationship Id="rId15" Type="http://schemas.openxmlformats.org/officeDocument/2006/relationships/slide" Target="slide89.xml"/><Relationship Id="rId23" Type="http://schemas.openxmlformats.org/officeDocument/2006/relationships/slide" Target="slide112.xml"/><Relationship Id="rId28" Type="http://schemas.openxmlformats.org/officeDocument/2006/relationships/slide" Target="slide114.xml"/><Relationship Id="rId10" Type="http://schemas.openxmlformats.org/officeDocument/2006/relationships/slide" Target="slide28.xml"/><Relationship Id="rId19" Type="http://schemas.openxmlformats.org/officeDocument/2006/relationships/slide" Target="slide133.xml"/><Relationship Id="rId31" Type="http://schemas.openxmlformats.org/officeDocument/2006/relationships/slide" Target="slide96.xml"/><Relationship Id="rId4" Type="http://schemas.openxmlformats.org/officeDocument/2006/relationships/image" Target="../media/image2.png"/><Relationship Id="rId9" Type="http://schemas.openxmlformats.org/officeDocument/2006/relationships/slide" Target="slide22.xml"/><Relationship Id="rId14" Type="http://schemas.openxmlformats.org/officeDocument/2006/relationships/slide" Target="slide80.xml"/><Relationship Id="rId22" Type="http://schemas.openxmlformats.org/officeDocument/2006/relationships/slide" Target="slide108.xml"/><Relationship Id="rId27" Type="http://schemas.openxmlformats.org/officeDocument/2006/relationships/slide" Target="slide155.xml"/><Relationship Id="rId30" Type="http://schemas.openxmlformats.org/officeDocument/2006/relationships/slide" Target="slide36.xml"/></Relationships>
</file>

<file path=ppt/slides/_rels/slide3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74.xml"/><Relationship Id="rId18" Type="http://schemas.openxmlformats.org/officeDocument/2006/relationships/slide" Target="slide92.xml"/><Relationship Id="rId3" Type="http://schemas.openxmlformats.org/officeDocument/2006/relationships/slide" Target="slide38.xml"/><Relationship Id="rId7" Type="http://schemas.openxmlformats.org/officeDocument/2006/relationships/slide" Target="slide3.xml"/><Relationship Id="rId12" Type="http://schemas.openxmlformats.org/officeDocument/2006/relationships/slide" Target="slide71.xml"/><Relationship Id="rId17" Type="http://schemas.openxmlformats.org/officeDocument/2006/relationships/slide" Target="slide90.xml"/><Relationship Id="rId2" Type="http://schemas.openxmlformats.org/officeDocument/2006/relationships/slide" Target="slide37.xml"/><Relationship Id="rId16" Type="http://schemas.openxmlformats.org/officeDocument/2006/relationships/slide" Target="slide88.xml"/><Relationship Id="rId20" Type="http://schemas.openxmlformats.org/officeDocument/2006/relationships/slide" Target="slide95.xml"/><Relationship Id="rId1" Type="http://schemas.openxmlformats.org/officeDocument/2006/relationships/slideLayout" Target="../slideLayouts/slideLayout10.xml"/><Relationship Id="rId6" Type="http://schemas.openxmlformats.org/officeDocument/2006/relationships/slide" Target="slide89.xml"/><Relationship Id="rId11" Type="http://schemas.openxmlformats.org/officeDocument/2006/relationships/slide" Target="slide64.xml"/><Relationship Id="rId5" Type="http://schemas.openxmlformats.org/officeDocument/2006/relationships/slide" Target="slide83.xml"/><Relationship Id="rId15" Type="http://schemas.openxmlformats.org/officeDocument/2006/relationships/slide" Target="slide80.xml"/><Relationship Id="rId10" Type="http://schemas.openxmlformats.org/officeDocument/2006/relationships/slide" Target="slide61.xml"/><Relationship Id="rId19" Type="http://schemas.openxmlformats.org/officeDocument/2006/relationships/slide" Target="slide93.xml"/><Relationship Id="rId4" Type="http://schemas.openxmlformats.org/officeDocument/2006/relationships/slide" Target="slide48.xml"/><Relationship Id="rId9" Type="http://schemas.openxmlformats.org/officeDocument/2006/relationships/slide" Target="slide54.xml"/><Relationship Id="rId14" Type="http://schemas.openxmlformats.org/officeDocument/2006/relationships/slide" Target="slide76.xml"/></Relationships>
</file>

<file path=ppt/slides/_rels/slide37.xml.rels><?xml version="1.0" encoding="UTF-8" standalone="yes"?>
<Relationships xmlns="http://schemas.openxmlformats.org/package/2006/relationships"><Relationship Id="rId3" Type="http://schemas.openxmlformats.org/officeDocument/2006/relationships/slide" Target="slide36.xml"/><Relationship Id="rId7" Type="http://schemas.openxmlformats.org/officeDocument/2006/relationships/image" Target="../media/image39.svg"/><Relationship Id="rId2"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18.xml"/><Relationship Id="rId3" Type="http://schemas.openxmlformats.org/officeDocument/2006/relationships/slide" Target="slide6.xml"/><Relationship Id="rId7" Type="http://schemas.openxmlformats.org/officeDocument/2006/relationships/slide" Target="slide16.xml"/><Relationship Id="rId12" Type="http://schemas.openxmlformats.org/officeDocument/2006/relationships/slide" Target="slide7.xml"/><Relationship Id="rId17" Type="http://schemas.openxmlformats.org/officeDocument/2006/relationships/slide" Target="slide23.xml"/><Relationship Id="rId2" Type="http://schemas.openxmlformats.org/officeDocument/2006/relationships/slide" Target="slide5.xml"/><Relationship Id="rId16" Type="http://schemas.openxmlformats.org/officeDocument/2006/relationships/slide" Target="slide34.xml"/><Relationship Id="rId1" Type="http://schemas.openxmlformats.org/officeDocument/2006/relationships/slideLayout" Target="../slideLayouts/slideLayout8.xml"/><Relationship Id="rId6" Type="http://schemas.openxmlformats.org/officeDocument/2006/relationships/slide" Target="slide15.xml"/><Relationship Id="rId11" Type="http://schemas.openxmlformats.org/officeDocument/2006/relationships/slide" Target="slide3.xml"/><Relationship Id="rId5" Type="http://schemas.openxmlformats.org/officeDocument/2006/relationships/slide" Target="slide12.xml"/><Relationship Id="rId15" Type="http://schemas.openxmlformats.org/officeDocument/2006/relationships/slide" Target="slide33.xml"/><Relationship Id="rId10" Type="http://schemas.openxmlformats.org/officeDocument/2006/relationships/slide" Target="slide30.xml"/><Relationship Id="rId4" Type="http://schemas.openxmlformats.org/officeDocument/2006/relationships/slide" Target="slide10.xml"/><Relationship Id="rId9" Type="http://schemas.openxmlformats.org/officeDocument/2006/relationships/slide" Target="slide28.xml"/><Relationship Id="rId14" Type="http://schemas.openxmlformats.org/officeDocument/2006/relationships/slide" Target="slide31.xml"/></Relationships>
</file>

<file path=ppt/slides/_rels/slide4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11.xml"/><Relationship Id="rId6" Type="http://schemas.openxmlformats.org/officeDocument/2006/relationships/image" Target="../media/image44.png"/><Relationship Id="rId11" Type="http://schemas.openxmlformats.org/officeDocument/2006/relationships/slide" Target="slide36.xml"/><Relationship Id="rId5" Type="http://schemas.openxmlformats.org/officeDocument/2006/relationships/image" Target="../media/image43.svg"/><Relationship Id="rId10" Type="http://schemas.openxmlformats.org/officeDocument/2006/relationships/slide" Target="slide3.xml"/><Relationship Id="rId4" Type="http://schemas.openxmlformats.org/officeDocument/2006/relationships/image" Target="../media/image42.png"/><Relationship Id="rId9" Type="http://schemas.openxmlformats.org/officeDocument/2006/relationships/image" Target="../media/image47.svg"/></Relationships>
</file>

<file path=ppt/slides/_rels/slide4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1.xml"/><Relationship Id="rId5" Type="http://schemas.openxmlformats.org/officeDocument/2006/relationships/slide" Target="slide36.xml"/><Relationship Id="rId4" Type="http://schemas.openxmlformats.org/officeDocument/2006/relationships/slide" Target="slide3.xml"/></Relationships>
</file>

<file path=ppt/slides/_rels/slide42.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slide" Target="slide36.xml"/><Relationship Id="rId2" Type="http://schemas.openxmlformats.org/officeDocument/2006/relationships/image" Target="../media/image40.png"/><Relationship Id="rId1" Type="http://schemas.openxmlformats.org/officeDocument/2006/relationships/slideLayout" Target="../slideLayouts/slideLayout11.xml"/><Relationship Id="rId6" Type="http://schemas.openxmlformats.org/officeDocument/2006/relationships/slide" Target="slide3.xml"/><Relationship Id="rId5" Type="http://schemas.openxmlformats.org/officeDocument/2006/relationships/image" Target="../media/image47.svg"/><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1.xml"/><Relationship Id="rId5" Type="http://schemas.openxmlformats.org/officeDocument/2006/relationships/slide" Target="slide36.xml"/><Relationship Id="rId4" Type="http://schemas.openxmlformats.org/officeDocument/2006/relationships/slide" Target="slide3.xml"/></Relationships>
</file>

<file path=ppt/slides/_rels/slide4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1.xml"/><Relationship Id="rId6" Type="http://schemas.openxmlformats.org/officeDocument/2006/relationships/slide" Target="slide36.xml"/><Relationship Id="rId5" Type="http://schemas.openxmlformats.org/officeDocument/2006/relationships/slide" Target="slide3.xml"/><Relationship Id="rId4" Type="http://schemas.openxmlformats.org/officeDocument/2006/relationships/image" Target="../media/image50.jpeg"/></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1.xml"/><Relationship Id="rId5" Type="http://schemas.openxmlformats.org/officeDocument/2006/relationships/slide" Target="slide36.xml"/><Relationship Id="rId4" Type="http://schemas.openxmlformats.org/officeDocument/2006/relationships/slide" Target="slide3.xml"/></Relationships>
</file>

<file path=ppt/slides/_rels/slide47.xml.rels><?xml version="1.0" encoding="UTF-8" standalone="yes"?>
<Relationships xmlns="http://schemas.openxmlformats.org/package/2006/relationships"><Relationship Id="rId3" Type="http://schemas.openxmlformats.org/officeDocument/2006/relationships/hyperlink" Target="http://www.soschildren.org.il/" TargetMode="External"/><Relationship Id="rId7" Type="http://schemas.openxmlformats.org/officeDocument/2006/relationships/slide" Target="slide36.xml"/><Relationship Id="rId2" Type="http://schemas.openxmlformats.org/officeDocument/2006/relationships/hyperlink" Target="http://www.daat.ac.il/he-il/hinuh/aktualya/tecnoligy/kids.htm" TargetMode="External"/><Relationship Id="rId1" Type="http://schemas.openxmlformats.org/officeDocument/2006/relationships/slideLayout" Target="../slideLayouts/slideLayout11.xml"/><Relationship Id="rId6" Type="http://schemas.openxmlformats.org/officeDocument/2006/relationships/slide" Target="slide3.xml"/><Relationship Id="rId5" Type="http://schemas.openxmlformats.org/officeDocument/2006/relationships/image" Target="../media/image54.png"/><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11.xml"/><Relationship Id="rId5" Type="http://schemas.openxmlformats.org/officeDocument/2006/relationships/slide" Target="slide36.xml"/><Relationship Id="rId4" Type="http://schemas.openxmlformats.org/officeDocument/2006/relationships/slide" Target="slide3.xml"/></Relationships>
</file>

<file path=ppt/slides/_rels/slide4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www.ranaz.co.il/articles/article3451_19910711.asp" TargetMode="External"/><Relationship Id="rId2" Type="http://schemas.openxmlformats.org/officeDocument/2006/relationships/hyperlink" Target="https://www.sos-childrensvillages.org/" TargetMode="External"/><Relationship Id="rId1" Type="http://schemas.openxmlformats.org/officeDocument/2006/relationships/slideLayout" Target="../slideLayouts/slideLayout9.xml"/><Relationship Id="rId5" Type="http://schemas.openxmlformats.org/officeDocument/2006/relationships/slide" Target="slide4.xml"/><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hyperlink" Target="https://www.molsa.gov.il/Populations/Youth/ChildrenAtRisk/Pages/MT01_01.aspx" TargetMode="External"/><Relationship Id="rId1" Type="http://schemas.openxmlformats.org/officeDocument/2006/relationships/slideLayout" Target="../slideLayouts/slideLayout11.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slide" Target="slide36.xml"/><Relationship Id="rId4" Type="http://schemas.openxmlformats.org/officeDocument/2006/relationships/image" Target="../media/image58.svg"/><Relationship Id="rId9" Type="http://schemas.openxmlformats.org/officeDocument/2006/relationships/slide" Target="slide3.xml"/></Relationships>
</file>

<file path=ppt/slides/_rels/slide62.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hyperlink" Target="https://tovyahad.org/home/%D7%94%D7%A9%D7%99%D7%99%D7%9B%D7%95%D7%AA-%D7%94%D7%99%D7%97%D7%93-%D7%A2%D7%9C-%D7%A4%D7%99-%D7%90%D7%9C%D7%A4%D7%A8%D7%93-%D7%90%D7%93%D7%9C%D7%A8/" TargetMode="External"/><Relationship Id="rId2" Type="http://schemas.openxmlformats.org/officeDocument/2006/relationships/hyperlink" Target="https://www.molsa.gov.il/Populations/Youth/ChildrenAtRisk/Pages/MT01_01.aspx" TargetMode="External"/><Relationship Id="rId1" Type="http://schemas.openxmlformats.org/officeDocument/2006/relationships/slideLayout" Target="../slideLayouts/slideLayout11.xml"/><Relationship Id="rId5" Type="http://schemas.openxmlformats.org/officeDocument/2006/relationships/slide" Target="slide36.xml"/><Relationship Id="rId4" Type="http://schemas.openxmlformats.org/officeDocument/2006/relationships/slide" Target="slide3.xml"/></Relationships>
</file>

<file path=ppt/slides/_rels/slide6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11.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 Id="rId9" Type="http://schemas.openxmlformats.org/officeDocument/2006/relationships/slide" Target="slide36.xml"/></Relationships>
</file>

<file path=ppt/slides/_rels/slide6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itzan-israel.org.il/home/%D7%94%D7%95%D7%A8%D7%99%D7%9D-%D7%95%D7%99%D7%9C%D7%93%D7%99%D7%9D/%D7%94%D7%93%D7%A8%D7%9B%D7%AA-%D7%94%D7%95%D7%A8%D7%99%D7%9D/%D7%A2%D7%9C-%D7%94%D7%A4%D7%A8%D7%A2%D7%AA-%D7%A7%D7%A9%D7%91-%D7%95%D7%A8%D7%99%D7%9B%D7%95%D7%96-%D7%9E%D7%95%D7%A8%D7%94-%D7%A0%D7%91%D7%95%D7%9B%D7%99%D7%9D-%D7%9C%D7%94%D7%95%D7%A8%D7%94.aspx" TargetMode="External"/><Relationship Id="rId1" Type="http://schemas.openxmlformats.org/officeDocument/2006/relationships/slideLayout" Target="../slideLayouts/slideLayout11.xml"/><Relationship Id="rId4" Type="http://schemas.openxmlformats.org/officeDocument/2006/relationships/slide" Target="slide36.xml"/></Relationships>
</file>

<file path=ppt/slides/_rels/slide66.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hyperlink" Target="https://www.nitzan-israel.org.il/home/%D7%94%D7%95%D7%A8%D7%99%D7%9D-%D7%95%D7%99%D7%9C%D7%93%D7%99%D7%9D/%D7%9E%D7%99%D7%93%D7%A2-%D7%9E%D7%A7%D7%A6%D7%95%D7%A2%D7%99/%D7%9E%D7%94%D7%99-%D7%9C%D7%A7%D7%95%D7%AA-%D7%9C%D7%9E%D7%99%D7%93%D7%94.aspx" TargetMode="External"/><Relationship Id="rId2" Type="http://schemas.openxmlformats.org/officeDocument/2006/relationships/hyperlink" Target="https://he.wikipedia.org/wiki/%D7%9C%D7%A7%D7%95%D7%AA_%D7%9C%D7%9E%D7%99%D7%93%D7%94" TargetMode="External"/><Relationship Id="rId1" Type="http://schemas.openxmlformats.org/officeDocument/2006/relationships/slideLayout" Target="../slideLayouts/slideLayout11.xml"/><Relationship Id="rId5" Type="http://schemas.openxmlformats.org/officeDocument/2006/relationships/slide" Target="slide36.xml"/><Relationship Id="rId4" Type="http://schemas.openxmlformats.org/officeDocument/2006/relationships/slide" Target="slide3.xml"/></Relationships>
</file>

<file path=ppt/slides/_rels/slide6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9.jpeg"/><Relationship Id="rId1" Type="http://schemas.openxmlformats.org/officeDocument/2006/relationships/slideLayout" Target="../slideLayouts/slideLayout11.xml"/><Relationship Id="rId4" Type="http://schemas.openxmlformats.org/officeDocument/2006/relationships/slide" Target="slide36.xml"/></Relationships>
</file>

<file path=ppt/slides/_rels/slide6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nitzan-israel.org.il/home/%D7%90%D7%95%D7%93%D7%95%D7%AA-%D7%A0%D7%99%D7%A6%D7%9F.aspx" TargetMode="External"/><Relationship Id="rId1" Type="http://schemas.openxmlformats.org/officeDocument/2006/relationships/slideLayout" Target="../slideLayouts/slideLayout11.xml"/><Relationship Id="rId4" Type="http://schemas.openxmlformats.org/officeDocument/2006/relationships/slide" Target="slide36.xml"/></Relationships>
</file>

<file path=ppt/slides/_rels/slide71.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71.svg"/><Relationship Id="rId7" Type="http://schemas.openxmlformats.org/officeDocument/2006/relationships/slide" Target="slide36.xml"/><Relationship Id="rId2" Type="http://schemas.openxmlformats.org/officeDocument/2006/relationships/image" Target="../media/image70.png"/><Relationship Id="rId1" Type="http://schemas.openxmlformats.org/officeDocument/2006/relationships/slideLayout" Target="../slideLayouts/slideLayout11.xml"/><Relationship Id="rId6" Type="http://schemas.openxmlformats.org/officeDocument/2006/relationships/slide" Target="slide3.xml"/><Relationship Id="rId5" Type="http://schemas.openxmlformats.org/officeDocument/2006/relationships/image" Target="../media/image73.svg"/><Relationship Id="rId4" Type="http://schemas.openxmlformats.org/officeDocument/2006/relationships/image" Target="../media/image72.png"/></Relationships>
</file>

<file path=ppt/slides/_rels/slide73.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11.xml"/><Relationship Id="rId6" Type="http://schemas.openxmlformats.org/officeDocument/2006/relationships/slide" Target="slide36.xml"/><Relationship Id="rId5" Type="http://schemas.openxmlformats.org/officeDocument/2006/relationships/slide" Target="slide3.xml"/><Relationship Id="rId4" Type="http://schemas.openxmlformats.org/officeDocument/2006/relationships/hyperlink" Target="https://he.wikipedia.org/wiki/%D7%AA%D7%90%D7%95%D7%A8%D7%99%D7%99%D7%AA_%D7%94%D7%94%D7%99%D7%A7%D7%A9%D7%A8%D7%95%D7%AA" TargetMode="External"/></Relationships>
</file>

<file path=ppt/slides/_rels/slide7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www.b-e.org.il/%D7%91%D7%A2%D7%99%D7%95%D7%AA_%D7%A8%D7%92%D7%A9%D7%99%D7%95%D7%AA_%D7%90%D7%A6%D7%9C_%D7%99%D7%9C%D7%93%D7%99%D7%9D/" TargetMode="External"/><Relationship Id="rId1" Type="http://schemas.openxmlformats.org/officeDocument/2006/relationships/slideLayout" Target="../slideLayouts/slideLayout11.xml"/><Relationship Id="rId4" Type="http://schemas.openxmlformats.org/officeDocument/2006/relationships/slide" Target="slide36.xml"/></Relationships>
</file>

<file path=ppt/slides/_rels/slide75.xml.rels><?xml version="1.0" encoding="UTF-8" standalone="yes"?>
<Relationships xmlns="http://schemas.openxmlformats.org/package/2006/relationships"><Relationship Id="rId3" Type="http://schemas.openxmlformats.org/officeDocument/2006/relationships/hyperlink" Target="https://www.psychiatry.org.il/%D7%94%D7%A4%D7%A8%D7%A2%D7%AA-%D7%A0%D7%A4%D7%A9-%D7%99%D7%9C%D7%93%D7%99%D7%9D/" TargetMode="External"/><Relationship Id="rId2" Type="http://schemas.openxmlformats.org/officeDocument/2006/relationships/hyperlink" Target="http://www.b-e.org.il/%D7%91%D7%A2%D7%99%D7%95%D7%AA_%D7%A8%D7%92%D7%A9%D7%99%D7%95%D7%AA_%D7%90%D7%A6%D7%9C_%D7%99%D7%9C%D7%93%D7%99%D7%9D/" TargetMode="External"/><Relationship Id="rId1" Type="http://schemas.openxmlformats.org/officeDocument/2006/relationships/slideLayout" Target="../slideLayouts/slideLayout11.xml"/><Relationship Id="rId5" Type="http://schemas.openxmlformats.org/officeDocument/2006/relationships/slide" Target="slide36.xml"/><Relationship Id="rId4" Type="http://schemas.openxmlformats.org/officeDocument/2006/relationships/slide" Target="slide3.xml"/></Relationships>
</file>

<file path=ppt/slides/_rels/slide76.xml.rels><?xml version="1.0" encoding="UTF-8" standalone="yes"?>
<Relationships xmlns="http://schemas.openxmlformats.org/package/2006/relationships"><Relationship Id="rId3" Type="http://schemas.openxmlformats.org/officeDocument/2006/relationships/hyperlink" Target="https://he.wikipedia.org/wiki/%D7%97%D7%95%D7%A1%D7%9F_%D7%A0%D7%A4%D7%A9%D7%99" TargetMode="External"/><Relationship Id="rId2" Type="http://schemas.openxmlformats.org/officeDocument/2006/relationships/hyperlink" Target="https://he.wikipedia.org/wiki/%D7%98%D7%A8%D7%90%D7%95%D7%9E%D7%94_%D7%A0%D7%A4%D7%A9%D7%99%D7%AA" TargetMode="External"/><Relationship Id="rId1" Type="http://schemas.openxmlformats.org/officeDocument/2006/relationships/slideLayout" Target="../slideLayouts/slideLayout11.xml"/><Relationship Id="rId5" Type="http://schemas.openxmlformats.org/officeDocument/2006/relationships/slide" Target="slide36.xml"/><Relationship Id="rId4" Type="http://schemas.openxmlformats.org/officeDocument/2006/relationships/slide" Target="slide3.xml"/></Relationships>
</file>

<file path=ppt/slides/_rels/slide7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he.wikipedia.org/wiki/%D7%90%D7%9E%D7%A4%D7%AA%D7%99%D7%94" TargetMode="External"/><Relationship Id="rId1" Type="http://schemas.openxmlformats.org/officeDocument/2006/relationships/slideLayout" Target="../slideLayouts/slideLayout11.xml"/><Relationship Id="rId4" Type="http://schemas.openxmlformats.org/officeDocument/2006/relationships/slide" Target="slide36.xml"/></Relationships>
</file>

<file path=ppt/slides/_rels/slide78.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hyperlink" Target="https://www.natal.org.il/helping-trauma-victims/children-and-youths/" TargetMode="External"/><Relationship Id="rId2" Type="http://schemas.openxmlformats.org/officeDocument/2006/relationships/hyperlink" Target="https://blog.beok.co.il/article/11175/" TargetMode="External"/><Relationship Id="rId1" Type="http://schemas.openxmlformats.org/officeDocument/2006/relationships/slideLayout" Target="../slideLayouts/slideLayout11.xml"/><Relationship Id="rId5" Type="http://schemas.openxmlformats.org/officeDocument/2006/relationships/slide" Target="slide36.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4.jpeg"/><Relationship Id="rId1" Type="http://schemas.openxmlformats.org/officeDocument/2006/relationships/slideLayout" Target="../slideLayouts/slideLayout11.xml"/><Relationship Id="rId4" Type="http://schemas.openxmlformats.org/officeDocument/2006/relationships/slide" Target="slide36.xml"/></Relationships>
</file>

<file path=ppt/slides/_rels/slide81.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hyperlink" Target="https://www.minamin.org/miniyut-briaa1" TargetMode="External"/><Relationship Id="rId2" Type="http://schemas.openxmlformats.org/officeDocument/2006/relationships/hyperlink" Target="https://www.minamin.org/basis-yeladim" TargetMode="External"/><Relationship Id="rId1" Type="http://schemas.openxmlformats.org/officeDocument/2006/relationships/slideLayout" Target="../slideLayouts/slideLayout11.xml"/><Relationship Id="rId5" Type="http://schemas.openxmlformats.org/officeDocument/2006/relationships/slide" Target="slide36.xml"/><Relationship Id="rId4" Type="http://schemas.openxmlformats.org/officeDocument/2006/relationships/slide" Target="slide3.xml"/></Relationships>
</file>

<file path=ppt/slides/_rels/slide83.xml.rels><?xml version="1.0" encoding="UTF-8" standalone="yes"?>
<Relationships xmlns="http://schemas.openxmlformats.org/package/2006/relationships"><Relationship Id="rId3" Type="http://schemas.openxmlformats.org/officeDocument/2006/relationships/hyperlink" Target="https://yeladim.org.il/portfolio-items/%D7%94%D7%95%D7%A8%D7%99%D7%9D-%D7%A9%D7%95%D7%AA%D7%A4%D7%99%D7%9D/" TargetMode="External"/><Relationship Id="rId2" Type="http://schemas.openxmlformats.org/officeDocument/2006/relationships/slideLayout" Target="../slideLayouts/slideLayout11.xml"/><Relationship Id="rId1" Type="http://schemas.openxmlformats.org/officeDocument/2006/relationships/themeOverride" Target="../theme/themeOverride1.xml"/><Relationship Id="rId5" Type="http://schemas.openxmlformats.org/officeDocument/2006/relationships/slide" Target="slide36.xml"/><Relationship Id="rId4" Type="http://schemas.openxmlformats.org/officeDocument/2006/relationships/slide" Target="slide3.xml"/></Relationships>
</file>

<file path=ppt/slides/_rels/slide8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11.xml"/><Relationship Id="rId1" Type="http://schemas.openxmlformats.org/officeDocument/2006/relationships/themeOverride" Target="../theme/themeOverride2.xml"/><Relationship Id="rId4" Type="http://schemas.openxmlformats.org/officeDocument/2006/relationships/slide" Target="slide36.xml"/></Relationships>
</file>

<file path=ppt/slides/_rels/slide8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11.xml"/><Relationship Id="rId1" Type="http://schemas.openxmlformats.org/officeDocument/2006/relationships/themeOverride" Target="../theme/themeOverride3.xml"/><Relationship Id="rId4" Type="http://schemas.openxmlformats.org/officeDocument/2006/relationships/slide" Target="slide36.xml"/></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11.xml"/><Relationship Id="rId1" Type="http://schemas.openxmlformats.org/officeDocument/2006/relationships/themeOverride" Target="../theme/themeOverride4.xml"/><Relationship Id="rId6" Type="http://schemas.openxmlformats.org/officeDocument/2006/relationships/slide" Target="slide36.xml"/><Relationship Id="rId5" Type="http://schemas.openxmlformats.org/officeDocument/2006/relationships/slide" Target="slide3.xml"/><Relationship Id="rId4" Type="http://schemas.openxmlformats.org/officeDocument/2006/relationships/image" Target="../media/image76.svg"/></Relationships>
</file>

<file path=ppt/slides/_rels/slide8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11.xml"/><Relationship Id="rId1" Type="http://schemas.openxmlformats.org/officeDocument/2006/relationships/themeOverride" Target="../theme/themeOverride5.xml"/><Relationship Id="rId4" Type="http://schemas.openxmlformats.org/officeDocument/2006/relationships/slide" Target="slide36.xml"/></Relationships>
</file>

<file path=ppt/slides/_rels/slide88.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svg"/><Relationship Id="rId7" Type="http://schemas.openxmlformats.org/officeDocument/2006/relationships/image" Target="../media/image82.svg"/><Relationship Id="rId12" Type="http://schemas.openxmlformats.org/officeDocument/2006/relationships/slide" Target="slide36.xml"/><Relationship Id="rId2" Type="http://schemas.openxmlformats.org/officeDocument/2006/relationships/image" Target="../media/image77.png"/><Relationship Id="rId1" Type="http://schemas.openxmlformats.org/officeDocument/2006/relationships/slideLayout" Target="../slideLayouts/slideLayout11.xml"/><Relationship Id="rId6" Type="http://schemas.openxmlformats.org/officeDocument/2006/relationships/image" Target="../media/image81.png"/><Relationship Id="rId11" Type="http://schemas.openxmlformats.org/officeDocument/2006/relationships/slide" Target="slide3.xml"/><Relationship Id="rId5" Type="http://schemas.openxmlformats.org/officeDocument/2006/relationships/image" Target="../media/image80.svg"/><Relationship Id="rId10" Type="http://schemas.openxmlformats.org/officeDocument/2006/relationships/hyperlink" Target="https://www.knesset.gov.il/mmm/data/pdf/m02629.pdf" TargetMode="External"/><Relationship Id="rId4" Type="http://schemas.openxmlformats.org/officeDocument/2006/relationships/image" Target="../media/image79.png"/><Relationship Id="rId9" Type="http://schemas.openxmlformats.org/officeDocument/2006/relationships/image" Target="../media/image84.sv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3" Type="http://schemas.openxmlformats.org/officeDocument/2006/relationships/hyperlink" Target="https://www.nitzan-israel.org.il/home/%D7%94%D7%95%D7%A8%D7%99%D7%9D-%D7%95%D7%99%D7%9C%D7%93%D7%99%D7%9D/%D7%9E%D7%99%D7%93%D7%A2-%D7%9E%D7%A7%D7%A6%D7%95%D7%A2%D7%99/%D7%9E%D7%94%D7%99-%D7%9C%D7%A7%D7%95%D7%AA-%D7%9C%D7%9E%D7%99%D7%93%D7%94.aspx" TargetMode="External"/><Relationship Id="rId2" Type="http://schemas.openxmlformats.org/officeDocument/2006/relationships/hyperlink" Target="https://he.wikipedia.org/wiki/%D7%9C%D7%A7%D7%95%D7%AA_%D7%9C%D7%9E%D7%99%D7%93%D7%94" TargetMode="External"/><Relationship Id="rId1" Type="http://schemas.openxmlformats.org/officeDocument/2006/relationships/slideLayout" Target="../slideLayouts/slideLayout11.xml"/><Relationship Id="rId6" Type="http://schemas.openxmlformats.org/officeDocument/2006/relationships/slide" Target="slide36.xml"/><Relationship Id="rId5" Type="http://schemas.openxmlformats.org/officeDocument/2006/relationships/slide" Target="slide3.xml"/><Relationship Id="rId4" Type="http://schemas.openxmlformats.org/officeDocument/2006/relationships/hyperlink" Target="https://www.nitzan-israel.org.il/home/%D7%94%D7%95%D7%A8%D7%99%D7%9D-%D7%95%D7%99%D7%9C%D7%93%D7%99%D7%9D/%D7%94%D7%93%D7%A8%D7%9B%D7%AA-%D7%94%D7%95%D7%A8%D7%99%D7%9D/%D7%A2%D7%9C-%D7%94%D7%A4%D7%A8%D7%A2%D7%AA-%D7%A7%D7%A9%D7%91-%D7%95%D7%A8%D7%99%D7%9B%D7%95%D7%96-%D7%9E%D7%95%D7%A8%D7%94-%D7%A0%D7%91%D7%95%D7%9B%D7%99%D7%9D-%D7%9C%D7%94%D7%95%D7%A8%D7%94.aspx" TargetMode="External"/></Relationships>
</file>

<file path=ppt/slides/_rels/slide9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11.xml"/><Relationship Id="rId5" Type="http://schemas.openxmlformats.org/officeDocument/2006/relationships/slide" Target="slide36.xml"/><Relationship Id="rId4" Type="http://schemas.openxmlformats.org/officeDocument/2006/relationships/slide" Target="slide3.xml"/></Relationships>
</file>

<file path=ppt/slides/_rels/slide97.xml.rels><?xml version="1.0" encoding="UTF-8" standalone="yes"?>
<Relationships xmlns="http://schemas.openxmlformats.org/package/2006/relationships"><Relationship Id="rId8" Type="http://schemas.openxmlformats.org/officeDocument/2006/relationships/slide" Target="slide114.xml"/><Relationship Id="rId13" Type="http://schemas.openxmlformats.org/officeDocument/2006/relationships/slide" Target="slide109.xml"/><Relationship Id="rId3" Type="http://schemas.openxmlformats.org/officeDocument/2006/relationships/slide" Target="slide100.xml"/><Relationship Id="rId7" Type="http://schemas.openxmlformats.org/officeDocument/2006/relationships/slide" Target="slide112.xml"/><Relationship Id="rId12" Type="http://schemas.openxmlformats.org/officeDocument/2006/relationships/slide" Target="slide108.xml"/><Relationship Id="rId2" Type="http://schemas.openxmlformats.org/officeDocument/2006/relationships/slide" Target="slide98.xml"/><Relationship Id="rId1" Type="http://schemas.openxmlformats.org/officeDocument/2006/relationships/slideLayout" Target="../slideLayouts/slideLayout12.xml"/><Relationship Id="rId6" Type="http://schemas.openxmlformats.org/officeDocument/2006/relationships/slide" Target="slide104.xml"/><Relationship Id="rId11" Type="http://schemas.openxmlformats.org/officeDocument/2006/relationships/slide" Target="slide118.xml"/><Relationship Id="rId5" Type="http://schemas.openxmlformats.org/officeDocument/2006/relationships/slide" Target="slide103.xml"/><Relationship Id="rId15" Type="http://schemas.openxmlformats.org/officeDocument/2006/relationships/slide" Target="slide3.xml"/><Relationship Id="rId10" Type="http://schemas.openxmlformats.org/officeDocument/2006/relationships/slide" Target="slide117.xml"/><Relationship Id="rId4" Type="http://schemas.openxmlformats.org/officeDocument/2006/relationships/slide" Target="slide101.xml"/><Relationship Id="rId9" Type="http://schemas.openxmlformats.org/officeDocument/2006/relationships/slide" Target="slide115.xml"/><Relationship Id="rId14" Type="http://schemas.openxmlformats.org/officeDocument/2006/relationships/slide" Target="slide111.xml"/></Relationships>
</file>

<file path=ppt/slides/_rels/slide98.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5.jpeg"/><Relationship Id="rId1" Type="http://schemas.openxmlformats.org/officeDocument/2006/relationships/slideLayout" Target="../slideLayouts/slideLayout13.xml"/><Relationship Id="rId4" Type="http://schemas.openxmlformats.org/officeDocument/2006/relationships/slide" Target="slide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מלבן 16">
            <a:extLst>
              <a:ext uri="{FF2B5EF4-FFF2-40B4-BE49-F238E27FC236}">
                <a16:creationId xmlns:a16="http://schemas.microsoft.com/office/drawing/2014/main" id="{62A0E479-AFB0-446F-BEEF-D857053B21C5}"/>
              </a:ext>
            </a:extLst>
          </p:cNvPr>
          <p:cNvSpPr/>
          <p:nvPr/>
        </p:nvSpPr>
        <p:spPr>
          <a:xfrm>
            <a:off x="1" y="2"/>
            <a:ext cx="7559675" cy="1951105"/>
          </a:xfrm>
          <a:prstGeom prst="rect">
            <a:avLst/>
          </a:prstGeom>
          <a:solidFill>
            <a:srgbClr val="009FE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 name="תמונה 2" descr="תמונה שמכילה אדם, חוץ, צעירים, ילד&#10;&#10;תיאור שנוצר ברמת מהימנות גבוהה מאוד">
            <a:extLst>
              <a:ext uri="{FF2B5EF4-FFF2-40B4-BE49-F238E27FC236}">
                <a16:creationId xmlns:a16="http://schemas.microsoft.com/office/drawing/2014/main" id="{F91614DA-C58B-4DE4-8C4B-25565822697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 y="1951105"/>
            <a:ext cx="7559675" cy="4744902"/>
          </a:xfrm>
          <a:prstGeom prst="rect">
            <a:avLst/>
          </a:prstGeom>
        </p:spPr>
      </p:pic>
      <p:sp>
        <p:nvSpPr>
          <p:cNvPr id="14" name="מלבן 13">
            <a:extLst>
              <a:ext uri="{FF2B5EF4-FFF2-40B4-BE49-F238E27FC236}">
                <a16:creationId xmlns:a16="http://schemas.microsoft.com/office/drawing/2014/main" id="{AE44971E-C4D0-4CA6-9E48-48B4354D417E}"/>
              </a:ext>
            </a:extLst>
          </p:cNvPr>
          <p:cNvSpPr/>
          <p:nvPr/>
        </p:nvSpPr>
        <p:spPr>
          <a:xfrm>
            <a:off x="2228849" y="6540500"/>
            <a:ext cx="4794251" cy="1344542"/>
          </a:xfrm>
          <a:prstGeom prst="rect">
            <a:avLst/>
          </a:prstGeom>
          <a:solidFill>
            <a:srgbClr val="009FE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he-IL" sz="6000" dirty="0">
                <a:ln>
                  <a:solidFill>
                    <a:schemeClr val="bg1"/>
                  </a:solidFill>
                </a:ln>
              </a:rPr>
              <a:t>ערכה לעובד</a:t>
            </a:r>
          </a:p>
        </p:txBody>
      </p:sp>
      <p:grpSp>
        <p:nvGrpSpPr>
          <p:cNvPr id="19" name="קבוצה 18">
            <a:extLst>
              <a:ext uri="{FF2B5EF4-FFF2-40B4-BE49-F238E27FC236}">
                <a16:creationId xmlns:a16="http://schemas.microsoft.com/office/drawing/2014/main" id="{E199914B-BED5-4ABD-B662-409AA39DE13E}"/>
              </a:ext>
            </a:extLst>
          </p:cNvPr>
          <p:cNvGrpSpPr/>
          <p:nvPr/>
        </p:nvGrpSpPr>
        <p:grpSpPr>
          <a:xfrm>
            <a:off x="1505347" y="296442"/>
            <a:ext cx="3504407" cy="1345739"/>
            <a:chOff x="1473993" y="325471"/>
            <a:chExt cx="4051314" cy="1555757"/>
          </a:xfrm>
        </p:grpSpPr>
        <p:pic>
          <p:nvPicPr>
            <p:cNvPr id="16" name="תמונה 15">
              <a:extLst>
                <a:ext uri="{FF2B5EF4-FFF2-40B4-BE49-F238E27FC236}">
                  <a16:creationId xmlns:a16="http://schemas.microsoft.com/office/drawing/2014/main" id="{10707907-736F-4A07-83DD-91C465C5D2E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18000" y="325471"/>
              <a:ext cx="1307307" cy="1307307"/>
            </a:xfrm>
            <a:prstGeom prst="rect">
              <a:avLst/>
            </a:prstGeom>
          </p:spPr>
        </p:pic>
        <p:sp>
          <p:nvSpPr>
            <p:cNvPr id="18" name="TextBox 17">
              <a:extLst>
                <a:ext uri="{FF2B5EF4-FFF2-40B4-BE49-F238E27FC236}">
                  <a16:creationId xmlns:a16="http://schemas.microsoft.com/office/drawing/2014/main" id="{7E3A714E-E2CF-4CAB-B7E8-6049E6B0C009}"/>
                </a:ext>
              </a:extLst>
            </p:cNvPr>
            <p:cNvSpPr txBox="1"/>
            <p:nvPr/>
          </p:nvSpPr>
          <p:spPr>
            <a:xfrm>
              <a:off x="1473993" y="422413"/>
              <a:ext cx="2819399" cy="1458815"/>
            </a:xfrm>
            <a:prstGeom prst="rect">
              <a:avLst/>
            </a:prstGeom>
            <a:noFill/>
          </p:spPr>
          <p:txBody>
            <a:bodyPr wrap="square" rtlCol="1">
              <a:spAutoFit/>
            </a:bodyPr>
            <a:lstStyle/>
            <a:p>
              <a:pPr algn="r" rtl="1"/>
              <a:r>
                <a:rPr lang="en-US" sz="2800" dirty="0">
                  <a:ln w="19050">
                    <a:solidFill>
                      <a:schemeClr val="bg1"/>
                    </a:solidFill>
                  </a:ln>
                  <a:solidFill>
                    <a:schemeClr val="bg1"/>
                  </a:solidFill>
                </a:rPr>
                <a:t>SOS</a:t>
              </a:r>
              <a:endParaRPr lang="he-IL" sz="2800" dirty="0">
                <a:ln w="19050">
                  <a:solidFill>
                    <a:schemeClr val="bg1"/>
                  </a:solidFill>
                </a:ln>
                <a:solidFill>
                  <a:schemeClr val="bg1"/>
                </a:solidFill>
              </a:endParaRPr>
            </a:p>
            <a:p>
              <a:pPr algn="r" rtl="1"/>
              <a:r>
                <a:rPr lang="he-IL" sz="2800" dirty="0">
                  <a:ln w="19050">
                    <a:solidFill>
                      <a:schemeClr val="bg1"/>
                    </a:solidFill>
                  </a:ln>
                  <a:solidFill>
                    <a:schemeClr val="bg1"/>
                  </a:solidFill>
                </a:rPr>
                <a:t>כפרי ילדים</a:t>
              </a:r>
            </a:p>
            <a:p>
              <a:pPr algn="r" rtl="1"/>
              <a:r>
                <a:rPr lang="he-IL" sz="2000" dirty="0">
                  <a:solidFill>
                    <a:schemeClr val="bg1"/>
                  </a:solidFill>
                </a:rPr>
                <a:t>ישראל</a:t>
              </a:r>
            </a:p>
          </p:txBody>
        </p:sp>
      </p:grpSp>
      <p:grpSp>
        <p:nvGrpSpPr>
          <p:cNvPr id="28" name="קבוצה 27">
            <a:extLst>
              <a:ext uri="{FF2B5EF4-FFF2-40B4-BE49-F238E27FC236}">
                <a16:creationId xmlns:a16="http://schemas.microsoft.com/office/drawing/2014/main" id="{724E7CE5-F772-4766-8577-59ABEECECF98}"/>
              </a:ext>
            </a:extLst>
          </p:cNvPr>
          <p:cNvGrpSpPr/>
          <p:nvPr/>
        </p:nvGrpSpPr>
        <p:grpSpPr>
          <a:xfrm>
            <a:off x="85723" y="9651550"/>
            <a:ext cx="2143127" cy="691768"/>
            <a:chOff x="73603" y="9588202"/>
            <a:chExt cx="2365831" cy="763655"/>
          </a:xfrm>
        </p:grpSpPr>
        <p:sp>
          <p:nvSpPr>
            <p:cNvPr id="26" name="מלבן: פינות מעוגלות 25">
              <a:extLst>
                <a:ext uri="{FF2B5EF4-FFF2-40B4-BE49-F238E27FC236}">
                  <a16:creationId xmlns:a16="http://schemas.microsoft.com/office/drawing/2014/main" id="{28260A1F-87E2-4F95-AE97-0242F7D7E18A}"/>
                </a:ext>
              </a:extLst>
            </p:cNvPr>
            <p:cNvSpPr/>
            <p:nvPr/>
          </p:nvSpPr>
          <p:spPr>
            <a:xfrm>
              <a:off x="73603" y="9588202"/>
              <a:ext cx="2365831" cy="763655"/>
            </a:xfrm>
            <a:prstGeom prst="round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pSp>
          <p:nvGrpSpPr>
            <p:cNvPr id="21" name="קבוצה 20">
              <a:extLst>
                <a:ext uri="{FF2B5EF4-FFF2-40B4-BE49-F238E27FC236}">
                  <a16:creationId xmlns:a16="http://schemas.microsoft.com/office/drawing/2014/main" id="{70DE59C5-5CF3-4FAA-A2E3-EC3F6C87926B}"/>
                </a:ext>
              </a:extLst>
            </p:cNvPr>
            <p:cNvGrpSpPr/>
            <p:nvPr/>
          </p:nvGrpSpPr>
          <p:grpSpPr>
            <a:xfrm>
              <a:off x="142362" y="9649572"/>
              <a:ext cx="661944" cy="661944"/>
              <a:chOff x="3093117" y="9996522"/>
              <a:chExt cx="357754" cy="357754"/>
            </a:xfrm>
          </p:grpSpPr>
          <p:sp>
            <p:nvSpPr>
              <p:cNvPr id="22" name="אליפסה 21">
                <a:extLst>
                  <a:ext uri="{FF2B5EF4-FFF2-40B4-BE49-F238E27FC236}">
                    <a16:creationId xmlns:a16="http://schemas.microsoft.com/office/drawing/2014/main" id="{BF0D9ED3-181D-4ED2-8663-97002CC21667}"/>
                  </a:ext>
                </a:extLst>
              </p:cNvPr>
              <p:cNvSpPr/>
              <p:nvPr/>
            </p:nvSpPr>
            <p:spPr>
              <a:xfrm>
                <a:off x="3093117" y="9996522"/>
                <a:ext cx="357754" cy="357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23" name="צורה חופשית: צורה 22">
                <a:extLst>
                  <a:ext uri="{FF2B5EF4-FFF2-40B4-BE49-F238E27FC236}">
                    <a16:creationId xmlns:a16="http://schemas.microsoft.com/office/drawing/2014/main" id="{0C3EBC3D-C707-4ACC-8F52-7E44D90FEEC9}"/>
                  </a:ext>
                </a:extLst>
              </p:cNvPr>
              <p:cNvSpPr/>
              <p:nvPr/>
            </p:nvSpPr>
            <p:spPr>
              <a:xfrm>
                <a:off x="3112848" y="10016253"/>
                <a:ext cx="318293" cy="318293"/>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accent2"/>
              </a:solidFill>
              <a:ln w="9525" cap="flat">
                <a:noFill/>
                <a:prstDash val="solid"/>
                <a:miter/>
              </a:ln>
            </p:spPr>
            <p:txBody>
              <a:bodyPr rtlCol="1" anchor="ctr"/>
              <a:lstStyle/>
              <a:p>
                <a:endParaRPr lang="he-IL" sz="1400"/>
              </a:p>
            </p:txBody>
          </p:sp>
          <p:sp>
            <p:nvSpPr>
              <p:cNvPr id="24" name="צורה חופשית: צורה 23">
                <a:extLst>
                  <a:ext uri="{FF2B5EF4-FFF2-40B4-BE49-F238E27FC236}">
                    <a16:creationId xmlns:a16="http://schemas.microsoft.com/office/drawing/2014/main" id="{F518EF37-71D4-42E0-AC26-DCAC51D9178D}"/>
                  </a:ext>
                </a:extLst>
              </p:cNvPr>
              <p:cNvSpPr/>
              <p:nvPr/>
            </p:nvSpPr>
            <p:spPr>
              <a:xfrm>
                <a:off x="3131376" y="10034782"/>
                <a:ext cx="281235" cy="281235"/>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sz="1400"/>
              </a:p>
            </p:txBody>
          </p:sp>
          <p:sp>
            <p:nvSpPr>
              <p:cNvPr id="25" name="Freeform 976">
                <a:extLst>
                  <a:ext uri="{FF2B5EF4-FFF2-40B4-BE49-F238E27FC236}">
                    <a16:creationId xmlns:a16="http://schemas.microsoft.com/office/drawing/2014/main" id="{134B41BD-04D0-4DA2-83D6-B8F4048B9CFB}"/>
                  </a:ext>
                </a:extLst>
              </p:cNvPr>
              <p:cNvSpPr>
                <a:spLocks noChangeAspect="1"/>
              </p:cNvSpPr>
              <p:nvPr/>
            </p:nvSpPr>
            <p:spPr bwMode="auto">
              <a:xfrm flipH="1">
                <a:off x="3170000" y="10082472"/>
                <a:ext cx="165762" cy="185855"/>
              </a:xfrm>
              <a:custGeom>
                <a:avLst/>
                <a:gdLst>
                  <a:gd name="T0" fmla="*/ 52 w 53"/>
                  <a:gd name="T1" fmla="*/ 31 h 59"/>
                  <a:gd name="T2" fmla="*/ 2 w 53"/>
                  <a:gd name="T3" fmla="*/ 59 h 59"/>
                  <a:gd name="T4" fmla="*/ 1 w 53"/>
                  <a:gd name="T5" fmla="*/ 59 h 59"/>
                  <a:gd name="T6" fmla="*/ 0 w 53"/>
                  <a:gd name="T7" fmla="*/ 58 h 59"/>
                  <a:gd name="T8" fmla="*/ 0 w 53"/>
                  <a:gd name="T9" fmla="*/ 2 h 59"/>
                  <a:gd name="T10" fmla="*/ 1 w 53"/>
                  <a:gd name="T11" fmla="*/ 0 h 59"/>
                  <a:gd name="T12" fmla="*/ 2 w 53"/>
                  <a:gd name="T13" fmla="*/ 0 h 59"/>
                  <a:gd name="T14" fmla="*/ 52 w 53"/>
                  <a:gd name="T15" fmla="*/ 28 h 59"/>
                  <a:gd name="T16" fmla="*/ 53 w 53"/>
                  <a:gd name="T17" fmla="*/ 30 h 59"/>
                  <a:gd name="T18" fmla="*/ 52 w 53"/>
                  <a:gd name="T19"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9">
                    <a:moveTo>
                      <a:pt x="52" y="31"/>
                    </a:moveTo>
                    <a:cubicBezTo>
                      <a:pt x="2" y="59"/>
                      <a:pt x="2" y="59"/>
                      <a:pt x="2" y="59"/>
                    </a:cubicBezTo>
                    <a:cubicBezTo>
                      <a:pt x="1" y="59"/>
                      <a:pt x="1" y="59"/>
                      <a:pt x="1" y="59"/>
                    </a:cubicBezTo>
                    <a:cubicBezTo>
                      <a:pt x="0" y="59"/>
                      <a:pt x="0" y="58"/>
                      <a:pt x="0" y="58"/>
                    </a:cubicBezTo>
                    <a:cubicBezTo>
                      <a:pt x="0" y="2"/>
                      <a:pt x="0" y="2"/>
                      <a:pt x="0" y="2"/>
                    </a:cubicBezTo>
                    <a:cubicBezTo>
                      <a:pt x="0" y="1"/>
                      <a:pt x="0" y="1"/>
                      <a:pt x="1" y="0"/>
                    </a:cubicBezTo>
                    <a:cubicBezTo>
                      <a:pt x="1" y="0"/>
                      <a:pt x="1" y="0"/>
                      <a:pt x="2" y="0"/>
                    </a:cubicBezTo>
                    <a:cubicBezTo>
                      <a:pt x="52" y="28"/>
                      <a:pt x="52" y="28"/>
                      <a:pt x="52" y="28"/>
                    </a:cubicBezTo>
                    <a:cubicBezTo>
                      <a:pt x="53" y="29"/>
                      <a:pt x="53" y="29"/>
                      <a:pt x="53" y="30"/>
                    </a:cubicBezTo>
                    <a:cubicBezTo>
                      <a:pt x="53" y="30"/>
                      <a:pt x="53" y="30"/>
                      <a:pt x="52" y="31"/>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dirty="0"/>
              </a:p>
            </p:txBody>
          </p:sp>
        </p:grpSp>
        <p:sp>
          <p:nvSpPr>
            <p:cNvPr id="27" name="TextBox 26">
              <a:extLst>
                <a:ext uri="{FF2B5EF4-FFF2-40B4-BE49-F238E27FC236}">
                  <a16:creationId xmlns:a16="http://schemas.microsoft.com/office/drawing/2014/main" id="{153F48C2-AA1F-4F8D-A07F-861015F44068}"/>
                </a:ext>
              </a:extLst>
            </p:cNvPr>
            <p:cNvSpPr txBox="1"/>
            <p:nvPr/>
          </p:nvSpPr>
          <p:spPr>
            <a:xfrm>
              <a:off x="733294" y="9596113"/>
              <a:ext cx="1544103" cy="713496"/>
            </a:xfrm>
            <a:prstGeom prst="rect">
              <a:avLst/>
            </a:prstGeom>
            <a:noFill/>
          </p:spPr>
          <p:txBody>
            <a:bodyPr wrap="square" rtlCol="1">
              <a:spAutoFit/>
            </a:bodyPr>
            <a:lstStyle/>
            <a:p>
              <a:pPr algn="r" rtl="1"/>
              <a:r>
                <a:rPr lang="he-IL" sz="3600" dirty="0">
                  <a:ln>
                    <a:solidFill>
                      <a:schemeClr val="bg1"/>
                    </a:solidFill>
                  </a:ln>
                  <a:solidFill>
                    <a:schemeClr val="bg1"/>
                  </a:solidFill>
                </a:rPr>
                <a:t>התחל</a:t>
              </a:r>
            </a:p>
          </p:txBody>
        </p:sp>
      </p:grpSp>
      <p:sp>
        <p:nvSpPr>
          <p:cNvPr id="29" name="מלבן 28">
            <a:hlinkClick r:id="" action="ppaction://hlinkshowjump?jump=nextslide"/>
            <a:extLst>
              <a:ext uri="{FF2B5EF4-FFF2-40B4-BE49-F238E27FC236}">
                <a16:creationId xmlns:a16="http://schemas.microsoft.com/office/drawing/2014/main" id="{A627BD31-09B2-4174-9A30-3BF2D0990F40}"/>
              </a:ext>
            </a:extLst>
          </p:cNvPr>
          <p:cNvSpPr/>
          <p:nvPr/>
        </p:nvSpPr>
        <p:spPr>
          <a:xfrm>
            <a:off x="73023" y="9626153"/>
            <a:ext cx="2196000" cy="75599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ציין מיקום של מספר שקופית 3"/>
          <p:cNvSpPr>
            <a:spLocks noGrp="1"/>
          </p:cNvSpPr>
          <p:nvPr>
            <p:ph type="sldNum" sz="quarter" idx="12"/>
          </p:nvPr>
        </p:nvSpPr>
        <p:spPr>
          <a:xfrm>
            <a:off x="6747496" y="9958029"/>
            <a:ext cx="535306" cy="569240"/>
          </a:xfrm>
        </p:spPr>
        <p:txBody>
          <a:bodyPr/>
          <a:lstStyle/>
          <a:p>
            <a:fld id="{FC34E841-A8CE-4C37-B5B1-BE70714D9CFA}" type="slidenum">
              <a:rPr lang="he-IL" sz="1600" smtClean="0"/>
              <a:t>1</a:t>
            </a:fld>
            <a:endParaRPr lang="he-IL" sz="1600" dirty="0"/>
          </a:p>
        </p:txBody>
      </p:sp>
    </p:spTree>
    <p:extLst>
      <p:ext uri="{BB962C8B-B14F-4D97-AF65-F5344CB8AC3E}">
        <p14:creationId xmlns:p14="http://schemas.microsoft.com/office/powerpoint/2010/main" val="385530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קבוצה 4">
            <a:extLst>
              <a:ext uri="{FF2B5EF4-FFF2-40B4-BE49-F238E27FC236}">
                <a16:creationId xmlns:a16="http://schemas.microsoft.com/office/drawing/2014/main" id="{02F533F9-C3F9-4D5B-ABC3-7095202AA1D0}"/>
              </a:ext>
            </a:extLst>
          </p:cNvPr>
          <p:cNvGrpSpPr/>
          <p:nvPr/>
        </p:nvGrpSpPr>
        <p:grpSpPr>
          <a:xfrm>
            <a:off x="824812" y="2064161"/>
            <a:ext cx="6129333" cy="7699272"/>
            <a:chOff x="824810" y="2064160"/>
            <a:chExt cx="6129333" cy="7699272"/>
          </a:xfrm>
        </p:grpSpPr>
        <p:sp>
          <p:nvSpPr>
            <p:cNvPr id="6" name="מלבן 5">
              <a:extLst>
                <a:ext uri="{FF2B5EF4-FFF2-40B4-BE49-F238E27FC236}">
                  <a16:creationId xmlns:a16="http://schemas.microsoft.com/office/drawing/2014/main" id="{F8511E20-535B-48E1-8617-A48CF1696FE3}"/>
                </a:ext>
              </a:extLst>
            </p:cNvPr>
            <p:cNvSpPr/>
            <p:nvPr/>
          </p:nvSpPr>
          <p:spPr>
            <a:xfrm>
              <a:off x="824810" y="2153676"/>
              <a:ext cx="5908524" cy="7609756"/>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dirty="0"/>
            </a:p>
          </p:txBody>
        </p:sp>
        <p:sp>
          <p:nvSpPr>
            <p:cNvPr id="7" name="מלבן 6">
              <a:extLst>
                <a:ext uri="{FF2B5EF4-FFF2-40B4-BE49-F238E27FC236}">
                  <a16:creationId xmlns:a16="http://schemas.microsoft.com/office/drawing/2014/main" id="{8953FB6C-5231-43DB-8E38-42949F050506}"/>
                </a:ext>
              </a:extLst>
            </p:cNvPr>
            <p:cNvSpPr/>
            <p:nvPr/>
          </p:nvSpPr>
          <p:spPr>
            <a:xfrm>
              <a:off x="5766619" y="2064160"/>
              <a:ext cx="1187524" cy="37652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החזון שלנו</a:t>
              </a:r>
            </a:p>
          </p:txBody>
        </p:sp>
        <p:sp>
          <p:nvSpPr>
            <p:cNvPr id="8" name="TextBox 7">
              <a:extLst>
                <a:ext uri="{FF2B5EF4-FFF2-40B4-BE49-F238E27FC236}">
                  <a16:creationId xmlns:a16="http://schemas.microsoft.com/office/drawing/2014/main" id="{98F3E99F-DD21-4CE6-BD56-541074EF9E86}"/>
                </a:ext>
              </a:extLst>
            </p:cNvPr>
            <p:cNvSpPr txBox="1"/>
            <p:nvPr/>
          </p:nvSpPr>
          <p:spPr>
            <a:xfrm>
              <a:off x="973394" y="2558471"/>
              <a:ext cx="5516240" cy="416268"/>
            </a:xfrm>
            <a:prstGeom prst="rect">
              <a:avLst/>
            </a:prstGeom>
            <a:noFill/>
          </p:spPr>
          <p:txBody>
            <a:bodyPr wrap="square" rtlCol="1">
              <a:spAutoFit/>
            </a:bodyPr>
            <a:lstStyle/>
            <a:p>
              <a:pPr algn="r" rtl="1">
                <a:lnSpc>
                  <a:spcPct val="150000"/>
                </a:lnSpc>
              </a:pPr>
              <a:endParaRPr lang="he-IL" sz="1601" dirty="0">
                <a:solidFill>
                  <a:schemeClr val="tx1">
                    <a:lumMod val="50000"/>
                    <a:lumOff val="50000"/>
                  </a:schemeClr>
                </a:solidFill>
              </a:endParaRPr>
            </a:p>
          </p:txBody>
        </p:sp>
      </p:grpSp>
      <p:sp>
        <p:nvSpPr>
          <p:cNvPr id="19" name="TextBox 18">
            <a:extLst>
              <a:ext uri="{FF2B5EF4-FFF2-40B4-BE49-F238E27FC236}">
                <a16:creationId xmlns:a16="http://schemas.microsoft.com/office/drawing/2014/main" id="{DBB4CA66-A61F-4821-B678-F994DA4AD362}"/>
              </a:ext>
            </a:extLst>
          </p:cNvPr>
          <p:cNvSpPr txBox="1"/>
          <p:nvPr/>
        </p:nvSpPr>
        <p:spPr>
          <a:xfrm>
            <a:off x="973395" y="2432788"/>
            <a:ext cx="5516240" cy="785793"/>
          </a:xfrm>
          <a:prstGeom prst="rect">
            <a:avLst/>
          </a:prstGeom>
          <a:noFill/>
        </p:spPr>
        <p:txBody>
          <a:bodyPr wrap="square" rtlCol="1">
            <a:spAutoFit/>
          </a:bodyPr>
          <a:lstStyle/>
          <a:p>
            <a:pPr indent="-177801" algn="r" rtl="1" fontAlgn="base">
              <a:lnSpc>
                <a:spcPct val="150000"/>
              </a:lnSpc>
              <a:spcAft>
                <a:spcPts val="600"/>
              </a:spcAft>
              <a:buClr>
                <a:srgbClr val="EB727C"/>
              </a:buClr>
            </a:pPr>
            <a:r>
              <a:rPr lang="he-IL" sz="1601" dirty="0">
                <a:solidFill>
                  <a:schemeClr val="tx1">
                    <a:lumMod val="50000"/>
                    <a:lumOff val="50000"/>
                  </a:schemeClr>
                </a:solidFill>
              </a:rPr>
              <a:t>החזון שלנו מגדיר את מה שאנחנו רוצים להעניק לילדים, על מנת שיגדלו להיות חברים מוצלחים ותורמים בקהילה ובחברה:</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b="1" dirty="0">
                <a:solidFill>
                  <a:srgbClr val="EB727C"/>
                </a:solidFill>
              </a:rPr>
              <a:t>ערכים וחזון</a:t>
            </a:r>
          </a:p>
        </p:txBody>
      </p:sp>
      <p:sp>
        <p:nvSpPr>
          <p:cNvPr id="2" name="TextBox 1">
            <a:extLst>
              <a:ext uri="{FF2B5EF4-FFF2-40B4-BE49-F238E27FC236}">
                <a16:creationId xmlns:a16="http://schemas.microsoft.com/office/drawing/2014/main" id="{87AE2666-E4A1-4B7C-AD4A-76FB81DC1380}"/>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0" name="מלבן 9">
            <a:hlinkClick r:id="" action="ppaction://hlinkshowjump?jump=nextslide"/>
            <a:extLst>
              <a:ext uri="{FF2B5EF4-FFF2-40B4-BE49-F238E27FC236}">
                <a16:creationId xmlns:a16="http://schemas.microsoft.com/office/drawing/2014/main" id="{14AAAEEE-E873-496C-9D24-DFA12E9852AB}"/>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a:hlinkClick r:id="" action="ppaction://hlinkshowjump?jump=previousslide"/>
            <a:extLst>
              <a:ext uri="{FF2B5EF4-FFF2-40B4-BE49-F238E27FC236}">
                <a16:creationId xmlns:a16="http://schemas.microsoft.com/office/drawing/2014/main" id="{DEC49C8F-63D0-4E02-B25C-E99E4A76C4FF}"/>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a:hlinkClick r:id="rId3" action="ppaction://hlinksldjump"/>
            <a:extLst>
              <a:ext uri="{FF2B5EF4-FFF2-40B4-BE49-F238E27FC236}">
                <a16:creationId xmlns:a16="http://schemas.microsoft.com/office/drawing/2014/main" id="{E3B4E6BF-1B17-4E8E-85CD-098C6E6D58AB}"/>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hlinkClick r:id="rId4" action="ppaction://hlinksldjump"/>
            <a:extLst>
              <a:ext uri="{FF2B5EF4-FFF2-40B4-BE49-F238E27FC236}">
                <a16:creationId xmlns:a16="http://schemas.microsoft.com/office/drawing/2014/main" id="{6F38905D-E6CC-42A0-8EE3-F3E8E412AFE7}"/>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a:extLst>
              <a:ext uri="{FF2B5EF4-FFF2-40B4-BE49-F238E27FC236}">
                <a16:creationId xmlns:a16="http://schemas.microsoft.com/office/drawing/2014/main" id="{4CDB03AF-E217-4957-91C1-54036AC0C432}"/>
              </a:ext>
            </a:extLst>
          </p:cNvPr>
          <p:cNvSpPr/>
          <p:nvPr/>
        </p:nvSpPr>
        <p:spPr>
          <a:xfrm>
            <a:off x="973397" y="3467100"/>
            <a:ext cx="5612887" cy="20447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a:extLst>
              <a:ext uri="{FF2B5EF4-FFF2-40B4-BE49-F238E27FC236}">
                <a16:creationId xmlns:a16="http://schemas.microsoft.com/office/drawing/2014/main" id="{CE61C650-F511-4009-B98F-6ED4EF5C6971}"/>
              </a:ext>
            </a:extLst>
          </p:cNvPr>
          <p:cNvSpPr/>
          <p:nvPr/>
        </p:nvSpPr>
        <p:spPr>
          <a:xfrm>
            <a:off x="973397" y="5511801"/>
            <a:ext cx="5612887" cy="2044700"/>
          </a:xfrm>
          <a:prstGeom prst="rect">
            <a:avLst/>
          </a:prstGeom>
          <a:solidFill>
            <a:schemeClr val="bg1">
              <a:lumMod val="8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extLst>
              <a:ext uri="{FF2B5EF4-FFF2-40B4-BE49-F238E27FC236}">
                <a16:creationId xmlns:a16="http://schemas.microsoft.com/office/drawing/2014/main" id="{B0BF59C3-79C9-4FD3-920F-9F14ED6F44BD}"/>
              </a:ext>
            </a:extLst>
          </p:cNvPr>
          <p:cNvSpPr/>
          <p:nvPr/>
        </p:nvSpPr>
        <p:spPr>
          <a:xfrm>
            <a:off x="973397" y="7556501"/>
            <a:ext cx="5612887" cy="20447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extLst>
              <a:ext uri="{FF2B5EF4-FFF2-40B4-BE49-F238E27FC236}">
                <a16:creationId xmlns:a16="http://schemas.microsoft.com/office/drawing/2014/main" id="{BC669799-C422-4987-8E7B-DC3B8E5A7649}"/>
              </a:ext>
            </a:extLst>
          </p:cNvPr>
          <p:cNvSpPr/>
          <p:nvPr/>
        </p:nvSpPr>
        <p:spPr>
          <a:xfrm>
            <a:off x="5660305" y="3670300"/>
            <a:ext cx="574242" cy="574242"/>
          </a:xfrm>
          <a:prstGeom prst="ellipse">
            <a:avLst/>
          </a:prstGeom>
          <a:solidFill>
            <a:srgbClr val="EDEDED"/>
          </a:solidFill>
          <a:ln>
            <a:solidFill>
              <a:srgbClr val="EB727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אליפסה 19">
            <a:extLst>
              <a:ext uri="{FF2B5EF4-FFF2-40B4-BE49-F238E27FC236}">
                <a16:creationId xmlns:a16="http://schemas.microsoft.com/office/drawing/2014/main" id="{DCC1688F-6C29-4BC7-8137-0BE600A4DD09}"/>
              </a:ext>
            </a:extLst>
          </p:cNvPr>
          <p:cNvSpPr/>
          <p:nvPr/>
        </p:nvSpPr>
        <p:spPr>
          <a:xfrm>
            <a:off x="5660305" y="5645490"/>
            <a:ext cx="574242" cy="574242"/>
          </a:xfrm>
          <a:prstGeom prst="ellipse">
            <a:avLst/>
          </a:prstGeom>
          <a:solidFill>
            <a:srgbClr val="E8E8E8"/>
          </a:solidFill>
          <a:ln>
            <a:solidFill>
              <a:srgbClr val="EB727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אליפסה 20">
            <a:extLst>
              <a:ext uri="{FF2B5EF4-FFF2-40B4-BE49-F238E27FC236}">
                <a16:creationId xmlns:a16="http://schemas.microsoft.com/office/drawing/2014/main" id="{7461F056-2872-4FA5-9DFA-5826446989D9}"/>
              </a:ext>
            </a:extLst>
          </p:cNvPr>
          <p:cNvSpPr/>
          <p:nvPr/>
        </p:nvSpPr>
        <p:spPr>
          <a:xfrm>
            <a:off x="5660305" y="7690190"/>
            <a:ext cx="574242" cy="574242"/>
          </a:xfrm>
          <a:prstGeom prst="ellipse">
            <a:avLst/>
          </a:prstGeom>
          <a:solidFill>
            <a:srgbClr val="E6EAEF"/>
          </a:solidFill>
          <a:ln>
            <a:solidFill>
              <a:srgbClr val="EB727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2" name="מחבר ישר 21">
            <a:extLst>
              <a:ext uri="{FF2B5EF4-FFF2-40B4-BE49-F238E27FC236}">
                <a16:creationId xmlns:a16="http://schemas.microsoft.com/office/drawing/2014/main" id="{7587758B-7CD1-480C-8E17-5BAE4D86EC1C}"/>
              </a:ext>
            </a:extLst>
          </p:cNvPr>
          <p:cNvCxnSpPr/>
          <p:nvPr/>
        </p:nvCxnSpPr>
        <p:spPr>
          <a:xfrm>
            <a:off x="5302250" y="3589450"/>
            <a:ext cx="0" cy="1800000"/>
          </a:xfrm>
          <a:prstGeom prst="line">
            <a:avLst/>
          </a:prstGeom>
          <a:ln w="12700">
            <a:solidFill>
              <a:srgbClr val="EB727C"/>
            </a:solidFill>
          </a:ln>
        </p:spPr>
        <p:style>
          <a:lnRef idx="1">
            <a:schemeClr val="accent1"/>
          </a:lnRef>
          <a:fillRef idx="0">
            <a:schemeClr val="accent1"/>
          </a:fillRef>
          <a:effectRef idx="0">
            <a:schemeClr val="accent1"/>
          </a:effectRef>
          <a:fontRef idx="minor">
            <a:schemeClr val="tx1"/>
          </a:fontRef>
        </p:style>
      </p:cxnSp>
      <p:sp>
        <p:nvSpPr>
          <p:cNvPr id="23" name="מלבן 22">
            <a:extLst>
              <a:ext uri="{FF2B5EF4-FFF2-40B4-BE49-F238E27FC236}">
                <a16:creationId xmlns:a16="http://schemas.microsoft.com/office/drawing/2014/main" id="{62A2AF8C-EB75-4B1E-8F93-C512EFD9C19C}"/>
              </a:ext>
            </a:extLst>
          </p:cNvPr>
          <p:cNvSpPr/>
          <p:nvPr/>
        </p:nvSpPr>
        <p:spPr>
          <a:xfrm>
            <a:off x="5203246" y="4396034"/>
            <a:ext cx="1488362" cy="923330"/>
          </a:xfrm>
          <a:prstGeom prst="rect">
            <a:avLst/>
          </a:prstGeom>
        </p:spPr>
        <p:txBody>
          <a:bodyPr wrap="square">
            <a:spAutoFit/>
          </a:bodyPr>
          <a:lstStyle/>
          <a:p>
            <a:pPr algn="ctr" rtl="1" fontAlgn="base">
              <a:spcAft>
                <a:spcPts val="600"/>
              </a:spcAft>
              <a:buClr>
                <a:srgbClr val="EB727C"/>
              </a:buClr>
            </a:pPr>
            <a:r>
              <a:rPr lang="he-IL" b="1" dirty="0">
                <a:solidFill>
                  <a:srgbClr val="EB727C"/>
                </a:solidFill>
              </a:rPr>
              <a:t>כל ילד משתייך למשפחה </a:t>
            </a:r>
          </a:p>
        </p:txBody>
      </p:sp>
      <p:sp>
        <p:nvSpPr>
          <p:cNvPr id="24" name="מלבן 23">
            <a:extLst>
              <a:ext uri="{FF2B5EF4-FFF2-40B4-BE49-F238E27FC236}">
                <a16:creationId xmlns:a16="http://schemas.microsoft.com/office/drawing/2014/main" id="{A6BD7E72-883F-480F-B6A5-E5043F4A5F17}"/>
              </a:ext>
            </a:extLst>
          </p:cNvPr>
          <p:cNvSpPr/>
          <p:nvPr/>
        </p:nvSpPr>
        <p:spPr>
          <a:xfrm>
            <a:off x="5205579" y="6412169"/>
            <a:ext cx="1488362" cy="923330"/>
          </a:xfrm>
          <a:prstGeom prst="rect">
            <a:avLst/>
          </a:prstGeom>
        </p:spPr>
        <p:txBody>
          <a:bodyPr wrap="square">
            <a:spAutoFit/>
          </a:bodyPr>
          <a:lstStyle/>
          <a:p>
            <a:pPr algn="ctr" rtl="1" fontAlgn="base">
              <a:spcAft>
                <a:spcPts val="600"/>
              </a:spcAft>
              <a:buClr>
                <a:srgbClr val="EB727C"/>
              </a:buClr>
            </a:pPr>
            <a:r>
              <a:rPr lang="he-IL" b="1" dirty="0">
                <a:solidFill>
                  <a:srgbClr val="EB727C"/>
                </a:solidFill>
              </a:rPr>
              <a:t>כל ילד</a:t>
            </a:r>
            <a:br>
              <a:rPr lang="en-US" b="1" dirty="0">
                <a:solidFill>
                  <a:srgbClr val="EB727C"/>
                </a:solidFill>
              </a:rPr>
            </a:br>
            <a:r>
              <a:rPr lang="he-IL" b="1" dirty="0">
                <a:solidFill>
                  <a:srgbClr val="EB727C"/>
                </a:solidFill>
              </a:rPr>
              <a:t>גדל עם</a:t>
            </a:r>
            <a:br>
              <a:rPr lang="en-US" b="1" dirty="0">
                <a:solidFill>
                  <a:srgbClr val="EB727C"/>
                </a:solidFill>
              </a:rPr>
            </a:br>
            <a:r>
              <a:rPr lang="he-IL" b="1" dirty="0">
                <a:solidFill>
                  <a:srgbClr val="EB727C"/>
                </a:solidFill>
              </a:rPr>
              <a:t>אהבה</a:t>
            </a:r>
          </a:p>
        </p:txBody>
      </p:sp>
      <p:sp>
        <p:nvSpPr>
          <p:cNvPr id="25" name="מלבן 24">
            <a:extLst>
              <a:ext uri="{FF2B5EF4-FFF2-40B4-BE49-F238E27FC236}">
                <a16:creationId xmlns:a16="http://schemas.microsoft.com/office/drawing/2014/main" id="{3481C2AB-C184-46E3-B5ED-51B6A04322D6}"/>
              </a:ext>
            </a:extLst>
          </p:cNvPr>
          <p:cNvSpPr/>
          <p:nvPr/>
        </p:nvSpPr>
        <p:spPr>
          <a:xfrm>
            <a:off x="5207914" y="8428303"/>
            <a:ext cx="1488362" cy="923330"/>
          </a:xfrm>
          <a:prstGeom prst="rect">
            <a:avLst/>
          </a:prstGeom>
        </p:spPr>
        <p:txBody>
          <a:bodyPr wrap="square">
            <a:spAutoFit/>
          </a:bodyPr>
          <a:lstStyle/>
          <a:p>
            <a:pPr algn="ctr" rtl="1" fontAlgn="base">
              <a:spcAft>
                <a:spcPts val="600"/>
              </a:spcAft>
              <a:buClr>
                <a:srgbClr val="EB727C"/>
              </a:buClr>
            </a:pPr>
            <a:r>
              <a:rPr lang="he-IL" b="1" dirty="0">
                <a:solidFill>
                  <a:srgbClr val="EB727C"/>
                </a:solidFill>
              </a:rPr>
              <a:t>כל ילד</a:t>
            </a:r>
            <a:br>
              <a:rPr lang="en-US" b="1" dirty="0">
                <a:solidFill>
                  <a:srgbClr val="EB727C"/>
                </a:solidFill>
              </a:rPr>
            </a:br>
            <a:r>
              <a:rPr lang="he-IL" b="1" dirty="0">
                <a:solidFill>
                  <a:srgbClr val="EB727C"/>
                </a:solidFill>
              </a:rPr>
              <a:t>גדל עם</a:t>
            </a:r>
            <a:br>
              <a:rPr lang="en-US" b="1" dirty="0">
                <a:solidFill>
                  <a:srgbClr val="EB727C"/>
                </a:solidFill>
              </a:rPr>
            </a:br>
            <a:r>
              <a:rPr lang="he-IL" b="1" dirty="0">
                <a:solidFill>
                  <a:srgbClr val="EB727C"/>
                </a:solidFill>
              </a:rPr>
              <a:t>כבוד</a:t>
            </a:r>
          </a:p>
        </p:txBody>
      </p:sp>
      <p:cxnSp>
        <p:nvCxnSpPr>
          <p:cNvPr id="26" name="מחבר ישר 25">
            <a:extLst>
              <a:ext uri="{FF2B5EF4-FFF2-40B4-BE49-F238E27FC236}">
                <a16:creationId xmlns:a16="http://schemas.microsoft.com/office/drawing/2014/main" id="{A2EEA773-25DB-4FEB-A772-069D160B654B}"/>
              </a:ext>
            </a:extLst>
          </p:cNvPr>
          <p:cNvCxnSpPr/>
          <p:nvPr/>
        </p:nvCxnSpPr>
        <p:spPr>
          <a:xfrm>
            <a:off x="5302250" y="5656283"/>
            <a:ext cx="0" cy="1800000"/>
          </a:xfrm>
          <a:prstGeom prst="line">
            <a:avLst/>
          </a:prstGeom>
          <a:ln w="12700">
            <a:solidFill>
              <a:srgbClr val="EB727C"/>
            </a:solidFill>
          </a:ln>
        </p:spPr>
        <p:style>
          <a:lnRef idx="1">
            <a:schemeClr val="accent1"/>
          </a:lnRef>
          <a:fillRef idx="0">
            <a:schemeClr val="accent1"/>
          </a:fillRef>
          <a:effectRef idx="0">
            <a:schemeClr val="accent1"/>
          </a:effectRef>
          <a:fontRef idx="minor">
            <a:schemeClr val="tx1"/>
          </a:fontRef>
        </p:style>
      </p:cxnSp>
      <p:cxnSp>
        <p:nvCxnSpPr>
          <p:cNvPr id="27" name="מחבר ישר 26">
            <a:extLst>
              <a:ext uri="{FF2B5EF4-FFF2-40B4-BE49-F238E27FC236}">
                <a16:creationId xmlns:a16="http://schemas.microsoft.com/office/drawing/2014/main" id="{3C2F8193-D08D-4E19-B334-E707F84ED77E}"/>
              </a:ext>
            </a:extLst>
          </p:cNvPr>
          <p:cNvCxnSpPr/>
          <p:nvPr/>
        </p:nvCxnSpPr>
        <p:spPr>
          <a:xfrm>
            <a:off x="5302250" y="7723114"/>
            <a:ext cx="0" cy="1800000"/>
          </a:xfrm>
          <a:prstGeom prst="line">
            <a:avLst/>
          </a:prstGeom>
          <a:ln w="12700">
            <a:solidFill>
              <a:srgbClr val="EB727C"/>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479B3A1-3EE0-4A06-92DE-D510C07A1E81}"/>
              </a:ext>
            </a:extLst>
          </p:cNvPr>
          <p:cNvSpPr txBox="1"/>
          <p:nvPr/>
        </p:nvSpPr>
        <p:spPr>
          <a:xfrm>
            <a:off x="863397" y="7656721"/>
            <a:ext cx="4391684" cy="1894365"/>
          </a:xfrm>
          <a:prstGeom prst="rect">
            <a:avLst/>
          </a:prstGeom>
          <a:noFill/>
        </p:spPr>
        <p:txBody>
          <a:bodyPr wrap="square" rtlCol="1">
            <a:spAutoFit/>
          </a:bodyPr>
          <a:lstStyle/>
          <a:p>
            <a:pPr algn="r" rtl="1">
              <a:lnSpc>
                <a:spcPct val="150000"/>
              </a:lnSpc>
              <a:spcAft>
                <a:spcPts val="600"/>
              </a:spcAft>
            </a:pPr>
            <a:r>
              <a:rPr lang="he-IL" sz="1601" dirty="0">
                <a:solidFill>
                  <a:schemeClr val="tx1">
                    <a:lumMod val="50000"/>
                    <a:lumOff val="50000"/>
                  </a:schemeClr>
                </a:solidFill>
              </a:rPr>
              <a:t>כל ילד זוכה לסביבה שמקשיבה לו ומתייחסת ברצינות לדעתו. </a:t>
            </a:r>
            <a:r>
              <a:rPr lang="he-IL" sz="1601" b="1" dirty="0">
                <a:solidFill>
                  <a:schemeClr val="tx1">
                    <a:lumMod val="50000"/>
                    <a:lumOff val="50000"/>
                  </a:schemeClr>
                </a:solidFill>
                <a:highlight>
                  <a:srgbClr val="FAD9DF"/>
                </a:highlight>
              </a:rPr>
              <a:t>הילד גדל באווירה מכבדת, כחבר מוערך במשפחה ובקהילה</a:t>
            </a:r>
            <a:r>
              <a:rPr lang="he-IL" sz="1601" dirty="0">
                <a:solidFill>
                  <a:schemeClr val="tx1">
                    <a:lumMod val="50000"/>
                    <a:lumOff val="50000"/>
                  </a:schemeClr>
                </a:solidFill>
              </a:rPr>
              <a:t>, הוא שותף לגיבוש החלטות המשפיעות על חייו, והסביבה מעודדת אותו לקחת</a:t>
            </a:r>
            <a:br>
              <a:rPr lang="en-US" sz="1601" dirty="0">
                <a:solidFill>
                  <a:schemeClr val="tx1">
                    <a:lumMod val="50000"/>
                    <a:lumOff val="50000"/>
                  </a:schemeClr>
                </a:solidFill>
              </a:rPr>
            </a:br>
            <a:r>
              <a:rPr lang="he-IL" sz="1601" dirty="0">
                <a:solidFill>
                  <a:schemeClr val="tx1">
                    <a:lumMod val="50000"/>
                    <a:lumOff val="50000"/>
                  </a:schemeClr>
                </a:solidFill>
              </a:rPr>
              <a:t>חלק פעיל ומרכזי בהתפתחותו. </a:t>
            </a:r>
          </a:p>
        </p:txBody>
      </p:sp>
      <p:sp>
        <p:nvSpPr>
          <p:cNvPr id="29" name="TextBox 28">
            <a:extLst>
              <a:ext uri="{FF2B5EF4-FFF2-40B4-BE49-F238E27FC236}">
                <a16:creationId xmlns:a16="http://schemas.microsoft.com/office/drawing/2014/main" id="{3A3FE19F-BC62-4E94-B197-DA70D69C34B7}"/>
              </a:ext>
            </a:extLst>
          </p:cNvPr>
          <p:cNvSpPr txBox="1"/>
          <p:nvPr/>
        </p:nvSpPr>
        <p:spPr>
          <a:xfrm>
            <a:off x="1302580" y="5548412"/>
            <a:ext cx="3950038" cy="1894365"/>
          </a:xfrm>
          <a:prstGeom prst="rect">
            <a:avLst/>
          </a:prstGeom>
          <a:noFill/>
        </p:spPr>
        <p:txBody>
          <a:bodyPr wrap="square" rtlCol="1">
            <a:spAutoFit/>
          </a:bodyPr>
          <a:lstStyle/>
          <a:p>
            <a:pPr algn="r" rtl="1">
              <a:lnSpc>
                <a:spcPct val="150000"/>
              </a:lnSpc>
              <a:spcAft>
                <a:spcPts val="600"/>
              </a:spcAft>
            </a:pPr>
            <a:r>
              <a:rPr lang="he-IL" sz="1601" b="1" dirty="0">
                <a:solidFill>
                  <a:schemeClr val="tx1">
                    <a:lumMod val="50000"/>
                    <a:lumOff val="50000"/>
                  </a:schemeClr>
                </a:solidFill>
                <a:highlight>
                  <a:srgbClr val="FAD9DF"/>
                </a:highlight>
              </a:rPr>
              <a:t>סביבה אוהבת ומקבלת יכולה לרפא פצעים רגשיים</a:t>
            </a:r>
            <a:r>
              <a:rPr lang="he-IL" sz="1601" dirty="0">
                <a:solidFill>
                  <a:schemeClr val="tx1">
                    <a:lumMod val="50000"/>
                    <a:lumOff val="50000"/>
                  </a:schemeClr>
                </a:solidFill>
              </a:rPr>
              <a:t>, ולבנות תחושת ביטחון. הילד לומד לסמוך על עצמו ועל אחרים, להאמין בעצמו ובאחרים, וכך הוא יכול לזהות את הפוטנציאל הגלום בו, ולממש אותו.</a:t>
            </a:r>
          </a:p>
        </p:txBody>
      </p:sp>
      <p:sp>
        <p:nvSpPr>
          <p:cNvPr id="14" name="TextBox 13">
            <a:extLst>
              <a:ext uri="{FF2B5EF4-FFF2-40B4-BE49-F238E27FC236}">
                <a16:creationId xmlns:a16="http://schemas.microsoft.com/office/drawing/2014/main" id="{D2F64E37-C9EE-458E-AE33-AC8F1C0205AA}"/>
              </a:ext>
            </a:extLst>
          </p:cNvPr>
          <p:cNvSpPr txBox="1"/>
          <p:nvPr/>
        </p:nvSpPr>
        <p:spPr>
          <a:xfrm>
            <a:off x="973396" y="3507941"/>
            <a:ext cx="4279355" cy="1894365"/>
          </a:xfrm>
          <a:prstGeom prst="rect">
            <a:avLst/>
          </a:prstGeom>
          <a:noFill/>
        </p:spPr>
        <p:txBody>
          <a:bodyPr wrap="square" rtlCol="1">
            <a:spAutoFit/>
          </a:bodyPr>
          <a:lstStyle/>
          <a:p>
            <a:pPr indent="-342902" algn="r" rtl="1" fontAlgn="base">
              <a:lnSpc>
                <a:spcPct val="150000"/>
              </a:lnSpc>
              <a:spcAft>
                <a:spcPts val="600"/>
              </a:spcAft>
              <a:buClr>
                <a:srgbClr val="EB727C"/>
              </a:buClr>
            </a:pPr>
            <a:r>
              <a:rPr lang="he-IL" sz="1601" dirty="0">
                <a:solidFill>
                  <a:schemeClr val="tx1">
                    <a:lumMod val="50000"/>
                    <a:lumOff val="50000"/>
                  </a:schemeClr>
                </a:solidFill>
              </a:rPr>
              <a:t>המשפחה היא לב לבה של הקהילה, ובה הילד מוגן, ונהנה מתחושת שייכות. הילד רוכש ערכים, חולק תחומי אחריות, ובונה מערכות יחסים לכל החיים. </a:t>
            </a:r>
            <a:r>
              <a:rPr lang="he-IL" sz="1601" b="1" dirty="0">
                <a:solidFill>
                  <a:schemeClr val="tx1">
                    <a:lumMod val="50000"/>
                    <a:lumOff val="50000"/>
                  </a:schemeClr>
                </a:solidFill>
                <a:highlight>
                  <a:srgbClr val="FAD9DF"/>
                </a:highlight>
              </a:rPr>
              <a:t>הסביבה המשפחתית מעניקה לו יסוד מוצק</a:t>
            </a:r>
            <a:r>
              <a:rPr lang="he-IL" sz="1601" dirty="0">
                <a:solidFill>
                  <a:schemeClr val="tx1">
                    <a:lumMod val="50000"/>
                    <a:lumOff val="50000"/>
                  </a:schemeClr>
                </a:solidFill>
              </a:rPr>
              <a:t>, שעליו יוכל לבנות את חייו. </a:t>
            </a:r>
          </a:p>
        </p:txBody>
      </p:sp>
      <p:pic>
        <p:nvPicPr>
          <p:cNvPr id="33" name="גרפיקה 32">
            <a:extLst>
              <a:ext uri="{FF2B5EF4-FFF2-40B4-BE49-F238E27FC236}">
                <a16:creationId xmlns:a16="http://schemas.microsoft.com/office/drawing/2014/main" id="{BC08BE56-DF9D-4904-808E-434D1E1921B3}"/>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24911" y="3749418"/>
            <a:ext cx="434590" cy="434590"/>
          </a:xfrm>
          <a:prstGeom prst="rect">
            <a:avLst/>
          </a:prstGeom>
        </p:spPr>
      </p:pic>
      <p:grpSp>
        <p:nvGrpSpPr>
          <p:cNvPr id="34" name="גרפיקה 30">
            <a:extLst>
              <a:ext uri="{FF2B5EF4-FFF2-40B4-BE49-F238E27FC236}">
                <a16:creationId xmlns:a16="http://schemas.microsoft.com/office/drawing/2014/main" id="{873DFB99-43C1-47DF-B240-BAE460D16337}"/>
              </a:ext>
            </a:extLst>
          </p:cNvPr>
          <p:cNvGrpSpPr/>
          <p:nvPr/>
        </p:nvGrpSpPr>
        <p:grpSpPr>
          <a:xfrm flipH="1">
            <a:off x="5741732" y="5724849"/>
            <a:ext cx="400948" cy="401101"/>
            <a:chOff x="-7606183" y="911905"/>
            <a:chExt cx="4886325" cy="4888193"/>
          </a:xfrm>
          <a:solidFill>
            <a:srgbClr val="EB727C"/>
          </a:solidFill>
        </p:grpSpPr>
        <p:sp>
          <p:nvSpPr>
            <p:cNvPr id="35" name="צורה חופשית: צורה 34">
              <a:extLst>
                <a:ext uri="{FF2B5EF4-FFF2-40B4-BE49-F238E27FC236}">
                  <a16:creationId xmlns:a16="http://schemas.microsoft.com/office/drawing/2014/main" id="{5FC85E40-5E2D-414A-B663-23C521CEC583}"/>
                </a:ext>
              </a:extLst>
            </p:cNvPr>
            <p:cNvSpPr/>
            <p:nvPr/>
          </p:nvSpPr>
          <p:spPr>
            <a:xfrm>
              <a:off x="-6663208" y="911905"/>
              <a:ext cx="3133725" cy="2752725"/>
            </a:xfrm>
            <a:custGeom>
              <a:avLst/>
              <a:gdLst>
                <a:gd name="connsiteX0" fmla="*/ 1107739 w 3133725"/>
                <a:gd name="connsiteY0" fmla="*/ 2403234 h 2752725"/>
                <a:gd name="connsiteX1" fmla="*/ 1474194 w 3133725"/>
                <a:gd name="connsiteY1" fmla="*/ 2715444 h 2752725"/>
                <a:gd name="connsiteX2" fmla="*/ 1567767 w 3133725"/>
                <a:gd name="connsiteY2" fmla="*/ 2750353 h 2752725"/>
                <a:gd name="connsiteX3" fmla="*/ 1661341 w 3133725"/>
                <a:gd name="connsiteY3" fmla="*/ 2715444 h 2752725"/>
                <a:gd name="connsiteX4" fmla="*/ 2027758 w 3133725"/>
                <a:gd name="connsiteY4" fmla="*/ 2403281 h 2752725"/>
                <a:gd name="connsiteX5" fmla="*/ 2558939 w 3133725"/>
                <a:gd name="connsiteY5" fmla="*/ 1939795 h 2752725"/>
                <a:gd name="connsiteX6" fmla="*/ 3128410 w 3133725"/>
                <a:gd name="connsiteY6" fmla="*/ 919534 h 2752725"/>
                <a:gd name="connsiteX7" fmla="*/ 2895210 w 3133725"/>
                <a:gd name="connsiteY7" fmla="*/ 283321 h 2752725"/>
                <a:gd name="connsiteX8" fmla="*/ 2276656 w 3133725"/>
                <a:gd name="connsiteY8" fmla="*/ 7144 h 2752725"/>
                <a:gd name="connsiteX9" fmla="*/ 1603982 w 3133725"/>
                <a:gd name="connsiteY9" fmla="*/ 374066 h 2752725"/>
                <a:gd name="connsiteX10" fmla="*/ 1567767 w 3133725"/>
                <a:gd name="connsiteY10" fmla="*/ 427873 h 2752725"/>
                <a:gd name="connsiteX11" fmla="*/ 1531563 w 3133725"/>
                <a:gd name="connsiteY11" fmla="*/ 374066 h 2752725"/>
                <a:gd name="connsiteX12" fmla="*/ 858888 w 3133725"/>
                <a:gd name="connsiteY12" fmla="*/ 7144 h 2752725"/>
                <a:gd name="connsiteX13" fmla="*/ 240344 w 3133725"/>
                <a:gd name="connsiteY13" fmla="*/ 283312 h 2752725"/>
                <a:gd name="connsiteX14" fmla="*/ 7144 w 3133725"/>
                <a:gd name="connsiteY14" fmla="*/ 919525 h 2752725"/>
                <a:gd name="connsiteX15" fmla="*/ 327289 w 3133725"/>
                <a:gd name="connsiteY15" fmla="*/ 1680896 h 2752725"/>
                <a:gd name="connsiteX16" fmla="*/ 1107739 w 3133725"/>
                <a:gd name="connsiteY16" fmla="*/ 2403234 h 275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33725" h="2752725">
                  <a:moveTo>
                    <a:pt x="1107739" y="2403234"/>
                  </a:moveTo>
                  <a:cubicBezTo>
                    <a:pt x="1224706" y="2501960"/>
                    <a:pt x="1345664" y="2604049"/>
                    <a:pt x="1474194" y="2715444"/>
                  </a:cubicBezTo>
                  <a:cubicBezTo>
                    <a:pt x="1501045" y="2738714"/>
                    <a:pt x="1534401" y="2750353"/>
                    <a:pt x="1567767" y="2750353"/>
                  </a:cubicBezTo>
                  <a:cubicBezTo>
                    <a:pt x="1601124" y="2750353"/>
                    <a:pt x="1634490" y="2738714"/>
                    <a:pt x="1661341" y="2715444"/>
                  </a:cubicBezTo>
                  <a:cubicBezTo>
                    <a:pt x="1789852" y="2604069"/>
                    <a:pt x="1910791" y="2501989"/>
                    <a:pt x="2027758" y="2403281"/>
                  </a:cubicBezTo>
                  <a:cubicBezTo>
                    <a:pt x="2231041" y="2231698"/>
                    <a:pt x="2406596" y="2083527"/>
                    <a:pt x="2558939" y="1939795"/>
                  </a:cubicBezTo>
                  <a:cubicBezTo>
                    <a:pt x="2854719" y="1660731"/>
                    <a:pt x="3128410" y="1343978"/>
                    <a:pt x="3128410" y="919534"/>
                  </a:cubicBezTo>
                  <a:cubicBezTo>
                    <a:pt x="3128410" y="678275"/>
                    <a:pt x="3045590" y="452333"/>
                    <a:pt x="2895210" y="283321"/>
                  </a:cubicBezTo>
                  <a:cubicBezTo>
                    <a:pt x="2736742" y="105223"/>
                    <a:pt x="2517067" y="7144"/>
                    <a:pt x="2276656" y="7144"/>
                  </a:cubicBezTo>
                  <a:cubicBezTo>
                    <a:pt x="2008318" y="7144"/>
                    <a:pt x="1775708" y="134026"/>
                    <a:pt x="1603982" y="374066"/>
                  </a:cubicBezTo>
                  <a:cubicBezTo>
                    <a:pt x="1591104" y="392059"/>
                    <a:pt x="1579055" y="410061"/>
                    <a:pt x="1567767" y="427873"/>
                  </a:cubicBezTo>
                  <a:cubicBezTo>
                    <a:pt x="1556490" y="410051"/>
                    <a:pt x="1544441" y="392059"/>
                    <a:pt x="1531563" y="374066"/>
                  </a:cubicBezTo>
                  <a:cubicBezTo>
                    <a:pt x="1359837" y="134026"/>
                    <a:pt x="1127227" y="7144"/>
                    <a:pt x="858888" y="7144"/>
                  </a:cubicBezTo>
                  <a:cubicBezTo>
                    <a:pt x="618477" y="7144"/>
                    <a:pt x="398802" y="105223"/>
                    <a:pt x="240344" y="283312"/>
                  </a:cubicBezTo>
                  <a:cubicBezTo>
                    <a:pt x="89964" y="452323"/>
                    <a:pt x="7144" y="678266"/>
                    <a:pt x="7144" y="919525"/>
                  </a:cubicBezTo>
                  <a:cubicBezTo>
                    <a:pt x="7144" y="1181700"/>
                    <a:pt x="108880" y="1423626"/>
                    <a:pt x="327289" y="1680896"/>
                  </a:cubicBezTo>
                  <a:cubicBezTo>
                    <a:pt x="517865" y="1905353"/>
                    <a:pt x="791223" y="2136077"/>
                    <a:pt x="1107739" y="2403234"/>
                  </a:cubicBezTo>
                  <a:close/>
                </a:path>
              </a:pathLst>
            </a:custGeom>
            <a:grpFill/>
            <a:ln w="9525" cap="flat">
              <a:noFill/>
              <a:prstDash val="solid"/>
              <a:miter/>
            </a:ln>
          </p:spPr>
          <p:txBody>
            <a:bodyPr rtlCol="1" anchor="ctr"/>
            <a:lstStyle/>
            <a:p>
              <a:endParaRPr lang="he-IL"/>
            </a:p>
          </p:txBody>
        </p:sp>
        <p:sp>
          <p:nvSpPr>
            <p:cNvPr id="36" name="צורה חופשית: צורה 35">
              <a:extLst>
                <a:ext uri="{FF2B5EF4-FFF2-40B4-BE49-F238E27FC236}">
                  <a16:creationId xmlns:a16="http://schemas.microsoft.com/office/drawing/2014/main" id="{5A51D63C-4809-4927-9F4E-EEE366B52648}"/>
                </a:ext>
              </a:extLst>
            </p:cNvPr>
            <p:cNvSpPr/>
            <p:nvPr/>
          </p:nvSpPr>
          <p:spPr>
            <a:xfrm>
              <a:off x="-6901333" y="3733173"/>
              <a:ext cx="4181475" cy="2066925"/>
            </a:xfrm>
            <a:custGeom>
              <a:avLst/>
              <a:gdLst>
                <a:gd name="connsiteX0" fmla="*/ 4093369 w 4181475"/>
                <a:gd name="connsiteY0" fmla="*/ 748217 h 2066925"/>
                <a:gd name="connsiteX1" fmla="*/ 3407559 w 4181475"/>
                <a:gd name="connsiteY1" fmla="*/ 1662617 h 2066925"/>
                <a:gd name="connsiteX2" fmla="*/ 2607459 w 4181475"/>
                <a:gd name="connsiteY2" fmla="*/ 2062676 h 2066925"/>
                <a:gd name="connsiteX3" fmla="*/ 1333014 w 4181475"/>
                <a:gd name="connsiteY3" fmla="*/ 2062676 h 2066925"/>
                <a:gd name="connsiteX4" fmla="*/ 38576 w 4181475"/>
                <a:gd name="connsiteY4" fmla="*/ 1796929 h 2066925"/>
                <a:gd name="connsiteX5" fmla="*/ 7144 w 4181475"/>
                <a:gd name="connsiteY5" fmla="*/ 916809 h 2066925"/>
                <a:gd name="connsiteX6" fmla="*/ 1695917 w 4181475"/>
                <a:gd name="connsiteY6" fmla="*/ 253869 h 2066925"/>
                <a:gd name="connsiteX7" fmla="*/ 1893084 w 4181475"/>
                <a:gd name="connsiteY7" fmla="*/ 342452 h 2066925"/>
                <a:gd name="connsiteX8" fmla="*/ 1947377 w 4181475"/>
                <a:gd name="connsiteY8" fmla="*/ 348176 h 2066925"/>
                <a:gd name="connsiteX9" fmla="*/ 2464584 w 4181475"/>
                <a:gd name="connsiteY9" fmla="*/ 348176 h 2066925"/>
                <a:gd name="connsiteX10" fmla="*/ 2607459 w 4181475"/>
                <a:gd name="connsiteY10" fmla="*/ 388181 h 2066925"/>
                <a:gd name="connsiteX11" fmla="*/ 2750334 w 4181475"/>
                <a:gd name="connsiteY11" fmla="*/ 631059 h 2066925"/>
                <a:gd name="connsiteX12" fmla="*/ 2750334 w 4181475"/>
                <a:gd name="connsiteY12" fmla="*/ 633917 h 2066925"/>
                <a:gd name="connsiteX13" fmla="*/ 2607459 w 4181475"/>
                <a:gd name="connsiteY13" fmla="*/ 879662 h 2066925"/>
                <a:gd name="connsiteX14" fmla="*/ 2464584 w 4181475"/>
                <a:gd name="connsiteY14" fmla="*/ 919667 h 2066925"/>
                <a:gd name="connsiteX15" fmla="*/ 1593047 w 4181475"/>
                <a:gd name="connsiteY15" fmla="*/ 919667 h 2066925"/>
                <a:gd name="connsiteX16" fmla="*/ 1450172 w 4181475"/>
                <a:gd name="connsiteY16" fmla="*/ 1062542 h 2066925"/>
                <a:gd name="connsiteX17" fmla="*/ 1593047 w 4181475"/>
                <a:gd name="connsiteY17" fmla="*/ 1205417 h 2066925"/>
                <a:gd name="connsiteX18" fmla="*/ 2701757 w 4181475"/>
                <a:gd name="connsiteY18" fmla="*/ 1205417 h 2066925"/>
                <a:gd name="connsiteX19" fmla="*/ 3036075 w 4181475"/>
                <a:gd name="connsiteY19" fmla="*/ 1045397 h 2066925"/>
                <a:gd name="connsiteX20" fmla="*/ 3684737 w 4181475"/>
                <a:gd name="connsiteY20" fmla="*/ 296732 h 2066925"/>
                <a:gd name="connsiteX21" fmla="*/ 4070490 w 4181475"/>
                <a:gd name="connsiteY21" fmla="*/ 268147 h 2066925"/>
                <a:gd name="connsiteX22" fmla="*/ 4136203 w 4181475"/>
                <a:gd name="connsiteY22" fmla="*/ 339585 h 2066925"/>
                <a:gd name="connsiteX23" fmla="*/ 4093369 w 4181475"/>
                <a:gd name="connsiteY23" fmla="*/ 748217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81475" h="2066925">
                  <a:moveTo>
                    <a:pt x="4093369" y="748217"/>
                  </a:moveTo>
                  <a:lnTo>
                    <a:pt x="3407559" y="1662617"/>
                  </a:lnTo>
                  <a:cubicBezTo>
                    <a:pt x="3218974" y="1914077"/>
                    <a:pt x="2921784" y="2062676"/>
                    <a:pt x="2607459" y="2062676"/>
                  </a:cubicBezTo>
                  <a:lnTo>
                    <a:pt x="1333014" y="2062676"/>
                  </a:lnTo>
                  <a:cubicBezTo>
                    <a:pt x="887244" y="2062676"/>
                    <a:pt x="450056" y="1971236"/>
                    <a:pt x="38576" y="1796929"/>
                  </a:cubicBezTo>
                  <a:lnTo>
                    <a:pt x="7144" y="916809"/>
                  </a:lnTo>
                  <a:cubicBezTo>
                    <a:pt x="198587" y="-458"/>
                    <a:pt x="1147286" y="-229048"/>
                    <a:pt x="1695917" y="253869"/>
                  </a:cubicBezTo>
                  <a:cubicBezTo>
                    <a:pt x="1755934" y="302437"/>
                    <a:pt x="1824504" y="333889"/>
                    <a:pt x="1893084" y="342452"/>
                  </a:cubicBezTo>
                  <a:cubicBezTo>
                    <a:pt x="1913087" y="348176"/>
                    <a:pt x="1930232" y="348176"/>
                    <a:pt x="1947377" y="348176"/>
                  </a:cubicBezTo>
                  <a:lnTo>
                    <a:pt x="2464584" y="348176"/>
                  </a:lnTo>
                  <a:cubicBezTo>
                    <a:pt x="2516020" y="348176"/>
                    <a:pt x="2564587" y="362464"/>
                    <a:pt x="2607459" y="388181"/>
                  </a:cubicBezTo>
                  <a:cubicBezTo>
                    <a:pt x="2690317" y="433892"/>
                    <a:pt x="2747477" y="525332"/>
                    <a:pt x="2750334" y="631059"/>
                  </a:cubicBezTo>
                  <a:lnTo>
                    <a:pt x="2750334" y="633917"/>
                  </a:lnTo>
                  <a:cubicBezTo>
                    <a:pt x="2750334" y="739644"/>
                    <a:pt x="2693184" y="831084"/>
                    <a:pt x="2607459" y="879662"/>
                  </a:cubicBezTo>
                  <a:cubicBezTo>
                    <a:pt x="2564587" y="905389"/>
                    <a:pt x="2516020" y="919667"/>
                    <a:pt x="2464584" y="919667"/>
                  </a:cubicBezTo>
                  <a:lnTo>
                    <a:pt x="1593047" y="919667"/>
                  </a:lnTo>
                  <a:cubicBezTo>
                    <a:pt x="1513027" y="919667"/>
                    <a:pt x="1450172" y="982522"/>
                    <a:pt x="1450172" y="1062542"/>
                  </a:cubicBezTo>
                  <a:cubicBezTo>
                    <a:pt x="1450172" y="1142542"/>
                    <a:pt x="1513027" y="1205417"/>
                    <a:pt x="1593047" y="1205417"/>
                  </a:cubicBezTo>
                  <a:lnTo>
                    <a:pt x="2701757" y="1205417"/>
                  </a:lnTo>
                  <a:cubicBezTo>
                    <a:pt x="2844632" y="1205417"/>
                    <a:pt x="2947502" y="1145400"/>
                    <a:pt x="3036075" y="1045397"/>
                  </a:cubicBezTo>
                  <a:lnTo>
                    <a:pt x="3684737" y="296732"/>
                  </a:lnTo>
                  <a:cubicBezTo>
                    <a:pt x="3787607" y="185289"/>
                    <a:pt x="3964762" y="176707"/>
                    <a:pt x="4070490" y="268147"/>
                  </a:cubicBezTo>
                  <a:cubicBezTo>
                    <a:pt x="4096217" y="288150"/>
                    <a:pt x="4119058" y="311019"/>
                    <a:pt x="4136203" y="339585"/>
                  </a:cubicBezTo>
                  <a:cubicBezTo>
                    <a:pt x="4201954" y="436759"/>
                    <a:pt x="4193372" y="616781"/>
                    <a:pt x="4093369" y="748217"/>
                  </a:cubicBezTo>
                  <a:close/>
                </a:path>
              </a:pathLst>
            </a:custGeom>
            <a:grpFill/>
            <a:ln w="9525" cap="flat">
              <a:noFill/>
              <a:prstDash val="solid"/>
              <a:miter/>
            </a:ln>
          </p:spPr>
          <p:txBody>
            <a:bodyPr rtlCol="1" anchor="ctr"/>
            <a:lstStyle/>
            <a:p>
              <a:endParaRPr lang="he-IL"/>
            </a:p>
          </p:txBody>
        </p:sp>
        <p:sp>
          <p:nvSpPr>
            <p:cNvPr id="37" name="צורה חופשית: צורה 36">
              <a:extLst>
                <a:ext uri="{FF2B5EF4-FFF2-40B4-BE49-F238E27FC236}">
                  <a16:creationId xmlns:a16="http://schemas.microsoft.com/office/drawing/2014/main" id="{8C87F6BC-E8CE-4CC6-8123-B33E76DE93B8}"/>
                </a:ext>
              </a:extLst>
            </p:cNvPr>
            <p:cNvSpPr/>
            <p:nvPr/>
          </p:nvSpPr>
          <p:spPr>
            <a:xfrm>
              <a:off x="-7606183" y="3788455"/>
              <a:ext cx="1171575" cy="2009775"/>
            </a:xfrm>
            <a:custGeom>
              <a:avLst/>
              <a:gdLst>
                <a:gd name="connsiteX0" fmla="*/ 1169194 w 1171575"/>
                <a:gd name="connsiteY0" fmla="*/ 435769 h 2009775"/>
                <a:gd name="connsiteX1" fmla="*/ 740569 w 1171575"/>
                <a:gd name="connsiteY1" fmla="*/ 7144 h 2009775"/>
                <a:gd name="connsiteX2" fmla="*/ 150019 w 1171575"/>
                <a:gd name="connsiteY2" fmla="*/ 7144 h 2009775"/>
                <a:gd name="connsiteX3" fmla="*/ 7144 w 1171575"/>
                <a:gd name="connsiteY3" fmla="*/ 150019 h 2009775"/>
                <a:gd name="connsiteX4" fmla="*/ 7144 w 1171575"/>
                <a:gd name="connsiteY4" fmla="*/ 1864519 h 2009775"/>
                <a:gd name="connsiteX5" fmla="*/ 150019 w 1171575"/>
                <a:gd name="connsiteY5" fmla="*/ 2007394 h 2009775"/>
                <a:gd name="connsiteX6" fmla="*/ 740569 w 1171575"/>
                <a:gd name="connsiteY6" fmla="*/ 2007394 h 2009775"/>
                <a:gd name="connsiteX7" fmla="*/ 1169194 w 1171575"/>
                <a:gd name="connsiteY7" fmla="*/ 1578769 h 2009775"/>
                <a:gd name="connsiteX8" fmla="*/ 1169194 w 1171575"/>
                <a:gd name="connsiteY8" fmla="*/ 435769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575" h="2009775">
                  <a:moveTo>
                    <a:pt x="1169194" y="435769"/>
                  </a:moveTo>
                  <a:cubicBezTo>
                    <a:pt x="1169194" y="199415"/>
                    <a:pt x="976922" y="7144"/>
                    <a:pt x="740569" y="7144"/>
                  </a:cubicBezTo>
                  <a:lnTo>
                    <a:pt x="150019" y="7144"/>
                  </a:lnTo>
                  <a:cubicBezTo>
                    <a:pt x="71047" y="7144"/>
                    <a:pt x="7144" y="71047"/>
                    <a:pt x="7144" y="150019"/>
                  </a:cubicBezTo>
                  <a:lnTo>
                    <a:pt x="7144" y="1864519"/>
                  </a:lnTo>
                  <a:cubicBezTo>
                    <a:pt x="7144" y="1943490"/>
                    <a:pt x="71047" y="2007394"/>
                    <a:pt x="150019" y="2007394"/>
                  </a:cubicBezTo>
                  <a:lnTo>
                    <a:pt x="740569" y="2007394"/>
                  </a:lnTo>
                  <a:cubicBezTo>
                    <a:pt x="976922" y="2007394"/>
                    <a:pt x="1169194" y="1815122"/>
                    <a:pt x="1169194" y="1578769"/>
                  </a:cubicBezTo>
                  <a:lnTo>
                    <a:pt x="1169194" y="435769"/>
                  </a:lnTo>
                  <a:close/>
                </a:path>
              </a:pathLst>
            </a:custGeom>
            <a:grpFill/>
            <a:ln w="9525" cap="flat">
              <a:noFill/>
              <a:prstDash val="solid"/>
              <a:miter/>
            </a:ln>
          </p:spPr>
          <p:txBody>
            <a:bodyPr rtlCol="1" anchor="ctr"/>
            <a:lstStyle/>
            <a:p>
              <a:endParaRPr lang="he-IL"/>
            </a:p>
          </p:txBody>
        </p:sp>
      </p:grpSp>
      <p:pic>
        <p:nvPicPr>
          <p:cNvPr id="44" name="גרפיקה 43">
            <a:extLst>
              <a:ext uri="{FF2B5EF4-FFF2-40B4-BE49-F238E27FC236}">
                <a16:creationId xmlns:a16="http://schemas.microsoft.com/office/drawing/2014/main" id="{2CBB2881-2219-4EF2-9EB5-C34EFDAEB55E}"/>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745783" y="7777505"/>
            <a:ext cx="425135" cy="425135"/>
          </a:xfrm>
          <a:prstGeom prst="rect">
            <a:avLst/>
          </a:prstGeom>
        </p:spPr>
      </p:pic>
      <p:sp>
        <p:nvSpPr>
          <p:cNvPr id="38" name="מציין מיקום של מספר שקופית 3">
            <a:extLst>
              <a:ext uri="{FF2B5EF4-FFF2-40B4-BE49-F238E27FC236}">
                <a16:creationId xmlns:a16="http://schemas.microsoft.com/office/drawing/2014/main" id="{75CC457B-4248-4822-850C-E38746C122B2}"/>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10</a:t>
            </a:fld>
            <a:endParaRPr lang="he-IL" dirty="0"/>
          </a:p>
        </p:txBody>
      </p:sp>
    </p:spTree>
    <p:extLst>
      <p:ext uri="{BB962C8B-B14F-4D97-AF65-F5344CB8AC3E}">
        <p14:creationId xmlns:p14="http://schemas.microsoft.com/office/powerpoint/2010/main" val="141348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761378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0" name="TextBox 39">
            <a:extLst>
              <a:ext uri="{FF2B5EF4-FFF2-40B4-BE49-F238E27FC236}">
                <a16:creationId xmlns:a16="http://schemas.microsoft.com/office/drawing/2014/main" id="{60992F3C-67D2-4C17-AB2E-7F5D4F277B33}"/>
              </a:ext>
            </a:extLst>
          </p:cNvPr>
          <p:cNvSpPr txBox="1"/>
          <p:nvPr/>
        </p:nvSpPr>
        <p:spPr>
          <a:xfrm>
            <a:off x="973395" y="2427382"/>
            <a:ext cx="5516240" cy="1524841"/>
          </a:xfrm>
          <a:prstGeom prst="rect">
            <a:avLst/>
          </a:prstGeom>
          <a:noFill/>
        </p:spPr>
        <p:txBody>
          <a:bodyPr wrap="square" lIns="36000" rtlCol="1">
            <a:spAutoFit/>
          </a:bodyPr>
          <a:lstStyle/>
          <a:p>
            <a:pPr algn="r" rtl="1">
              <a:lnSpc>
                <a:spcPct val="150000"/>
              </a:lnSpc>
              <a:spcAft>
                <a:spcPts val="600"/>
              </a:spcAft>
            </a:pPr>
            <a:r>
              <a:rPr lang="he-IL" sz="1601" b="1" dirty="0">
                <a:solidFill>
                  <a:schemeClr val="tx1">
                    <a:lumMod val="50000"/>
                    <a:lumOff val="50000"/>
                  </a:schemeClr>
                </a:solidFill>
                <a:highlight>
                  <a:srgbClr val="D7EACC"/>
                </a:highlight>
                <a:latin typeface="Arial" pitchFamily="34" charset="0"/>
                <a:cs typeface="Arial" pitchFamily="34" charset="0"/>
              </a:rPr>
              <a:t>שגרה (רוטינה) עוזרת לכל המעורבים בכפר ובמשפחתון לדעת מי עושה מה ומתי</a:t>
            </a:r>
            <a:r>
              <a:rPr lang="he-IL" sz="1601" dirty="0">
                <a:solidFill>
                  <a:schemeClr val="tx1">
                    <a:lumMod val="50000"/>
                    <a:lumOff val="50000"/>
                  </a:schemeClr>
                </a:solidFill>
                <a:latin typeface="Arial" pitchFamily="34" charset="0"/>
                <a:cs typeface="Arial" pitchFamily="34" charset="0"/>
              </a:rPr>
              <a:t>: סדר היום (השכמה, ארוחת צהריים ועוד'), שגרת סוף השבוע (ארוחת ערב שישי, יציאה לביקור בבית ועוד), שגרה שנתית (שנת הלימודים, חגים, ימי חופש, ימי הולדת ועוד).</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76B856"/>
                </a:solidFill>
              </a:rPr>
              <a:t>מטלות הבית ולוגיסטיקה</a:t>
            </a:r>
          </a:p>
        </p:txBody>
      </p:sp>
      <p:sp>
        <p:nvSpPr>
          <p:cNvPr id="7" name="מלבן 6">
            <a:extLst>
              <a:ext uri="{FF2B5EF4-FFF2-40B4-BE49-F238E27FC236}">
                <a16:creationId xmlns:a16="http://schemas.microsoft.com/office/drawing/2014/main" id="{8953FB6C-5231-43DB-8E38-42949F050506}"/>
              </a:ext>
            </a:extLst>
          </p:cNvPr>
          <p:cNvSpPr/>
          <p:nvPr/>
        </p:nvSpPr>
        <p:spPr>
          <a:xfrm>
            <a:off x="5223164" y="2064160"/>
            <a:ext cx="1730978" cy="376526"/>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משמעות סדר היום</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46" name="TextBox 45">
            <a:extLst>
              <a:ext uri="{FF2B5EF4-FFF2-40B4-BE49-F238E27FC236}">
                <a16:creationId xmlns:a16="http://schemas.microsoft.com/office/drawing/2014/main" id="{19CE30CD-A66C-43DA-A140-4DB7956AA556}"/>
              </a:ext>
            </a:extLst>
          </p:cNvPr>
          <p:cNvSpPr txBox="1"/>
          <p:nvPr/>
        </p:nvSpPr>
        <p:spPr>
          <a:xfrm>
            <a:off x="973395" y="4117630"/>
            <a:ext cx="5516240" cy="369332"/>
          </a:xfrm>
          <a:prstGeom prst="rect">
            <a:avLst/>
          </a:prstGeom>
          <a:noFill/>
        </p:spPr>
        <p:txBody>
          <a:bodyPr wrap="square" lIns="36000" rtlCol="1">
            <a:spAutoFit/>
          </a:bodyPr>
          <a:lstStyle/>
          <a:p>
            <a:pPr algn="r" rtl="1">
              <a:spcAft>
                <a:spcPts val="600"/>
              </a:spcAft>
            </a:pPr>
            <a:r>
              <a:rPr lang="he-IL" b="1" dirty="0">
                <a:solidFill>
                  <a:srgbClr val="76B856"/>
                </a:solidFill>
              </a:rPr>
              <a:t>לשמירה על שגרה מוכרת וסדר יום קבוע מספר משמעויות:</a:t>
            </a:r>
          </a:p>
        </p:txBody>
      </p:sp>
      <p:grpSp>
        <p:nvGrpSpPr>
          <p:cNvPr id="6" name="קבוצה 5">
            <a:extLst>
              <a:ext uri="{FF2B5EF4-FFF2-40B4-BE49-F238E27FC236}">
                <a16:creationId xmlns:a16="http://schemas.microsoft.com/office/drawing/2014/main" id="{90FF3BC4-45AC-44B8-9B6E-1C8E60215D57}"/>
              </a:ext>
            </a:extLst>
          </p:cNvPr>
          <p:cNvGrpSpPr/>
          <p:nvPr/>
        </p:nvGrpSpPr>
        <p:grpSpPr>
          <a:xfrm>
            <a:off x="973395" y="4573242"/>
            <a:ext cx="5441520" cy="720454"/>
            <a:chOff x="973395" y="4573245"/>
            <a:chExt cx="5441520" cy="720454"/>
          </a:xfrm>
        </p:grpSpPr>
        <p:sp>
          <p:nvSpPr>
            <p:cNvPr id="5" name="אליפסה 4">
              <a:extLst>
                <a:ext uri="{FF2B5EF4-FFF2-40B4-BE49-F238E27FC236}">
                  <a16:creationId xmlns:a16="http://schemas.microsoft.com/office/drawing/2014/main" id="{853D79CF-C998-4A25-AF6E-A5EAEFAD1D2D}"/>
                </a:ext>
              </a:extLst>
            </p:cNvPr>
            <p:cNvSpPr/>
            <p:nvPr/>
          </p:nvSpPr>
          <p:spPr>
            <a:xfrm>
              <a:off x="5957715" y="4622427"/>
              <a:ext cx="457200" cy="457200"/>
            </a:xfrm>
            <a:prstGeom prst="ellipse">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4" name="מלבן 53">
              <a:extLst>
                <a:ext uri="{FF2B5EF4-FFF2-40B4-BE49-F238E27FC236}">
                  <a16:creationId xmlns:a16="http://schemas.microsoft.com/office/drawing/2014/main" id="{C4596EDB-B147-4AE6-BDE0-B492532F1327}"/>
                </a:ext>
              </a:extLst>
            </p:cNvPr>
            <p:cNvSpPr/>
            <p:nvPr/>
          </p:nvSpPr>
          <p:spPr>
            <a:xfrm>
              <a:off x="973395" y="4573245"/>
              <a:ext cx="4965182" cy="720454"/>
            </a:xfrm>
            <a:prstGeom prst="rect">
              <a:avLst/>
            </a:prstGeom>
          </p:spPr>
          <p:txBody>
            <a:bodyPr wrap="square">
              <a:spAutoFit/>
            </a:bodyPr>
            <a:lstStyle/>
            <a:p>
              <a:pPr algn="r" rtl="1">
                <a:lnSpc>
                  <a:spcPct val="150000"/>
                </a:lnSpc>
                <a:spcAft>
                  <a:spcPts val="600"/>
                </a:spcAft>
                <a:buClr>
                  <a:srgbClr val="FC9130"/>
                </a:buClr>
              </a:pPr>
              <a:r>
                <a:rPr lang="he-IL" sz="1450" b="1" dirty="0">
                  <a:solidFill>
                    <a:srgbClr val="76B856"/>
                  </a:solidFill>
                  <a:latin typeface="Arial" pitchFamily="34" charset="0"/>
                  <a:cs typeface="Arial" pitchFamily="34" charset="0"/>
                </a:rPr>
                <a:t>מוגנות וביטחון והפחתת לחץ |</a:t>
              </a:r>
              <a:r>
                <a:rPr lang="en-US" sz="1450" b="1" dirty="0">
                  <a:solidFill>
                    <a:srgbClr val="76B856"/>
                  </a:solidFill>
                  <a:latin typeface="Arial" pitchFamily="34" charset="0"/>
                  <a:cs typeface="Arial" pitchFamily="34" charset="0"/>
                </a:rPr>
                <a:t> </a:t>
              </a:r>
              <a:r>
                <a:rPr lang="he-IL" sz="1450" b="1" dirty="0">
                  <a:solidFill>
                    <a:srgbClr val="76B856"/>
                  </a:solidFill>
                  <a:latin typeface="Arial" pitchFamily="34" charset="0"/>
                  <a:cs typeface="Arial" pitchFamily="34" charset="0"/>
                </a:rPr>
                <a:t> </a:t>
              </a:r>
              <a:r>
                <a:rPr lang="he-IL" sz="1450" dirty="0">
                  <a:solidFill>
                    <a:schemeClr val="tx1">
                      <a:lumMod val="50000"/>
                      <a:lumOff val="50000"/>
                    </a:schemeClr>
                  </a:solidFill>
                  <a:latin typeface="Arial" pitchFamily="34" charset="0"/>
                  <a:cs typeface="Arial" pitchFamily="34" charset="0"/>
                </a:rPr>
                <a:t>הילדים יודעים מה הולך לקרות והם יכולים להתכונן לזה פיסית ורגשית.</a:t>
              </a:r>
            </a:p>
          </p:txBody>
        </p:sp>
      </p:grpSp>
      <p:grpSp>
        <p:nvGrpSpPr>
          <p:cNvPr id="8" name="קבוצה 7">
            <a:extLst>
              <a:ext uri="{FF2B5EF4-FFF2-40B4-BE49-F238E27FC236}">
                <a16:creationId xmlns:a16="http://schemas.microsoft.com/office/drawing/2014/main" id="{10FEDC4F-87DF-4B70-A949-801D07B3651A}"/>
              </a:ext>
            </a:extLst>
          </p:cNvPr>
          <p:cNvGrpSpPr/>
          <p:nvPr/>
        </p:nvGrpSpPr>
        <p:grpSpPr>
          <a:xfrm>
            <a:off x="973397" y="5404661"/>
            <a:ext cx="5441521" cy="720454"/>
            <a:chOff x="973394" y="5404659"/>
            <a:chExt cx="5441521" cy="720453"/>
          </a:xfrm>
        </p:grpSpPr>
        <p:sp>
          <p:nvSpPr>
            <p:cNvPr id="48" name="אליפסה 47">
              <a:extLst>
                <a:ext uri="{FF2B5EF4-FFF2-40B4-BE49-F238E27FC236}">
                  <a16:creationId xmlns:a16="http://schemas.microsoft.com/office/drawing/2014/main" id="{3B6408B9-1A2E-45A2-8178-F22021A5C5B6}"/>
                </a:ext>
              </a:extLst>
            </p:cNvPr>
            <p:cNvSpPr/>
            <p:nvPr/>
          </p:nvSpPr>
          <p:spPr>
            <a:xfrm>
              <a:off x="5957715" y="5427920"/>
              <a:ext cx="457200" cy="457200"/>
            </a:xfrm>
            <a:prstGeom prst="ellipse">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 name="מלבן 54">
              <a:extLst>
                <a:ext uri="{FF2B5EF4-FFF2-40B4-BE49-F238E27FC236}">
                  <a16:creationId xmlns:a16="http://schemas.microsoft.com/office/drawing/2014/main" id="{0E08D411-179B-412B-9DFF-B3273A914FA9}"/>
                </a:ext>
              </a:extLst>
            </p:cNvPr>
            <p:cNvSpPr/>
            <p:nvPr/>
          </p:nvSpPr>
          <p:spPr>
            <a:xfrm>
              <a:off x="973394" y="5404659"/>
              <a:ext cx="4965182" cy="720453"/>
            </a:xfrm>
            <a:prstGeom prst="rect">
              <a:avLst/>
            </a:prstGeom>
          </p:spPr>
          <p:txBody>
            <a:bodyPr wrap="square">
              <a:spAutoFit/>
            </a:bodyPr>
            <a:lstStyle/>
            <a:p>
              <a:pPr algn="r" rtl="1">
                <a:lnSpc>
                  <a:spcPct val="150000"/>
                </a:lnSpc>
                <a:spcAft>
                  <a:spcPts val="600"/>
                </a:spcAft>
                <a:buClr>
                  <a:srgbClr val="FC9130"/>
                </a:buClr>
              </a:pPr>
              <a:r>
                <a:rPr lang="he-IL" sz="1450" b="1" dirty="0">
                  <a:solidFill>
                    <a:srgbClr val="76B856"/>
                  </a:solidFill>
                  <a:latin typeface="Arial" pitchFamily="34" charset="0"/>
                  <a:cs typeface="Arial" pitchFamily="34" charset="0"/>
                </a:rPr>
                <a:t>עצמאות ואחריות אישית |</a:t>
              </a:r>
              <a:r>
                <a:rPr lang="en-US" sz="1450" b="1" dirty="0">
                  <a:solidFill>
                    <a:srgbClr val="76B856"/>
                  </a:solidFill>
                  <a:latin typeface="Arial" pitchFamily="34" charset="0"/>
                  <a:cs typeface="Arial" pitchFamily="34" charset="0"/>
                </a:rPr>
                <a:t> </a:t>
              </a:r>
              <a:r>
                <a:rPr lang="he-IL" sz="1450" b="1" dirty="0">
                  <a:solidFill>
                    <a:srgbClr val="76B856"/>
                  </a:solidFill>
                  <a:latin typeface="Arial" pitchFamily="34" charset="0"/>
                  <a:cs typeface="Arial" pitchFamily="34" charset="0"/>
                </a:rPr>
                <a:t> </a:t>
              </a:r>
              <a:r>
                <a:rPr lang="he-IL" sz="1450" dirty="0">
                  <a:solidFill>
                    <a:schemeClr val="tx1">
                      <a:lumMod val="50000"/>
                      <a:lumOff val="50000"/>
                    </a:schemeClr>
                  </a:solidFill>
                  <a:latin typeface="Arial" pitchFamily="34" charset="0"/>
                  <a:cs typeface="Arial" pitchFamily="34" charset="0"/>
                </a:rPr>
                <a:t>ילד המכיר את סדר היום יכול ללמוד מה לעשות וכך לקבל על עצמו משימות, לדוגמא: עריכת שולחן.</a:t>
              </a:r>
            </a:p>
          </p:txBody>
        </p:sp>
      </p:grpSp>
      <p:grpSp>
        <p:nvGrpSpPr>
          <p:cNvPr id="9" name="קבוצה 8">
            <a:extLst>
              <a:ext uri="{FF2B5EF4-FFF2-40B4-BE49-F238E27FC236}">
                <a16:creationId xmlns:a16="http://schemas.microsoft.com/office/drawing/2014/main" id="{62FEF37D-FCEB-46E8-9432-64B1AE008BEE}"/>
              </a:ext>
            </a:extLst>
          </p:cNvPr>
          <p:cNvGrpSpPr/>
          <p:nvPr/>
        </p:nvGrpSpPr>
        <p:grpSpPr>
          <a:xfrm>
            <a:off x="973397" y="6288835"/>
            <a:ext cx="5441521" cy="720454"/>
            <a:chOff x="973394" y="6288833"/>
            <a:chExt cx="5441521" cy="720453"/>
          </a:xfrm>
        </p:grpSpPr>
        <p:sp>
          <p:nvSpPr>
            <p:cNvPr id="49" name="אליפסה 48">
              <a:extLst>
                <a:ext uri="{FF2B5EF4-FFF2-40B4-BE49-F238E27FC236}">
                  <a16:creationId xmlns:a16="http://schemas.microsoft.com/office/drawing/2014/main" id="{6144925E-C40C-419B-89BD-67DF2226253C}"/>
                </a:ext>
              </a:extLst>
            </p:cNvPr>
            <p:cNvSpPr/>
            <p:nvPr/>
          </p:nvSpPr>
          <p:spPr>
            <a:xfrm>
              <a:off x="5957715" y="6288833"/>
              <a:ext cx="457200" cy="457200"/>
            </a:xfrm>
            <a:prstGeom prst="ellipse">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 name="מלבן 55">
              <a:extLst>
                <a:ext uri="{FF2B5EF4-FFF2-40B4-BE49-F238E27FC236}">
                  <a16:creationId xmlns:a16="http://schemas.microsoft.com/office/drawing/2014/main" id="{C28F4683-085D-450D-913C-2DB3DF43C7FB}"/>
                </a:ext>
              </a:extLst>
            </p:cNvPr>
            <p:cNvSpPr/>
            <p:nvPr/>
          </p:nvSpPr>
          <p:spPr>
            <a:xfrm>
              <a:off x="973394" y="6288833"/>
              <a:ext cx="4965182" cy="720453"/>
            </a:xfrm>
            <a:prstGeom prst="rect">
              <a:avLst/>
            </a:prstGeom>
          </p:spPr>
          <p:txBody>
            <a:bodyPr wrap="square">
              <a:spAutoFit/>
            </a:bodyPr>
            <a:lstStyle/>
            <a:p>
              <a:pPr algn="r" rtl="1">
                <a:lnSpc>
                  <a:spcPct val="150000"/>
                </a:lnSpc>
                <a:spcAft>
                  <a:spcPts val="600"/>
                </a:spcAft>
                <a:buClr>
                  <a:srgbClr val="FC9130"/>
                </a:buClr>
              </a:pPr>
              <a:r>
                <a:rPr lang="he-IL" sz="1450" b="1" dirty="0">
                  <a:solidFill>
                    <a:srgbClr val="76B856"/>
                  </a:solidFill>
                  <a:latin typeface="Arial" pitchFamily="34" charset="0"/>
                  <a:cs typeface="Arial" pitchFamily="34" charset="0"/>
                </a:rPr>
                <a:t>חינוך | </a:t>
              </a:r>
              <a:r>
                <a:rPr lang="he-IL" sz="1450" dirty="0">
                  <a:solidFill>
                    <a:schemeClr val="tx1">
                      <a:lumMod val="50000"/>
                      <a:lumOff val="50000"/>
                    </a:schemeClr>
                  </a:solidFill>
                  <a:latin typeface="Arial" pitchFamily="34" charset="0"/>
                  <a:cs typeface="Arial" pitchFamily="34" charset="0"/>
                </a:rPr>
                <a:t>הקניית הרגלי סדר יום מגדילים את הסיכוי שהילד יפעל בהתאם אליהם גם כשיגדל ואף שיהיה בעל משפחה בעצמו.</a:t>
              </a:r>
            </a:p>
          </p:txBody>
        </p:sp>
      </p:grpSp>
      <p:grpSp>
        <p:nvGrpSpPr>
          <p:cNvPr id="10" name="קבוצה 9">
            <a:extLst>
              <a:ext uri="{FF2B5EF4-FFF2-40B4-BE49-F238E27FC236}">
                <a16:creationId xmlns:a16="http://schemas.microsoft.com/office/drawing/2014/main" id="{DEEA04E4-0489-4284-8267-E5E2ED6935E4}"/>
              </a:ext>
            </a:extLst>
          </p:cNvPr>
          <p:cNvGrpSpPr/>
          <p:nvPr/>
        </p:nvGrpSpPr>
        <p:grpSpPr>
          <a:xfrm>
            <a:off x="973397" y="7122033"/>
            <a:ext cx="5441521" cy="457200"/>
            <a:chOff x="973394" y="7122036"/>
            <a:chExt cx="5441521" cy="457200"/>
          </a:xfrm>
        </p:grpSpPr>
        <p:sp>
          <p:nvSpPr>
            <p:cNvPr id="50" name="אליפסה 49">
              <a:extLst>
                <a:ext uri="{FF2B5EF4-FFF2-40B4-BE49-F238E27FC236}">
                  <a16:creationId xmlns:a16="http://schemas.microsoft.com/office/drawing/2014/main" id="{FACB4D93-FD2F-40DD-93EF-0562EA561534}"/>
                </a:ext>
              </a:extLst>
            </p:cNvPr>
            <p:cNvSpPr/>
            <p:nvPr/>
          </p:nvSpPr>
          <p:spPr>
            <a:xfrm>
              <a:off x="5957715" y="7122036"/>
              <a:ext cx="457200" cy="457200"/>
            </a:xfrm>
            <a:prstGeom prst="ellipse">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 name="מלבן 56">
              <a:extLst>
                <a:ext uri="{FF2B5EF4-FFF2-40B4-BE49-F238E27FC236}">
                  <a16:creationId xmlns:a16="http://schemas.microsoft.com/office/drawing/2014/main" id="{E09A9959-0FA4-4D78-94E6-FF5A2666AC7E}"/>
                </a:ext>
              </a:extLst>
            </p:cNvPr>
            <p:cNvSpPr/>
            <p:nvPr/>
          </p:nvSpPr>
          <p:spPr>
            <a:xfrm>
              <a:off x="973394" y="7199691"/>
              <a:ext cx="4965182" cy="315471"/>
            </a:xfrm>
            <a:prstGeom prst="rect">
              <a:avLst/>
            </a:prstGeom>
          </p:spPr>
          <p:txBody>
            <a:bodyPr wrap="square">
              <a:spAutoFit/>
            </a:bodyPr>
            <a:lstStyle/>
            <a:p>
              <a:pPr algn="r" rtl="1">
                <a:spcAft>
                  <a:spcPts val="600"/>
                </a:spcAft>
                <a:buClr>
                  <a:srgbClr val="FC9130"/>
                </a:buClr>
              </a:pPr>
              <a:r>
                <a:rPr lang="he-IL" sz="1450" b="1" dirty="0">
                  <a:solidFill>
                    <a:srgbClr val="76B856"/>
                  </a:solidFill>
                  <a:latin typeface="Arial" pitchFamily="34" charset="0"/>
                  <a:cs typeface="Arial" pitchFamily="34" charset="0"/>
                </a:rPr>
                <a:t>שעון ביולוגי | </a:t>
              </a:r>
              <a:r>
                <a:rPr lang="he-IL" sz="1450" dirty="0">
                  <a:solidFill>
                    <a:schemeClr val="tx1">
                      <a:lumMod val="50000"/>
                      <a:lumOff val="50000"/>
                    </a:schemeClr>
                  </a:solidFill>
                  <a:latin typeface="Arial" pitchFamily="34" charset="0"/>
                  <a:cs typeface="Arial" pitchFamily="34" charset="0"/>
                </a:rPr>
                <a:t>סדר יום קבוע מתכנת את השעון הביולוגי הפנימי.</a:t>
              </a:r>
            </a:p>
          </p:txBody>
        </p:sp>
      </p:grpSp>
      <p:grpSp>
        <p:nvGrpSpPr>
          <p:cNvPr id="11" name="קבוצה 10">
            <a:extLst>
              <a:ext uri="{FF2B5EF4-FFF2-40B4-BE49-F238E27FC236}">
                <a16:creationId xmlns:a16="http://schemas.microsoft.com/office/drawing/2014/main" id="{0A46877C-5584-49CE-8958-1804DF325D59}"/>
              </a:ext>
            </a:extLst>
          </p:cNvPr>
          <p:cNvGrpSpPr/>
          <p:nvPr/>
        </p:nvGrpSpPr>
        <p:grpSpPr>
          <a:xfrm>
            <a:off x="992533" y="7802833"/>
            <a:ext cx="5422382" cy="726842"/>
            <a:chOff x="992533" y="7955239"/>
            <a:chExt cx="5422382" cy="726842"/>
          </a:xfrm>
        </p:grpSpPr>
        <p:sp>
          <p:nvSpPr>
            <p:cNvPr id="52" name="אליפסה 51">
              <a:extLst>
                <a:ext uri="{FF2B5EF4-FFF2-40B4-BE49-F238E27FC236}">
                  <a16:creationId xmlns:a16="http://schemas.microsoft.com/office/drawing/2014/main" id="{030048ED-356E-49B2-8AD4-6FF8171D23E0}"/>
                </a:ext>
              </a:extLst>
            </p:cNvPr>
            <p:cNvSpPr/>
            <p:nvPr/>
          </p:nvSpPr>
          <p:spPr>
            <a:xfrm>
              <a:off x="5957715" y="7955239"/>
              <a:ext cx="457200" cy="457200"/>
            </a:xfrm>
            <a:prstGeom prst="ellipse">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6" name="מלבן 65">
              <a:extLst>
                <a:ext uri="{FF2B5EF4-FFF2-40B4-BE49-F238E27FC236}">
                  <a16:creationId xmlns:a16="http://schemas.microsoft.com/office/drawing/2014/main" id="{F81A57AD-4330-43D4-A425-CFF1CFB3B57F}"/>
                </a:ext>
              </a:extLst>
            </p:cNvPr>
            <p:cNvSpPr/>
            <p:nvPr/>
          </p:nvSpPr>
          <p:spPr>
            <a:xfrm>
              <a:off x="992533" y="7961627"/>
              <a:ext cx="4965182" cy="720454"/>
            </a:xfrm>
            <a:prstGeom prst="rect">
              <a:avLst/>
            </a:prstGeom>
          </p:spPr>
          <p:txBody>
            <a:bodyPr wrap="square">
              <a:spAutoFit/>
            </a:bodyPr>
            <a:lstStyle/>
            <a:p>
              <a:pPr algn="r" rtl="1">
                <a:lnSpc>
                  <a:spcPct val="150000"/>
                </a:lnSpc>
                <a:spcAft>
                  <a:spcPts val="600"/>
                </a:spcAft>
                <a:buClr>
                  <a:srgbClr val="FC9130"/>
                </a:buClr>
              </a:pPr>
              <a:r>
                <a:rPr lang="he-IL" sz="1450" b="1" dirty="0">
                  <a:solidFill>
                    <a:srgbClr val="76B856"/>
                  </a:solidFill>
                  <a:latin typeface="Arial" pitchFamily="34" charset="0"/>
                  <a:cs typeface="Arial" pitchFamily="34" charset="0"/>
                </a:rPr>
                <a:t>ניהול זמן | </a:t>
              </a:r>
              <a:r>
                <a:rPr lang="he-IL" sz="1450" dirty="0">
                  <a:solidFill>
                    <a:schemeClr val="tx1">
                      <a:lumMod val="50000"/>
                      <a:lumOff val="50000"/>
                    </a:schemeClr>
                  </a:solidFill>
                  <a:latin typeface="Arial" pitchFamily="34" charset="0"/>
                  <a:cs typeface="Arial" pitchFamily="34" charset="0"/>
                </a:rPr>
                <a:t>סדר יום מאפשר לפתח יכולת לנהל את המשימות בהתאם לזמן המוקצה.</a:t>
              </a:r>
            </a:p>
          </p:txBody>
        </p:sp>
      </p:grpSp>
      <p:grpSp>
        <p:nvGrpSpPr>
          <p:cNvPr id="13" name="קבוצה 12">
            <a:extLst>
              <a:ext uri="{FF2B5EF4-FFF2-40B4-BE49-F238E27FC236}">
                <a16:creationId xmlns:a16="http://schemas.microsoft.com/office/drawing/2014/main" id="{2C101F85-FAAC-4A80-BD31-E74AC206F822}"/>
              </a:ext>
            </a:extLst>
          </p:cNvPr>
          <p:cNvGrpSpPr/>
          <p:nvPr/>
        </p:nvGrpSpPr>
        <p:grpSpPr>
          <a:xfrm>
            <a:off x="992533" y="8622186"/>
            <a:ext cx="5422382" cy="1059286"/>
            <a:chOff x="992533" y="8788444"/>
            <a:chExt cx="5422382" cy="1059286"/>
          </a:xfrm>
        </p:grpSpPr>
        <p:sp>
          <p:nvSpPr>
            <p:cNvPr id="53" name="אליפסה 52">
              <a:extLst>
                <a:ext uri="{FF2B5EF4-FFF2-40B4-BE49-F238E27FC236}">
                  <a16:creationId xmlns:a16="http://schemas.microsoft.com/office/drawing/2014/main" id="{F4DCD8EB-2C6D-4B55-A72B-01EA94081BD7}"/>
                </a:ext>
              </a:extLst>
            </p:cNvPr>
            <p:cNvSpPr/>
            <p:nvPr/>
          </p:nvSpPr>
          <p:spPr>
            <a:xfrm>
              <a:off x="5957715" y="8788444"/>
              <a:ext cx="457200" cy="457200"/>
            </a:xfrm>
            <a:prstGeom prst="ellipse">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7" name="מלבן 66">
              <a:extLst>
                <a:ext uri="{FF2B5EF4-FFF2-40B4-BE49-F238E27FC236}">
                  <a16:creationId xmlns:a16="http://schemas.microsoft.com/office/drawing/2014/main" id="{8FB3BBBC-3994-4805-A760-DEAED62DD956}"/>
                </a:ext>
              </a:extLst>
            </p:cNvPr>
            <p:cNvSpPr/>
            <p:nvPr/>
          </p:nvSpPr>
          <p:spPr>
            <a:xfrm>
              <a:off x="992533" y="8792569"/>
              <a:ext cx="4965182" cy="1055161"/>
            </a:xfrm>
            <a:prstGeom prst="rect">
              <a:avLst/>
            </a:prstGeom>
          </p:spPr>
          <p:txBody>
            <a:bodyPr wrap="square">
              <a:spAutoFit/>
            </a:bodyPr>
            <a:lstStyle/>
            <a:p>
              <a:pPr algn="r" rtl="1">
                <a:lnSpc>
                  <a:spcPct val="150000"/>
                </a:lnSpc>
                <a:spcAft>
                  <a:spcPts val="600"/>
                </a:spcAft>
                <a:buClr>
                  <a:srgbClr val="FC9130"/>
                </a:buClr>
              </a:pPr>
              <a:r>
                <a:rPr lang="he-IL" sz="1450" b="1" dirty="0">
                  <a:solidFill>
                    <a:srgbClr val="76B856"/>
                  </a:solidFill>
                  <a:latin typeface="Arial" pitchFamily="34" charset="0"/>
                  <a:cs typeface="Arial" pitchFamily="34" charset="0"/>
                </a:rPr>
                <a:t>רואים אותי | </a:t>
              </a:r>
              <a:r>
                <a:rPr lang="he-IL" sz="1450" dirty="0">
                  <a:solidFill>
                    <a:schemeClr val="tx1">
                      <a:lumMod val="50000"/>
                      <a:lumOff val="50000"/>
                    </a:schemeClr>
                  </a:solidFill>
                  <a:latin typeface="Arial" pitchFamily="34" charset="0"/>
                  <a:cs typeface="Arial" pitchFamily="34" charset="0"/>
                </a:rPr>
                <a:t>בעיקר בקרב בני נוער - כאשר יודעים שמחכים להם ושיש להם תפקיד משמעותי במשפחתון, המסר שהם מקבלים הוא שהם חשובים.</a:t>
              </a:r>
            </a:p>
          </p:txBody>
        </p:sp>
      </p:grpSp>
      <p:sp>
        <p:nvSpPr>
          <p:cNvPr id="31" name="מלבן 30">
            <a:hlinkClick r:id="" action="ppaction://hlinkshowjump?jump=nextslide"/>
            <a:extLst>
              <a:ext uri="{FF2B5EF4-FFF2-40B4-BE49-F238E27FC236}">
                <a16:creationId xmlns:a16="http://schemas.microsoft.com/office/drawing/2014/main" id="{DFAA7824-1FE5-46F6-A745-65C311554A2B}"/>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לבן 31">
            <a:hlinkClick r:id="" action="ppaction://hlinkshowjump?jump=previousslide"/>
            <a:extLst>
              <a:ext uri="{FF2B5EF4-FFF2-40B4-BE49-F238E27FC236}">
                <a16:creationId xmlns:a16="http://schemas.microsoft.com/office/drawing/2014/main" id="{1004A295-B718-4EF0-AD1D-AA15E86470EE}"/>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מלבן 32">
            <a:hlinkClick r:id="rId2" action="ppaction://hlinksldjump"/>
            <a:extLst>
              <a:ext uri="{FF2B5EF4-FFF2-40B4-BE49-F238E27FC236}">
                <a16:creationId xmlns:a16="http://schemas.microsoft.com/office/drawing/2014/main" id="{8C9BB0A9-990D-45AC-8ED0-B47A7BC9EAD2}"/>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מלבן 37">
            <a:hlinkClick r:id="rId3" action="ppaction://hlinksldjump"/>
            <a:extLst>
              <a:ext uri="{FF2B5EF4-FFF2-40B4-BE49-F238E27FC236}">
                <a16:creationId xmlns:a16="http://schemas.microsoft.com/office/drawing/2014/main" id="{8DCF284A-9DE2-4B1D-A864-1A1B3C29DC4F}"/>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מציין מיקום של מספר שקופית 3">
            <a:extLst>
              <a:ext uri="{FF2B5EF4-FFF2-40B4-BE49-F238E27FC236}">
                <a16:creationId xmlns:a16="http://schemas.microsoft.com/office/drawing/2014/main" id="{D507EF2C-0DF9-44C9-8084-26E714022081}"/>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100</a:t>
            </a:fld>
            <a:endParaRPr lang="he-IL" dirty="0"/>
          </a:p>
        </p:txBody>
      </p:sp>
    </p:spTree>
    <p:extLst>
      <p:ext uri="{BB962C8B-B14F-4D97-AF65-F5344CB8AC3E}">
        <p14:creationId xmlns:p14="http://schemas.microsoft.com/office/powerpoint/2010/main" val="95721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מלבן 64">
            <a:extLst>
              <a:ext uri="{FF2B5EF4-FFF2-40B4-BE49-F238E27FC236}">
                <a16:creationId xmlns:a16="http://schemas.microsoft.com/office/drawing/2014/main" id="{F7EBCC27-3E32-46A5-BF20-4FA941B02665}"/>
              </a:ext>
            </a:extLst>
          </p:cNvPr>
          <p:cNvSpPr/>
          <p:nvPr/>
        </p:nvSpPr>
        <p:spPr>
          <a:xfrm>
            <a:off x="824810" y="3893127"/>
            <a:ext cx="5908524" cy="5874328"/>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27" name="TextBox 26">
            <a:extLst>
              <a:ext uri="{FF2B5EF4-FFF2-40B4-BE49-F238E27FC236}">
                <a16:creationId xmlns:a16="http://schemas.microsoft.com/office/drawing/2014/main" id="{7A7AAEB8-B3B3-4D89-8A00-51490448DC0D}"/>
              </a:ext>
            </a:extLst>
          </p:cNvPr>
          <p:cNvSpPr txBox="1"/>
          <p:nvPr/>
        </p:nvSpPr>
        <p:spPr>
          <a:xfrm>
            <a:off x="973395" y="4101436"/>
            <a:ext cx="5516240" cy="5419561"/>
          </a:xfrm>
          <a:prstGeom prst="rect">
            <a:avLst/>
          </a:prstGeom>
          <a:noFill/>
        </p:spPr>
        <p:txBody>
          <a:bodyPr wrap="square" lIns="36000" rtlCol="1">
            <a:spAutoFit/>
          </a:bodyPr>
          <a:lstStyle/>
          <a:p>
            <a:pPr algn="r" rtl="1">
              <a:lnSpc>
                <a:spcPct val="150000"/>
              </a:lnSpc>
              <a:spcAft>
                <a:spcPts val="600"/>
              </a:spcAft>
            </a:pPr>
            <a:r>
              <a:rPr lang="he-IL" sz="1601" b="1" dirty="0">
                <a:solidFill>
                  <a:schemeClr val="tx1">
                    <a:lumMod val="50000"/>
                    <a:lumOff val="50000"/>
                  </a:schemeClr>
                </a:solidFill>
                <a:highlight>
                  <a:srgbClr val="D7EACC"/>
                </a:highlight>
                <a:latin typeface="Arial" pitchFamily="34" charset="0"/>
                <a:cs typeface="Arial" pitchFamily="34" charset="0"/>
              </a:rPr>
              <a:t>הכנת הילדים והנערים לחיים עצמאיים היא אחת מהמטרות העיקריות שלנו. לשם כך שחוב לייצר הזדמנויות בהם הם לומדים להתנהל עצמאית בחייהם.</a:t>
            </a:r>
            <a:br>
              <a:rPr lang="en-US" sz="1601" b="1" dirty="0">
                <a:solidFill>
                  <a:schemeClr val="tx1">
                    <a:lumMod val="50000"/>
                    <a:lumOff val="50000"/>
                  </a:schemeClr>
                </a:solidFill>
                <a:highlight>
                  <a:srgbClr val="D7EACC"/>
                </a:highlight>
                <a:latin typeface="Arial" pitchFamily="34" charset="0"/>
                <a:cs typeface="Arial" pitchFamily="34" charset="0"/>
              </a:rPr>
            </a:br>
            <a:endParaRPr lang="he-IL" sz="1601" b="1" dirty="0">
              <a:solidFill>
                <a:schemeClr val="tx1">
                  <a:lumMod val="50000"/>
                  <a:lumOff val="50000"/>
                </a:schemeClr>
              </a:solidFill>
              <a:highlight>
                <a:srgbClr val="D7EACC"/>
              </a:highlight>
              <a:latin typeface="Arial" pitchFamily="34" charset="0"/>
              <a:cs typeface="Arial" pitchFamily="34" charset="0"/>
            </a:endParaRPr>
          </a:p>
          <a:p>
            <a:pPr algn="r" rtl="1">
              <a:lnSpc>
                <a:spcPct val="150000"/>
              </a:lnSpc>
              <a:spcAft>
                <a:spcPts val="600"/>
              </a:spcAft>
            </a:pPr>
            <a:r>
              <a:rPr lang="he-IL" sz="2000" b="1" dirty="0">
                <a:solidFill>
                  <a:srgbClr val="76B856"/>
                </a:solidFill>
                <a:latin typeface="Arial" pitchFamily="34" charset="0"/>
                <a:cs typeface="Arial" pitchFamily="34" charset="0"/>
              </a:rPr>
              <a:t>הסביבות השונות בהם נמצא הילד הן במה לתרגול כישורי החחים ופיתוח העצמאות האישית:</a:t>
            </a:r>
          </a:p>
          <a:p>
            <a:pPr marL="285750" indent="-285750" algn="r" rtl="1">
              <a:lnSpc>
                <a:spcPct val="150000"/>
              </a:lnSpc>
              <a:spcAft>
                <a:spcPts val="600"/>
              </a:spcAft>
              <a:buClr>
                <a:srgbClr val="76B856"/>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סיטואציות חברתיות - התמודדות עם תסכול, יחסי חברות (שמירה על אישון בין חברות טובה לשמירה על עצמי והרצונות שלי).</a:t>
            </a:r>
          </a:p>
          <a:p>
            <a:pPr marL="285750" indent="-285750" algn="r" rtl="1">
              <a:lnSpc>
                <a:spcPct val="150000"/>
              </a:lnSpc>
              <a:spcAft>
                <a:spcPts val="600"/>
              </a:spcAft>
              <a:buClr>
                <a:srgbClr val="76B856"/>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היגיינה אישית - צחצוח שיניים, מקלחת.</a:t>
            </a:r>
          </a:p>
          <a:p>
            <a:pPr marL="285750" indent="-285750" algn="r" rtl="1">
              <a:lnSpc>
                <a:spcPct val="150000"/>
              </a:lnSpc>
              <a:spcAft>
                <a:spcPts val="600"/>
              </a:spcAft>
              <a:buClr>
                <a:srgbClr val="76B856"/>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התנהלות כלכלית נכונה - הוצאות ביחס להכנסות שלי, פתיחת חשבון בנק, התנהלות מול הגורמים הפיננסיים.</a:t>
            </a:r>
          </a:p>
          <a:p>
            <a:pPr marL="285750" indent="-285750" algn="r" rtl="1">
              <a:lnSpc>
                <a:spcPct val="150000"/>
              </a:lnSpc>
              <a:spcAft>
                <a:spcPts val="600"/>
              </a:spcAft>
              <a:buClr>
                <a:srgbClr val="76B856"/>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בית הספר - עמידה ביעדים, קבלת סמכות, למידת מקצועות שמעניינים אותי והתמודדות עם נושאים שפחות מעניינים.</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76B856"/>
                </a:solidFill>
              </a:rPr>
              <a:t>מטלות הבית ולוגיסטיקה</a:t>
            </a:r>
          </a:p>
        </p:txBody>
      </p:sp>
      <p:sp>
        <p:nvSpPr>
          <p:cNvPr id="38" name="TextBox 37">
            <a:extLst>
              <a:ext uri="{FF2B5EF4-FFF2-40B4-BE49-F238E27FC236}">
                <a16:creationId xmlns:a16="http://schemas.microsoft.com/office/drawing/2014/main" id="{2BBE8A06-B79A-4467-96CE-DA5A627AE032}"/>
              </a:ext>
            </a:extLst>
          </p:cNvPr>
          <p:cNvSpPr txBox="1"/>
          <p:nvPr/>
        </p:nvSpPr>
        <p:spPr>
          <a:xfrm>
            <a:off x="967646" y="2573321"/>
            <a:ext cx="5515200" cy="416268"/>
          </a:xfrm>
          <a:prstGeom prst="rect">
            <a:avLst/>
          </a:prstGeom>
          <a:noFill/>
          <a:ln>
            <a:noFill/>
          </a:ln>
        </p:spPr>
        <p:txBody>
          <a:bodyPr wrap="square" rtlCol="1">
            <a:spAutoFit/>
          </a:bodyPr>
          <a:lstStyle/>
          <a:p>
            <a:pPr marL="182564" indent="-182564" algn="r" rtl="1">
              <a:lnSpc>
                <a:spcPct val="150000"/>
              </a:lnSpc>
              <a:spcAft>
                <a:spcPts val="600"/>
              </a:spcAft>
              <a:buClr>
                <a:srgbClr val="76B856"/>
              </a:buClr>
              <a:buFont typeface="Calibri" panose="020F0502020204030204" pitchFamily="34" charset="0"/>
              <a:buChar char="‹"/>
            </a:pPr>
            <a:r>
              <a:rPr lang="he-IL" sz="1601" dirty="0">
                <a:solidFill>
                  <a:schemeClr val="tx1">
                    <a:lumMod val="50000"/>
                    <a:lumOff val="50000"/>
                  </a:schemeClr>
                </a:solidFill>
                <a:hlinkClick r:id="rId2"/>
              </a:rPr>
              <a:t>שגרות משפחתיות</a:t>
            </a:r>
            <a:endParaRPr lang="he-IL" sz="1601" dirty="0">
              <a:solidFill>
                <a:srgbClr val="FF0000"/>
              </a:solidFill>
            </a:endParaRPr>
          </a:p>
        </p:txBody>
      </p:sp>
      <p:grpSp>
        <p:nvGrpSpPr>
          <p:cNvPr id="5" name="קבוצה 4">
            <a:extLst>
              <a:ext uri="{FF2B5EF4-FFF2-40B4-BE49-F238E27FC236}">
                <a16:creationId xmlns:a16="http://schemas.microsoft.com/office/drawing/2014/main" id="{9F12C786-EB64-485F-90FA-0E4F22FF5B77}"/>
              </a:ext>
            </a:extLst>
          </p:cNvPr>
          <p:cNvGrpSpPr/>
          <p:nvPr/>
        </p:nvGrpSpPr>
        <p:grpSpPr>
          <a:xfrm>
            <a:off x="2704543" y="2148677"/>
            <a:ext cx="1982175" cy="418761"/>
            <a:chOff x="2704543" y="2148677"/>
            <a:chExt cx="1982175" cy="418761"/>
          </a:xfrm>
        </p:grpSpPr>
        <p:sp>
          <p:nvSpPr>
            <p:cNvPr id="39" name="מלבן 38">
              <a:extLst>
                <a:ext uri="{FF2B5EF4-FFF2-40B4-BE49-F238E27FC236}">
                  <a16:creationId xmlns:a16="http://schemas.microsoft.com/office/drawing/2014/main" id="{D68B981F-73B6-42D3-A588-E6890DAE5F14}"/>
                </a:ext>
              </a:extLst>
            </p:cNvPr>
            <p:cNvSpPr/>
            <p:nvPr/>
          </p:nvSpPr>
          <p:spPr>
            <a:xfrm>
              <a:off x="2704543" y="2148677"/>
              <a:ext cx="1982175" cy="418761"/>
            </a:xfrm>
            <a:prstGeom prst="rect">
              <a:avLst/>
            </a:prstGeom>
            <a:solidFill>
              <a:srgbClr val="76B85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pSp>
          <p:nvGrpSpPr>
            <p:cNvPr id="47" name="גרפיקה 76">
              <a:extLst>
                <a:ext uri="{FF2B5EF4-FFF2-40B4-BE49-F238E27FC236}">
                  <a16:creationId xmlns:a16="http://schemas.microsoft.com/office/drawing/2014/main" id="{A3837EB6-F062-44D5-B8DE-1B1A31E1108B}"/>
                </a:ext>
              </a:extLst>
            </p:cNvPr>
            <p:cNvGrpSpPr/>
            <p:nvPr/>
          </p:nvGrpSpPr>
          <p:grpSpPr>
            <a:xfrm>
              <a:off x="4276451" y="2216866"/>
              <a:ext cx="290396" cy="290396"/>
              <a:chOff x="1855787" y="3421856"/>
              <a:chExt cx="3848100" cy="3848100"/>
            </a:xfrm>
          </p:grpSpPr>
          <p:sp>
            <p:nvSpPr>
              <p:cNvPr id="51" name="צורה חופשית: צורה 57">
                <a:extLst>
                  <a:ext uri="{FF2B5EF4-FFF2-40B4-BE49-F238E27FC236}">
                    <a16:creationId xmlns:a16="http://schemas.microsoft.com/office/drawing/2014/main" id="{A1013C5B-6119-4566-A6AE-583DAF12FFD5}"/>
                  </a:ext>
                </a:extLst>
              </p:cNvPr>
              <p:cNvSpPr/>
              <p:nvPr/>
            </p:nvSpPr>
            <p:spPr>
              <a:xfrm>
                <a:off x="2319750" y="3414712"/>
                <a:ext cx="2924175" cy="3857625"/>
              </a:xfrm>
              <a:custGeom>
                <a:avLst/>
                <a:gdLst>
                  <a:gd name="connsiteX0" fmla="*/ 259366 w 2924175"/>
                  <a:gd name="connsiteY0" fmla="*/ 7144 h 3857625"/>
                  <a:gd name="connsiteX1" fmla="*/ 2286667 w 2924175"/>
                  <a:gd name="connsiteY1" fmla="*/ 7144 h 3857625"/>
                  <a:gd name="connsiteX2" fmla="*/ 2917603 w 2924175"/>
                  <a:gd name="connsiteY2" fmla="*/ 637699 h 3857625"/>
                  <a:gd name="connsiteX3" fmla="*/ 2917603 w 2924175"/>
                  <a:gd name="connsiteY3" fmla="*/ 3228499 h 3857625"/>
                  <a:gd name="connsiteX4" fmla="*/ 2286667 w 2924175"/>
                  <a:gd name="connsiteY4" fmla="*/ 3859435 h 3857625"/>
                  <a:gd name="connsiteX5" fmla="*/ 259366 w 2924175"/>
                  <a:gd name="connsiteY5" fmla="*/ 3859435 h 3857625"/>
                  <a:gd name="connsiteX6" fmla="*/ 7144 w 2924175"/>
                  <a:gd name="connsiteY6" fmla="*/ 3607213 h 3857625"/>
                  <a:gd name="connsiteX7" fmla="*/ 7144 w 2924175"/>
                  <a:gd name="connsiteY7" fmla="*/ 259366 h 3857625"/>
                  <a:gd name="connsiteX8" fmla="*/ 259366 w 2924175"/>
                  <a:gd name="connsiteY8" fmla="*/ 7144 h 3857625"/>
                  <a:gd name="connsiteX9" fmla="*/ 259366 w 2924175"/>
                  <a:gd name="connsiteY9" fmla="*/ 7144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175" h="3857625">
                    <a:moveTo>
                      <a:pt x="259366" y="7144"/>
                    </a:moveTo>
                    <a:lnTo>
                      <a:pt x="2286667" y="7144"/>
                    </a:lnTo>
                    <a:cubicBezTo>
                      <a:pt x="2634539" y="8192"/>
                      <a:pt x="2916346" y="289827"/>
                      <a:pt x="2917603" y="637699"/>
                    </a:cubicBezTo>
                    <a:lnTo>
                      <a:pt x="2917603" y="3228499"/>
                    </a:lnTo>
                    <a:cubicBezTo>
                      <a:pt x="2916555" y="3576523"/>
                      <a:pt x="2634691" y="3858387"/>
                      <a:pt x="2286667" y="3859435"/>
                    </a:cubicBezTo>
                    <a:lnTo>
                      <a:pt x="259366" y="3859435"/>
                    </a:lnTo>
                    <a:cubicBezTo>
                      <a:pt x="120244" y="3859016"/>
                      <a:pt x="7563" y="3746335"/>
                      <a:pt x="7144" y="3607213"/>
                    </a:cubicBezTo>
                    <a:lnTo>
                      <a:pt x="7144" y="259366"/>
                    </a:lnTo>
                    <a:cubicBezTo>
                      <a:pt x="7563" y="120244"/>
                      <a:pt x="120244" y="7563"/>
                      <a:pt x="259366" y="7144"/>
                    </a:cubicBezTo>
                    <a:lnTo>
                      <a:pt x="259366" y="7144"/>
                    </a:lnTo>
                    <a:close/>
                  </a:path>
                </a:pathLst>
              </a:custGeom>
              <a:solidFill>
                <a:schemeClr val="accent3">
                  <a:lumMod val="40000"/>
                  <a:lumOff val="60000"/>
                </a:schemeClr>
              </a:solidFill>
              <a:ln w="9525" cap="flat">
                <a:noFill/>
                <a:prstDash val="solid"/>
                <a:miter/>
              </a:ln>
            </p:spPr>
            <p:txBody>
              <a:bodyPr rtlCol="1" anchor="ctr"/>
              <a:lstStyle/>
              <a:p>
                <a:endParaRPr lang="he-IL" sz="1400"/>
              </a:p>
            </p:txBody>
          </p:sp>
          <p:sp>
            <p:nvSpPr>
              <p:cNvPr id="58" name="צורה חופשית: צורה 58">
                <a:extLst>
                  <a:ext uri="{FF2B5EF4-FFF2-40B4-BE49-F238E27FC236}">
                    <a16:creationId xmlns:a16="http://schemas.microsoft.com/office/drawing/2014/main" id="{B95D706E-F1C6-4E20-92DD-FE671E9CEDC2}"/>
                  </a:ext>
                </a:extLst>
              </p:cNvPr>
              <p:cNvSpPr/>
              <p:nvPr/>
            </p:nvSpPr>
            <p:spPr>
              <a:xfrm>
                <a:off x="2319750" y="3414712"/>
                <a:ext cx="2733675" cy="3609975"/>
              </a:xfrm>
              <a:custGeom>
                <a:avLst/>
                <a:gdLst>
                  <a:gd name="connsiteX0" fmla="*/ 259366 w 2733675"/>
                  <a:gd name="connsiteY0" fmla="*/ 7144 h 3609975"/>
                  <a:gd name="connsiteX1" fmla="*/ 2286667 w 2733675"/>
                  <a:gd name="connsiteY1" fmla="*/ 7144 h 3609975"/>
                  <a:gd name="connsiteX2" fmla="*/ 2688241 w 2733675"/>
                  <a:gd name="connsiteY2" fmla="*/ 152686 h 3609975"/>
                  <a:gd name="connsiteX3" fmla="*/ 2734723 w 2733675"/>
                  <a:gd name="connsiteY3" fmla="*/ 390049 h 3609975"/>
                  <a:gd name="connsiteX4" fmla="*/ 2734723 w 2733675"/>
                  <a:gd name="connsiteY4" fmla="*/ 2980849 h 3609975"/>
                  <a:gd name="connsiteX5" fmla="*/ 2104168 w 2733675"/>
                  <a:gd name="connsiteY5" fmla="*/ 3609499 h 3609975"/>
                  <a:gd name="connsiteX6" fmla="*/ 76867 w 2733675"/>
                  <a:gd name="connsiteY6" fmla="*/ 3609499 h 3609975"/>
                  <a:gd name="connsiteX7" fmla="*/ 7144 w 2733675"/>
                  <a:gd name="connsiteY7" fmla="*/ 3599593 h 3609975"/>
                  <a:gd name="connsiteX8" fmla="*/ 7144 w 2733675"/>
                  <a:gd name="connsiteY8" fmla="*/ 259366 h 3609975"/>
                  <a:gd name="connsiteX9" fmla="*/ 259366 w 2733675"/>
                  <a:gd name="connsiteY9" fmla="*/ 7144 h 3609975"/>
                  <a:gd name="connsiteX10" fmla="*/ 259366 w 2733675"/>
                  <a:gd name="connsiteY10"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3675" h="3609975">
                    <a:moveTo>
                      <a:pt x="259366" y="7144"/>
                    </a:moveTo>
                    <a:lnTo>
                      <a:pt x="2286667" y="7144"/>
                    </a:lnTo>
                    <a:cubicBezTo>
                      <a:pt x="2433428" y="7210"/>
                      <a:pt x="2575522" y="58703"/>
                      <a:pt x="2688241" y="152686"/>
                    </a:cubicBezTo>
                    <a:cubicBezTo>
                      <a:pt x="2719045" y="228029"/>
                      <a:pt x="2734837" y="308658"/>
                      <a:pt x="2734723" y="390049"/>
                    </a:cubicBezTo>
                    <a:lnTo>
                      <a:pt x="2734723" y="2980849"/>
                    </a:lnTo>
                    <a:cubicBezTo>
                      <a:pt x="2732427" y="3327825"/>
                      <a:pt x="2451154" y="3608251"/>
                      <a:pt x="2104168" y="3609499"/>
                    </a:cubicBezTo>
                    <a:lnTo>
                      <a:pt x="76867" y="3609499"/>
                    </a:lnTo>
                    <a:cubicBezTo>
                      <a:pt x="53273" y="3609499"/>
                      <a:pt x="29804" y="3606165"/>
                      <a:pt x="7144" y="3599593"/>
                    </a:cubicBezTo>
                    <a:lnTo>
                      <a:pt x="7144" y="259366"/>
                    </a:lnTo>
                    <a:cubicBezTo>
                      <a:pt x="7563" y="120244"/>
                      <a:pt x="120244" y="7563"/>
                      <a:pt x="259366" y="7144"/>
                    </a:cubicBezTo>
                    <a:lnTo>
                      <a:pt x="259366" y="7144"/>
                    </a:lnTo>
                    <a:close/>
                  </a:path>
                </a:pathLst>
              </a:custGeom>
              <a:solidFill>
                <a:srgbClr val="FFFFFF"/>
              </a:solidFill>
              <a:ln w="9525" cap="flat">
                <a:noFill/>
                <a:prstDash val="solid"/>
                <a:miter/>
              </a:ln>
            </p:spPr>
            <p:txBody>
              <a:bodyPr rtlCol="1" anchor="ctr"/>
              <a:lstStyle/>
              <a:p>
                <a:endParaRPr lang="he-IL" sz="1400"/>
              </a:p>
            </p:txBody>
          </p:sp>
          <p:sp>
            <p:nvSpPr>
              <p:cNvPr id="59" name="צורה חופשית: צורה 59">
                <a:extLst>
                  <a:ext uri="{FF2B5EF4-FFF2-40B4-BE49-F238E27FC236}">
                    <a16:creationId xmlns:a16="http://schemas.microsoft.com/office/drawing/2014/main" id="{8B90724B-3A15-47CE-B180-A5D97B2D6EF5}"/>
                  </a:ext>
                </a:extLst>
              </p:cNvPr>
              <p:cNvSpPr/>
              <p:nvPr/>
            </p:nvSpPr>
            <p:spPr>
              <a:xfrm>
                <a:off x="2319369" y="3414712"/>
                <a:ext cx="2552700" cy="3609975"/>
              </a:xfrm>
              <a:custGeom>
                <a:avLst/>
                <a:gdLst>
                  <a:gd name="connsiteX0" fmla="*/ 227743 w 2552700"/>
                  <a:gd name="connsiteY0" fmla="*/ 7144 h 3609975"/>
                  <a:gd name="connsiteX1" fmla="*/ 2330101 w 2552700"/>
                  <a:gd name="connsiteY1" fmla="*/ 7144 h 3609975"/>
                  <a:gd name="connsiteX2" fmla="*/ 2550700 w 2552700"/>
                  <a:gd name="connsiteY2" fmla="*/ 227743 h 3609975"/>
                  <a:gd name="connsiteX3" fmla="*/ 2550700 w 2552700"/>
                  <a:gd name="connsiteY3" fmla="*/ 2901220 h 3609975"/>
                  <a:gd name="connsiteX4" fmla="*/ 2105692 w 2552700"/>
                  <a:gd name="connsiteY4" fmla="*/ 3386233 h 3609975"/>
                  <a:gd name="connsiteX5" fmla="*/ 227743 w 2552700"/>
                  <a:gd name="connsiteY5" fmla="*/ 3386233 h 3609975"/>
                  <a:gd name="connsiteX6" fmla="*/ 7144 w 2552700"/>
                  <a:gd name="connsiteY6" fmla="*/ 3606832 h 3609975"/>
                  <a:gd name="connsiteX7" fmla="*/ 7144 w 2552700"/>
                  <a:gd name="connsiteY7" fmla="*/ 227743 h 3609975"/>
                  <a:gd name="connsiteX8" fmla="*/ 227743 w 2552700"/>
                  <a:gd name="connsiteY8" fmla="*/ 7144 h 3609975"/>
                  <a:gd name="connsiteX9" fmla="*/ 227743 w 2552700"/>
                  <a:gd name="connsiteY9"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2700" h="3609975">
                    <a:moveTo>
                      <a:pt x="227743" y="7144"/>
                    </a:moveTo>
                    <a:lnTo>
                      <a:pt x="2330101" y="7144"/>
                    </a:lnTo>
                    <a:cubicBezTo>
                      <a:pt x="2451849" y="7353"/>
                      <a:pt x="2550490" y="105994"/>
                      <a:pt x="2550700" y="227743"/>
                    </a:cubicBezTo>
                    <a:lnTo>
                      <a:pt x="2550700" y="2901220"/>
                    </a:lnTo>
                    <a:cubicBezTo>
                      <a:pt x="2561749" y="3222784"/>
                      <a:pt x="2405920" y="3376708"/>
                      <a:pt x="2105692" y="3386233"/>
                    </a:cubicBezTo>
                    <a:lnTo>
                      <a:pt x="227743" y="3386233"/>
                    </a:lnTo>
                    <a:cubicBezTo>
                      <a:pt x="105994" y="3386443"/>
                      <a:pt x="7353" y="3485083"/>
                      <a:pt x="7144" y="3606832"/>
                    </a:cubicBezTo>
                    <a:lnTo>
                      <a:pt x="7144" y="227743"/>
                    </a:lnTo>
                    <a:cubicBezTo>
                      <a:pt x="7353" y="105994"/>
                      <a:pt x="105994" y="7353"/>
                      <a:pt x="227743" y="7144"/>
                    </a:cubicBezTo>
                    <a:lnTo>
                      <a:pt x="227743" y="7144"/>
                    </a:lnTo>
                    <a:close/>
                  </a:path>
                </a:pathLst>
              </a:custGeom>
              <a:solidFill>
                <a:schemeClr val="tx2">
                  <a:lumMod val="40000"/>
                  <a:lumOff val="60000"/>
                </a:schemeClr>
              </a:solidFill>
              <a:ln w="9525" cap="flat">
                <a:noFill/>
                <a:prstDash val="solid"/>
                <a:miter/>
              </a:ln>
            </p:spPr>
            <p:txBody>
              <a:bodyPr rtlCol="1" anchor="ctr"/>
              <a:lstStyle/>
              <a:p>
                <a:endParaRPr lang="he-IL" sz="1400"/>
              </a:p>
            </p:txBody>
          </p:sp>
          <p:sp>
            <p:nvSpPr>
              <p:cNvPr id="60" name="צורה חופשית: צורה 60">
                <a:extLst>
                  <a:ext uri="{FF2B5EF4-FFF2-40B4-BE49-F238E27FC236}">
                    <a16:creationId xmlns:a16="http://schemas.microsoft.com/office/drawing/2014/main" id="{45CC99ED-B24B-48CE-AFC0-1C89F1259C33}"/>
                  </a:ext>
                </a:extLst>
              </p:cNvPr>
              <p:cNvSpPr/>
              <p:nvPr/>
            </p:nvSpPr>
            <p:spPr>
              <a:xfrm>
                <a:off x="2856960" y="4232338"/>
                <a:ext cx="1476375" cy="428625"/>
              </a:xfrm>
              <a:custGeom>
                <a:avLst/>
                <a:gdLst>
                  <a:gd name="connsiteX0" fmla="*/ 133255 w 1476375"/>
                  <a:gd name="connsiteY0" fmla="*/ 7144 h 428625"/>
                  <a:gd name="connsiteX1" fmla="*/ 1349788 w 1476375"/>
                  <a:gd name="connsiteY1" fmla="*/ 7144 h 428625"/>
                  <a:gd name="connsiteX2" fmla="*/ 1475899 w 1476375"/>
                  <a:gd name="connsiteY2" fmla="*/ 133255 h 428625"/>
                  <a:gd name="connsiteX3" fmla="*/ 1475899 w 1476375"/>
                  <a:gd name="connsiteY3" fmla="*/ 303943 h 428625"/>
                  <a:gd name="connsiteX4" fmla="*/ 1349788 w 1476375"/>
                  <a:gd name="connsiteY4" fmla="*/ 430054 h 428625"/>
                  <a:gd name="connsiteX5" fmla="*/ 133255 w 1476375"/>
                  <a:gd name="connsiteY5" fmla="*/ 430054 h 428625"/>
                  <a:gd name="connsiteX6" fmla="*/ 7144 w 1476375"/>
                  <a:gd name="connsiteY6" fmla="*/ 303943 h 428625"/>
                  <a:gd name="connsiteX7" fmla="*/ 7144 w 1476375"/>
                  <a:gd name="connsiteY7" fmla="*/ 133255 h 428625"/>
                  <a:gd name="connsiteX8" fmla="*/ 133255 w 1476375"/>
                  <a:gd name="connsiteY8" fmla="*/ 71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75" h="428625">
                    <a:moveTo>
                      <a:pt x="133255" y="7144"/>
                    </a:moveTo>
                    <a:lnTo>
                      <a:pt x="1349788" y="7144"/>
                    </a:lnTo>
                    <a:cubicBezTo>
                      <a:pt x="1419435" y="7144"/>
                      <a:pt x="1475899" y="63608"/>
                      <a:pt x="1475899" y="133255"/>
                    </a:cubicBezTo>
                    <a:lnTo>
                      <a:pt x="1475899" y="303943"/>
                    </a:lnTo>
                    <a:cubicBezTo>
                      <a:pt x="1475899" y="373590"/>
                      <a:pt x="1419435" y="430054"/>
                      <a:pt x="1349788" y="430054"/>
                    </a:cubicBezTo>
                    <a:lnTo>
                      <a:pt x="133255" y="430054"/>
                    </a:lnTo>
                    <a:cubicBezTo>
                      <a:pt x="63608" y="430054"/>
                      <a:pt x="7144" y="373590"/>
                      <a:pt x="7144" y="303943"/>
                    </a:cubicBezTo>
                    <a:lnTo>
                      <a:pt x="7144" y="133255"/>
                    </a:lnTo>
                    <a:cubicBezTo>
                      <a:pt x="7144" y="63608"/>
                      <a:pt x="63608" y="7144"/>
                      <a:pt x="133255" y="7144"/>
                    </a:cubicBezTo>
                    <a:close/>
                  </a:path>
                </a:pathLst>
              </a:custGeom>
              <a:solidFill>
                <a:srgbClr val="FFFFFF"/>
              </a:solidFill>
              <a:ln w="9525" cap="flat">
                <a:noFill/>
                <a:prstDash val="solid"/>
                <a:miter/>
              </a:ln>
            </p:spPr>
            <p:txBody>
              <a:bodyPr rtlCol="1" anchor="ctr"/>
              <a:lstStyle/>
              <a:p>
                <a:endParaRPr lang="he-IL" sz="1400"/>
              </a:p>
            </p:txBody>
          </p:sp>
          <p:sp>
            <p:nvSpPr>
              <p:cNvPr id="61" name="צורה חופשית: צורה 61">
                <a:extLst>
                  <a:ext uri="{FF2B5EF4-FFF2-40B4-BE49-F238E27FC236}">
                    <a16:creationId xmlns:a16="http://schemas.microsoft.com/office/drawing/2014/main" id="{ECDC4A5F-69C4-4644-ABCD-71503D70CCAD}"/>
                  </a:ext>
                </a:extLst>
              </p:cNvPr>
              <p:cNvSpPr/>
              <p:nvPr/>
            </p:nvSpPr>
            <p:spPr>
              <a:xfrm>
                <a:off x="4090638" y="3414712"/>
                <a:ext cx="466725" cy="542925"/>
              </a:xfrm>
              <a:custGeom>
                <a:avLst/>
                <a:gdLst>
                  <a:gd name="connsiteX0" fmla="*/ 7144 w 466725"/>
                  <a:gd name="connsiteY0" fmla="*/ 7144 h 542925"/>
                  <a:gd name="connsiteX1" fmla="*/ 468916 w 466725"/>
                  <a:gd name="connsiteY1" fmla="*/ 7144 h 542925"/>
                  <a:gd name="connsiteX2" fmla="*/ 468916 w 466725"/>
                  <a:gd name="connsiteY2" fmla="*/ 538258 h 542925"/>
                  <a:gd name="connsiteX3" fmla="*/ 238030 w 466725"/>
                  <a:gd name="connsiteY3" fmla="*/ 272701 h 542925"/>
                  <a:gd name="connsiteX4" fmla="*/ 7144 w 466725"/>
                  <a:gd name="connsiteY4" fmla="*/ 538258 h 542925"/>
                  <a:gd name="connsiteX5" fmla="*/ 7144 w 466725"/>
                  <a:gd name="connsiteY5" fmla="*/ 71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42925">
                    <a:moveTo>
                      <a:pt x="7144" y="7144"/>
                    </a:moveTo>
                    <a:lnTo>
                      <a:pt x="468916" y="7144"/>
                    </a:lnTo>
                    <a:lnTo>
                      <a:pt x="468916" y="538258"/>
                    </a:lnTo>
                    <a:lnTo>
                      <a:pt x="238030" y="272701"/>
                    </a:lnTo>
                    <a:lnTo>
                      <a:pt x="7144" y="538258"/>
                    </a:lnTo>
                    <a:lnTo>
                      <a:pt x="7144" y="7144"/>
                    </a:lnTo>
                    <a:close/>
                  </a:path>
                </a:pathLst>
              </a:custGeom>
              <a:solidFill>
                <a:schemeClr val="bg2">
                  <a:lumMod val="50000"/>
                </a:schemeClr>
              </a:solidFill>
              <a:ln w="9525" cap="flat">
                <a:noFill/>
                <a:prstDash val="solid"/>
                <a:miter/>
              </a:ln>
            </p:spPr>
            <p:txBody>
              <a:bodyPr rtlCol="1" anchor="ctr"/>
              <a:lstStyle/>
              <a:p>
                <a:endParaRPr lang="he-IL" sz="1400"/>
              </a:p>
            </p:txBody>
          </p:sp>
        </p:grpSp>
        <p:sp>
          <p:nvSpPr>
            <p:cNvPr id="62" name="TextBox 61">
              <a:extLst>
                <a:ext uri="{FF2B5EF4-FFF2-40B4-BE49-F238E27FC236}">
                  <a16:creationId xmlns:a16="http://schemas.microsoft.com/office/drawing/2014/main" id="{8FAFA666-91F3-483C-932B-63923ED9B220}"/>
                </a:ext>
              </a:extLst>
            </p:cNvPr>
            <p:cNvSpPr txBox="1"/>
            <p:nvPr/>
          </p:nvSpPr>
          <p:spPr>
            <a:xfrm>
              <a:off x="2841661" y="2180735"/>
              <a:ext cx="1431404" cy="338682"/>
            </a:xfrm>
            <a:prstGeom prst="rect">
              <a:avLst/>
            </a:prstGeom>
            <a:noFill/>
          </p:spPr>
          <p:txBody>
            <a:bodyPr wrap="square" rtlCol="1">
              <a:spAutoFit/>
            </a:bodyPr>
            <a:lstStyle/>
            <a:p>
              <a:pPr algn="ctr" rtl="1"/>
              <a:r>
                <a:rPr lang="he-IL" sz="1601" dirty="0">
                  <a:ln>
                    <a:solidFill>
                      <a:schemeClr val="bg1"/>
                    </a:solidFill>
                  </a:ln>
                  <a:solidFill>
                    <a:schemeClr val="bg1"/>
                  </a:solidFill>
                </a:rPr>
                <a:t>קריאת כיוון</a:t>
              </a:r>
            </a:p>
          </p:txBody>
        </p:sp>
      </p:grpSp>
      <p:sp>
        <p:nvSpPr>
          <p:cNvPr id="69" name="מלבן 68">
            <a:extLst>
              <a:ext uri="{FF2B5EF4-FFF2-40B4-BE49-F238E27FC236}">
                <a16:creationId xmlns:a16="http://schemas.microsoft.com/office/drawing/2014/main" id="{7E7CF3E5-F8BA-42F4-B11C-CBA8E8F6ED79}"/>
              </a:ext>
            </a:extLst>
          </p:cNvPr>
          <p:cNvSpPr/>
          <p:nvPr/>
        </p:nvSpPr>
        <p:spPr>
          <a:xfrm>
            <a:off x="4987636" y="3712850"/>
            <a:ext cx="1966506" cy="376526"/>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הטמעת כישורי חיים</a:t>
            </a:r>
          </a:p>
        </p:txBody>
      </p:sp>
      <p:sp>
        <p:nvSpPr>
          <p:cNvPr id="23" name="TextBox 22">
            <a:extLst>
              <a:ext uri="{FF2B5EF4-FFF2-40B4-BE49-F238E27FC236}">
                <a16:creationId xmlns:a16="http://schemas.microsoft.com/office/drawing/2014/main" id="{2EA83D39-D66C-4DA6-996F-C529CB17C7B6}"/>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25" name="מלבן 24">
            <a:hlinkClick r:id="" action="ppaction://hlinkshowjump?jump=nextslide"/>
            <a:extLst>
              <a:ext uri="{FF2B5EF4-FFF2-40B4-BE49-F238E27FC236}">
                <a16:creationId xmlns:a16="http://schemas.microsoft.com/office/drawing/2014/main" id="{BF018DE4-3753-44D3-8172-C10792E10481}"/>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25">
            <a:hlinkClick r:id="" action="ppaction://hlinkshowjump?jump=previousslide"/>
            <a:extLst>
              <a:ext uri="{FF2B5EF4-FFF2-40B4-BE49-F238E27FC236}">
                <a16:creationId xmlns:a16="http://schemas.microsoft.com/office/drawing/2014/main" id="{738A3936-6904-4724-98CA-4F39A375BA25}"/>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a:hlinkClick r:id="rId3" action="ppaction://hlinksldjump"/>
            <a:extLst>
              <a:ext uri="{FF2B5EF4-FFF2-40B4-BE49-F238E27FC236}">
                <a16:creationId xmlns:a16="http://schemas.microsoft.com/office/drawing/2014/main" id="{878356E8-D95A-4B76-A815-366901014A0F}"/>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a:hlinkClick r:id="rId4" action="ppaction://hlinksldjump"/>
            <a:extLst>
              <a:ext uri="{FF2B5EF4-FFF2-40B4-BE49-F238E27FC236}">
                <a16:creationId xmlns:a16="http://schemas.microsoft.com/office/drawing/2014/main" id="{896D6500-6505-4407-9DA2-7415BA8AA347}"/>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ציין מיקום של מספר שקופית 3">
            <a:extLst>
              <a:ext uri="{FF2B5EF4-FFF2-40B4-BE49-F238E27FC236}">
                <a16:creationId xmlns:a16="http://schemas.microsoft.com/office/drawing/2014/main" id="{0EEB5D97-EA4A-47E9-B6EF-43DFD571D10B}"/>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101</a:t>
            </a:fld>
            <a:endParaRPr lang="he-IL" dirty="0"/>
          </a:p>
        </p:txBody>
      </p:sp>
    </p:spTree>
    <p:extLst>
      <p:ext uri="{BB962C8B-B14F-4D97-AF65-F5344CB8AC3E}">
        <p14:creationId xmlns:p14="http://schemas.microsoft.com/office/powerpoint/2010/main" val="8502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5"/>
            <a:ext cx="5908524" cy="468000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76B856"/>
                </a:solidFill>
              </a:rPr>
              <a:t>מטלות הבית ולוגיסטיקה</a:t>
            </a:r>
          </a:p>
        </p:txBody>
      </p:sp>
      <p:sp>
        <p:nvSpPr>
          <p:cNvPr id="62" name="TextBox 61">
            <a:extLst>
              <a:ext uri="{FF2B5EF4-FFF2-40B4-BE49-F238E27FC236}">
                <a16:creationId xmlns:a16="http://schemas.microsoft.com/office/drawing/2014/main" id="{CE8444B8-C2EF-4ACF-9C5E-C4A09ABC1544}"/>
              </a:ext>
            </a:extLst>
          </p:cNvPr>
          <p:cNvSpPr txBox="1"/>
          <p:nvPr/>
        </p:nvSpPr>
        <p:spPr>
          <a:xfrm>
            <a:off x="975360" y="2199953"/>
            <a:ext cx="5666675" cy="4064959"/>
          </a:xfrm>
          <a:prstGeom prst="rect">
            <a:avLst/>
          </a:prstGeom>
          <a:noFill/>
        </p:spPr>
        <p:txBody>
          <a:bodyPr wrap="square" lIns="36000" rtlCol="1">
            <a:spAutoFit/>
          </a:bodyPr>
          <a:lstStyle/>
          <a:p>
            <a:pPr algn="r" rtl="1">
              <a:lnSpc>
                <a:spcPct val="150000"/>
              </a:lnSpc>
              <a:spcAft>
                <a:spcPts val="600"/>
              </a:spcAft>
            </a:pPr>
            <a:r>
              <a:rPr lang="he-IL" sz="2000" b="1" dirty="0">
                <a:solidFill>
                  <a:srgbClr val="76B856"/>
                </a:solidFill>
                <a:latin typeface="Arial" pitchFamily="34" charset="0"/>
                <a:cs typeface="Arial" pitchFamily="34" charset="0"/>
              </a:rPr>
              <a:t>עקרונות מנחים בהטמעת כישורי חיים בקרב הילדים:</a:t>
            </a:r>
          </a:p>
          <a:p>
            <a:pPr marL="285750" indent="-285750" algn="r" rtl="1">
              <a:lnSpc>
                <a:spcPct val="150000"/>
              </a:lnSpc>
              <a:spcAft>
                <a:spcPts val="600"/>
              </a:spcAft>
              <a:buFontTx/>
              <a:buChar char="-"/>
            </a:pPr>
            <a:r>
              <a:rPr lang="he-IL" sz="1601" b="1" dirty="0">
                <a:solidFill>
                  <a:schemeClr val="tx1">
                    <a:lumMod val="50000"/>
                    <a:lumOff val="50000"/>
                  </a:schemeClr>
                </a:solidFill>
                <a:highlight>
                  <a:srgbClr val="D7EACC"/>
                </a:highlight>
                <a:latin typeface="Arial" pitchFamily="34" charset="0"/>
                <a:cs typeface="Arial" pitchFamily="34" charset="0"/>
              </a:rPr>
              <a:t>תנו להם לעזור:</a:t>
            </a:r>
            <a:r>
              <a:rPr lang="he-IL" sz="1601" b="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אפילו בדברים קטנים ופשוטים וכמובן בהתאם לגיל. כל עזרה שלהם מאפשרת להם ללמוד איך ומה לבצע וכמובן גורמת להם להרגיש משמעותיים.</a:t>
            </a:r>
          </a:p>
          <a:p>
            <a:pPr marL="285750" indent="-285750" algn="r" rtl="1">
              <a:lnSpc>
                <a:spcPct val="150000"/>
              </a:lnSpc>
              <a:spcAft>
                <a:spcPts val="600"/>
              </a:spcAft>
              <a:buFontTx/>
              <a:buChar char="-"/>
            </a:pPr>
            <a:r>
              <a:rPr lang="he-IL" sz="1601" b="1" dirty="0">
                <a:solidFill>
                  <a:schemeClr val="tx1">
                    <a:lumMod val="50000"/>
                    <a:lumOff val="50000"/>
                  </a:schemeClr>
                </a:solidFill>
                <a:highlight>
                  <a:srgbClr val="D7EACC"/>
                </a:highlight>
                <a:latin typeface="Arial" pitchFamily="34" charset="0"/>
                <a:cs typeface="Arial" pitchFamily="34" charset="0"/>
              </a:rPr>
              <a:t>אנחנו מהווים דוגמא אישית </a:t>
            </a:r>
            <a:r>
              <a:rPr lang="he-IL" sz="1601" b="1" dirty="0" err="1">
                <a:solidFill>
                  <a:schemeClr val="tx1">
                    <a:lumMod val="50000"/>
                    <a:lumOff val="50000"/>
                  </a:schemeClr>
                </a:solidFill>
                <a:highlight>
                  <a:srgbClr val="D7EACC"/>
                </a:highlight>
                <a:latin typeface="Arial" pitchFamily="34" charset="0"/>
                <a:cs typeface="Arial" pitchFamily="34" charset="0"/>
              </a:rPr>
              <a:t>בהכל</a:t>
            </a:r>
            <a:r>
              <a:rPr lang="he-IL" sz="1601" b="1" dirty="0">
                <a:solidFill>
                  <a:schemeClr val="tx1">
                    <a:lumMod val="50000"/>
                    <a:lumOff val="50000"/>
                  </a:schemeClr>
                </a:solidFill>
                <a:highlight>
                  <a:srgbClr val="D7EACC"/>
                </a:highlight>
                <a:latin typeface="Arial" pitchFamily="34" charset="0"/>
                <a:cs typeface="Arial" pitchFamily="34" charset="0"/>
              </a:rPr>
              <a:t>:</a:t>
            </a:r>
            <a:r>
              <a:rPr lang="he-IL" sz="1601" b="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אופן ההתנהלות שלנו, אופן ניהול שיחה, ניהול משק הבית, עמידה בזמנים וכדומה. גם כשנדמה לנו שהם לא רואים - הם כן!</a:t>
            </a:r>
          </a:p>
          <a:p>
            <a:pPr marL="285750" indent="-285750" algn="r" rtl="1">
              <a:lnSpc>
                <a:spcPct val="150000"/>
              </a:lnSpc>
              <a:spcAft>
                <a:spcPts val="600"/>
              </a:spcAft>
              <a:buFontTx/>
              <a:buChar char="-"/>
            </a:pPr>
            <a:r>
              <a:rPr lang="he-IL" sz="1601" b="1" dirty="0">
                <a:solidFill>
                  <a:schemeClr val="tx1">
                    <a:lumMod val="50000"/>
                    <a:lumOff val="50000"/>
                  </a:schemeClr>
                </a:solidFill>
                <a:highlight>
                  <a:srgbClr val="D7EACC"/>
                </a:highlight>
                <a:latin typeface="Arial" pitchFamily="34" charset="0"/>
                <a:cs typeface="Arial" pitchFamily="34" charset="0"/>
              </a:rPr>
              <a:t>אל תעשו במקום הילד אלא </a:t>
            </a:r>
            <a:r>
              <a:rPr lang="he-IL" sz="1601" b="1" dirty="0" err="1">
                <a:solidFill>
                  <a:schemeClr val="tx1">
                    <a:lumMod val="50000"/>
                    <a:lumOff val="50000"/>
                  </a:schemeClr>
                </a:solidFill>
                <a:highlight>
                  <a:srgbClr val="D7EACC"/>
                </a:highlight>
                <a:latin typeface="Arial" pitchFamily="34" charset="0"/>
                <a:cs typeface="Arial" pitchFamily="34" charset="0"/>
              </a:rPr>
              <a:t>איתו</a:t>
            </a:r>
            <a:r>
              <a:rPr lang="he-IL" sz="1601" b="1" dirty="0">
                <a:solidFill>
                  <a:schemeClr val="tx1">
                    <a:lumMod val="50000"/>
                    <a:lumOff val="50000"/>
                  </a:schemeClr>
                </a:solidFill>
                <a:highlight>
                  <a:srgbClr val="D7EACC"/>
                </a:highlight>
                <a:latin typeface="Arial" pitchFamily="34" charset="0"/>
                <a:cs typeface="Arial" pitchFamily="34" charset="0"/>
              </a:rPr>
              <a:t> ובשלבים:</a:t>
            </a:r>
            <a:r>
              <a:rPr lang="he-IL" sz="1601" b="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לדוגמא, אם ילד לא יודע לצחצח שיניים, נצחצח יחד </a:t>
            </a:r>
            <a:r>
              <a:rPr lang="he-IL" sz="1601" dirty="0" err="1">
                <a:solidFill>
                  <a:schemeClr val="tx1">
                    <a:lumMod val="50000"/>
                    <a:lumOff val="50000"/>
                  </a:schemeClr>
                </a:solidFill>
                <a:latin typeface="Arial" pitchFamily="34" charset="0"/>
                <a:cs typeface="Arial" pitchFamily="34" charset="0"/>
              </a:rPr>
              <a:t>איתו</a:t>
            </a:r>
            <a:r>
              <a:rPr lang="he-IL" sz="1601" dirty="0">
                <a:solidFill>
                  <a:schemeClr val="tx1">
                    <a:lumMod val="50000"/>
                    <a:lumOff val="50000"/>
                  </a:schemeClr>
                </a:solidFill>
                <a:latin typeface="Arial" pitchFamily="34" charset="0"/>
                <a:cs typeface="Arial" pitchFamily="34" charset="0"/>
              </a:rPr>
              <a:t>, נדגים לו ולאט לאט נאפשר לו לעשות זאת עצמאית.</a:t>
            </a:r>
          </a:p>
        </p:txBody>
      </p:sp>
      <p:sp>
        <p:nvSpPr>
          <p:cNvPr id="18" name="TextBox 17">
            <a:extLst>
              <a:ext uri="{FF2B5EF4-FFF2-40B4-BE49-F238E27FC236}">
                <a16:creationId xmlns:a16="http://schemas.microsoft.com/office/drawing/2014/main" id="{A7DD6F0A-B22B-41A9-92B1-FA12F305F6A1}"/>
              </a:ext>
            </a:extLst>
          </p:cNvPr>
          <p:cNvSpPr txBox="1"/>
          <p:nvPr/>
        </p:nvSpPr>
        <p:spPr>
          <a:xfrm>
            <a:off x="967646" y="7056421"/>
            <a:ext cx="5515200" cy="2202141"/>
          </a:xfrm>
          <a:prstGeom prst="rect">
            <a:avLst/>
          </a:prstGeom>
          <a:noFill/>
          <a:ln>
            <a:noFill/>
          </a:ln>
        </p:spPr>
        <p:txBody>
          <a:bodyPr wrap="square" rtlCol="1">
            <a:spAutoFit/>
          </a:bodyPr>
          <a:lstStyle/>
          <a:p>
            <a:pPr marL="182564" indent="-182564" algn="r" rtl="1">
              <a:lnSpc>
                <a:spcPct val="150000"/>
              </a:lnSpc>
              <a:spcAft>
                <a:spcPts val="600"/>
              </a:spcAft>
              <a:buClr>
                <a:srgbClr val="76B856"/>
              </a:buClr>
              <a:buFont typeface="Calibri" panose="020F0502020204030204" pitchFamily="34" charset="0"/>
              <a:buChar char="‹"/>
            </a:pPr>
            <a:r>
              <a:rPr lang="he-IL" sz="1601" dirty="0">
                <a:solidFill>
                  <a:schemeClr val="tx1">
                    <a:lumMod val="50000"/>
                    <a:lumOff val="50000"/>
                  </a:schemeClr>
                </a:solidFill>
              </a:rPr>
              <a:t>חיבוק חזק ולא כואב, ורד ביבי:</a:t>
            </a:r>
          </a:p>
          <a:p>
            <a:pPr marL="639737" lvl="1" indent="-182564" algn="r" rtl="1">
              <a:lnSpc>
                <a:spcPct val="150000"/>
              </a:lnSpc>
              <a:spcAft>
                <a:spcPts val="600"/>
              </a:spcAft>
              <a:buClr>
                <a:srgbClr val="76B856"/>
              </a:buClr>
              <a:buFont typeface="Calibri" panose="020F0502020204030204" pitchFamily="34" charset="0"/>
              <a:buChar char="‹"/>
            </a:pPr>
            <a:r>
              <a:rPr lang="he-IL" sz="1601" dirty="0">
                <a:solidFill>
                  <a:schemeClr val="tx1">
                    <a:lumMod val="50000"/>
                    <a:lumOff val="50000"/>
                  </a:schemeClr>
                </a:solidFill>
              </a:rPr>
              <a:t>'עבודה מתוך הקשר' -  עמוד 113.</a:t>
            </a:r>
          </a:p>
          <a:p>
            <a:pPr marL="639737" lvl="1" indent="-182564" algn="r" rtl="1">
              <a:lnSpc>
                <a:spcPct val="150000"/>
              </a:lnSpc>
              <a:spcAft>
                <a:spcPts val="600"/>
              </a:spcAft>
              <a:buClr>
                <a:srgbClr val="76B856"/>
              </a:buClr>
              <a:buFont typeface="Calibri" panose="020F0502020204030204" pitchFamily="34" charset="0"/>
              <a:buChar char="‹"/>
            </a:pPr>
            <a:r>
              <a:rPr lang="he-IL" sz="1601" dirty="0">
                <a:solidFill>
                  <a:schemeClr val="tx1">
                    <a:lumMod val="50000"/>
                    <a:lumOff val="50000"/>
                  </a:schemeClr>
                </a:solidFill>
              </a:rPr>
              <a:t>'רצף כעקביות' - עמוד 117.</a:t>
            </a:r>
          </a:p>
          <a:p>
            <a:pPr marL="639737" lvl="1" indent="-182564" algn="r" rtl="1">
              <a:lnSpc>
                <a:spcPct val="150000"/>
              </a:lnSpc>
              <a:spcAft>
                <a:spcPts val="600"/>
              </a:spcAft>
              <a:buClr>
                <a:srgbClr val="76B856"/>
              </a:buClr>
              <a:buFont typeface="Calibri" panose="020F0502020204030204" pitchFamily="34" charset="0"/>
              <a:buChar char="‹"/>
            </a:pPr>
            <a:r>
              <a:rPr lang="he-IL" sz="1601" dirty="0">
                <a:solidFill>
                  <a:schemeClr val="tx1">
                    <a:lumMod val="50000"/>
                    <a:lumOff val="50000"/>
                  </a:schemeClr>
                </a:solidFill>
              </a:rPr>
              <a:t>'רצף מרחבים ככלי טיפולי' - 133.</a:t>
            </a:r>
          </a:p>
          <a:p>
            <a:pPr marL="639737" lvl="1" indent="-182564" algn="r" rtl="1">
              <a:lnSpc>
                <a:spcPct val="150000"/>
              </a:lnSpc>
              <a:spcAft>
                <a:spcPts val="600"/>
              </a:spcAft>
              <a:buClr>
                <a:srgbClr val="76B856"/>
              </a:buClr>
              <a:buFont typeface="Calibri" panose="020F0502020204030204" pitchFamily="34" charset="0"/>
              <a:buChar char="‹"/>
            </a:pPr>
            <a:r>
              <a:rPr lang="he-IL" sz="1601" dirty="0">
                <a:solidFill>
                  <a:schemeClr val="tx1">
                    <a:lumMod val="50000"/>
                    <a:lumOff val="50000"/>
                  </a:schemeClr>
                </a:solidFill>
              </a:rPr>
              <a:t>'גבולות כנתינה' - עמוד 148.</a:t>
            </a:r>
          </a:p>
        </p:txBody>
      </p:sp>
      <p:grpSp>
        <p:nvGrpSpPr>
          <p:cNvPr id="19" name="קבוצה 18">
            <a:extLst>
              <a:ext uri="{FF2B5EF4-FFF2-40B4-BE49-F238E27FC236}">
                <a16:creationId xmlns:a16="http://schemas.microsoft.com/office/drawing/2014/main" id="{D2C2130A-52B0-450D-9316-C43A28A47023}"/>
              </a:ext>
            </a:extLst>
          </p:cNvPr>
          <p:cNvGrpSpPr/>
          <p:nvPr/>
        </p:nvGrpSpPr>
        <p:grpSpPr>
          <a:xfrm>
            <a:off x="2704543" y="6631777"/>
            <a:ext cx="1982175" cy="418761"/>
            <a:chOff x="2704543" y="2148677"/>
            <a:chExt cx="1982175" cy="418761"/>
          </a:xfrm>
        </p:grpSpPr>
        <p:sp>
          <p:nvSpPr>
            <p:cNvPr id="20" name="מלבן 19">
              <a:extLst>
                <a:ext uri="{FF2B5EF4-FFF2-40B4-BE49-F238E27FC236}">
                  <a16:creationId xmlns:a16="http://schemas.microsoft.com/office/drawing/2014/main" id="{8C244EBA-BD14-4563-909D-81BF7369C760}"/>
                </a:ext>
              </a:extLst>
            </p:cNvPr>
            <p:cNvSpPr/>
            <p:nvPr/>
          </p:nvSpPr>
          <p:spPr>
            <a:xfrm>
              <a:off x="2704543" y="2148677"/>
              <a:ext cx="1982175" cy="418761"/>
            </a:xfrm>
            <a:prstGeom prst="rect">
              <a:avLst/>
            </a:prstGeom>
            <a:solidFill>
              <a:srgbClr val="76B85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pSp>
          <p:nvGrpSpPr>
            <p:cNvPr id="22" name="גרפיקה 76">
              <a:extLst>
                <a:ext uri="{FF2B5EF4-FFF2-40B4-BE49-F238E27FC236}">
                  <a16:creationId xmlns:a16="http://schemas.microsoft.com/office/drawing/2014/main" id="{EE6CC6BE-C402-4BA5-899E-5E9397B9254A}"/>
                </a:ext>
              </a:extLst>
            </p:cNvPr>
            <p:cNvGrpSpPr/>
            <p:nvPr/>
          </p:nvGrpSpPr>
          <p:grpSpPr>
            <a:xfrm>
              <a:off x="4276451" y="2216866"/>
              <a:ext cx="290396" cy="290396"/>
              <a:chOff x="1855787" y="3421856"/>
              <a:chExt cx="3848100" cy="3848100"/>
            </a:xfrm>
          </p:grpSpPr>
          <p:sp>
            <p:nvSpPr>
              <p:cNvPr id="24" name="צורה חופשית: צורה 57">
                <a:extLst>
                  <a:ext uri="{FF2B5EF4-FFF2-40B4-BE49-F238E27FC236}">
                    <a16:creationId xmlns:a16="http://schemas.microsoft.com/office/drawing/2014/main" id="{C36A141F-B44E-45EE-B065-16AE617FD2AC}"/>
                  </a:ext>
                </a:extLst>
              </p:cNvPr>
              <p:cNvSpPr/>
              <p:nvPr/>
            </p:nvSpPr>
            <p:spPr>
              <a:xfrm>
                <a:off x="2319750" y="3414712"/>
                <a:ext cx="2924175" cy="3857625"/>
              </a:xfrm>
              <a:custGeom>
                <a:avLst/>
                <a:gdLst>
                  <a:gd name="connsiteX0" fmla="*/ 259366 w 2924175"/>
                  <a:gd name="connsiteY0" fmla="*/ 7144 h 3857625"/>
                  <a:gd name="connsiteX1" fmla="*/ 2286667 w 2924175"/>
                  <a:gd name="connsiteY1" fmla="*/ 7144 h 3857625"/>
                  <a:gd name="connsiteX2" fmla="*/ 2917603 w 2924175"/>
                  <a:gd name="connsiteY2" fmla="*/ 637699 h 3857625"/>
                  <a:gd name="connsiteX3" fmla="*/ 2917603 w 2924175"/>
                  <a:gd name="connsiteY3" fmla="*/ 3228499 h 3857625"/>
                  <a:gd name="connsiteX4" fmla="*/ 2286667 w 2924175"/>
                  <a:gd name="connsiteY4" fmla="*/ 3859435 h 3857625"/>
                  <a:gd name="connsiteX5" fmla="*/ 259366 w 2924175"/>
                  <a:gd name="connsiteY5" fmla="*/ 3859435 h 3857625"/>
                  <a:gd name="connsiteX6" fmla="*/ 7144 w 2924175"/>
                  <a:gd name="connsiteY6" fmla="*/ 3607213 h 3857625"/>
                  <a:gd name="connsiteX7" fmla="*/ 7144 w 2924175"/>
                  <a:gd name="connsiteY7" fmla="*/ 259366 h 3857625"/>
                  <a:gd name="connsiteX8" fmla="*/ 259366 w 2924175"/>
                  <a:gd name="connsiteY8" fmla="*/ 7144 h 3857625"/>
                  <a:gd name="connsiteX9" fmla="*/ 259366 w 2924175"/>
                  <a:gd name="connsiteY9" fmla="*/ 7144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175" h="3857625">
                    <a:moveTo>
                      <a:pt x="259366" y="7144"/>
                    </a:moveTo>
                    <a:lnTo>
                      <a:pt x="2286667" y="7144"/>
                    </a:lnTo>
                    <a:cubicBezTo>
                      <a:pt x="2634539" y="8192"/>
                      <a:pt x="2916346" y="289827"/>
                      <a:pt x="2917603" y="637699"/>
                    </a:cubicBezTo>
                    <a:lnTo>
                      <a:pt x="2917603" y="3228499"/>
                    </a:lnTo>
                    <a:cubicBezTo>
                      <a:pt x="2916555" y="3576523"/>
                      <a:pt x="2634691" y="3858387"/>
                      <a:pt x="2286667" y="3859435"/>
                    </a:cubicBezTo>
                    <a:lnTo>
                      <a:pt x="259366" y="3859435"/>
                    </a:lnTo>
                    <a:cubicBezTo>
                      <a:pt x="120244" y="3859016"/>
                      <a:pt x="7563" y="3746335"/>
                      <a:pt x="7144" y="3607213"/>
                    </a:cubicBezTo>
                    <a:lnTo>
                      <a:pt x="7144" y="259366"/>
                    </a:lnTo>
                    <a:cubicBezTo>
                      <a:pt x="7563" y="120244"/>
                      <a:pt x="120244" y="7563"/>
                      <a:pt x="259366" y="7144"/>
                    </a:cubicBezTo>
                    <a:lnTo>
                      <a:pt x="259366" y="7144"/>
                    </a:lnTo>
                    <a:close/>
                  </a:path>
                </a:pathLst>
              </a:custGeom>
              <a:solidFill>
                <a:schemeClr val="accent3">
                  <a:lumMod val="40000"/>
                  <a:lumOff val="60000"/>
                </a:schemeClr>
              </a:solidFill>
              <a:ln w="9525" cap="flat">
                <a:noFill/>
                <a:prstDash val="solid"/>
                <a:miter/>
              </a:ln>
            </p:spPr>
            <p:txBody>
              <a:bodyPr rtlCol="1" anchor="ctr"/>
              <a:lstStyle/>
              <a:p>
                <a:endParaRPr lang="he-IL" sz="1400"/>
              </a:p>
            </p:txBody>
          </p:sp>
          <p:sp>
            <p:nvSpPr>
              <p:cNvPr id="25" name="צורה חופשית: צורה 58">
                <a:extLst>
                  <a:ext uri="{FF2B5EF4-FFF2-40B4-BE49-F238E27FC236}">
                    <a16:creationId xmlns:a16="http://schemas.microsoft.com/office/drawing/2014/main" id="{070EF877-4CB2-40FC-832A-0957737E6AE0}"/>
                  </a:ext>
                </a:extLst>
              </p:cNvPr>
              <p:cNvSpPr/>
              <p:nvPr/>
            </p:nvSpPr>
            <p:spPr>
              <a:xfrm>
                <a:off x="2319750" y="3414712"/>
                <a:ext cx="2733675" cy="3609975"/>
              </a:xfrm>
              <a:custGeom>
                <a:avLst/>
                <a:gdLst>
                  <a:gd name="connsiteX0" fmla="*/ 259366 w 2733675"/>
                  <a:gd name="connsiteY0" fmla="*/ 7144 h 3609975"/>
                  <a:gd name="connsiteX1" fmla="*/ 2286667 w 2733675"/>
                  <a:gd name="connsiteY1" fmla="*/ 7144 h 3609975"/>
                  <a:gd name="connsiteX2" fmla="*/ 2688241 w 2733675"/>
                  <a:gd name="connsiteY2" fmla="*/ 152686 h 3609975"/>
                  <a:gd name="connsiteX3" fmla="*/ 2734723 w 2733675"/>
                  <a:gd name="connsiteY3" fmla="*/ 390049 h 3609975"/>
                  <a:gd name="connsiteX4" fmla="*/ 2734723 w 2733675"/>
                  <a:gd name="connsiteY4" fmla="*/ 2980849 h 3609975"/>
                  <a:gd name="connsiteX5" fmla="*/ 2104168 w 2733675"/>
                  <a:gd name="connsiteY5" fmla="*/ 3609499 h 3609975"/>
                  <a:gd name="connsiteX6" fmla="*/ 76867 w 2733675"/>
                  <a:gd name="connsiteY6" fmla="*/ 3609499 h 3609975"/>
                  <a:gd name="connsiteX7" fmla="*/ 7144 w 2733675"/>
                  <a:gd name="connsiteY7" fmla="*/ 3599593 h 3609975"/>
                  <a:gd name="connsiteX8" fmla="*/ 7144 w 2733675"/>
                  <a:gd name="connsiteY8" fmla="*/ 259366 h 3609975"/>
                  <a:gd name="connsiteX9" fmla="*/ 259366 w 2733675"/>
                  <a:gd name="connsiteY9" fmla="*/ 7144 h 3609975"/>
                  <a:gd name="connsiteX10" fmla="*/ 259366 w 2733675"/>
                  <a:gd name="connsiteY10"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3675" h="3609975">
                    <a:moveTo>
                      <a:pt x="259366" y="7144"/>
                    </a:moveTo>
                    <a:lnTo>
                      <a:pt x="2286667" y="7144"/>
                    </a:lnTo>
                    <a:cubicBezTo>
                      <a:pt x="2433428" y="7210"/>
                      <a:pt x="2575522" y="58703"/>
                      <a:pt x="2688241" y="152686"/>
                    </a:cubicBezTo>
                    <a:cubicBezTo>
                      <a:pt x="2719045" y="228029"/>
                      <a:pt x="2734837" y="308658"/>
                      <a:pt x="2734723" y="390049"/>
                    </a:cubicBezTo>
                    <a:lnTo>
                      <a:pt x="2734723" y="2980849"/>
                    </a:lnTo>
                    <a:cubicBezTo>
                      <a:pt x="2732427" y="3327825"/>
                      <a:pt x="2451154" y="3608251"/>
                      <a:pt x="2104168" y="3609499"/>
                    </a:cubicBezTo>
                    <a:lnTo>
                      <a:pt x="76867" y="3609499"/>
                    </a:lnTo>
                    <a:cubicBezTo>
                      <a:pt x="53273" y="3609499"/>
                      <a:pt x="29804" y="3606165"/>
                      <a:pt x="7144" y="3599593"/>
                    </a:cubicBezTo>
                    <a:lnTo>
                      <a:pt x="7144" y="259366"/>
                    </a:lnTo>
                    <a:cubicBezTo>
                      <a:pt x="7563" y="120244"/>
                      <a:pt x="120244" y="7563"/>
                      <a:pt x="259366" y="7144"/>
                    </a:cubicBezTo>
                    <a:lnTo>
                      <a:pt x="259366" y="7144"/>
                    </a:lnTo>
                    <a:close/>
                  </a:path>
                </a:pathLst>
              </a:custGeom>
              <a:solidFill>
                <a:srgbClr val="FFFFFF"/>
              </a:solidFill>
              <a:ln w="9525" cap="flat">
                <a:noFill/>
                <a:prstDash val="solid"/>
                <a:miter/>
              </a:ln>
            </p:spPr>
            <p:txBody>
              <a:bodyPr rtlCol="1" anchor="ctr"/>
              <a:lstStyle/>
              <a:p>
                <a:endParaRPr lang="he-IL" sz="1400"/>
              </a:p>
            </p:txBody>
          </p:sp>
          <p:sp>
            <p:nvSpPr>
              <p:cNvPr id="26" name="צורה חופשית: צורה 59">
                <a:extLst>
                  <a:ext uri="{FF2B5EF4-FFF2-40B4-BE49-F238E27FC236}">
                    <a16:creationId xmlns:a16="http://schemas.microsoft.com/office/drawing/2014/main" id="{C52D7B65-B8FA-465D-86B9-2314A8219EB0}"/>
                  </a:ext>
                </a:extLst>
              </p:cNvPr>
              <p:cNvSpPr/>
              <p:nvPr/>
            </p:nvSpPr>
            <p:spPr>
              <a:xfrm>
                <a:off x="2319369" y="3414712"/>
                <a:ext cx="2552700" cy="3609975"/>
              </a:xfrm>
              <a:custGeom>
                <a:avLst/>
                <a:gdLst>
                  <a:gd name="connsiteX0" fmla="*/ 227743 w 2552700"/>
                  <a:gd name="connsiteY0" fmla="*/ 7144 h 3609975"/>
                  <a:gd name="connsiteX1" fmla="*/ 2330101 w 2552700"/>
                  <a:gd name="connsiteY1" fmla="*/ 7144 h 3609975"/>
                  <a:gd name="connsiteX2" fmla="*/ 2550700 w 2552700"/>
                  <a:gd name="connsiteY2" fmla="*/ 227743 h 3609975"/>
                  <a:gd name="connsiteX3" fmla="*/ 2550700 w 2552700"/>
                  <a:gd name="connsiteY3" fmla="*/ 2901220 h 3609975"/>
                  <a:gd name="connsiteX4" fmla="*/ 2105692 w 2552700"/>
                  <a:gd name="connsiteY4" fmla="*/ 3386233 h 3609975"/>
                  <a:gd name="connsiteX5" fmla="*/ 227743 w 2552700"/>
                  <a:gd name="connsiteY5" fmla="*/ 3386233 h 3609975"/>
                  <a:gd name="connsiteX6" fmla="*/ 7144 w 2552700"/>
                  <a:gd name="connsiteY6" fmla="*/ 3606832 h 3609975"/>
                  <a:gd name="connsiteX7" fmla="*/ 7144 w 2552700"/>
                  <a:gd name="connsiteY7" fmla="*/ 227743 h 3609975"/>
                  <a:gd name="connsiteX8" fmla="*/ 227743 w 2552700"/>
                  <a:gd name="connsiteY8" fmla="*/ 7144 h 3609975"/>
                  <a:gd name="connsiteX9" fmla="*/ 227743 w 2552700"/>
                  <a:gd name="connsiteY9"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2700" h="3609975">
                    <a:moveTo>
                      <a:pt x="227743" y="7144"/>
                    </a:moveTo>
                    <a:lnTo>
                      <a:pt x="2330101" y="7144"/>
                    </a:lnTo>
                    <a:cubicBezTo>
                      <a:pt x="2451849" y="7353"/>
                      <a:pt x="2550490" y="105994"/>
                      <a:pt x="2550700" y="227743"/>
                    </a:cubicBezTo>
                    <a:lnTo>
                      <a:pt x="2550700" y="2901220"/>
                    </a:lnTo>
                    <a:cubicBezTo>
                      <a:pt x="2561749" y="3222784"/>
                      <a:pt x="2405920" y="3376708"/>
                      <a:pt x="2105692" y="3386233"/>
                    </a:cubicBezTo>
                    <a:lnTo>
                      <a:pt x="227743" y="3386233"/>
                    </a:lnTo>
                    <a:cubicBezTo>
                      <a:pt x="105994" y="3386443"/>
                      <a:pt x="7353" y="3485083"/>
                      <a:pt x="7144" y="3606832"/>
                    </a:cubicBezTo>
                    <a:lnTo>
                      <a:pt x="7144" y="227743"/>
                    </a:lnTo>
                    <a:cubicBezTo>
                      <a:pt x="7353" y="105994"/>
                      <a:pt x="105994" y="7353"/>
                      <a:pt x="227743" y="7144"/>
                    </a:cubicBezTo>
                    <a:lnTo>
                      <a:pt x="227743" y="7144"/>
                    </a:lnTo>
                    <a:close/>
                  </a:path>
                </a:pathLst>
              </a:custGeom>
              <a:solidFill>
                <a:schemeClr val="tx2">
                  <a:lumMod val="40000"/>
                  <a:lumOff val="60000"/>
                </a:schemeClr>
              </a:solidFill>
              <a:ln w="9525" cap="flat">
                <a:noFill/>
                <a:prstDash val="solid"/>
                <a:miter/>
              </a:ln>
            </p:spPr>
            <p:txBody>
              <a:bodyPr rtlCol="1" anchor="ctr"/>
              <a:lstStyle/>
              <a:p>
                <a:endParaRPr lang="he-IL" sz="1400"/>
              </a:p>
            </p:txBody>
          </p:sp>
          <p:sp>
            <p:nvSpPr>
              <p:cNvPr id="27" name="צורה חופשית: צורה 60">
                <a:extLst>
                  <a:ext uri="{FF2B5EF4-FFF2-40B4-BE49-F238E27FC236}">
                    <a16:creationId xmlns:a16="http://schemas.microsoft.com/office/drawing/2014/main" id="{F6FB728A-06FD-4FFC-8EA2-231C672BD03C}"/>
                  </a:ext>
                </a:extLst>
              </p:cNvPr>
              <p:cNvSpPr/>
              <p:nvPr/>
            </p:nvSpPr>
            <p:spPr>
              <a:xfrm>
                <a:off x="2856960" y="4232338"/>
                <a:ext cx="1476375" cy="428625"/>
              </a:xfrm>
              <a:custGeom>
                <a:avLst/>
                <a:gdLst>
                  <a:gd name="connsiteX0" fmla="*/ 133255 w 1476375"/>
                  <a:gd name="connsiteY0" fmla="*/ 7144 h 428625"/>
                  <a:gd name="connsiteX1" fmla="*/ 1349788 w 1476375"/>
                  <a:gd name="connsiteY1" fmla="*/ 7144 h 428625"/>
                  <a:gd name="connsiteX2" fmla="*/ 1475899 w 1476375"/>
                  <a:gd name="connsiteY2" fmla="*/ 133255 h 428625"/>
                  <a:gd name="connsiteX3" fmla="*/ 1475899 w 1476375"/>
                  <a:gd name="connsiteY3" fmla="*/ 303943 h 428625"/>
                  <a:gd name="connsiteX4" fmla="*/ 1349788 w 1476375"/>
                  <a:gd name="connsiteY4" fmla="*/ 430054 h 428625"/>
                  <a:gd name="connsiteX5" fmla="*/ 133255 w 1476375"/>
                  <a:gd name="connsiteY5" fmla="*/ 430054 h 428625"/>
                  <a:gd name="connsiteX6" fmla="*/ 7144 w 1476375"/>
                  <a:gd name="connsiteY6" fmla="*/ 303943 h 428625"/>
                  <a:gd name="connsiteX7" fmla="*/ 7144 w 1476375"/>
                  <a:gd name="connsiteY7" fmla="*/ 133255 h 428625"/>
                  <a:gd name="connsiteX8" fmla="*/ 133255 w 1476375"/>
                  <a:gd name="connsiteY8" fmla="*/ 71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75" h="428625">
                    <a:moveTo>
                      <a:pt x="133255" y="7144"/>
                    </a:moveTo>
                    <a:lnTo>
                      <a:pt x="1349788" y="7144"/>
                    </a:lnTo>
                    <a:cubicBezTo>
                      <a:pt x="1419435" y="7144"/>
                      <a:pt x="1475899" y="63608"/>
                      <a:pt x="1475899" y="133255"/>
                    </a:cubicBezTo>
                    <a:lnTo>
                      <a:pt x="1475899" y="303943"/>
                    </a:lnTo>
                    <a:cubicBezTo>
                      <a:pt x="1475899" y="373590"/>
                      <a:pt x="1419435" y="430054"/>
                      <a:pt x="1349788" y="430054"/>
                    </a:cubicBezTo>
                    <a:lnTo>
                      <a:pt x="133255" y="430054"/>
                    </a:lnTo>
                    <a:cubicBezTo>
                      <a:pt x="63608" y="430054"/>
                      <a:pt x="7144" y="373590"/>
                      <a:pt x="7144" y="303943"/>
                    </a:cubicBezTo>
                    <a:lnTo>
                      <a:pt x="7144" y="133255"/>
                    </a:lnTo>
                    <a:cubicBezTo>
                      <a:pt x="7144" y="63608"/>
                      <a:pt x="63608" y="7144"/>
                      <a:pt x="133255" y="7144"/>
                    </a:cubicBezTo>
                    <a:close/>
                  </a:path>
                </a:pathLst>
              </a:custGeom>
              <a:solidFill>
                <a:srgbClr val="FFFFFF"/>
              </a:solidFill>
              <a:ln w="9525" cap="flat">
                <a:noFill/>
                <a:prstDash val="solid"/>
                <a:miter/>
              </a:ln>
            </p:spPr>
            <p:txBody>
              <a:bodyPr rtlCol="1" anchor="ctr"/>
              <a:lstStyle/>
              <a:p>
                <a:endParaRPr lang="he-IL" sz="1400"/>
              </a:p>
            </p:txBody>
          </p:sp>
          <p:sp>
            <p:nvSpPr>
              <p:cNvPr id="28" name="צורה חופשית: צורה 61">
                <a:extLst>
                  <a:ext uri="{FF2B5EF4-FFF2-40B4-BE49-F238E27FC236}">
                    <a16:creationId xmlns:a16="http://schemas.microsoft.com/office/drawing/2014/main" id="{160950EA-6BA9-4AE2-83D4-5145607C82F3}"/>
                  </a:ext>
                </a:extLst>
              </p:cNvPr>
              <p:cNvSpPr/>
              <p:nvPr/>
            </p:nvSpPr>
            <p:spPr>
              <a:xfrm>
                <a:off x="4090638" y="3414712"/>
                <a:ext cx="466725" cy="542925"/>
              </a:xfrm>
              <a:custGeom>
                <a:avLst/>
                <a:gdLst>
                  <a:gd name="connsiteX0" fmla="*/ 7144 w 466725"/>
                  <a:gd name="connsiteY0" fmla="*/ 7144 h 542925"/>
                  <a:gd name="connsiteX1" fmla="*/ 468916 w 466725"/>
                  <a:gd name="connsiteY1" fmla="*/ 7144 h 542925"/>
                  <a:gd name="connsiteX2" fmla="*/ 468916 w 466725"/>
                  <a:gd name="connsiteY2" fmla="*/ 538258 h 542925"/>
                  <a:gd name="connsiteX3" fmla="*/ 238030 w 466725"/>
                  <a:gd name="connsiteY3" fmla="*/ 272701 h 542925"/>
                  <a:gd name="connsiteX4" fmla="*/ 7144 w 466725"/>
                  <a:gd name="connsiteY4" fmla="*/ 538258 h 542925"/>
                  <a:gd name="connsiteX5" fmla="*/ 7144 w 466725"/>
                  <a:gd name="connsiteY5" fmla="*/ 71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42925">
                    <a:moveTo>
                      <a:pt x="7144" y="7144"/>
                    </a:moveTo>
                    <a:lnTo>
                      <a:pt x="468916" y="7144"/>
                    </a:lnTo>
                    <a:lnTo>
                      <a:pt x="468916" y="538258"/>
                    </a:lnTo>
                    <a:lnTo>
                      <a:pt x="238030" y="272701"/>
                    </a:lnTo>
                    <a:lnTo>
                      <a:pt x="7144" y="538258"/>
                    </a:lnTo>
                    <a:lnTo>
                      <a:pt x="7144" y="7144"/>
                    </a:lnTo>
                    <a:close/>
                  </a:path>
                </a:pathLst>
              </a:custGeom>
              <a:solidFill>
                <a:schemeClr val="bg2">
                  <a:lumMod val="50000"/>
                </a:schemeClr>
              </a:solidFill>
              <a:ln w="9525" cap="flat">
                <a:noFill/>
                <a:prstDash val="solid"/>
                <a:miter/>
              </a:ln>
            </p:spPr>
            <p:txBody>
              <a:bodyPr rtlCol="1" anchor="ctr"/>
              <a:lstStyle/>
              <a:p>
                <a:endParaRPr lang="he-IL" sz="1400"/>
              </a:p>
            </p:txBody>
          </p:sp>
        </p:grpSp>
        <p:sp>
          <p:nvSpPr>
            <p:cNvPr id="23" name="TextBox 22">
              <a:extLst>
                <a:ext uri="{FF2B5EF4-FFF2-40B4-BE49-F238E27FC236}">
                  <a16:creationId xmlns:a16="http://schemas.microsoft.com/office/drawing/2014/main" id="{51506897-B3E1-4CAE-BB05-1DB195C738E5}"/>
                </a:ext>
              </a:extLst>
            </p:cNvPr>
            <p:cNvSpPr txBox="1"/>
            <p:nvPr/>
          </p:nvSpPr>
          <p:spPr>
            <a:xfrm>
              <a:off x="2841661" y="2180735"/>
              <a:ext cx="1431404" cy="338682"/>
            </a:xfrm>
            <a:prstGeom prst="rect">
              <a:avLst/>
            </a:prstGeom>
            <a:noFill/>
          </p:spPr>
          <p:txBody>
            <a:bodyPr wrap="square" rtlCol="1">
              <a:spAutoFit/>
            </a:bodyPr>
            <a:lstStyle/>
            <a:p>
              <a:pPr algn="ctr" rtl="1"/>
              <a:r>
                <a:rPr lang="he-IL" sz="1601" dirty="0">
                  <a:ln>
                    <a:solidFill>
                      <a:schemeClr val="bg1"/>
                    </a:solidFill>
                  </a:ln>
                  <a:solidFill>
                    <a:schemeClr val="bg1"/>
                  </a:solidFill>
                </a:rPr>
                <a:t>קריאת כיוון</a:t>
              </a:r>
            </a:p>
          </p:txBody>
        </p:sp>
      </p:grpSp>
      <p:sp>
        <p:nvSpPr>
          <p:cNvPr id="30" name="מלבן 29">
            <a:hlinkClick r:id="" action="ppaction://hlinkshowjump?jump=nextslide"/>
            <a:extLst>
              <a:ext uri="{FF2B5EF4-FFF2-40B4-BE49-F238E27FC236}">
                <a16:creationId xmlns:a16="http://schemas.microsoft.com/office/drawing/2014/main" id="{8BBF4FC2-6019-4550-8855-E08B47283F91}"/>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לבן 30">
            <a:hlinkClick r:id="" action="ppaction://hlinkshowjump?jump=previousslide"/>
            <a:extLst>
              <a:ext uri="{FF2B5EF4-FFF2-40B4-BE49-F238E27FC236}">
                <a16:creationId xmlns:a16="http://schemas.microsoft.com/office/drawing/2014/main" id="{C8CA76A4-A253-4BCA-B82B-BEB4DA31FF3A}"/>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לבן 31">
            <a:hlinkClick r:id="rId2" action="ppaction://hlinksldjump"/>
            <a:extLst>
              <a:ext uri="{FF2B5EF4-FFF2-40B4-BE49-F238E27FC236}">
                <a16:creationId xmlns:a16="http://schemas.microsoft.com/office/drawing/2014/main" id="{2503DFB6-70EC-44E3-BF79-244B417C75DF}"/>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מלבן 32">
            <a:hlinkClick r:id="rId3" action="ppaction://hlinksldjump"/>
            <a:extLst>
              <a:ext uri="{FF2B5EF4-FFF2-40B4-BE49-F238E27FC236}">
                <a16:creationId xmlns:a16="http://schemas.microsoft.com/office/drawing/2014/main" id="{45A2259A-B02A-493D-8EA1-B13A137D3D8D}"/>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ציין מיקום של מספר שקופית 3">
            <a:extLst>
              <a:ext uri="{FF2B5EF4-FFF2-40B4-BE49-F238E27FC236}">
                <a16:creationId xmlns:a16="http://schemas.microsoft.com/office/drawing/2014/main" id="{8596C70B-1669-469C-A175-34E2613C31FE}"/>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102</a:t>
            </a:fld>
            <a:endParaRPr lang="he-IL" dirty="0"/>
          </a:p>
        </p:txBody>
      </p:sp>
    </p:spTree>
    <p:extLst>
      <p:ext uri="{BB962C8B-B14F-4D97-AF65-F5344CB8AC3E}">
        <p14:creationId xmlns:p14="http://schemas.microsoft.com/office/powerpoint/2010/main" val="287138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76B856"/>
                </a:solidFill>
              </a:rPr>
              <a:t>אוכל ואכילה</a:t>
            </a:r>
          </a:p>
        </p:txBody>
      </p:sp>
      <p:sp>
        <p:nvSpPr>
          <p:cNvPr id="22" name="מלבן 21">
            <a:extLst>
              <a:ext uri="{FF2B5EF4-FFF2-40B4-BE49-F238E27FC236}">
                <a16:creationId xmlns:a16="http://schemas.microsoft.com/office/drawing/2014/main" id="{AC508D6C-9A93-4C0E-8BCB-5031975CFDD3}"/>
              </a:ext>
            </a:extLst>
          </p:cNvPr>
          <p:cNvSpPr/>
          <p:nvPr/>
        </p:nvSpPr>
        <p:spPr>
          <a:xfrm>
            <a:off x="824810" y="2153676"/>
            <a:ext cx="5908524" cy="761378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23" name="מלבן 22">
            <a:extLst>
              <a:ext uri="{FF2B5EF4-FFF2-40B4-BE49-F238E27FC236}">
                <a16:creationId xmlns:a16="http://schemas.microsoft.com/office/drawing/2014/main" id="{B6B5DC2D-237A-4269-AA33-76FF6FBC34C9}"/>
              </a:ext>
            </a:extLst>
          </p:cNvPr>
          <p:cNvSpPr/>
          <p:nvPr/>
        </p:nvSpPr>
        <p:spPr>
          <a:xfrm>
            <a:off x="4634111" y="2064160"/>
            <a:ext cx="2320031" cy="376526"/>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משמעות האוכל עבור הילד</a:t>
            </a:r>
          </a:p>
        </p:txBody>
      </p:sp>
      <p:sp>
        <p:nvSpPr>
          <p:cNvPr id="25" name="TextBox 24">
            <a:extLst>
              <a:ext uri="{FF2B5EF4-FFF2-40B4-BE49-F238E27FC236}">
                <a16:creationId xmlns:a16="http://schemas.microsoft.com/office/drawing/2014/main" id="{DDADD1C4-6088-4B2A-955D-13C49293C676}"/>
              </a:ext>
            </a:extLst>
          </p:cNvPr>
          <p:cNvSpPr txBox="1"/>
          <p:nvPr/>
        </p:nvSpPr>
        <p:spPr>
          <a:xfrm>
            <a:off x="824810" y="2579782"/>
            <a:ext cx="5817225" cy="6636432"/>
          </a:xfrm>
          <a:prstGeom prst="rect">
            <a:avLst/>
          </a:prstGeom>
          <a:noFill/>
        </p:spPr>
        <p:txBody>
          <a:bodyPr wrap="square" lIns="36000" rtlCol="1">
            <a:spAutoFit/>
          </a:bodyPr>
          <a:lstStyle/>
          <a:p>
            <a:pPr algn="r" rtl="1">
              <a:lnSpc>
                <a:spcPct val="150000"/>
              </a:lnSpc>
              <a:spcAft>
                <a:spcPts val="600"/>
              </a:spcAft>
            </a:pPr>
            <a:r>
              <a:rPr lang="he-IL" sz="1601" dirty="0">
                <a:solidFill>
                  <a:schemeClr val="tx1">
                    <a:lumMod val="50000"/>
                    <a:lumOff val="50000"/>
                  </a:schemeClr>
                </a:solidFill>
                <a:latin typeface="Arial" pitchFamily="34" charset="0"/>
                <a:cs typeface="Arial" pitchFamily="34" charset="0"/>
              </a:rPr>
              <a:t>האוכל הוא אחד התחומים שמעסיקים אותנו כילדים וכמבוגרים. בקרב הילדים המגיעים אלינו לכפר, </a:t>
            </a:r>
            <a:r>
              <a:rPr lang="he-IL" sz="1601" b="1" dirty="0">
                <a:solidFill>
                  <a:schemeClr val="tx1">
                    <a:lumMod val="50000"/>
                    <a:lumOff val="50000"/>
                  </a:schemeClr>
                </a:solidFill>
                <a:highlight>
                  <a:srgbClr val="D7EACC"/>
                </a:highlight>
                <a:latin typeface="Arial" pitchFamily="34" charset="0"/>
                <a:cs typeface="Arial" pitchFamily="34" charset="0"/>
              </a:rPr>
              <a:t>האוכל הוא אמצעי לביטוי עצמי ולשיקוף הרגשות הפנימיים</a:t>
            </a:r>
            <a:r>
              <a:rPr lang="he-IL" sz="1601" dirty="0">
                <a:solidFill>
                  <a:schemeClr val="tx1">
                    <a:lumMod val="50000"/>
                    <a:lumOff val="50000"/>
                  </a:schemeClr>
                </a:solidFill>
                <a:latin typeface="Arial" pitchFamily="34" charset="0"/>
                <a:cs typeface="Arial" pitchFamily="34" charset="0"/>
              </a:rPr>
              <a:t> - פעמים רבות אותן רגשות שהילדים לא מצליחים או רוצים לבטא במילים. לאופן האכילה שלהם יש את הכוח לספר מה עובר עליהם. </a:t>
            </a:r>
            <a:r>
              <a:rPr lang="he-IL" sz="1601" b="1" dirty="0">
                <a:solidFill>
                  <a:schemeClr val="tx1">
                    <a:lumMod val="50000"/>
                    <a:lumOff val="50000"/>
                  </a:schemeClr>
                </a:solidFill>
                <a:highlight>
                  <a:srgbClr val="D7EACC"/>
                </a:highlight>
                <a:latin typeface="Arial" pitchFamily="34" charset="0"/>
                <a:cs typeface="Arial" pitchFamily="34" charset="0"/>
              </a:rPr>
              <a:t>התייחסות מצדנו להרגלי האכילה שלהם תעזור לנו להבין אותם.</a:t>
            </a:r>
          </a:p>
          <a:p>
            <a:pPr algn="r" rtl="1">
              <a:lnSpc>
                <a:spcPct val="150000"/>
              </a:lnSpc>
              <a:spcAft>
                <a:spcPts val="600"/>
              </a:spcAft>
            </a:pPr>
            <a:r>
              <a:rPr lang="he-IL" sz="1601" b="1" dirty="0">
                <a:solidFill>
                  <a:schemeClr val="accent5"/>
                </a:solidFill>
                <a:latin typeface="Arial" pitchFamily="34" charset="0"/>
                <a:cs typeface="Arial" pitchFamily="34" charset="0"/>
              </a:rPr>
              <a:t>דוגמאות לביטוי רגשות ומחשבות:</a:t>
            </a:r>
          </a:p>
          <a:p>
            <a:pPr marL="177800" indent="-177800" algn="r" rtl="1">
              <a:lnSpc>
                <a:spcPct val="150000"/>
              </a:lnSpc>
              <a:spcAft>
                <a:spcPts val="600"/>
              </a:spcAft>
              <a:buClr>
                <a:schemeClr val="accent5"/>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מזון מעניק תחושת ביטחון</a:t>
            </a:r>
            <a:r>
              <a:rPr lang="he-IL" sz="1601" b="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(תחושה שפעמים רבות לוקח זמן רב להבנות אותה בקרב הילדים המגיעים לכפר).</a:t>
            </a:r>
          </a:p>
          <a:p>
            <a:pPr marL="177800" indent="-177800" algn="r" rtl="1">
              <a:lnSpc>
                <a:spcPct val="150000"/>
              </a:lnSpc>
              <a:spcAft>
                <a:spcPts val="600"/>
              </a:spcAft>
              <a:buClr>
                <a:schemeClr val="accent5"/>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הימנעות מאוכל</a:t>
            </a:r>
            <a:r>
              <a:rPr lang="he-IL" sz="1601" dirty="0">
                <a:solidFill>
                  <a:schemeClr val="tx1">
                    <a:lumMod val="50000"/>
                    <a:lumOff val="50000"/>
                  </a:schemeClr>
                </a:solidFill>
                <a:latin typeface="Arial" pitchFamily="34" charset="0"/>
                <a:cs typeface="Arial" pitchFamily="34" charset="0"/>
              </a:rPr>
              <a:t> עשויה להיות ביטוי לניסיון לשליטה עצמי על מה שנכנס לגוף ("אף אחד לא יחליט עלי") / הימנעות מהנאה ("לא מגיע לי").</a:t>
            </a:r>
          </a:p>
          <a:p>
            <a:pPr marL="177800" indent="-177800" algn="r" rtl="1">
              <a:lnSpc>
                <a:spcPct val="150000"/>
              </a:lnSpc>
              <a:spcAft>
                <a:spcPts val="600"/>
              </a:spcAft>
              <a:buClr>
                <a:schemeClr val="accent5"/>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אכילת יתר</a:t>
            </a:r>
            <a:r>
              <a:rPr lang="he-IL" sz="1601" dirty="0">
                <a:solidFill>
                  <a:schemeClr val="tx1">
                    <a:lumMod val="50000"/>
                    <a:lumOff val="50000"/>
                  </a:schemeClr>
                </a:solidFill>
                <a:latin typeface="Arial" pitchFamily="34" charset="0"/>
                <a:cs typeface="Arial" pitchFamily="34" charset="0"/>
              </a:rPr>
              <a:t> עשויה להיות ביטוי לפחד להיות יפה ומושכת ("אם אוכל הרבה ואהיה שמנה, אדחה את הפגיעה בי") / חוסר ביטחון מתמשך כתוצאה מתחושת רעב מרובה ("אני חייב לאכול הרבה עכשיו כי אני לא יודע מתי תהיה לי עוד הזדמנות") / צורך להעסיק את הפה באוכל כדי להימנע מלדבר ולהציף את הרגשות או להימנע מלהביע דעה פן יתנפלו עלי ויקטלו אותי.</a:t>
            </a:r>
          </a:p>
        </p:txBody>
      </p:sp>
      <p:sp>
        <p:nvSpPr>
          <p:cNvPr id="2" name="TextBox 1">
            <a:extLst>
              <a:ext uri="{FF2B5EF4-FFF2-40B4-BE49-F238E27FC236}">
                <a16:creationId xmlns:a16="http://schemas.microsoft.com/office/drawing/2014/main" id="{E0747A1C-5B37-4B0F-AA9A-1220555F358C}"/>
              </a:ext>
            </a:extLst>
          </p:cNvPr>
          <p:cNvSpPr txBox="1"/>
          <p:nvPr/>
        </p:nvSpPr>
        <p:spPr>
          <a:xfrm>
            <a:off x="2540845" y="9203465"/>
            <a:ext cx="2477985" cy="338682"/>
          </a:xfrm>
          <a:prstGeom prst="rect">
            <a:avLst/>
          </a:prstGeom>
          <a:solidFill>
            <a:schemeClr val="bg1"/>
          </a:solidFill>
          <a:ln>
            <a:solidFill>
              <a:srgbClr val="D7EACC"/>
            </a:solidFill>
          </a:ln>
        </p:spPr>
        <p:txBody>
          <a:bodyPr wrap="square" rtlCol="1">
            <a:spAutoFit/>
          </a:bodyPr>
          <a:lstStyle/>
          <a:p>
            <a:pPr algn="ctr" rtl="1"/>
            <a:r>
              <a:rPr lang="he-IL" sz="1601" dirty="0">
                <a:solidFill>
                  <a:schemeClr val="tx1">
                    <a:lumMod val="50000"/>
                    <a:lumOff val="50000"/>
                  </a:schemeClr>
                </a:solidFill>
                <a:latin typeface="Arial" pitchFamily="34" charset="0"/>
                <a:cs typeface="Arial" pitchFamily="34" charset="0"/>
              </a:rPr>
              <a:t>אספקת אוכל קבועה = ביטחון</a:t>
            </a:r>
          </a:p>
        </p:txBody>
      </p:sp>
      <p:sp>
        <p:nvSpPr>
          <p:cNvPr id="33" name="TextBox 32">
            <a:extLst>
              <a:ext uri="{FF2B5EF4-FFF2-40B4-BE49-F238E27FC236}">
                <a16:creationId xmlns:a16="http://schemas.microsoft.com/office/drawing/2014/main" id="{F1FE655C-F652-4C2D-8DD7-AB9CA66DEAF3}"/>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40" name="מלבן 39">
            <a:hlinkClick r:id="" action="ppaction://hlinkshowjump?jump=nextslide"/>
            <a:extLst>
              <a:ext uri="{FF2B5EF4-FFF2-40B4-BE49-F238E27FC236}">
                <a16:creationId xmlns:a16="http://schemas.microsoft.com/office/drawing/2014/main" id="{CAE25E4E-38A3-49C3-BDEE-8FA6021BF4D6}"/>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מלבן 40">
            <a:hlinkClick r:id="" action="ppaction://hlinkshowjump?jump=previousslide"/>
            <a:extLst>
              <a:ext uri="{FF2B5EF4-FFF2-40B4-BE49-F238E27FC236}">
                <a16:creationId xmlns:a16="http://schemas.microsoft.com/office/drawing/2014/main" id="{79501FB0-9F69-41D3-BFDF-1819629A983F}"/>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מלבן 41">
            <a:hlinkClick r:id="rId2" action="ppaction://hlinksldjump"/>
            <a:extLst>
              <a:ext uri="{FF2B5EF4-FFF2-40B4-BE49-F238E27FC236}">
                <a16:creationId xmlns:a16="http://schemas.microsoft.com/office/drawing/2014/main" id="{60C15650-CC78-4237-869E-2571AA1ABD6B}"/>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3" name="מלבן 42">
            <a:hlinkClick r:id="rId3" action="ppaction://hlinksldjump"/>
            <a:extLst>
              <a:ext uri="{FF2B5EF4-FFF2-40B4-BE49-F238E27FC236}">
                <a16:creationId xmlns:a16="http://schemas.microsoft.com/office/drawing/2014/main" id="{B2F5E44A-EC18-48BA-B859-5FEC52BF4A6E}"/>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ציין מיקום של מספר שקופית 3">
            <a:extLst>
              <a:ext uri="{FF2B5EF4-FFF2-40B4-BE49-F238E27FC236}">
                <a16:creationId xmlns:a16="http://schemas.microsoft.com/office/drawing/2014/main" id="{F9B266F9-BE8C-45DD-9365-4F4DD0B23640}"/>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103</a:t>
            </a:fld>
            <a:endParaRPr lang="he-IL" dirty="0"/>
          </a:p>
        </p:txBody>
      </p:sp>
    </p:spTree>
    <p:extLst>
      <p:ext uri="{BB962C8B-B14F-4D97-AF65-F5344CB8AC3E}">
        <p14:creationId xmlns:p14="http://schemas.microsoft.com/office/powerpoint/2010/main" val="257520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76B856"/>
                </a:solidFill>
              </a:rPr>
              <a:t>אוכל ואכילה</a:t>
            </a:r>
          </a:p>
        </p:txBody>
      </p:sp>
      <p:sp>
        <p:nvSpPr>
          <p:cNvPr id="22" name="מלבן 21">
            <a:extLst>
              <a:ext uri="{FF2B5EF4-FFF2-40B4-BE49-F238E27FC236}">
                <a16:creationId xmlns:a16="http://schemas.microsoft.com/office/drawing/2014/main" id="{AC508D6C-9A93-4C0E-8BCB-5031975CFDD3}"/>
              </a:ext>
            </a:extLst>
          </p:cNvPr>
          <p:cNvSpPr/>
          <p:nvPr/>
        </p:nvSpPr>
        <p:spPr>
          <a:xfrm>
            <a:off x="824810" y="2153676"/>
            <a:ext cx="5908524" cy="2544933"/>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grpSp>
        <p:nvGrpSpPr>
          <p:cNvPr id="12" name="קבוצה 11">
            <a:extLst>
              <a:ext uri="{FF2B5EF4-FFF2-40B4-BE49-F238E27FC236}">
                <a16:creationId xmlns:a16="http://schemas.microsoft.com/office/drawing/2014/main" id="{57397AC2-565E-4AC2-B3C9-61D2F47D4905}"/>
              </a:ext>
            </a:extLst>
          </p:cNvPr>
          <p:cNvGrpSpPr/>
          <p:nvPr/>
        </p:nvGrpSpPr>
        <p:grpSpPr>
          <a:xfrm>
            <a:off x="962530" y="2248862"/>
            <a:ext cx="5634616" cy="2209651"/>
            <a:chOff x="829661" y="2705600"/>
            <a:chExt cx="5634616" cy="2209651"/>
          </a:xfrm>
        </p:grpSpPr>
        <p:sp>
          <p:nvSpPr>
            <p:cNvPr id="13" name="מלבן: פינות מעוגלות 12">
              <a:extLst>
                <a:ext uri="{FF2B5EF4-FFF2-40B4-BE49-F238E27FC236}">
                  <a16:creationId xmlns:a16="http://schemas.microsoft.com/office/drawing/2014/main" id="{6F87A850-5B2C-43C6-B59C-433B34A052AB}"/>
                </a:ext>
              </a:extLst>
            </p:cNvPr>
            <p:cNvSpPr/>
            <p:nvPr/>
          </p:nvSpPr>
          <p:spPr>
            <a:xfrm>
              <a:off x="834777" y="2730007"/>
              <a:ext cx="5629500" cy="2185244"/>
            </a:xfrm>
            <a:prstGeom prst="roundRect">
              <a:avLst>
                <a:gd name="adj" fmla="val 1299"/>
              </a:avLst>
            </a:prstGeom>
            <a:solidFill>
              <a:schemeClr val="bg1"/>
            </a:solidFill>
            <a:ln>
              <a:solidFill>
                <a:srgbClr val="76B8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TextBox 13">
              <a:extLst>
                <a:ext uri="{FF2B5EF4-FFF2-40B4-BE49-F238E27FC236}">
                  <a16:creationId xmlns:a16="http://schemas.microsoft.com/office/drawing/2014/main" id="{4B725D3D-859D-4461-AC99-43BD0DC2EC9E}"/>
                </a:ext>
              </a:extLst>
            </p:cNvPr>
            <p:cNvSpPr txBox="1"/>
            <p:nvPr/>
          </p:nvSpPr>
          <p:spPr>
            <a:xfrm>
              <a:off x="829661" y="2705600"/>
              <a:ext cx="5523402" cy="2084097"/>
            </a:xfrm>
            <a:prstGeom prst="rect">
              <a:avLst/>
            </a:prstGeom>
            <a:noFill/>
            <a:ln>
              <a:noFill/>
            </a:ln>
          </p:spPr>
          <p:txBody>
            <a:bodyPr wrap="square" rtlCol="1">
              <a:spAutoFit/>
            </a:bodyPr>
            <a:lstStyle/>
            <a:p>
              <a:pPr algn="r" rtl="1">
                <a:lnSpc>
                  <a:spcPct val="150000"/>
                </a:lnSpc>
                <a:spcAft>
                  <a:spcPts val="600"/>
                </a:spcAft>
                <a:buClr>
                  <a:srgbClr val="00B0E6"/>
                </a:buClr>
              </a:pPr>
              <a:r>
                <a:rPr lang="he-IL" sz="1601" b="1" dirty="0">
                  <a:solidFill>
                    <a:srgbClr val="E20000"/>
                  </a:solidFill>
                </a:rPr>
                <a:t>שים      !</a:t>
              </a:r>
              <a:br>
                <a:rPr lang="en-US" sz="1601" b="1" dirty="0">
                  <a:solidFill>
                    <a:srgbClr val="E20000"/>
                  </a:solidFill>
                </a:rPr>
              </a:br>
              <a:r>
                <a:rPr lang="he-IL" sz="1601" b="1" dirty="0">
                  <a:solidFill>
                    <a:schemeClr val="tx1">
                      <a:lumMod val="50000"/>
                      <a:lumOff val="50000"/>
                    </a:schemeClr>
                  </a:solidFill>
                  <a:highlight>
                    <a:srgbClr val="D7EACC"/>
                  </a:highlight>
                  <a:latin typeface="Arial" pitchFamily="34" charset="0"/>
                  <a:cs typeface="Arial" pitchFamily="34" charset="0"/>
                </a:rPr>
                <a:t>אכילה נכונה צריכה להיות מלווה ביחס אישי אוהד</a:t>
              </a:r>
              <a:r>
                <a:rPr lang="he-IL" sz="1400" dirty="0">
                  <a:solidFill>
                    <a:schemeClr val="tx1">
                      <a:lumMod val="50000"/>
                      <a:lumOff val="50000"/>
                    </a:schemeClr>
                  </a:solidFill>
                  <a:latin typeface="Arial" pitchFamily="34" charset="0"/>
                  <a:cs typeface="Arial" pitchFamily="34" charset="0"/>
                </a:rPr>
                <a:t> </a:t>
              </a:r>
              <a:r>
                <a:rPr lang="he-IL" sz="1400" b="1" dirty="0">
                  <a:solidFill>
                    <a:schemeClr val="tx1">
                      <a:lumMod val="50000"/>
                      <a:lumOff val="50000"/>
                    </a:schemeClr>
                  </a:solidFill>
                  <a:latin typeface="Arial" pitchFamily="34" charset="0"/>
                  <a:cs typeface="Arial" pitchFamily="34" charset="0"/>
                </a:rPr>
                <a:t>- כאשר האוכל מוגש עם חיוך ובאהבה, הוא נתפס כחוויה חיובית, נעימה ומחזקת.</a:t>
              </a:r>
              <a:r>
                <a:rPr lang="he-IL" sz="1400" dirty="0">
                  <a:solidFill>
                    <a:schemeClr val="tx1">
                      <a:lumMod val="50000"/>
                      <a:lumOff val="50000"/>
                    </a:schemeClr>
                  </a:solidFill>
                  <a:latin typeface="Arial" pitchFamily="34" charset="0"/>
                  <a:cs typeface="Arial" pitchFamily="34" charset="0"/>
                </a:rPr>
                <a:t> כאשר ישנו חיבור בין עונש לאוכל (לדוגמה: אם לא תכין שיעורים, לא תקבל אוכל), מועברת ביקורתיות על הילד / על אופן האכילה שלו / על בחירותיו בצלחת, ישנה אוירה אלימה מילולית ו/או פיסית וכדומה, האכילה נתפסת כשלילית.</a:t>
              </a:r>
            </a:p>
          </p:txBody>
        </p:sp>
        <p:sp>
          <p:nvSpPr>
            <p:cNvPr id="15" name="לב 14">
              <a:extLst>
                <a:ext uri="{FF2B5EF4-FFF2-40B4-BE49-F238E27FC236}">
                  <a16:creationId xmlns:a16="http://schemas.microsoft.com/office/drawing/2014/main" id="{4693F800-732B-4BE5-B061-C1B6C892C564}"/>
                </a:ext>
              </a:extLst>
            </p:cNvPr>
            <p:cNvSpPr/>
            <p:nvPr/>
          </p:nvSpPr>
          <p:spPr>
            <a:xfrm>
              <a:off x="5654234" y="2856162"/>
              <a:ext cx="206375" cy="206375"/>
            </a:xfrm>
            <a:prstGeom prst="heart">
              <a:avLst/>
            </a:prstGeom>
            <a:solidFill>
              <a:srgbClr val="E20000"/>
            </a:solid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6" name="מלבן 15">
            <a:extLst>
              <a:ext uri="{FF2B5EF4-FFF2-40B4-BE49-F238E27FC236}">
                <a16:creationId xmlns:a16="http://schemas.microsoft.com/office/drawing/2014/main" id="{700E9C90-C425-4AC1-AC5A-AC0797849D0D}"/>
              </a:ext>
            </a:extLst>
          </p:cNvPr>
          <p:cNvSpPr/>
          <p:nvPr/>
        </p:nvSpPr>
        <p:spPr>
          <a:xfrm>
            <a:off x="824810" y="4981284"/>
            <a:ext cx="5908524" cy="4725424"/>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17" name="מלבן 16">
            <a:extLst>
              <a:ext uri="{FF2B5EF4-FFF2-40B4-BE49-F238E27FC236}">
                <a16:creationId xmlns:a16="http://schemas.microsoft.com/office/drawing/2014/main" id="{7DEAE9F5-1C0B-4AF6-A0CD-BE5A9B8E3D40}"/>
              </a:ext>
            </a:extLst>
          </p:cNvPr>
          <p:cNvSpPr/>
          <p:nvPr/>
        </p:nvSpPr>
        <p:spPr>
          <a:xfrm>
            <a:off x="4441371" y="4891768"/>
            <a:ext cx="2512772" cy="376526"/>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תפיסת האוכל והאכילה בכפר</a:t>
            </a:r>
          </a:p>
        </p:txBody>
      </p:sp>
      <p:sp>
        <p:nvSpPr>
          <p:cNvPr id="18" name="TextBox 17">
            <a:extLst>
              <a:ext uri="{FF2B5EF4-FFF2-40B4-BE49-F238E27FC236}">
                <a16:creationId xmlns:a16="http://schemas.microsoft.com/office/drawing/2014/main" id="{CFCBC831-D587-4A00-A57B-ACF5776C7379}"/>
              </a:ext>
            </a:extLst>
          </p:cNvPr>
          <p:cNvSpPr txBox="1"/>
          <p:nvPr/>
        </p:nvSpPr>
        <p:spPr>
          <a:xfrm>
            <a:off x="824810" y="5407390"/>
            <a:ext cx="5817225" cy="2787301"/>
          </a:xfrm>
          <a:prstGeom prst="rect">
            <a:avLst/>
          </a:prstGeom>
          <a:noFill/>
        </p:spPr>
        <p:txBody>
          <a:bodyPr wrap="square" lIns="36000" rtlCol="1">
            <a:spAutoFit/>
          </a:bodyPr>
          <a:lstStyle/>
          <a:p>
            <a:pPr algn="r" rtl="1">
              <a:lnSpc>
                <a:spcPct val="150000"/>
              </a:lnSpc>
              <a:spcAft>
                <a:spcPts val="600"/>
              </a:spcAft>
            </a:pPr>
            <a:r>
              <a:rPr lang="he-IL" sz="1601" b="1" dirty="0">
                <a:solidFill>
                  <a:schemeClr val="accent5"/>
                </a:solidFill>
                <a:latin typeface="Arial" pitchFamily="34" charset="0"/>
                <a:cs typeface="Arial" pitchFamily="34" charset="0"/>
              </a:rPr>
              <a:t>בתחום האכילה אנו מתייחסים לעקרונות הבאים:</a:t>
            </a:r>
          </a:p>
          <a:p>
            <a:pPr marL="182563" indent="-182563" algn="r" rtl="1">
              <a:lnSpc>
                <a:spcPct val="150000"/>
              </a:lnSpc>
              <a:spcAft>
                <a:spcPts val="300"/>
              </a:spcAft>
              <a:buClr>
                <a:schemeClr val="accent5"/>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מתן ביטחון </a:t>
            </a:r>
            <a:r>
              <a:rPr lang="he-IL" sz="1601" dirty="0">
                <a:solidFill>
                  <a:schemeClr val="tx1">
                    <a:lumMod val="50000"/>
                    <a:lumOff val="50000"/>
                  </a:schemeClr>
                </a:solidFill>
                <a:latin typeface="Arial" pitchFamily="34" charset="0"/>
                <a:cs typeface="Arial" pitchFamily="34" charset="0"/>
              </a:rPr>
              <a:t>(גם תזונתי).</a:t>
            </a:r>
          </a:p>
          <a:p>
            <a:pPr marL="182563" indent="-182563" algn="r" rtl="1">
              <a:lnSpc>
                <a:spcPct val="150000"/>
              </a:lnSpc>
              <a:spcAft>
                <a:spcPts val="300"/>
              </a:spcAft>
              <a:buClr>
                <a:schemeClr val="accent5"/>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הקניית מיומנויות חיים:</a:t>
            </a:r>
            <a:r>
              <a:rPr lang="he-IL" sz="1601" dirty="0">
                <a:solidFill>
                  <a:schemeClr val="tx1">
                    <a:lumMod val="50000"/>
                    <a:lumOff val="50000"/>
                  </a:schemeClr>
                </a:solidFill>
                <a:latin typeface="Arial" pitchFamily="34" charset="0"/>
                <a:cs typeface="Arial" pitchFamily="34" charset="0"/>
              </a:rPr>
              <a:t> הרגלי אכילה בריאים, אכילה נקייה ומסודרת, הכנת אוכל מגוון כולל אוכל צמחוני (למקרים בהם לא יהיה דיי כסף לרכישת בשר).</a:t>
            </a:r>
          </a:p>
          <a:p>
            <a:pPr marL="182563" indent="-182563" algn="r" rtl="1">
              <a:lnSpc>
                <a:spcPct val="150000"/>
              </a:lnSpc>
              <a:spcAft>
                <a:spcPts val="300"/>
              </a:spcAft>
              <a:buClr>
                <a:schemeClr val="accent5"/>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האוכל ככלי טיפולי:</a:t>
            </a:r>
            <a:r>
              <a:rPr lang="he-IL" sz="1601" dirty="0">
                <a:solidFill>
                  <a:schemeClr val="tx1">
                    <a:lumMod val="50000"/>
                    <a:lumOff val="50000"/>
                  </a:schemeClr>
                </a:solidFill>
                <a:latin typeface="Arial" pitchFamily="34" charset="0"/>
                <a:cs typeface="Arial" pitchFamily="34" charset="0"/>
              </a:rPr>
              <a:t> משמש כערוץ לזיהוי הבעיות ובנוסף טיפול בשורש הבעיה יבוא לידי ביטוי בהרגלי אכילה בריאים יותר.</a:t>
            </a:r>
          </a:p>
        </p:txBody>
      </p:sp>
      <p:sp>
        <p:nvSpPr>
          <p:cNvPr id="19" name="TextBox 18">
            <a:extLst>
              <a:ext uri="{FF2B5EF4-FFF2-40B4-BE49-F238E27FC236}">
                <a16:creationId xmlns:a16="http://schemas.microsoft.com/office/drawing/2014/main" id="{2BFFAA20-84A3-4181-8DF6-448B62997D4D}"/>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20" name="TextBox 19">
            <a:extLst>
              <a:ext uri="{FF2B5EF4-FFF2-40B4-BE49-F238E27FC236}">
                <a16:creationId xmlns:a16="http://schemas.microsoft.com/office/drawing/2014/main" id="{2414E806-878A-4AD6-BDAE-688775380548}"/>
              </a:ext>
            </a:extLst>
          </p:cNvPr>
          <p:cNvSpPr txBox="1"/>
          <p:nvPr/>
        </p:nvSpPr>
        <p:spPr>
          <a:xfrm>
            <a:off x="699520" y="8783197"/>
            <a:ext cx="5817225" cy="785793"/>
          </a:xfrm>
          <a:prstGeom prst="rect">
            <a:avLst/>
          </a:prstGeom>
          <a:noFill/>
        </p:spPr>
        <p:txBody>
          <a:bodyPr wrap="square" lIns="36000" rtlCol="1">
            <a:spAutoFit/>
          </a:bodyPr>
          <a:lstStyle/>
          <a:p>
            <a:pPr algn="r" rtl="1">
              <a:lnSpc>
                <a:spcPct val="150000"/>
              </a:lnSpc>
              <a:spcAft>
                <a:spcPts val="300"/>
              </a:spcAft>
              <a:buClr>
                <a:schemeClr val="accent5"/>
              </a:buClr>
            </a:pPr>
            <a:r>
              <a:rPr lang="he-IL" sz="1601" dirty="0">
                <a:solidFill>
                  <a:schemeClr val="tx1">
                    <a:lumMod val="50000"/>
                    <a:lumOff val="50000"/>
                  </a:schemeClr>
                </a:solidFill>
                <a:latin typeface="Arial" pitchFamily="34" charset="0"/>
                <a:cs typeface="Arial" pitchFamily="34" charset="0"/>
              </a:rPr>
              <a:t>בנוגע לכשרות: נכון להיום לא קיימת דרישה לאוכל כשר. עם זאת אין ערבוב בין בשר לחלב במטבחים שבמשפחתונים.</a:t>
            </a:r>
          </a:p>
        </p:txBody>
      </p:sp>
      <p:sp>
        <p:nvSpPr>
          <p:cNvPr id="26" name="מלבן 25">
            <a:hlinkClick r:id="" action="ppaction://hlinkshowjump?jump=nextslide"/>
            <a:extLst>
              <a:ext uri="{FF2B5EF4-FFF2-40B4-BE49-F238E27FC236}">
                <a16:creationId xmlns:a16="http://schemas.microsoft.com/office/drawing/2014/main" id="{4A4DD235-E09F-4DB1-B0E3-7B8815042820}"/>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a:hlinkClick r:id="" action="ppaction://hlinkshowjump?jump=previousslide"/>
            <a:extLst>
              <a:ext uri="{FF2B5EF4-FFF2-40B4-BE49-F238E27FC236}">
                <a16:creationId xmlns:a16="http://schemas.microsoft.com/office/drawing/2014/main" id="{A7E34B79-9E21-49A7-8E82-789C5BB94665}"/>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a:hlinkClick r:id="rId2" action="ppaction://hlinksldjump"/>
            <a:extLst>
              <a:ext uri="{FF2B5EF4-FFF2-40B4-BE49-F238E27FC236}">
                <a16:creationId xmlns:a16="http://schemas.microsoft.com/office/drawing/2014/main" id="{C53B41F3-0AF3-448F-8F02-3C9385DB9AF1}"/>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a:hlinkClick r:id="rId3" action="ppaction://hlinksldjump"/>
            <a:extLst>
              <a:ext uri="{FF2B5EF4-FFF2-40B4-BE49-F238E27FC236}">
                <a16:creationId xmlns:a16="http://schemas.microsoft.com/office/drawing/2014/main" id="{A8C6E9AC-A39C-4785-BD28-0FE6F4066F72}"/>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ציין מיקום של מספר שקופית 3">
            <a:extLst>
              <a:ext uri="{FF2B5EF4-FFF2-40B4-BE49-F238E27FC236}">
                <a16:creationId xmlns:a16="http://schemas.microsoft.com/office/drawing/2014/main" id="{AC19A6FF-C197-493F-AA85-B7A221B3128A}"/>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104</a:t>
            </a:fld>
            <a:endParaRPr lang="he-IL" dirty="0"/>
          </a:p>
        </p:txBody>
      </p:sp>
    </p:spTree>
    <p:extLst>
      <p:ext uri="{BB962C8B-B14F-4D97-AF65-F5344CB8AC3E}">
        <p14:creationId xmlns:p14="http://schemas.microsoft.com/office/powerpoint/2010/main" val="233060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מלבן 21">
            <a:extLst>
              <a:ext uri="{FF2B5EF4-FFF2-40B4-BE49-F238E27FC236}">
                <a16:creationId xmlns:a16="http://schemas.microsoft.com/office/drawing/2014/main" id="{AC508D6C-9A93-4C0E-8BCB-5031975CFDD3}"/>
              </a:ext>
            </a:extLst>
          </p:cNvPr>
          <p:cNvSpPr/>
          <p:nvPr/>
        </p:nvSpPr>
        <p:spPr>
          <a:xfrm>
            <a:off x="824810" y="2153676"/>
            <a:ext cx="5908524" cy="7553032"/>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76B856"/>
                </a:solidFill>
              </a:rPr>
              <a:t>אוכל ואכילה</a:t>
            </a:r>
          </a:p>
        </p:txBody>
      </p:sp>
      <p:sp>
        <p:nvSpPr>
          <p:cNvPr id="19" name="TextBox 18">
            <a:extLst>
              <a:ext uri="{FF2B5EF4-FFF2-40B4-BE49-F238E27FC236}">
                <a16:creationId xmlns:a16="http://schemas.microsoft.com/office/drawing/2014/main" id="{2BFFAA20-84A3-4181-8DF6-448B62997D4D}"/>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21" name="TextBox 20">
            <a:extLst>
              <a:ext uri="{FF2B5EF4-FFF2-40B4-BE49-F238E27FC236}">
                <a16:creationId xmlns:a16="http://schemas.microsoft.com/office/drawing/2014/main" id="{98AF4D2F-83B5-4958-9C4B-295DF260E71D}"/>
              </a:ext>
            </a:extLst>
          </p:cNvPr>
          <p:cNvSpPr txBox="1"/>
          <p:nvPr/>
        </p:nvSpPr>
        <p:spPr>
          <a:xfrm>
            <a:off x="967646" y="2279230"/>
            <a:ext cx="5674388" cy="2340834"/>
          </a:xfrm>
          <a:prstGeom prst="rect">
            <a:avLst/>
          </a:prstGeom>
          <a:noFill/>
        </p:spPr>
        <p:txBody>
          <a:bodyPr wrap="square" lIns="36000" rtlCol="1">
            <a:spAutoFit/>
          </a:bodyPr>
          <a:lstStyle/>
          <a:p>
            <a:pPr algn="r" rtl="1">
              <a:lnSpc>
                <a:spcPct val="150000"/>
              </a:lnSpc>
              <a:spcAft>
                <a:spcPts val="600"/>
              </a:spcAft>
            </a:pPr>
            <a:r>
              <a:rPr lang="he-IL" sz="1601" b="1" dirty="0">
                <a:solidFill>
                  <a:schemeClr val="accent5"/>
                </a:solidFill>
                <a:latin typeface="Arial" pitchFamily="34" charset="0"/>
                <a:cs typeface="Arial" pitchFamily="34" charset="0"/>
              </a:rPr>
              <a:t>הנחיות משרד הרווחה: </a:t>
            </a:r>
            <a:r>
              <a:rPr lang="he-IL" sz="1601" dirty="0">
                <a:solidFill>
                  <a:schemeClr val="tx1">
                    <a:lumMod val="50000"/>
                    <a:lumOff val="50000"/>
                  </a:schemeClr>
                </a:solidFill>
                <a:latin typeface="Arial" pitchFamily="34" charset="0"/>
                <a:cs typeface="Arial" pitchFamily="34" charset="0"/>
              </a:rPr>
              <a:t>אנו כפופים לתפריט שנבנה על ידי תזונאי של משרד הרווחה הכולל מגוון ושילובי מקורות מזון בריאים. יחד עם זאת ישנה מידה של חזרתיות - אוכל מוכר בימים קבועים מקנה גם הוא תחושת ביטחון לילדים.</a:t>
            </a:r>
          </a:p>
          <a:p>
            <a:pPr algn="r" rtl="1">
              <a:lnSpc>
                <a:spcPct val="150000"/>
              </a:lnSpc>
              <a:spcAft>
                <a:spcPts val="600"/>
              </a:spcAft>
            </a:pPr>
            <a:r>
              <a:rPr lang="he-IL" sz="1601" b="1" dirty="0">
                <a:solidFill>
                  <a:schemeClr val="accent5"/>
                </a:solidFill>
                <a:latin typeface="Arial" pitchFamily="34" charset="0"/>
                <a:cs typeface="Arial" pitchFamily="34" charset="0"/>
              </a:rPr>
              <a:t>נשנושים: </a:t>
            </a:r>
            <a:r>
              <a:rPr lang="he-IL" sz="1601" dirty="0">
                <a:solidFill>
                  <a:schemeClr val="tx1">
                    <a:lumMod val="50000"/>
                    <a:lumOff val="50000"/>
                  </a:schemeClr>
                </a:solidFill>
                <a:latin typeface="Arial" pitchFamily="34" charset="0"/>
                <a:cs typeface="Arial" pitchFamily="34" charset="0"/>
              </a:rPr>
              <a:t>נשנוש (חטיף) ניתן לאפשר אחת לשבוע (על בסיס הנחיות משרד הרווחה). נשנושי פירות מוגשים על בסיס יומי אחת ליום.</a:t>
            </a:r>
          </a:p>
        </p:txBody>
      </p:sp>
      <p:sp>
        <p:nvSpPr>
          <p:cNvPr id="23" name="TextBox 22">
            <a:extLst>
              <a:ext uri="{FF2B5EF4-FFF2-40B4-BE49-F238E27FC236}">
                <a16:creationId xmlns:a16="http://schemas.microsoft.com/office/drawing/2014/main" id="{0E87284F-657F-447E-B2EC-4266CB5228DA}"/>
              </a:ext>
            </a:extLst>
          </p:cNvPr>
          <p:cNvSpPr txBox="1"/>
          <p:nvPr/>
        </p:nvSpPr>
        <p:spPr>
          <a:xfrm>
            <a:off x="824810" y="4736102"/>
            <a:ext cx="5817225" cy="1155316"/>
          </a:xfrm>
          <a:prstGeom prst="rect">
            <a:avLst/>
          </a:prstGeom>
          <a:noFill/>
        </p:spPr>
        <p:txBody>
          <a:bodyPr wrap="square" lIns="36000" rtlCol="1">
            <a:spAutoFit/>
          </a:bodyPr>
          <a:lstStyle/>
          <a:p>
            <a:pPr algn="r" rtl="1">
              <a:lnSpc>
                <a:spcPct val="150000"/>
              </a:lnSpc>
              <a:spcAft>
                <a:spcPts val="600"/>
              </a:spcAft>
            </a:pPr>
            <a:r>
              <a:rPr lang="he-IL" sz="1601" b="1" dirty="0">
                <a:solidFill>
                  <a:schemeClr val="accent5"/>
                </a:solidFill>
                <a:latin typeface="Arial" pitchFamily="34" charset="0"/>
                <a:cs typeface="Arial" pitchFamily="34" charset="0"/>
              </a:rPr>
              <a:t>גבולות באוכל: </a:t>
            </a:r>
            <a:r>
              <a:rPr lang="he-IL" sz="1601" dirty="0">
                <a:solidFill>
                  <a:schemeClr val="tx1">
                    <a:lumMod val="50000"/>
                    <a:lumOff val="50000"/>
                  </a:schemeClr>
                </a:solidFill>
                <a:latin typeface="Arial" pitchFamily="34" charset="0"/>
                <a:cs typeface="Arial" pitchFamily="34" charset="0"/>
              </a:rPr>
              <a:t>כמו בכל תחום גם בתחום זה (שהוא כאמור רגשי מאוד), אנו מתייחסים לנושא הגבולות. במכל מקרה שאנו לא מצליחים להתמודד עמו עצמאית בעזרת הגבולות הבסיסיים, נערב את </a:t>
            </a:r>
            <a:r>
              <a:rPr lang="he-IL" sz="1601" dirty="0" err="1">
                <a:solidFill>
                  <a:schemeClr val="tx1">
                    <a:lumMod val="50000"/>
                    <a:lumOff val="50000"/>
                  </a:schemeClr>
                </a:solidFill>
                <a:latin typeface="Arial" pitchFamily="34" charset="0"/>
                <a:cs typeface="Arial" pitchFamily="34" charset="0"/>
              </a:rPr>
              <a:t>העו"ס</a:t>
            </a:r>
            <a:r>
              <a:rPr lang="he-IL" sz="1601" dirty="0">
                <a:solidFill>
                  <a:schemeClr val="tx1">
                    <a:lumMod val="50000"/>
                    <a:lumOff val="50000"/>
                  </a:schemeClr>
                </a:solidFill>
                <a:latin typeface="Arial" pitchFamily="34" charset="0"/>
                <a:cs typeface="Arial" pitchFamily="34" charset="0"/>
              </a:rPr>
              <a:t>.</a:t>
            </a:r>
          </a:p>
        </p:txBody>
      </p:sp>
      <p:grpSp>
        <p:nvGrpSpPr>
          <p:cNvPr id="32" name="קבוצה 31">
            <a:extLst>
              <a:ext uri="{FF2B5EF4-FFF2-40B4-BE49-F238E27FC236}">
                <a16:creationId xmlns:a16="http://schemas.microsoft.com/office/drawing/2014/main" id="{75072854-9256-440A-8CD2-C11FA6027A0E}"/>
              </a:ext>
            </a:extLst>
          </p:cNvPr>
          <p:cNvGrpSpPr/>
          <p:nvPr/>
        </p:nvGrpSpPr>
        <p:grpSpPr>
          <a:xfrm>
            <a:off x="1297535" y="6117298"/>
            <a:ext cx="4964604" cy="3270536"/>
            <a:chOff x="1437180" y="6255999"/>
            <a:chExt cx="4964604" cy="3270536"/>
          </a:xfrm>
        </p:grpSpPr>
        <p:pic>
          <p:nvPicPr>
            <p:cNvPr id="5" name="תמונה 4" descr="תמונה שמכילה אדם, מזון, לוח, אכילה&#10;&#10;התיאור נוצר באופן אוטומטי">
              <a:extLst>
                <a:ext uri="{FF2B5EF4-FFF2-40B4-BE49-F238E27FC236}">
                  <a16:creationId xmlns:a16="http://schemas.microsoft.com/office/drawing/2014/main" id="{4920B5F0-FE58-42F4-8B96-F75F7086C9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b="3150"/>
            <a:stretch/>
          </p:blipFill>
          <p:spPr>
            <a:xfrm>
              <a:off x="3892745" y="7906535"/>
              <a:ext cx="2509039" cy="1620000"/>
            </a:xfrm>
            <a:prstGeom prst="rect">
              <a:avLst/>
            </a:prstGeom>
          </p:spPr>
        </p:pic>
        <p:pic>
          <p:nvPicPr>
            <p:cNvPr id="7" name="תמונה 6" descr="תמונה שמכילה אדם, ילד, שולחן, מקורה&#10;&#10;התיאור נוצר באופן אוטומטי">
              <a:extLst>
                <a:ext uri="{FF2B5EF4-FFF2-40B4-BE49-F238E27FC236}">
                  <a16:creationId xmlns:a16="http://schemas.microsoft.com/office/drawing/2014/main" id="{800E7E67-2DF0-4854-9204-2785F35FB7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756" y="6255999"/>
              <a:ext cx="2430000" cy="1620000"/>
            </a:xfrm>
            <a:prstGeom prst="rect">
              <a:avLst/>
            </a:prstGeom>
          </p:spPr>
        </p:pic>
        <p:pic>
          <p:nvPicPr>
            <p:cNvPr id="9" name="תמונה 8" descr="תמונה שמכילה דשא, אכילה, אדם, ילד&#10;&#10;התיאור נוצר באופן אוטומטי">
              <a:extLst>
                <a:ext uri="{FF2B5EF4-FFF2-40B4-BE49-F238E27FC236}">
                  <a16:creationId xmlns:a16="http://schemas.microsoft.com/office/drawing/2014/main" id="{CC91AECF-2895-44A7-B8A5-44590B51A8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7180" y="7906535"/>
              <a:ext cx="2434576" cy="1620000"/>
            </a:xfrm>
            <a:prstGeom prst="rect">
              <a:avLst/>
            </a:prstGeom>
          </p:spPr>
        </p:pic>
        <p:pic>
          <p:nvPicPr>
            <p:cNvPr id="11" name="תמונה 10" descr="תמונה שמכילה אדם, אכילה, תפוח, קטן&#10;&#10;התיאור נוצר באופן אוטומטי">
              <a:extLst>
                <a:ext uri="{FF2B5EF4-FFF2-40B4-BE49-F238E27FC236}">
                  <a16:creationId xmlns:a16="http://schemas.microsoft.com/office/drawing/2014/main" id="{BD93830E-381C-4843-B4EF-B3A1502465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2745" y="6255999"/>
              <a:ext cx="2509039" cy="1620000"/>
            </a:xfrm>
            <a:prstGeom prst="rect">
              <a:avLst/>
            </a:prstGeom>
          </p:spPr>
        </p:pic>
      </p:grpSp>
      <p:sp>
        <p:nvSpPr>
          <p:cNvPr id="38" name="מלבן 37">
            <a:hlinkClick r:id="" action="ppaction://hlinkshowjump?jump=nextslide"/>
            <a:extLst>
              <a:ext uri="{FF2B5EF4-FFF2-40B4-BE49-F238E27FC236}">
                <a16:creationId xmlns:a16="http://schemas.microsoft.com/office/drawing/2014/main" id="{918C9054-E39D-420C-9057-E8D3A7FBC8E1}"/>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מלבן 38">
            <a:hlinkClick r:id="" action="ppaction://hlinkshowjump?jump=previousslide"/>
            <a:extLst>
              <a:ext uri="{FF2B5EF4-FFF2-40B4-BE49-F238E27FC236}">
                <a16:creationId xmlns:a16="http://schemas.microsoft.com/office/drawing/2014/main" id="{29939C1D-2503-4D41-B290-2A85B97212C7}"/>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מלבן 39">
            <a:hlinkClick r:id="rId6" action="ppaction://hlinksldjump"/>
            <a:extLst>
              <a:ext uri="{FF2B5EF4-FFF2-40B4-BE49-F238E27FC236}">
                <a16:creationId xmlns:a16="http://schemas.microsoft.com/office/drawing/2014/main" id="{40DDD838-726A-43F2-8B20-4EBE537AAC03}"/>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מלבן 40">
            <a:hlinkClick r:id="rId7" action="ppaction://hlinksldjump"/>
            <a:extLst>
              <a:ext uri="{FF2B5EF4-FFF2-40B4-BE49-F238E27FC236}">
                <a16:creationId xmlns:a16="http://schemas.microsoft.com/office/drawing/2014/main" id="{A9026C96-46EB-44B5-BB17-FE153FCAF3E5}"/>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ציין מיקום של מספר שקופית 3">
            <a:extLst>
              <a:ext uri="{FF2B5EF4-FFF2-40B4-BE49-F238E27FC236}">
                <a16:creationId xmlns:a16="http://schemas.microsoft.com/office/drawing/2014/main" id="{6BC919A1-4610-4CFC-AFD1-E4C118F18AB4}"/>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105</a:t>
            </a:fld>
            <a:endParaRPr lang="he-IL" dirty="0"/>
          </a:p>
        </p:txBody>
      </p:sp>
    </p:spTree>
    <p:extLst>
      <p:ext uri="{BB962C8B-B14F-4D97-AF65-F5344CB8AC3E}">
        <p14:creationId xmlns:p14="http://schemas.microsoft.com/office/powerpoint/2010/main" val="50210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מלבן 21">
            <a:extLst>
              <a:ext uri="{FF2B5EF4-FFF2-40B4-BE49-F238E27FC236}">
                <a16:creationId xmlns:a16="http://schemas.microsoft.com/office/drawing/2014/main" id="{AC508D6C-9A93-4C0E-8BCB-5031975CFDD3}"/>
              </a:ext>
            </a:extLst>
          </p:cNvPr>
          <p:cNvSpPr/>
          <p:nvPr/>
        </p:nvSpPr>
        <p:spPr>
          <a:xfrm>
            <a:off x="824810" y="2153676"/>
            <a:ext cx="5908524" cy="7553032"/>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26" name="TextBox 25">
            <a:extLst>
              <a:ext uri="{FF2B5EF4-FFF2-40B4-BE49-F238E27FC236}">
                <a16:creationId xmlns:a16="http://schemas.microsoft.com/office/drawing/2014/main" id="{5EFD2A76-1586-4080-AEF2-36178E91B4CD}"/>
              </a:ext>
            </a:extLst>
          </p:cNvPr>
          <p:cNvSpPr txBox="1"/>
          <p:nvPr/>
        </p:nvSpPr>
        <p:spPr>
          <a:xfrm>
            <a:off x="984737" y="5464572"/>
            <a:ext cx="5124376" cy="3741986"/>
          </a:xfrm>
          <a:prstGeom prst="rect">
            <a:avLst/>
          </a:prstGeom>
          <a:noFill/>
        </p:spPr>
        <p:txBody>
          <a:bodyPr wrap="square" lIns="36000" rtlCol="1">
            <a:spAutoFit/>
          </a:bodyPr>
          <a:lstStyle/>
          <a:p>
            <a:pPr marL="179389" indent="-179389" algn="r" rtl="1">
              <a:lnSpc>
                <a:spcPct val="150000"/>
              </a:lnSpc>
              <a:spcAft>
                <a:spcPts val="600"/>
              </a:spcAft>
              <a:buClr>
                <a:schemeClr val="accent5"/>
              </a:buClr>
              <a:buFont typeface="Arial" panose="020B0604020202020204" pitchFamily="34" charset="0"/>
              <a:buChar char="•"/>
            </a:pPr>
            <a:r>
              <a:rPr lang="he-IL" sz="1601" dirty="0">
                <a:solidFill>
                  <a:schemeClr val="accent5"/>
                </a:solidFill>
                <a:latin typeface="Arial" pitchFamily="34" charset="0"/>
                <a:cs typeface="Arial" pitchFamily="34" charset="0"/>
              </a:rPr>
              <a:t>דיאטת כסח | </a:t>
            </a:r>
            <a:r>
              <a:rPr lang="he-IL" sz="1601" b="1" dirty="0">
                <a:solidFill>
                  <a:schemeClr val="tx1">
                    <a:lumMod val="50000"/>
                    <a:lumOff val="50000"/>
                  </a:schemeClr>
                </a:solidFill>
                <a:latin typeface="Arial" pitchFamily="34" charset="0"/>
                <a:cs typeface="Arial" pitchFamily="34" charset="0"/>
              </a:rPr>
              <a:t>מיטל החליטה שהיא מפסיקה לאכול כדי לרדת במשקל</a:t>
            </a:r>
            <a:r>
              <a:rPr lang="he-IL" sz="1601" dirty="0">
                <a:solidFill>
                  <a:schemeClr val="tx1">
                    <a:lumMod val="50000"/>
                    <a:lumOff val="50000"/>
                  </a:schemeClr>
                </a:solidFill>
                <a:latin typeface="Arial" pitchFamily="34" charset="0"/>
                <a:cs typeface="Arial" pitchFamily="34" charset="0"/>
              </a:rPr>
              <a:t>.</a:t>
            </a:r>
            <a:br>
              <a:rPr lang="en-US" sz="1601" dirty="0">
                <a:solidFill>
                  <a:schemeClr val="tx1">
                    <a:lumMod val="50000"/>
                    <a:lumOff val="50000"/>
                  </a:schemeClr>
                </a:solidFill>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בגיל ההתבגרות ישנה נטייה לשים דגש משמעותי יותר על המראה ובמקביל תחושת חוסר ביטחון מוצפת פעמים רבות בנוגע לדימוי העצמי של הגוף. חשוב מאוד להדגיש בפני נערים ונערות שמבקשים לעשות דיאטת כסח להימנע מזה שכן מדובר במצב לא בריא ואפילו מסוכן אשר עשוי לגרום לפגיעות לטווח הארוך. נדגיש בפניהם את המשמעות של התזונה הבריאה ושילוב רכיבי המזון (פחמימות, חלבונים וירקות בכל ארוחה)</a:t>
            </a:r>
            <a:br>
              <a:rPr lang="en-US" sz="1601" dirty="0">
                <a:solidFill>
                  <a:schemeClr val="tx1">
                    <a:lumMod val="50000"/>
                    <a:lumOff val="50000"/>
                  </a:schemeClr>
                </a:solidFill>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במקביל לעירוב </a:t>
            </a:r>
            <a:r>
              <a:rPr lang="he-IL" sz="1601" dirty="0" err="1">
                <a:solidFill>
                  <a:schemeClr val="tx1">
                    <a:lumMod val="50000"/>
                    <a:lumOff val="50000"/>
                  </a:schemeClr>
                </a:solidFill>
                <a:latin typeface="Arial" pitchFamily="34" charset="0"/>
                <a:cs typeface="Arial" pitchFamily="34" charset="0"/>
              </a:rPr>
              <a:t>העו"ס</a:t>
            </a:r>
            <a:r>
              <a:rPr lang="he-IL" sz="1601" dirty="0">
                <a:solidFill>
                  <a:schemeClr val="tx1">
                    <a:lumMod val="50000"/>
                    <a:lumOff val="50000"/>
                  </a:schemeClr>
                </a:solidFill>
                <a:latin typeface="Arial" pitchFamily="34" charset="0"/>
                <a:cs typeface="Arial" pitchFamily="34" charset="0"/>
              </a:rPr>
              <a:t>.</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76B856"/>
                </a:solidFill>
              </a:rPr>
              <a:t>אוכל ואכילה</a:t>
            </a:r>
          </a:p>
        </p:txBody>
      </p:sp>
      <p:sp>
        <p:nvSpPr>
          <p:cNvPr id="19" name="TextBox 18">
            <a:extLst>
              <a:ext uri="{FF2B5EF4-FFF2-40B4-BE49-F238E27FC236}">
                <a16:creationId xmlns:a16="http://schemas.microsoft.com/office/drawing/2014/main" id="{2BFFAA20-84A3-4181-8DF6-448B62997D4D}"/>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25" name="TextBox 24">
            <a:extLst>
              <a:ext uri="{FF2B5EF4-FFF2-40B4-BE49-F238E27FC236}">
                <a16:creationId xmlns:a16="http://schemas.microsoft.com/office/drawing/2014/main" id="{76F04023-0497-4298-83DC-B2B028E79FB2}"/>
              </a:ext>
            </a:extLst>
          </p:cNvPr>
          <p:cNvSpPr txBox="1"/>
          <p:nvPr/>
        </p:nvSpPr>
        <p:spPr>
          <a:xfrm>
            <a:off x="984737" y="2712018"/>
            <a:ext cx="5124376" cy="2633413"/>
          </a:xfrm>
          <a:prstGeom prst="rect">
            <a:avLst/>
          </a:prstGeom>
          <a:noFill/>
        </p:spPr>
        <p:txBody>
          <a:bodyPr wrap="square" lIns="36000" rtlCol="1">
            <a:spAutoFit/>
          </a:bodyPr>
          <a:lstStyle/>
          <a:p>
            <a:pPr marL="179389" indent="-179389" algn="r" rtl="1">
              <a:lnSpc>
                <a:spcPct val="150000"/>
              </a:lnSpc>
              <a:spcAft>
                <a:spcPts val="600"/>
              </a:spcAft>
              <a:buClr>
                <a:schemeClr val="accent5"/>
              </a:buClr>
              <a:buFont typeface="Arial" panose="020B0604020202020204" pitchFamily="34" charset="0"/>
              <a:buChar char="•"/>
            </a:pPr>
            <a:r>
              <a:rPr lang="he-IL" sz="1601" dirty="0">
                <a:solidFill>
                  <a:schemeClr val="accent5"/>
                </a:solidFill>
                <a:latin typeface="Arial" pitchFamily="34" charset="0"/>
                <a:cs typeface="Arial" pitchFamily="34" charset="0"/>
              </a:rPr>
              <a:t>ילד שאינו יודע שובע | </a:t>
            </a:r>
            <a:r>
              <a:rPr lang="he-IL" sz="1601" b="1" dirty="0">
                <a:solidFill>
                  <a:schemeClr val="tx1">
                    <a:lumMod val="50000"/>
                    <a:lumOff val="50000"/>
                  </a:schemeClr>
                </a:solidFill>
                <a:latin typeface="Arial" pitchFamily="34" charset="0"/>
                <a:cs typeface="Arial" pitchFamily="34" charset="0"/>
              </a:rPr>
              <a:t>גלעד</a:t>
            </a:r>
            <a:r>
              <a:rPr lang="he-IL" sz="1601" b="1" dirty="0">
                <a:solidFill>
                  <a:schemeClr val="accent5"/>
                </a:solidFill>
                <a:latin typeface="Arial" pitchFamily="34" charset="0"/>
                <a:cs typeface="Arial" pitchFamily="34" charset="0"/>
              </a:rPr>
              <a:t> </a:t>
            </a:r>
            <a:r>
              <a:rPr lang="he-IL" sz="1601" b="1" dirty="0">
                <a:solidFill>
                  <a:schemeClr val="tx1">
                    <a:lumMod val="50000"/>
                    <a:lumOff val="50000"/>
                  </a:schemeClr>
                </a:solidFill>
                <a:latin typeface="Arial" pitchFamily="34" charset="0"/>
                <a:cs typeface="Arial" pitchFamily="34" charset="0"/>
              </a:rPr>
              <a:t>תמיד מחפש מה לאכול ובארוחות המשותפות הוא מבקש עוד ועוד מנות</a:t>
            </a:r>
            <a:r>
              <a:rPr lang="he-IL" sz="1601" dirty="0">
                <a:solidFill>
                  <a:schemeClr val="tx1">
                    <a:lumMod val="50000"/>
                    <a:lumOff val="50000"/>
                  </a:schemeClr>
                </a:solidFill>
                <a:latin typeface="Arial" pitchFamily="34" charset="0"/>
                <a:cs typeface="Arial" pitchFamily="34" charset="0"/>
              </a:rPr>
              <a:t>.</a:t>
            </a:r>
            <a:br>
              <a:rPr lang="en-US" sz="1601" dirty="0">
                <a:solidFill>
                  <a:schemeClr val="tx1">
                    <a:lumMod val="50000"/>
                    <a:lumOff val="50000"/>
                  </a:schemeClr>
                </a:solidFill>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במקרה מסוג זה, במקביל לעירוב </a:t>
            </a:r>
            <a:r>
              <a:rPr lang="he-IL" sz="1601" dirty="0" err="1">
                <a:solidFill>
                  <a:schemeClr val="tx1">
                    <a:lumMod val="50000"/>
                    <a:lumOff val="50000"/>
                  </a:schemeClr>
                </a:solidFill>
                <a:latin typeface="Arial" pitchFamily="34" charset="0"/>
                <a:cs typeface="Arial" pitchFamily="34" charset="0"/>
              </a:rPr>
              <a:t>העו"ס</a:t>
            </a:r>
            <a:r>
              <a:rPr lang="he-IL" sz="1601" dirty="0">
                <a:solidFill>
                  <a:schemeClr val="tx1">
                    <a:lumMod val="50000"/>
                    <a:lumOff val="50000"/>
                  </a:schemeClr>
                </a:solidFill>
                <a:latin typeface="Arial" pitchFamily="34" charset="0"/>
                <a:cs typeface="Arial" pitchFamily="34" charset="0"/>
              </a:rPr>
              <a:t> ולתהליך הטיפול בנושא, נוכיח לו שוב ושוב שהארוחה הבאה תמיד מגיעה ויחד עם זאת נרגיל אותו אט אט להקשיב לגוף שלו (לאחר קבלת שתי מנות בארוחה נבקש ממנו לחכות 15 דק' ולוודא אם הוא אכן עדיין רעב. במידה וכן ניתן לו מנה שלישית).</a:t>
            </a:r>
          </a:p>
        </p:txBody>
      </p:sp>
      <p:grpSp>
        <p:nvGrpSpPr>
          <p:cNvPr id="27" name="קבוצה 26">
            <a:extLst>
              <a:ext uri="{FF2B5EF4-FFF2-40B4-BE49-F238E27FC236}">
                <a16:creationId xmlns:a16="http://schemas.microsoft.com/office/drawing/2014/main" id="{8A6BC408-C9B4-43A1-BC3A-83AB7DD631A4}"/>
              </a:ext>
            </a:extLst>
          </p:cNvPr>
          <p:cNvGrpSpPr/>
          <p:nvPr/>
        </p:nvGrpSpPr>
        <p:grpSpPr>
          <a:xfrm>
            <a:off x="2975943" y="2228550"/>
            <a:ext cx="3646797" cy="545997"/>
            <a:chOff x="2975943" y="2284950"/>
            <a:chExt cx="3646797" cy="545997"/>
          </a:xfrm>
        </p:grpSpPr>
        <p:sp>
          <p:nvSpPr>
            <p:cNvPr id="32" name="אליפסה 31">
              <a:extLst>
                <a:ext uri="{FF2B5EF4-FFF2-40B4-BE49-F238E27FC236}">
                  <a16:creationId xmlns:a16="http://schemas.microsoft.com/office/drawing/2014/main" id="{B660FD75-E5E2-4648-9D7B-FAB87AFBAB62}"/>
                </a:ext>
              </a:extLst>
            </p:cNvPr>
            <p:cNvSpPr/>
            <p:nvPr/>
          </p:nvSpPr>
          <p:spPr>
            <a:xfrm>
              <a:off x="6076743" y="2284950"/>
              <a:ext cx="545997" cy="545997"/>
            </a:xfrm>
            <a:prstGeom prst="ellipse">
              <a:avLst/>
            </a:prstGeom>
            <a:solidFill>
              <a:schemeClr val="bg1"/>
            </a:solidFill>
            <a:ln w="31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3" name="גרפיקה 32">
              <a:extLst>
                <a:ext uri="{FF2B5EF4-FFF2-40B4-BE49-F238E27FC236}">
                  <a16:creationId xmlns:a16="http://schemas.microsoft.com/office/drawing/2014/main" id="{F854D63A-FA8D-4197-B1E8-10D5F68241B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109114" y="2323622"/>
              <a:ext cx="481257" cy="481257"/>
            </a:xfrm>
            <a:prstGeom prst="rect">
              <a:avLst/>
            </a:prstGeom>
          </p:spPr>
        </p:pic>
        <p:sp>
          <p:nvSpPr>
            <p:cNvPr id="38" name="TextBox 37">
              <a:extLst>
                <a:ext uri="{FF2B5EF4-FFF2-40B4-BE49-F238E27FC236}">
                  <a16:creationId xmlns:a16="http://schemas.microsoft.com/office/drawing/2014/main" id="{DB3EFF6E-6A57-4202-898F-550D23E87531}"/>
                </a:ext>
              </a:extLst>
            </p:cNvPr>
            <p:cNvSpPr txBox="1"/>
            <p:nvPr/>
          </p:nvSpPr>
          <p:spPr>
            <a:xfrm>
              <a:off x="2975943" y="2363727"/>
              <a:ext cx="3138900" cy="369332"/>
            </a:xfrm>
            <a:prstGeom prst="rect">
              <a:avLst/>
            </a:prstGeom>
            <a:noFill/>
          </p:spPr>
          <p:txBody>
            <a:bodyPr wrap="square" rtlCol="1">
              <a:spAutoFit/>
            </a:bodyPr>
            <a:lstStyle/>
            <a:p>
              <a:pPr algn="r" rtl="1"/>
              <a:r>
                <a:rPr lang="he-IL" b="1" dirty="0">
                  <a:solidFill>
                    <a:schemeClr val="accent5"/>
                  </a:solidFill>
                </a:rPr>
                <a:t>מופעים נפוצים ודרכי התמודדות</a:t>
              </a:r>
            </a:p>
          </p:txBody>
        </p:sp>
      </p:grpSp>
      <p:sp>
        <p:nvSpPr>
          <p:cNvPr id="39" name="מלבן 38">
            <a:hlinkClick r:id="" action="ppaction://hlinkshowjump?jump=nextslide"/>
            <a:extLst>
              <a:ext uri="{FF2B5EF4-FFF2-40B4-BE49-F238E27FC236}">
                <a16:creationId xmlns:a16="http://schemas.microsoft.com/office/drawing/2014/main" id="{4299B7F0-8A49-4759-8F33-9425958F2DA3}"/>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מלבן 39">
            <a:hlinkClick r:id="" action="ppaction://hlinkshowjump?jump=previousslide"/>
            <a:extLst>
              <a:ext uri="{FF2B5EF4-FFF2-40B4-BE49-F238E27FC236}">
                <a16:creationId xmlns:a16="http://schemas.microsoft.com/office/drawing/2014/main" id="{199C1116-B244-484B-9232-1C500A489D41}"/>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מלבן 40">
            <a:hlinkClick r:id="rId4" action="ppaction://hlinksldjump"/>
            <a:extLst>
              <a:ext uri="{FF2B5EF4-FFF2-40B4-BE49-F238E27FC236}">
                <a16:creationId xmlns:a16="http://schemas.microsoft.com/office/drawing/2014/main" id="{779DD843-D887-4015-AB01-1EE35E99E241}"/>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מלבן 41">
            <a:hlinkClick r:id="rId5" action="ppaction://hlinksldjump"/>
            <a:extLst>
              <a:ext uri="{FF2B5EF4-FFF2-40B4-BE49-F238E27FC236}">
                <a16:creationId xmlns:a16="http://schemas.microsoft.com/office/drawing/2014/main" id="{D694792F-13F7-450C-905B-E70981F8BB44}"/>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ציין מיקום של מספר שקופית 3">
            <a:extLst>
              <a:ext uri="{FF2B5EF4-FFF2-40B4-BE49-F238E27FC236}">
                <a16:creationId xmlns:a16="http://schemas.microsoft.com/office/drawing/2014/main" id="{31D385F0-F605-4465-9E7B-AB38C3F1F972}"/>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106</a:t>
            </a:fld>
            <a:endParaRPr lang="he-IL" dirty="0"/>
          </a:p>
        </p:txBody>
      </p:sp>
    </p:spTree>
    <p:extLst>
      <p:ext uri="{BB962C8B-B14F-4D97-AF65-F5344CB8AC3E}">
        <p14:creationId xmlns:p14="http://schemas.microsoft.com/office/powerpoint/2010/main" val="408373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מלבן 21">
            <a:extLst>
              <a:ext uri="{FF2B5EF4-FFF2-40B4-BE49-F238E27FC236}">
                <a16:creationId xmlns:a16="http://schemas.microsoft.com/office/drawing/2014/main" id="{AC508D6C-9A93-4C0E-8BCB-5031975CFDD3}"/>
              </a:ext>
            </a:extLst>
          </p:cNvPr>
          <p:cNvSpPr/>
          <p:nvPr/>
        </p:nvSpPr>
        <p:spPr>
          <a:xfrm>
            <a:off x="824810" y="2153676"/>
            <a:ext cx="5908524" cy="6456924"/>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26" name="TextBox 25">
            <a:extLst>
              <a:ext uri="{FF2B5EF4-FFF2-40B4-BE49-F238E27FC236}">
                <a16:creationId xmlns:a16="http://schemas.microsoft.com/office/drawing/2014/main" id="{5EFD2A76-1586-4080-AEF2-36178E91B4CD}"/>
              </a:ext>
            </a:extLst>
          </p:cNvPr>
          <p:cNvSpPr txBox="1"/>
          <p:nvPr/>
        </p:nvSpPr>
        <p:spPr>
          <a:xfrm>
            <a:off x="984737" y="5282097"/>
            <a:ext cx="5124376" cy="3002938"/>
          </a:xfrm>
          <a:prstGeom prst="rect">
            <a:avLst/>
          </a:prstGeom>
          <a:noFill/>
        </p:spPr>
        <p:txBody>
          <a:bodyPr wrap="square" lIns="36000" rtlCol="1">
            <a:spAutoFit/>
          </a:bodyPr>
          <a:lstStyle/>
          <a:p>
            <a:pPr marL="179389" indent="-179389" algn="r" rtl="1">
              <a:lnSpc>
                <a:spcPct val="150000"/>
              </a:lnSpc>
              <a:spcAft>
                <a:spcPts val="600"/>
              </a:spcAft>
              <a:buClr>
                <a:schemeClr val="accent5"/>
              </a:buClr>
              <a:buFont typeface="Arial" panose="020B0604020202020204" pitchFamily="34" charset="0"/>
              <a:buChar char="•"/>
            </a:pPr>
            <a:r>
              <a:rPr lang="he-IL" sz="1601" dirty="0">
                <a:solidFill>
                  <a:schemeClr val="accent5"/>
                </a:solidFill>
                <a:latin typeface="Arial" pitchFamily="34" charset="0"/>
                <a:cs typeface="Arial" pitchFamily="34" charset="0"/>
              </a:rPr>
              <a:t>אימוץ גישה צמחונית / טבעונית מתוך בחירה אישית של הילד | </a:t>
            </a:r>
            <a:r>
              <a:rPr lang="he-IL" sz="1601" b="1" dirty="0">
                <a:solidFill>
                  <a:schemeClr val="tx1">
                    <a:lumMod val="50000"/>
                    <a:lumOff val="50000"/>
                  </a:schemeClr>
                </a:solidFill>
                <a:latin typeface="Arial" pitchFamily="34" charset="0"/>
                <a:cs typeface="Arial" pitchFamily="34" charset="0"/>
              </a:rPr>
              <a:t>נירית החליטה שהיא צמחונית</a:t>
            </a:r>
            <a:r>
              <a:rPr lang="en-US" sz="1601" b="1" dirty="0">
                <a:solidFill>
                  <a:schemeClr val="tx1">
                    <a:lumMod val="50000"/>
                    <a:lumOff val="50000"/>
                  </a:schemeClr>
                </a:solidFill>
                <a:latin typeface="Arial" pitchFamily="34" charset="0"/>
                <a:cs typeface="Arial" pitchFamily="34" charset="0"/>
              </a:rPr>
              <a:t> </a:t>
            </a:r>
            <a:r>
              <a:rPr lang="he-IL" sz="1601" b="1" dirty="0">
                <a:solidFill>
                  <a:schemeClr val="tx1">
                    <a:lumMod val="50000"/>
                    <a:lumOff val="50000"/>
                  </a:schemeClr>
                </a:solidFill>
                <a:latin typeface="Arial" pitchFamily="34" charset="0"/>
                <a:cs typeface="Arial" pitchFamily="34" charset="0"/>
              </a:rPr>
              <a:t> ומסרבת לאכול כל מזון שמכיל בשר או דגים.</a:t>
            </a:r>
            <a:br>
              <a:rPr lang="en-US" sz="1601" b="1" dirty="0">
                <a:solidFill>
                  <a:schemeClr val="tx1">
                    <a:lumMod val="50000"/>
                    <a:lumOff val="50000"/>
                  </a:schemeClr>
                </a:solidFill>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אנו מכבדים את בחירות הילדים ומציעים מגוון של אוכל בתפריט כך שכל אחד יוכל למצוא את האוכל שהוא מתחבר אליו. בנוסף במידת הצורך, במקרים אלו עלינו ללמוד להכין מתכונים ייחודיים ולרכוש מוצרים התואמים את הבחירה של הילד.</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76B856"/>
                </a:solidFill>
              </a:rPr>
              <a:t>אוכל ואכילה</a:t>
            </a:r>
          </a:p>
        </p:txBody>
      </p:sp>
      <p:sp>
        <p:nvSpPr>
          <p:cNvPr id="14" name="TextBox 13">
            <a:extLst>
              <a:ext uri="{FF2B5EF4-FFF2-40B4-BE49-F238E27FC236}">
                <a16:creationId xmlns:a16="http://schemas.microsoft.com/office/drawing/2014/main" id="{CA5BCDDF-158F-4AB4-B009-04BEB99C03C5}"/>
              </a:ext>
            </a:extLst>
          </p:cNvPr>
          <p:cNvSpPr txBox="1"/>
          <p:nvPr/>
        </p:nvSpPr>
        <p:spPr>
          <a:xfrm>
            <a:off x="984737" y="2222230"/>
            <a:ext cx="5124376" cy="3002938"/>
          </a:xfrm>
          <a:prstGeom prst="rect">
            <a:avLst/>
          </a:prstGeom>
          <a:noFill/>
        </p:spPr>
        <p:txBody>
          <a:bodyPr wrap="square" lIns="36000" rtlCol="1">
            <a:spAutoFit/>
          </a:bodyPr>
          <a:lstStyle/>
          <a:p>
            <a:pPr marL="179389" indent="-179389" algn="r" rtl="1">
              <a:lnSpc>
                <a:spcPct val="150000"/>
              </a:lnSpc>
              <a:spcAft>
                <a:spcPts val="600"/>
              </a:spcAft>
              <a:buClr>
                <a:schemeClr val="accent5"/>
              </a:buClr>
              <a:buFont typeface="Arial" panose="020B0604020202020204" pitchFamily="34" charset="0"/>
              <a:buChar char="•"/>
            </a:pPr>
            <a:r>
              <a:rPr lang="he-IL" sz="1601" dirty="0">
                <a:solidFill>
                  <a:schemeClr val="accent5"/>
                </a:solidFill>
                <a:latin typeface="Arial" pitchFamily="34" charset="0"/>
                <a:cs typeface="Arial" pitchFamily="34" charset="0"/>
              </a:rPr>
              <a:t>הילד חוזר מביקור בביתו כשהוא רעב ועם תחושת חוסר ביטחון לגבי זמינות האוכל | </a:t>
            </a:r>
            <a:r>
              <a:rPr lang="he-IL" sz="1601" b="1" dirty="0">
                <a:solidFill>
                  <a:schemeClr val="tx1">
                    <a:lumMod val="50000"/>
                    <a:lumOff val="50000"/>
                  </a:schemeClr>
                </a:solidFill>
                <a:latin typeface="Arial" pitchFamily="34" charset="0"/>
                <a:cs typeface="Arial" pitchFamily="34" charset="0"/>
              </a:rPr>
              <a:t>עידו מתנהג בארוחות באופן זהה להתנהגותו בימיו הראשונים בכפר. הוא לוקח הרבה אוכל לצלחת (יותר מכפי שהוא מסוגל לאכול</a:t>
            </a:r>
            <a:r>
              <a:rPr lang="en-US" sz="1601" b="1" dirty="0">
                <a:solidFill>
                  <a:schemeClr val="tx1">
                    <a:lumMod val="50000"/>
                    <a:lumOff val="50000"/>
                  </a:schemeClr>
                </a:solidFill>
                <a:latin typeface="Arial" pitchFamily="34" charset="0"/>
                <a:cs typeface="Arial" pitchFamily="34" charset="0"/>
              </a:rPr>
              <a:t>(</a:t>
            </a:r>
            <a:r>
              <a:rPr lang="he-IL" sz="1601" b="1" dirty="0">
                <a:solidFill>
                  <a:schemeClr val="tx1">
                    <a:lumMod val="50000"/>
                    <a:lumOff val="50000"/>
                  </a:schemeClr>
                </a:solidFill>
                <a:latin typeface="Arial" pitchFamily="34" charset="0"/>
                <a:cs typeface="Arial" pitchFamily="34" charset="0"/>
              </a:rPr>
              <a:t> ושואל שוב ושוב מתי הארוחה הבאה.</a:t>
            </a:r>
            <a:br>
              <a:rPr lang="en-US" sz="1601" b="1" dirty="0">
                <a:solidFill>
                  <a:schemeClr val="tx1">
                    <a:lumMod val="50000"/>
                    <a:lumOff val="50000"/>
                  </a:schemeClr>
                </a:solidFill>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במצבים אלו עלינו להזכיר שוב ושוב שפה אצלנו בכפר אין מחסור באוכל - הוא יכול תמיד להרגיש בטוח. נחזיר לו את הביטחון בנושא בהדרגתיות ועם העקביות בארוחות.</a:t>
            </a:r>
          </a:p>
        </p:txBody>
      </p:sp>
      <p:sp>
        <p:nvSpPr>
          <p:cNvPr id="15" name="TextBox 14">
            <a:extLst>
              <a:ext uri="{FF2B5EF4-FFF2-40B4-BE49-F238E27FC236}">
                <a16:creationId xmlns:a16="http://schemas.microsoft.com/office/drawing/2014/main" id="{72EA98F1-DC0C-42AD-A7A0-4501C14994C9}"/>
              </a:ext>
            </a:extLst>
          </p:cNvPr>
          <p:cNvSpPr txBox="1"/>
          <p:nvPr/>
        </p:nvSpPr>
        <p:spPr>
          <a:xfrm>
            <a:off x="967646" y="8758221"/>
            <a:ext cx="5515200" cy="416268"/>
          </a:xfrm>
          <a:prstGeom prst="rect">
            <a:avLst/>
          </a:prstGeom>
          <a:noFill/>
          <a:ln>
            <a:noFill/>
          </a:ln>
        </p:spPr>
        <p:txBody>
          <a:bodyPr wrap="square" rtlCol="1">
            <a:spAutoFit/>
          </a:bodyPr>
          <a:lstStyle/>
          <a:p>
            <a:pPr marL="182564" indent="-182564" algn="r" rtl="1">
              <a:lnSpc>
                <a:spcPct val="150000"/>
              </a:lnSpc>
              <a:spcAft>
                <a:spcPts val="600"/>
              </a:spcAft>
              <a:buClr>
                <a:srgbClr val="76B856"/>
              </a:buClr>
              <a:buFont typeface="Calibri" panose="020F0502020204030204" pitchFamily="34" charset="0"/>
              <a:buChar char="‹"/>
            </a:pPr>
            <a:r>
              <a:rPr lang="he-IL" sz="1601" dirty="0">
                <a:solidFill>
                  <a:schemeClr val="tx1">
                    <a:lumMod val="50000"/>
                    <a:lumOff val="50000"/>
                  </a:schemeClr>
                </a:solidFill>
              </a:rPr>
              <a:t>הטיפול במרחב החיים: עמודים: 137 ו- 152.</a:t>
            </a:r>
          </a:p>
        </p:txBody>
      </p:sp>
      <p:grpSp>
        <p:nvGrpSpPr>
          <p:cNvPr id="16" name="קבוצה 15">
            <a:extLst>
              <a:ext uri="{FF2B5EF4-FFF2-40B4-BE49-F238E27FC236}">
                <a16:creationId xmlns:a16="http://schemas.microsoft.com/office/drawing/2014/main" id="{2440B13B-D182-4A5A-B3BE-A1A53913BB8D}"/>
              </a:ext>
            </a:extLst>
          </p:cNvPr>
          <p:cNvGrpSpPr/>
          <p:nvPr/>
        </p:nvGrpSpPr>
        <p:grpSpPr>
          <a:xfrm>
            <a:off x="2704543" y="8333577"/>
            <a:ext cx="1982175" cy="418761"/>
            <a:chOff x="2704543" y="2148677"/>
            <a:chExt cx="1982175" cy="418761"/>
          </a:xfrm>
        </p:grpSpPr>
        <p:sp>
          <p:nvSpPr>
            <p:cNvPr id="17" name="מלבן 16">
              <a:extLst>
                <a:ext uri="{FF2B5EF4-FFF2-40B4-BE49-F238E27FC236}">
                  <a16:creationId xmlns:a16="http://schemas.microsoft.com/office/drawing/2014/main" id="{A5890B43-FC2B-40D0-83F6-8830C4BB7BA4}"/>
                </a:ext>
              </a:extLst>
            </p:cNvPr>
            <p:cNvSpPr/>
            <p:nvPr/>
          </p:nvSpPr>
          <p:spPr>
            <a:xfrm>
              <a:off x="2704543" y="2148677"/>
              <a:ext cx="1982175" cy="418761"/>
            </a:xfrm>
            <a:prstGeom prst="rect">
              <a:avLst/>
            </a:prstGeom>
            <a:solidFill>
              <a:srgbClr val="76B85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pSp>
          <p:nvGrpSpPr>
            <p:cNvPr id="21" name="גרפיקה 76">
              <a:extLst>
                <a:ext uri="{FF2B5EF4-FFF2-40B4-BE49-F238E27FC236}">
                  <a16:creationId xmlns:a16="http://schemas.microsoft.com/office/drawing/2014/main" id="{8357482C-6EFE-472A-A507-9C2DE15B29A6}"/>
                </a:ext>
              </a:extLst>
            </p:cNvPr>
            <p:cNvGrpSpPr/>
            <p:nvPr/>
          </p:nvGrpSpPr>
          <p:grpSpPr>
            <a:xfrm>
              <a:off x="4276451" y="2216866"/>
              <a:ext cx="290396" cy="290396"/>
              <a:chOff x="1855787" y="3421856"/>
              <a:chExt cx="3848100" cy="3848100"/>
            </a:xfrm>
          </p:grpSpPr>
          <p:sp>
            <p:nvSpPr>
              <p:cNvPr id="25" name="צורה חופשית: צורה 57">
                <a:extLst>
                  <a:ext uri="{FF2B5EF4-FFF2-40B4-BE49-F238E27FC236}">
                    <a16:creationId xmlns:a16="http://schemas.microsoft.com/office/drawing/2014/main" id="{16045118-81C6-4690-A55B-F0CB98B22CFB}"/>
                  </a:ext>
                </a:extLst>
              </p:cNvPr>
              <p:cNvSpPr/>
              <p:nvPr/>
            </p:nvSpPr>
            <p:spPr>
              <a:xfrm>
                <a:off x="2319750" y="3414712"/>
                <a:ext cx="2924175" cy="3857625"/>
              </a:xfrm>
              <a:custGeom>
                <a:avLst/>
                <a:gdLst>
                  <a:gd name="connsiteX0" fmla="*/ 259366 w 2924175"/>
                  <a:gd name="connsiteY0" fmla="*/ 7144 h 3857625"/>
                  <a:gd name="connsiteX1" fmla="*/ 2286667 w 2924175"/>
                  <a:gd name="connsiteY1" fmla="*/ 7144 h 3857625"/>
                  <a:gd name="connsiteX2" fmla="*/ 2917603 w 2924175"/>
                  <a:gd name="connsiteY2" fmla="*/ 637699 h 3857625"/>
                  <a:gd name="connsiteX3" fmla="*/ 2917603 w 2924175"/>
                  <a:gd name="connsiteY3" fmla="*/ 3228499 h 3857625"/>
                  <a:gd name="connsiteX4" fmla="*/ 2286667 w 2924175"/>
                  <a:gd name="connsiteY4" fmla="*/ 3859435 h 3857625"/>
                  <a:gd name="connsiteX5" fmla="*/ 259366 w 2924175"/>
                  <a:gd name="connsiteY5" fmla="*/ 3859435 h 3857625"/>
                  <a:gd name="connsiteX6" fmla="*/ 7144 w 2924175"/>
                  <a:gd name="connsiteY6" fmla="*/ 3607213 h 3857625"/>
                  <a:gd name="connsiteX7" fmla="*/ 7144 w 2924175"/>
                  <a:gd name="connsiteY7" fmla="*/ 259366 h 3857625"/>
                  <a:gd name="connsiteX8" fmla="*/ 259366 w 2924175"/>
                  <a:gd name="connsiteY8" fmla="*/ 7144 h 3857625"/>
                  <a:gd name="connsiteX9" fmla="*/ 259366 w 2924175"/>
                  <a:gd name="connsiteY9" fmla="*/ 7144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175" h="3857625">
                    <a:moveTo>
                      <a:pt x="259366" y="7144"/>
                    </a:moveTo>
                    <a:lnTo>
                      <a:pt x="2286667" y="7144"/>
                    </a:lnTo>
                    <a:cubicBezTo>
                      <a:pt x="2634539" y="8192"/>
                      <a:pt x="2916346" y="289827"/>
                      <a:pt x="2917603" y="637699"/>
                    </a:cubicBezTo>
                    <a:lnTo>
                      <a:pt x="2917603" y="3228499"/>
                    </a:lnTo>
                    <a:cubicBezTo>
                      <a:pt x="2916555" y="3576523"/>
                      <a:pt x="2634691" y="3858387"/>
                      <a:pt x="2286667" y="3859435"/>
                    </a:cubicBezTo>
                    <a:lnTo>
                      <a:pt x="259366" y="3859435"/>
                    </a:lnTo>
                    <a:cubicBezTo>
                      <a:pt x="120244" y="3859016"/>
                      <a:pt x="7563" y="3746335"/>
                      <a:pt x="7144" y="3607213"/>
                    </a:cubicBezTo>
                    <a:lnTo>
                      <a:pt x="7144" y="259366"/>
                    </a:lnTo>
                    <a:cubicBezTo>
                      <a:pt x="7563" y="120244"/>
                      <a:pt x="120244" y="7563"/>
                      <a:pt x="259366" y="7144"/>
                    </a:cubicBezTo>
                    <a:lnTo>
                      <a:pt x="259366" y="7144"/>
                    </a:lnTo>
                    <a:close/>
                  </a:path>
                </a:pathLst>
              </a:custGeom>
              <a:solidFill>
                <a:schemeClr val="accent3">
                  <a:lumMod val="40000"/>
                  <a:lumOff val="60000"/>
                </a:schemeClr>
              </a:solidFill>
              <a:ln w="9525" cap="flat">
                <a:noFill/>
                <a:prstDash val="solid"/>
                <a:miter/>
              </a:ln>
            </p:spPr>
            <p:txBody>
              <a:bodyPr rtlCol="1" anchor="ctr"/>
              <a:lstStyle/>
              <a:p>
                <a:endParaRPr lang="he-IL" sz="1400"/>
              </a:p>
            </p:txBody>
          </p:sp>
          <p:sp>
            <p:nvSpPr>
              <p:cNvPr id="27" name="צורה חופשית: צורה 58">
                <a:extLst>
                  <a:ext uri="{FF2B5EF4-FFF2-40B4-BE49-F238E27FC236}">
                    <a16:creationId xmlns:a16="http://schemas.microsoft.com/office/drawing/2014/main" id="{50A8DD0F-9561-4884-A8AD-AD8B36B312FE}"/>
                  </a:ext>
                </a:extLst>
              </p:cNvPr>
              <p:cNvSpPr/>
              <p:nvPr/>
            </p:nvSpPr>
            <p:spPr>
              <a:xfrm>
                <a:off x="2319750" y="3414712"/>
                <a:ext cx="2733675" cy="3609975"/>
              </a:xfrm>
              <a:custGeom>
                <a:avLst/>
                <a:gdLst>
                  <a:gd name="connsiteX0" fmla="*/ 259366 w 2733675"/>
                  <a:gd name="connsiteY0" fmla="*/ 7144 h 3609975"/>
                  <a:gd name="connsiteX1" fmla="*/ 2286667 w 2733675"/>
                  <a:gd name="connsiteY1" fmla="*/ 7144 h 3609975"/>
                  <a:gd name="connsiteX2" fmla="*/ 2688241 w 2733675"/>
                  <a:gd name="connsiteY2" fmla="*/ 152686 h 3609975"/>
                  <a:gd name="connsiteX3" fmla="*/ 2734723 w 2733675"/>
                  <a:gd name="connsiteY3" fmla="*/ 390049 h 3609975"/>
                  <a:gd name="connsiteX4" fmla="*/ 2734723 w 2733675"/>
                  <a:gd name="connsiteY4" fmla="*/ 2980849 h 3609975"/>
                  <a:gd name="connsiteX5" fmla="*/ 2104168 w 2733675"/>
                  <a:gd name="connsiteY5" fmla="*/ 3609499 h 3609975"/>
                  <a:gd name="connsiteX6" fmla="*/ 76867 w 2733675"/>
                  <a:gd name="connsiteY6" fmla="*/ 3609499 h 3609975"/>
                  <a:gd name="connsiteX7" fmla="*/ 7144 w 2733675"/>
                  <a:gd name="connsiteY7" fmla="*/ 3599593 h 3609975"/>
                  <a:gd name="connsiteX8" fmla="*/ 7144 w 2733675"/>
                  <a:gd name="connsiteY8" fmla="*/ 259366 h 3609975"/>
                  <a:gd name="connsiteX9" fmla="*/ 259366 w 2733675"/>
                  <a:gd name="connsiteY9" fmla="*/ 7144 h 3609975"/>
                  <a:gd name="connsiteX10" fmla="*/ 259366 w 2733675"/>
                  <a:gd name="connsiteY10"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3675" h="3609975">
                    <a:moveTo>
                      <a:pt x="259366" y="7144"/>
                    </a:moveTo>
                    <a:lnTo>
                      <a:pt x="2286667" y="7144"/>
                    </a:lnTo>
                    <a:cubicBezTo>
                      <a:pt x="2433428" y="7210"/>
                      <a:pt x="2575522" y="58703"/>
                      <a:pt x="2688241" y="152686"/>
                    </a:cubicBezTo>
                    <a:cubicBezTo>
                      <a:pt x="2719045" y="228029"/>
                      <a:pt x="2734837" y="308658"/>
                      <a:pt x="2734723" y="390049"/>
                    </a:cubicBezTo>
                    <a:lnTo>
                      <a:pt x="2734723" y="2980849"/>
                    </a:lnTo>
                    <a:cubicBezTo>
                      <a:pt x="2732427" y="3327825"/>
                      <a:pt x="2451154" y="3608251"/>
                      <a:pt x="2104168" y="3609499"/>
                    </a:cubicBezTo>
                    <a:lnTo>
                      <a:pt x="76867" y="3609499"/>
                    </a:lnTo>
                    <a:cubicBezTo>
                      <a:pt x="53273" y="3609499"/>
                      <a:pt x="29804" y="3606165"/>
                      <a:pt x="7144" y="3599593"/>
                    </a:cubicBezTo>
                    <a:lnTo>
                      <a:pt x="7144" y="259366"/>
                    </a:lnTo>
                    <a:cubicBezTo>
                      <a:pt x="7563" y="120244"/>
                      <a:pt x="120244" y="7563"/>
                      <a:pt x="259366" y="7144"/>
                    </a:cubicBezTo>
                    <a:lnTo>
                      <a:pt x="259366" y="7144"/>
                    </a:lnTo>
                    <a:close/>
                  </a:path>
                </a:pathLst>
              </a:custGeom>
              <a:solidFill>
                <a:srgbClr val="FFFFFF"/>
              </a:solidFill>
              <a:ln w="9525" cap="flat">
                <a:noFill/>
                <a:prstDash val="solid"/>
                <a:miter/>
              </a:ln>
            </p:spPr>
            <p:txBody>
              <a:bodyPr rtlCol="1" anchor="ctr"/>
              <a:lstStyle/>
              <a:p>
                <a:endParaRPr lang="he-IL" sz="1400"/>
              </a:p>
            </p:txBody>
          </p:sp>
          <p:sp>
            <p:nvSpPr>
              <p:cNvPr id="28" name="צורה חופשית: צורה 59">
                <a:extLst>
                  <a:ext uri="{FF2B5EF4-FFF2-40B4-BE49-F238E27FC236}">
                    <a16:creationId xmlns:a16="http://schemas.microsoft.com/office/drawing/2014/main" id="{05744785-1042-4104-97B5-0DC5697FABB0}"/>
                  </a:ext>
                </a:extLst>
              </p:cNvPr>
              <p:cNvSpPr/>
              <p:nvPr/>
            </p:nvSpPr>
            <p:spPr>
              <a:xfrm>
                <a:off x="2319369" y="3414712"/>
                <a:ext cx="2552700" cy="3609975"/>
              </a:xfrm>
              <a:custGeom>
                <a:avLst/>
                <a:gdLst>
                  <a:gd name="connsiteX0" fmla="*/ 227743 w 2552700"/>
                  <a:gd name="connsiteY0" fmla="*/ 7144 h 3609975"/>
                  <a:gd name="connsiteX1" fmla="*/ 2330101 w 2552700"/>
                  <a:gd name="connsiteY1" fmla="*/ 7144 h 3609975"/>
                  <a:gd name="connsiteX2" fmla="*/ 2550700 w 2552700"/>
                  <a:gd name="connsiteY2" fmla="*/ 227743 h 3609975"/>
                  <a:gd name="connsiteX3" fmla="*/ 2550700 w 2552700"/>
                  <a:gd name="connsiteY3" fmla="*/ 2901220 h 3609975"/>
                  <a:gd name="connsiteX4" fmla="*/ 2105692 w 2552700"/>
                  <a:gd name="connsiteY4" fmla="*/ 3386233 h 3609975"/>
                  <a:gd name="connsiteX5" fmla="*/ 227743 w 2552700"/>
                  <a:gd name="connsiteY5" fmla="*/ 3386233 h 3609975"/>
                  <a:gd name="connsiteX6" fmla="*/ 7144 w 2552700"/>
                  <a:gd name="connsiteY6" fmla="*/ 3606832 h 3609975"/>
                  <a:gd name="connsiteX7" fmla="*/ 7144 w 2552700"/>
                  <a:gd name="connsiteY7" fmla="*/ 227743 h 3609975"/>
                  <a:gd name="connsiteX8" fmla="*/ 227743 w 2552700"/>
                  <a:gd name="connsiteY8" fmla="*/ 7144 h 3609975"/>
                  <a:gd name="connsiteX9" fmla="*/ 227743 w 2552700"/>
                  <a:gd name="connsiteY9"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2700" h="3609975">
                    <a:moveTo>
                      <a:pt x="227743" y="7144"/>
                    </a:moveTo>
                    <a:lnTo>
                      <a:pt x="2330101" y="7144"/>
                    </a:lnTo>
                    <a:cubicBezTo>
                      <a:pt x="2451849" y="7353"/>
                      <a:pt x="2550490" y="105994"/>
                      <a:pt x="2550700" y="227743"/>
                    </a:cubicBezTo>
                    <a:lnTo>
                      <a:pt x="2550700" y="2901220"/>
                    </a:lnTo>
                    <a:cubicBezTo>
                      <a:pt x="2561749" y="3222784"/>
                      <a:pt x="2405920" y="3376708"/>
                      <a:pt x="2105692" y="3386233"/>
                    </a:cubicBezTo>
                    <a:lnTo>
                      <a:pt x="227743" y="3386233"/>
                    </a:lnTo>
                    <a:cubicBezTo>
                      <a:pt x="105994" y="3386443"/>
                      <a:pt x="7353" y="3485083"/>
                      <a:pt x="7144" y="3606832"/>
                    </a:cubicBezTo>
                    <a:lnTo>
                      <a:pt x="7144" y="227743"/>
                    </a:lnTo>
                    <a:cubicBezTo>
                      <a:pt x="7353" y="105994"/>
                      <a:pt x="105994" y="7353"/>
                      <a:pt x="227743" y="7144"/>
                    </a:cubicBezTo>
                    <a:lnTo>
                      <a:pt x="227743" y="7144"/>
                    </a:lnTo>
                    <a:close/>
                  </a:path>
                </a:pathLst>
              </a:custGeom>
              <a:solidFill>
                <a:schemeClr val="tx2">
                  <a:lumMod val="40000"/>
                  <a:lumOff val="60000"/>
                </a:schemeClr>
              </a:solidFill>
              <a:ln w="9525" cap="flat">
                <a:noFill/>
                <a:prstDash val="solid"/>
                <a:miter/>
              </a:ln>
            </p:spPr>
            <p:txBody>
              <a:bodyPr rtlCol="1" anchor="ctr"/>
              <a:lstStyle/>
              <a:p>
                <a:endParaRPr lang="he-IL" sz="1400"/>
              </a:p>
            </p:txBody>
          </p:sp>
          <p:sp>
            <p:nvSpPr>
              <p:cNvPr id="29" name="צורה חופשית: צורה 60">
                <a:extLst>
                  <a:ext uri="{FF2B5EF4-FFF2-40B4-BE49-F238E27FC236}">
                    <a16:creationId xmlns:a16="http://schemas.microsoft.com/office/drawing/2014/main" id="{38FD8CA8-14D3-4E98-A4A3-7308BC8141E0}"/>
                  </a:ext>
                </a:extLst>
              </p:cNvPr>
              <p:cNvSpPr/>
              <p:nvPr/>
            </p:nvSpPr>
            <p:spPr>
              <a:xfrm>
                <a:off x="2856960" y="4232338"/>
                <a:ext cx="1476375" cy="428625"/>
              </a:xfrm>
              <a:custGeom>
                <a:avLst/>
                <a:gdLst>
                  <a:gd name="connsiteX0" fmla="*/ 133255 w 1476375"/>
                  <a:gd name="connsiteY0" fmla="*/ 7144 h 428625"/>
                  <a:gd name="connsiteX1" fmla="*/ 1349788 w 1476375"/>
                  <a:gd name="connsiteY1" fmla="*/ 7144 h 428625"/>
                  <a:gd name="connsiteX2" fmla="*/ 1475899 w 1476375"/>
                  <a:gd name="connsiteY2" fmla="*/ 133255 h 428625"/>
                  <a:gd name="connsiteX3" fmla="*/ 1475899 w 1476375"/>
                  <a:gd name="connsiteY3" fmla="*/ 303943 h 428625"/>
                  <a:gd name="connsiteX4" fmla="*/ 1349788 w 1476375"/>
                  <a:gd name="connsiteY4" fmla="*/ 430054 h 428625"/>
                  <a:gd name="connsiteX5" fmla="*/ 133255 w 1476375"/>
                  <a:gd name="connsiteY5" fmla="*/ 430054 h 428625"/>
                  <a:gd name="connsiteX6" fmla="*/ 7144 w 1476375"/>
                  <a:gd name="connsiteY6" fmla="*/ 303943 h 428625"/>
                  <a:gd name="connsiteX7" fmla="*/ 7144 w 1476375"/>
                  <a:gd name="connsiteY7" fmla="*/ 133255 h 428625"/>
                  <a:gd name="connsiteX8" fmla="*/ 133255 w 1476375"/>
                  <a:gd name="connsiteY8" fmla="*/ 71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75" h="428625">
                    <a:moveTo>
                      <a:pt x="133255" y="7144"/>
                    </a:moveTo>
                    <a:lnTo>
                      <a:pt x="1349788" y="7144"/>
                    </a:lnTo>
                    <a:cubicBezTo>
                      <a:pt x="1419435" y="7144"/>
                      <a:pt x="1475899" y="63608"/>
                      <a:pt x="1475899" y="133255"/>
                    </a:cubicBezTo>
                    <a:lnTo>
                      <a:pt x="1475899" y="303943"/>
                    </a:lnTo>
                    <a:cubicBezTo>
                      <a:pt x="1475899" y="373590"/>
                      <a:pt x="1419435" y="430054"/>
                      <a:pt x="1349788" y="430054"/>
                    </a:cubicBezTo>
                    <a:lnTo>
                      <a:pt x="133255" y="430054"/>
                    </a:lnTo>
                    <a:cubicBezTo>
                      <a:pt x="63608" y="430054"/>
                      <a:pt x="7144" y="373590"/>
                      <a:pt x="7144" y="303943"/>
                    </a:cubicBezTo>
                    <a:lnTo>
                      <a:pt x="7144" y="133255"/>
                    </a:lnTo>
                    <a:cubicBezTo>
                      <a:pt x="7144" y="63608"/>
                      <a:pt x="63608" y="7144"/>
                      <a:pt x="133255" y="7144"/>
                    </a:cubicBezTo>
                    <a:close/>
                  </a:path>
                </a:pathLst>
              </a:custGeom>
              <a:solidFill>
                <a:srgbClr val="FFFFFF"/>
              </a:solidFill>
              <a:ln w="9525" cap="flat">
                <a:noFill/>
                <a:prstDash val="solid"/>
                <a:miter/>
              </a:ln>
            </p:spPr>
            <p:txBody>
              <a:bodyPr rtlCol="1" anchor="ctr"/>
              <a:lstStyle/>
              <a:p>
                <a:endParaRPr lang="he-IL" sz="1400"/>
              </a:p>
            </p:txBody>
          </p:sp>
          <p:sp>
            <p:nvSpPr>
              <p:cNvPr id="30" name="צורה חופשית: צורה 61">
                <a:extLst>
                  <a:ext uri="{FF2B5EF4-FFF2-40B4-BE49-F238E27FC236}">
                    <a16:creationId xmlns:a16="http://schemas.microsoft.com/office/drawing/2014/main" id="{D773F4D0-CDFF-4E59-99A6-5E68C08747F9}"/>
                  </a:ext>
                </a:extLst>
              </p:cNvPr>
              <p:cNvSpPr/>
              <p:nvPr/>
            </p:nvSpPr>
            <p:spPr>
              <a:xfrm>
                <a:off x="4090638" y="3414712"/>
                <a:ext cx="466725" cy="542925"/>
              </a:xfrm>
              <a:custGeom>
                <a:avLst/>
                <a:gdLst>
                  <a:gd name="connsiteX0" fmla="*/ 7144 w 466725"/>
                  <a:gd name="connsiteY0" fmla="*/ 7144 h 542925"/>
                  <a:gd name="connsiteX1" fmla="*/ 468916 w 466725"/>
                  <a:gd name="connsiteY1" fmla="*/ 7144 h 542925"/>
                  <a:gd name="connsiteX2" fmla="*/ 468916 w 466725"/>
                  <a:gd name="connsiteY2" fmla="*/ 538258 h 542925"/>
                  <a:gd name="connsiteX3" fmla="*/ 238030 w 466725"/>
                  <a:gd name="connsiteY3" fmla="*/ 272701 h 542925"/>
                  <a:gd name="connsiteX4" fmla="*/ 7144 w 466725"/>
                  <a:gd name="connsiteY4" fmla="*/ 538258 h 542925"/>
                  <a:gd name="connsiteX5" fmla="*/ 7144 w 466725"/>
                  <a:gd name="connsiteY5" fmla="*/ 71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42925">
                    <a:moveTo>
                      <a:pt x="7144" y="7144"/>
                    </a:moveTo>
                    <a:lnTo>
                      <a:pt x="468916" y="7144"/>
                    </a:lnTo>
                    <a:lnTo>
                      <a:pt x="468916" y="538258"/>
                    </a:lnTo>
                    <a:lnTo>
                      <a:pt x="238030" y="272701"/>
                    </a:lnTo>
                    <a:lnTo>
                      <a:pt x="7144" y="538258"/>
                    </a:lnTo>
                    <a:lnTo>
                      <a:pt x="7144" y="7144"/>
                    </a:lnTo>
                    <a:close/>
                  </a:path>
                </a:pathLst>
              </a:custGeom>
              <a:solidFill>
                <a:schemeClr val="bg2">
                  <a:lumMod val="50000"/>
                </a:schemeClr>
              </a:solidFill>
              <a:ln w="9525" cap="flat">
                <a:noFill/>
                <a:prstDash val="solid"/>
                <a:miter/>
              </a:ln>
            </p:spPr>
            <p:txBody>
              <a:bodyPr rtlCol="1" anchor="ctr"/>
              <a:lstStyle/>
              <a:p>
                <a:endParaRPr lang="he-IL" sz="1400"/>
              </a:p>
            </p:txBody>
          </p:sp>
        </p:grpSp>
        <p:sp>
          <p:nvSpPr>
            <p:cNvPr id="23" name="TextBox 22">
              <a:extLst>
                <a:ext uri="{FF2B5EF4-FFF2-40B4-BE49-F238E27FC236}">
                  <a16:creationId xmlns:a16="http://schemas.microsoft.com/office/drawing/2014/main" id="{67ABB7F3-B043-4BB1-A636-D516B931E606}"/>
                </a:ext>
              </a:extLst>
            </p:cNvPr>
            <p:cNvSpPr txBox="1"/>
            <p:nvPr/>
          </p:nvSpPr>
          <p:spPr>
            <a:xfrm>
              <a:off x="2841661" y="2180735"/>
              <a:ext cx="1431404" cy="338682"/>
            </a:xfrm>
            <a:prstGeom prst="rect">
              <a:avLst/>
            </a:prstGeom>
            <a:noFill/>
          </p:spPr>
          <p:txBody>
            <a:bodyPr wrap="square" rtlCol="1">
              <a:spAutoFit/>
            </a:bodyPr>
            <a:lstStyle/>
            <a:p>
              <a:pPr algn="ctr" rtl="1"/>
              <a:r>
                <a:rPr lang="he-IL" sz="1601" dirty="0">
                  <a:ln>
                    <a:solidFill>
                      <a:schemeClr val="bg1"/>
                    </a:solidFill>
                  </a:ln>
                  <a:solidFill>
                    <a:schemeClr val="bg1"/>
                  </a:solidFill>
                </a:rPr>
                <a:t>קריאת כיוון</a:t>
              </a:r>
            </a:p>
          </p:txBody>
        </p:sp>
      </p:grpSp>
      <p:sp>
        <p:nvSpPr>
          <p:cNvPr id="31" name="מלבן 30">
            <a:hlinkClick r:id="" action="ppaction://hlinkshowjump?jump=nextslide"/>
            <a:extLst>
              <a:ext uri="{FF2B5EF4-FFF2-40B4-BE49-F238E27FC236}">
                <a16:creationId xmlns:a16="http://schemas.microsoft.com/office/drawing/2014/main" id="{97CA5721-A972-45EE-947E-1CEB57D94D78}"/>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לבן 31">
            <a:hlinkClick r:id="" action="ppaction://hlinkshowjump?jump=previousslide"/>
            <a:extLst>
              <a:ext uri="{FF2B5EF4-FFF2-40B4-BE49-F238E27FC236}">
                <a16:creationId xmlns:a16="http://schemas.microsoft.com/office/drawing/2014/main" id="{99752CD8-3B3A-4B6E-8BA7-218B762E9D3F}"/>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מלבן 32">
            <a:hlinkClick r:id="rId2" action="ppaction://hlinksldjump"/>
            <a:extLst>
              <a:ext uri="{FF2B5EF4-FFF2-40B4-BE49-F238E27FC236}">
                <a16:creationId xmlns:a16="http://schemas.microsoft.com/office/drawing/2014/main" id="{1F6EF3A5-C3AC-4D66-A26A-C0A398A105AF}"/>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מלבן 37">
            <a:hlinkClick r:id="rId3" action="ppaction://hlinksldjump"/>
            <a:extLst>
              <a:ext uri="{FF2B5EF4-FFF2-40B4-BE49-F238E27FC236}">
                <a16:creationId xmlns:a16="http://schemas.microsoft.com/office/drawing/2014/main" id="{ACB6642D-99EB-436A-BE66-8F589F84CC5C}"/>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ציין מיקום של מספר שקופית 3">
            <a:extLst>
              <a:ext uri="{FF2B5EF4-FFF2-40B4-BE49-F238E27FC236}">
                <a16:creationId xmlns:a16="http://schemas.microsoft.com/office/drawing/2014/main" id="{C01B725B-5193-4308-94F7-F9EB1CAEB233}"/>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107</a:t>
            </a:fld>
            <a:endParaRPr lang="he-IL" dirty="0"/>
          </a:p>
        </p:txBody>
      </p:sp>
    </p:spTree>
    <p:extLst>
      <p:ext uri="{BB962C8B-B14F-4D97-AF65-F5344CB8AC3E}">
        <p14:creationId xmlns:p14="http://schemas.microsoft.com/office/powerpoint/2010/main" val="375392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761378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76B856"/>
                </a:solidFill>
              </a:rPr>
              <a:t>בריאות וטיפול תרופתי</a:t>
            </a:r>
          </a:p>
        </p:txBody>
      </p:sp>
      <p:sp>
        <p:nvSpPr>
          <p:cNvPr id="7" name="מלבן 6">
            <a:extLst>
              <a:ext uri="{FF2B5EF4-FFF2-40B4-BE49-F238E27FC236}">
                <a16:creationId xmlns:a16="http://schemas.microsoft.com/office/drawing/2014/main" id="{8953FB6C-5231-43DB-8E38-42949F050506}"/>
              </a:ext>
            </a:extLst>
          </p:cNvPr>
          <p:cNvSpPr/>
          <p:nvPr/>
        </p:nvSpPr>
        <p:spPr>
          <a:xfrm>
            <a:off x="5105400" y="2064160"/>
            <a:ext cx="1848742" cy="376526"/>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תפקיד האחות בכפר</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62" name="TextBox 61">
            <a:extLst>
              <a:ext uri="{FF2B5EF4-FFF2-40B4-BE49-F238E27FC236}">
                <a16:creationId xmlns:a16="http://schemas.microsoft.com/office/drawing/2014/main" id="{CE8444B8-C2EF-4ACF-9C5E-C4A09ABC1544}"/>
              </a:ext>
            </a:extLst>
          </p:cNvPr>
          <p:cNvSpPr txBox="1"/>
          <p:nvPr/>
        </p:nvSpPr>
        <p:spPr>
          <a:xfrm>
            <a:off x="824810" y="2579782"/>
            <a:ext cx="5817225" cy="2340834"/>
          </a:xfrm>
          <a:prstGeom prst="rect">
            <a:avLst/>
          </a:prstGeom>
          <a:noFill/>
        </p:spPr>
        <p:txBody>
          <a:bodyPr wrap="square" lIns="36000" rtlCol="1">
            <a:spAutoFit/>
          </a:bodyPr>
          <a:lstStyle/>
          <a:p>
            <a:pPr algn="r" rtl="1">
              <a:lnSpc>
                <a:spcPct val="150000"/>
              </a:lnSpc>
              <a:spcAft>
                <a:spcPts val="600"/>
              </a:spcAft>
            </a:pPr>
            <a:r>
              <a:rPr lang="he-IL" sz="1601" dirty="0">
                <a:solidFill>
                  <a:schemeClr val="tx1">
                    <a:lumMod val="50000"/>
                    <a:lumOff val="50000"/>
                  </a:schemeClr>
                </a:solidFill>
                <a:latin typeface="Arial" pitchFamily="34" charset="0"/>
                <a:cs typeface="Arial" pitchFamily="34" charset="0"/>
              </a:rPr>
              <a:t>כהורים, הטיפול הרפואי בילדנו חל עלינו: כשהוא חולה אנו הולכים עמו לרופא הילדים, כרטיס קופת החולים שלו נמצא אצלנו, אנו מזמנים לו תורים, מקבלים עבורו מרשמים ורוכשים לו תרופות ועוד </a:t>
            </a:r>
            <a:r>
              <a:rPr lang="he-IL" sz="1601" dirty="0" err="1">
                <a:solidFill>
                  <a:schemeClr val="tx1">
                    <a:lumMod val="50000"/>
                    <a:lumOff val="50000"/>
                  </a:schemeClr>
                </a:solidFill>
                <a:latin typeface="Arial" pitchFamily="34" charset="0"/>
                <a:cs typeface="Arial" pitchFamily="34" charset="0"/>
              </a:rPr>
              <a:t>ועוד</a:t>
            </a:r>
            <a:r>
              <a:rPr lang="he-IL" sz="1601" dirty="0">
                <a:solidFill>
                  <a:schemeClr val="tx1">
                    <a:lumMod val="50000"/>
                    <a:lumOff val="50000"/>
                  </a:schemeClr>
                </a:solidFill>
                <a:latin typeface="Arial" pitchFamily="34" charset="0"/>
                <a:cs typeface="Arial" pitchFamily="34" charset="0"/>
              </a:rPr>
              <a:t>...</a:t>
            </a:r>
          </a:p>
          <a:p>
            <a:pPr algn="r" rtl="1">
              <a:lnSpc>
                <a:spcPct val="150000"/>
              </a:lnSpc>
              <a:spcAft>
                <a:spcPts val="600"/>
              </a:spcAft>
            </a:pPr>
            <a:r>
              <a:rPr lang="he-IL" sz="1601" dirty="0">
                <a:solidFill>
                  <a:schemeClr val="tx1">
                    <a:lumMod val="50000"/>
                    <a:lumOff val="50000"/>
                  </a:schemeClr>
                </a:solidFill>
                <a:latin typeface="Arial" pitchFamily="34" charset="0"/>
                <a:cs typeface="Arial" pitchFamily="34" charset="0"/>
              </a:rPr>
              <a:t>כאשר ילד נקלט בכפר שלנו, כלל הצרכים והשירותים מקופת החולים זהים אך ההתנהלות בנושא שונה: </a:t>
            </a:r>
            <a:r>
              <a:rPr lang="he-IL" sz="1601" b="1" dirty="0">
                <a:solidFill>
                  <a:schemeClr val="tx1">
                    <a:lumMod val="50000"/>
                    <a:lumOff val="50000"/>
                  </a:schemeClr>
                </a:solidFill>
                <a:highlight>
                  <a:srgbClr val="D7EACC"/>
                </a:highlight>
                <a:latin typeface="Arial" pitchFamily="34" charset="0"/>
                <a:cs typeface="Arial" pitchFamily="34" charset="0"/>
              </a:rPr>
              <a:t>האחריות על הילד והטיפול בו חלה עלינו כאשר יש לנו את הליווי והסיוע המקצועי של האחות בכפר.</a:t>
            </a:r>
          </a:p>
        </p:txBody>
      </p:sp>
      <p:sp>
        <p:nvSpPr>
          <p:cNvPr id="63" name="TextBox 62">
            <a:extLst>
              <a:ext uri="{FF2B5EF4-FFF2-40B4-BE49-F238E27FC236}">
                <a16:creationId xmlns:a16="http://schemas.microsoft.com/office/drawing/2014/main" id="{6020DE20-3DA1-4672-AC30-7F72CE0E8AC7}"/>
              </a:ext>
            </a:extLst>
          </p:cNvPr>
          <p:cNvSpPr txBox="1"/>
          <p:nvPr/>
        </p:nvSpPr>
        <p:spPr>
          <a:xfrm>
            <a:off x="1229031" y="4885365"/>
            <a:ext cx="5413004" cy="2633413"/>
          </a:xfrm>
          <a:prstGeom prst="rect">
            <a:avLst/>
          </a:prstGeom>
          <a:noFill/>
        </p:spPr>
        <p:txBody>
          <a:bodyPr wrap="square" lIns="36000" rtlCol="1">
            <a:spAutoFit/>
          </a:bodyPr>
          <a:lstStyle/>
          <a:p>
            <a:pPr algn="r" rtl="1">
              <a:lnSpc>
                <a:spcPct val="150000"/>
              </a:lnSpc>
              <a:spcAft>
                <a:spcPts val="600"/>
              </a:spcAft>
            </a:pPr>
            <a:r>
              <a:rPr lang="he-IL" sz="1601" dirty="0">
                <a:solidFill>
                  <a:schemeClr val="tx1">
                    <a:lumMod val="50000"/>
                    <a:lumOff val="50000"/>
                  </a:schemeClr>
                </a:solidFill>
                <a:latin typeface="Arial" pitchFamily="34" charset="0"/>
                <a:cs typeface="Arial" pitchFamily="34" charset="0"/>
              </a:rPr>
              <a:t>לאחות בכפר יש את כל הנדרש למתן לטיפול בסיסי וראשוני.</a:t>
            </a:r>
            <a:br>
              <a:rPr lang="en-US" sz="1601" dirty="0">
                <a:solidFill>
                  <a:schemeClr val="tx1">
                    <a:lumMod val="50000"/>
                    <a:lumOff val="50000"/>
                  </a:schemeClr>
                </a:solidFill>
                <a:latin typeface="Arial" pitchFamily="34" charset="0"/>
                <a:cs typeface="Arial" pitchFamily="34" charset="0"/>
              </a:rPr>
            </a:br>
            <a:r>
              <a:rPr lang="he-IL" sz="1601" b="1" dirty="0">
                <a:solidFill>
                  <a:schemeClr val="tx1">
                    <a:lumMod val="50000"/>
                    <a:lumOff val="50000"/>
                  </a:schemeClr>
                </a:solidFill>
                <a:highlight>
                  <a:srgbClr val="D7EACC"/>
                </a:highlight>
                <a:latin typeface="Arial" pitchFamily="34" charset="0"/>
                <a:cs typeface="Arial" pitchFamily="34" charset="0"/>
              </a:rPr>
              <a:t>האחות מהווה את הגורם המקצועי</a:t>
            </a:r>
            <a:br>
              <a:rPr lang="en-US" sz="1601" b="1" dirty="0">
                <a:solidFill>
                  <a:schemeClr val="tx1">
                    <a:lumMod val="50000"/>
                    <a:lumOff val="50000"/>
                  </a:schemeClr>
                </a:solidFill>
                <a:highlight>
                  <a:srgbClr val="D7EACC"/>
                </a:highlight>
                <a:latin typeface="Arial" pitchFamily="34" charset="0"/>
                <a:cs typeface="Arial" pitchFamily="34" charset="0"/>
              </a:rPr>
            </a:br>
            <a:r>
              <a:rPr lang="he-IL" sz="1601" b="1" dirty="0">
                <a:solidFill>
                  <a:schemeClr val="tx1">
                    <a:lumMod val="50000"/>
                    <a:lumOff val="50000"/>
                  </a:schemeClr>
                </a:solidFill>
                <a:highlight>
                  <a:srgbClr val="D7EACC"/>
                </a:highlight>
                <a:latin typeface="Arial" pitchFamily="34" charset="0"/>
                <a:cs typeface="Arial" pitchFamily="34" charset="0"/>
              </a:rPr>
              <a:t>המלווה את צוות המשפחתון.</a:t>
            </a:r>
            <a:br>
              <a:rPr lang="en-US" sz="1601" b="1" dirty="0">
                <a:solidFill>
                  <a:schemeClr val="tx1">
                    <a:lumMod val="50000"/>
                    <a:lumOff val="50000"/>
                  </a:schemeClr>
                </a:solidFill>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בנוסף היא מהווה את </a:t>
            </a:r>
            <a:r>
              <a:rPr lang="he-IL" sz="1601" b="1" dirty="0">
                <a:solidFill>
                  <a:schemeClr val="tx1">
                    <a:lumMod val="50000"/>
                    <a:lumOff val="50000"/>
                  </a:schemeClr>
                </a:solidFill>
                <a:highlight>
                  <a:srgbClr val="D7EACC"/>
                </a:highlight>
                <a:latin typeface="Arial" pitchFamily="34" charset="0"/>
                <a:cs typeface="Arial" pitchFamily="34" charset="0"/>
              </a:rPr>
              <a:t>אשת הקשר</a:t>
            </a:r>
            <a:br>
              <a:rPr lang="en-US" sz="1601" b="1" dirty="0">
                <a:solidFill>
                  <a:schemeClr val="tx1">
                    <a:lumMod val="50000"/>
                    <a:lumOff val="50000"/>
                  </a:schemeClr>
                </a:solidFill>
                <a:highlight>
                  <a:srgbClr val="D7EACC"/>
                </a:highlight>
                <a:latin typeface="Arial" pitchFamily="34" charset="0"/>
                <a:cs typeface="Arial" pitchFamily="34" charset="0"/>
              </a:rPr>
            </a:br>
            <a:r>
              <a:rPr lang="he-IL" sz="1601" b="1" dirty="0">
                <a:solidFill>
                  <a:schemeClr val="tx1">
                    <a:lumMod val="50000"/>
                    <a:lumOff val="50000"/>
                  </a:schemeClr>
                </a:solidFill>
                <a:highlight>
                  <a:srgbClr val="D7EACC"/>
                </a:highlight>
                <a:latin typeface="Arial" pitchFamily="34" charset="0"/>
                <a:cs typeface="Arial" pitchFamily="34" charset="0"/>
              </a:rPr>
              <a:t>עם קופת החולים</a:t>
            </a:r>
            <a:r>
              <a:rPr lang="he-IL" sz="1601" dirty="0">
                <a:solidFill>
                  <a:schemeClr val="tx1">
                    <a:lumMod val="50000"/>
                    <a:lumOff val="50000"/>
                  </a:schemeClr>
                </a:solidFill>
                <a:latin typeface="Arial" pitchFamily="34" charset="0"/>
                <a:cs typeface="Arial" pitchFamily="34" charset="0"/>
              </a:rPr>
              <a:t>. התיק הרפואי</a:t>
            </a:r>
            <a:br>
              <a:rPr lang="en-US" sz="1601" dirty="0">
                <a:solidFill>
                  <a:schemeClr val="tx1">
                    <a:lumMod val="50000"/>
                    <a:lumOff val="50000"/>
                  </a:schemeClr>
                </a:solidFill>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של כל ילד נמצא אצלה כך שכל</a:t>
            </a:r>
            <a:br>
              <a:rPr lang="en-US" sz="1601" dirty="0">
                <a:solidFill>
                  <a:schemeClr val="tx1">
                    <a:lumMod val="50000"/>
                    <a:lumOff val="50000"/>
                  </a:schemeClr>
                </a:solidFill>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מידע רפואי מתועד בו. </a:t>
            </a:r>
            <a:endParaRPr lang="he-IL" sz="1601" b="1" dirty="0">
              <a:solidFill>
                <a:schemeClr val="tx1">
                  <a:lumMod val="50000"/>
                  <a:lumOff val="50000"/>
                </a:schemeClr>
              </a:solidFill>
              <a:highlight>
                <a:srgbClr val="D7EACC"/>
              </a:highlight>
              <a:latin typeface="Arial" pitchFamily="34" charset="0"/>
              <a:cs typeface="Arial" pitchFamily="34" charset="0"/>
            </a:endParaRPr>
          </a:p>
        </p:txBody>
      </p:sp>
      <p:sp>
        <p:nvSpPr>
          <p:cNvPr id="12" name="מלבן 11">
            <a:extLst>
              <a:ext uri="{FF2B5EF4-FFF2-40B4-BE49-F238E27FC236}">
                <a16:creationId xmlns:a16="http://schemas.microsoft.com/office/drawing/2014/main" id="{C02E3C2E-DA6B-4431-9712-B58ED85FD078}"/>
              </a:ext>
            </a:extLst>
          </p:cNvPr>
          <p:cNvSpPr/>
          <p:nvPr/>
        </p:nvSpPr>
        <p:spPr>
          <a:xfrm>
            <a:off x="1129775" y="5772514"/>
            <a:ext cx="2244400" cy="3455194"/>
          </a:xfrm>
          <a:prstGeom prst="rect">
            <a:avLst/>
          </a:prstGeom>
          <a:blipFill>
            <a:blip r:embed="rId2"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64" name="קבוצה 63">
            <a:extLst>
              <a:ext uri="{FF2B5EF4-FFF2-40B4-BE49-F238E27FC236}">
                <a16:creationId xmlns:a16="http://schemas.microsoft.com/office/drawing/2014/main" id="{9A42F823-7E4F-4E5E-9471-A48E2B2A151D}"/>
              </a:ext>
            </a:extLst>
          </p:cNvPr>
          <p:cNvGrpSpPr/>
          <p:nvPr/>
        </p:nvGrpSpPr>
        <p:grpSpPr>
          <a:xfrm>
            <a:off x="3779837" y="7710748"/>
            <a:ext cx="2818074" cy="1516960"/>
            <a:chOff x="3646203" y="2705600"/>
            <a:chExt cx="2818074" cy="1516960"/>
          </a:xfrm>
        </p:grpSpPr>
        <p:sp>
          <p:nvSpPr>
            <p:cNvPr id="65" name="מלבן: פינות מעוגלות 64">
              <a:extLst>
                <a:ext uri="{FF2B5EF4-FFF2-40B4-BE49-F238E27FC236}">
                  <a16:creationId xmlns:a16="http://schemas.microsoft.com/office/drawing/2014/main" id="{DF93B54F-A8DB-489D-ADD9-769D43FE75E3}"/>
                </a:ext>
              </a:extLst>
            </p:cNvPr>
            <p:cNvSpPr/>
            <p:nvPr/>
          </p:nvSpPr>
          <p:spPr>
            <a:xfrm>
              <a:off x="3646203" y="2730007"/>
              <a:ext cx="2818074" cy="1492553"/>
            </a:xfrm>
            <a:prstGeom prst="roundRect">
              <a:avLst>
                <a:gd name="adj" fmla="val 1299"/>
              </a:avLst>
            </a:prstGeom>
            <a:solidFill>
              <a:schemeClr val="bg1"/>
            </a:solidFill>
            <a:ln>
              <a:solidFill>
                <a:srgbClr val="76B8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8" name="TextBox 67">
              <a:extLst>
                <a:ext uri="{FF2B5EF4-FFF2-40B4-BE49-F238E27FC236}">
                  <a16:creationId xmlns:a16="http://schemas.microsoft.com/office/drawing/2014/main" id="{84B42A93-48AB-4D3F-A1D1-4DD9FC483D95}"/>
                </a:ext>
              </a:extLst>
            </p:cNvPr>
            <p:cNvSpPr txBox="1"/>
            <p:nvPr/>
          </p:nvSpPr>
          <p:spPr>
            <a:xfrm>
              <a:off x="3853095" y="2705600"/>
              <a:ext cx="2499967" cy="1391407"/>
            </a:xfrm>
            <a:prstGeom prst="rect">
              <a:avLst/>
            </a:prstGeom>
            <a:noFill/>
            <a:ln>
              <a:noFill/>
            </a:ln>
          </p:spPr>
          <p:txBody>
            <a:bodyPr wrap="square" rtlCol="1">
              <a:spAutoFit/>
            </a:bodyPr>
            <a:lstStyle/>
            <a:p>
              <a:pPr algn="r" rtl="1">
                <a:lnSpc>
                  <a:spcPct val="150000"/>
                </a:lnSpc>
                <a:spcAft>
                  <a:spcPts val="600"/>
                </a:spcAft>
                <a:buClr>
                  <a:srgbClr val="00B0E6"/>
                </a:buClr>
              </a:pPr>
              <a:r>
                <a:rPr lang="he-IL" sz="1601" b="1" dirty="0">
                  <a:solidFill>
                    <a:srgbClr val="E20000"/>
                  </a:solidFill>
                </a:rPr>
                <a:t>שים      !</a:t>
              </a:r>
              <a:br>
                <a:rPr lang="en-US" sz="1601" b="1" dirty="0">
                  <a:solidFill>
                    <a:srgbClr val="E20000"/>
                  </a:solidFill>
                </a:rPr>
              </a:br>
              <a:r>
                <a:rPr lang="he-IL" sz="1400" dirty="0">
                  <a:solidFill>
                    <a:schemeClr val="tx1">
                      <a:lumMod val="50000"/>
                      <a:lumOff val="50000"/>
                    </a:schemeClr>
                  </a:solidFill>
                  <a:latin typeface="Arial" pitchFamily="34" charset="0"/>
                  <a:cs typeface="Arial" pitchFamily="34" charset="0"/>
                </a:rPr>
                <a:t>שיתוף הפעולה עם האחות ושמירה על קשר רצוף, חשובים מאוד לשמירה על בריאות הילדים.</a:t>
              </a:r>
            </a:p>
          </p:txBody>
        </p:sp>
        <p:sp>
          <p:nvSpPr>
            <p:cNvPr id="69" name="לב 68">
              <a:extLst>
                <a:ext uri="{FF2B5EF4-FFF2-40B4-BE49-F238E27FC236}">
                  <a16:creationId xmlns:a16="http://schemas.microsoft.com/office/drawing/2014/main" id="{11C1F9D9-803B-4B07-85B8-7DAF59C5E1E0}"/>
                </a:ext>
              </a:extLst>
            </p:cNvPr>
            <p:cNvSpPr/>
            <p:nvPr/>
          </p:nvSpPr>
          <p:spPr>
            <a:xfrm>
              <a:off x="5654234" y="2856162"/>
              <a:ext cx="206375" cy="206375"/>
            </a:xfrm>
            <a:prstGeom prst="heart">
              <a:avLst/>
            </a:prstGeom>
            <a:solidFill>
              <a:srgbClr val="E20000"/>
            </a:solid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8" name="מלבן 17">
            <a:hlinkClick r:id="" action="ppaction://hlinkshowjump?jump=nextslide"/>
            <a:extLst>
              <a:ext uri="{FF2B5EF4-FFF2-40B4-BE49-F238E27FC236}">
                <a16:creationId xmlns:a16="http://schemas.microsoft.com/office/drawing/2014/main" id="{24F045B9-D363-4ED4-BF7C-368104ED6D73}"/>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hlinkClick r:id="" action="ppaction://hlinkshowjump?jump=previousslide"/>
            <a:extLst>
              <a:ext uri="{FF2B5EF4-FFF2-40B4-BE49-F238E27FC236}">
                <a16:creationId xmlns:a16="http://schemas.microsoft.com/office/drawing/2014/main" id="{463D808F-292A-43C4-8B50-4A3AA7706C40}"/>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hlinkClick r:id="rId3" action="ppaction://hlinksldjump"/>
            <a:extLst>
              <a:ext uri="{FF2B5EF4-FFF2-40B4-BE49-F238E27FC236}">
                <a16:creationId xmlns:a16="http://schemas.microsoft.com/office/drawing/2014/main" id="{CA758032-8682-4502-B651-4A46EC48B6B9}"/>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a:hlinkClick r:id="rId4" action="ppaction://hlinksldjump"/>
            <a:extLst>
              <a:ext uri="{FF2B5EF4-FFF2-40B4-BE49-F238E27FC236}">
                <a16:creationId xmlns:a16="http://schemas.microsoft.com/office/drawing/2014/main" id="{64BA0731-B3C6-45CA-8D4A-9F4D9BCD80F2}"/>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ציין מיקום של מספר שקופית 3">
            <a:extLst>
              <a:ext uri="{FF2B5EF4-FFF2-40B4-BE49-F238E27FC236}">
                <a16:creationId xmlns:a16="http://schemas.microsoft.com/office/drawing/2014/main" id="{7D6F2614-2F6C-492A-AB00-6C65A56C539F}"/>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108</a:t>
            </a:fld>
            <a:endParaRPr lang="he-IL" dirty="0"/>
          </a:p>
        </p:txBody>
      </p:sp>
    </p:spTree>
    <p:extLst>
      <p:ext uri="{BB962C8B-B14F-4D97-AF65-F5344CB8AC3E}">
        <p14:creationId xmlns:p14="http://schemas.microsoft.com/office/powerpoint/2010/main" val="106346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761378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76B856"/>
                </a:solidFill>
              </a:rPr>
              <a:t>בריאות וטיפול תרופתי</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grpSp>
        <p:nvGrpSpPr>
          <p:cNvPr id="45" name="קבוצה 44">
            <a:extLst>
              <a:ext uri="{FF2B5EF4-FFF2-40B4-BE49-F238E27FC236}">
                <a16:creationId xmlns:a16="http://schemas.microsoft.com/office/drawing/2014/main" id="{10C64E7F-B3C0-4428-AC18-02214D879CE2}"/>
              </a:ext>
            </a:extLst>
          </p:cNvPr>
          <p:cNvGrpSpPr/>
          <p:nvPr/>
        </p:nvGrpSpPr>
        <p:grpSpPr>
          <a:xfrm>
            <a:off x="1007700" y="2999237"/>
            <a:ext cx="1441412" cy="1018115"/>
            <a:chOff x="1007700" y="2999237"/>
            <a:chExt cx="1441412" cy="1018115"/>
          </a:xfrm>
        </p:grpSpPr>
        <p:sp>
          <p:nvSpPr>
            <p:cNvPr id="17" name="אליפסה 16">
              <a:extLst>
                <a:ext uri="{FF2B5EF4-FFF2-40B4-BE49-F238E27FC236}">
                  <a16:creationId xmlns:a16="http://schemas.microsoft.com/office/drawing/2014/main" id="{6E448E95-1871-4AB3-9950-4B703BED1FC9}"/>
                </a:ext>
              </a:extLst>
            </p:cNvPr>
            <p:cNvSpPr/>
            <p:nvPr/>
          </p:nvSpPr>
          <p:spPr>
            <a:xfrm>
              <a:off x="1394578" y="2999237"/>
              <a:ext cx="667657" cy="667657"/>
            </a:xfrm>
            <a:prstGeom prst="ellipse">
              <a:avLst/>
            </a:prstGeom>
            <a:solidFill>
              <a:srgbClr val="8EC3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TextBox 24">
              <a:extLst>
                <a:ext uri="{FF2B5EF4-FFF2-40B4-BE49-F238E27FC236}">
                  <a16:creationId xmlns:a16="http://schemas.microsoft.com/office/drawing/2014/main" id="{C9BE96A3-9F96-4672-9F45-C92C7592DBD7}"/>
                </a:ext>
              </a:extLst>
            </p:cNvPr>
            <p:cNvSpPr txBox="1"/>
            <p:nvPr/>
          </p:nvSpPr>
          <p:spPr>
            <a:xfrm>
              <a:off x="1007700" y="3678798"/>
              <a:ext cx="1441412" cy="338554"/>
            </a:xfrm>
            <a:prstGeom prst="rect">
              <a:avLst/>
            </a:prstGeom>
            <a:noFill/>
          </p:spPr>
          <p:txBody>
            <a:bodyPr wrap="square" lIns="36000" rtlCol="1">
              <a:spAutoFit/>
            </a:bodyPr>
            <a:lstStyle/>
            <a:p>
              <a:pPr algn="ctr" rtl="1">
                <a:spcAft>
                  <a:spcPts val="600"/>
                </a:spcAft>
              </a:pPr>
              <a:r>
                <a:rPr lang="he-IL" sz="1600" b="1" dirty="0">
                  <a:solidFill>
                    <a:srgbClr val="8EC30F"/>
                  </a:solidFill>
                  <a:latin typeface="Arial" pitchFamily="34" charset="0"/>
                  <a:cs typeface="Arial" pitchFamily="34" charset="0"/>
                </a:rPr>
                <a:t>טיפול תרופתי</a:t>
              </a:r>
            </a:p>
          </p:txBody>
        </p:sp>
        <p:pic>
          <p:nvPicPr>
            <p:cNvPr id="6" name="גרפיקה 5">
              <a:extLst>
                <a:ext uri="{FF2B5EF4-FFF2-40B4-BE49-F238E27FC236}">
                  <a16:creationId xmlns:a16="http://schemas.microsoft.com/office/drawing/2014/main" id="{8AE1C113-1532-4BC0-B257-F9458626F1E7}"/>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06913" y="3106278"/>
              <a:ext cx="442986" cy="442986"/>
            </a:xfrm>
            <a:prstGeom prst="rect">
              <a:avLst/>
            </a:prstGeom>
          </p:spPr>
        </p:pic>
      </p:grpSp>
      <p:grpSp>
        <p:nvGrpSpPr>
          <p:cNvPr id="41" name="קבוצה 40">
            <a:extLst>
              <a:ext uri="{FF2B5EF4-FFF2-40B4-BE49-F238E27FC236}">
                <a16:creationId xmlns:a16="http://schemas.microsoft.com/office/drawing/2014/main" id="{67741898-FCAF-4AB0-8652-EB74B2C45C8E}"/>
              </a:ext>
            </a:extLst>
          </p:cNvPr>
          <p:cNvGrpSpPr/>
          <p:nvPr/>
        </p:nvGrpSpPr>
        <p:grpSpPr>
          <a:xfrm>
            <a:off x="5114036" y="2975429"/>
            <a:ext cx="1441412" cy="1018115"/>
            <a:chOff x="5114036" y="2975429"/>
            <a:chExt cx="1441412" cy="1018115"/>
          </a:xfrm>
        </p:grpSpPr>
        <p:sp>
          <p:nvSpPr>
            <p:cNvPr id="2" name="אליפסה 1">
              <a:extLst>
                <a:ext uri="{FF2B5EF4-FFF2-40B4-BE49-F238E27FC236}">
                  <a16:creationId xmlns:a16="http://schemas.microsoft.com/office/drawing/2014/main" id="{61FF248A-BA3E-47A2-A8E6-64DDB1193ECB}"/>
                </a:ext>
              </a:extLst>
            </p:cNvPr>
            <p:cNvSpPr/>
            <p:nvPr/>
          </p:nvSpPr>
          <p:spPr>
            <a:xfrm>
              <a:off x="5500914" y="2975429"/>
              <a:ext cx="667657" cy="667657"/>
            </a:xfrm>
            <a:prstGeom prst="ellipse">
              <a:avLst/>
            </a:prstGeom>
            <a:solidFill>
              <a:srgbClr val="0074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TextBox 22">
              <a:extLst>
                <a:ext uri="{FF2B5EF4-FFF2-40B4-BE49-F238E27FC236}">
                  <a16:creationId xmlns:a16="http://schemas.microsoft.com/office/drawing/2014/main" id="{3AFD9260-968C-4D8B-94A5-49C7C674D0D6}"/>
                </a:ext>
              </a:extLst>
            </p:cNvPr>
            <p:cNvSpPr txBox="1"/>
            <p:nvPr/>
          </p:nvSpPr>
          <p:spPr>
            <a:xfrm>
              <a:off x="5114036" y="3654990"/>
              <a:ext cx="1441412" cy="338554"/>
            </a:xfrm>
            <a:prstGeom prst="rect">
              <a:avLst/>
            </a:prstGeom>
            <a:noFill/>
          </p:spPr>
          <p:txBody>
            <a:bodyPr wrap="square" lIns="36000" rtlCol="1">
              <a:spAutoFit/>
            </a:bodyPr>
            <a:lstStyle/>
            <a:p>
              <a:pPr algn="ctr" rtl="1">
                <a:spcAft>
                  <a:spcPts val="600"/>
                </a:spcAft>
              </a:pPr>
              <a:r>
                <a:rPr lang="he-IL" sz="1600" b="1" dirty="0">
                  <a:solidFill>
                    <a:srgbClr val="007447"/>
                  </a:solidFill>
                  <a:latin typeface="Arial" pitchFamily="34" charset="0"/>
                  <a:cs typeface="Arial" pitchFamily="34" charset="0"/>
                </a:rPr>
                <a:t>מעקב רפואי</a:t>
              </a:r>
            </a:p>
          </p:txBody>
        </p:sp>
        <p:pic>
          <p:nvPicPr>
            <p:cNvPr id="9" name="גרפיקה 8">
              <a:extLst>
                <a:ext uri="{FF2B5EF4-FFF2-40B4-BE49-F238E27FC236}">
                  <a16:creationId xmlns:a16="http://schemas.microsoft.com/office/drawing/2014/main" id="{17694B80-5B01-4D40-89E3-A5362FC2FAE8}"/>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16182" y="3098093"/>
              <a:ext cx="437121" cy="437121"/>
            </a:xfrm>
            <a:prstGeom prst="rect">
              <a:avLst/>
            </a:prstGeom>
          </p:spPr>
        </p:pic>
      </p:grpSp>
      <p:grpSp>
        <p:nvGrpSpPr>
          <p:cNvPr id="44" name="קבוצה 43">
            <a:extLst>
              <a:ext uri="{FF2B5EF4-FFF2-40B4-BE49-F238E27FC236}">
                <a16:creationId xmlns:a16="http://schemas.microsoft.com/office/drawing/2014/main" id="{B59C08AE-3690-4FE1-A918-BFDBAFB5C1FB}"/>
              </a:ext>
            </a:extLst>
          </p:cNvPr>
          <p:cNvGrpSpPr/>
          <p:nvPr/>
        </p:nvGrpSpPr>
        <p:grpSpPr>
          <a:xfrm>
            <a:off x="3060868" y="2987333"/>
            <a:ext cx="1441412" cy="1264336"/>
            <a:chOff x="3060868" y="2987333"/>
            <a:chExt cx="1441412" cy="1264336"/>
          </a:xfrm>
        </p:grpSpPr>
        <p:sp>
          <p:nvSpPr>
            <p:cNvPr id="16" name="אליפסה 15">
              <a:extLst>
                <a:ext uri="{FF2B5EF4-FFF2-40B4-BE49-F238E27FC236}">
                  <a16:creationId xmlns:a16="http://schemas.microsoft.com/office/drawing/2014/main" id="{AE104ACC-EAFB-4A2D-9070-C7B0C67E8B0D}"/>
                </a:ext>
              </a:extLst>
            </p:cNvPr>
            <p:cNvSpPr/>
            <p:nvPr/>
          </p:nvSpPr>
          <p:spPr>
            <a:xfrm>
              <a:off x="3447746" y="2987333"/>
              <a:ext cx="667657" cy="667657"/>
            </a:xfrm>
            <a:prstGeom prst="ellipse">
              <a:avLst/>
            </a:prstGeom>
            <a:solidFill>
              <a:srgbClr val="62A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TextBox 23">
              <a:extLst>
                <a:ext uri="{FF2B5EF4-FFF2-40B4-BE49-F238E27FC236}">
                  <a16:creationId xmlns:a16="http://schemas.microsoft.com/office/drawing/2014/main" id="{0E5B8D75-E4CA-4120-B9F3-1CD85EAEA36F}"/>
                </a:ext>
              </a:extLst>
            </p:cNvPr>
            <p:cNvSpPr txBox="1"/>
            <p:nvPr/>
          </p:nvSpPr>
          <p:spPr>
            <a:xfrm>
              <a:off x="3060868" y="3666894"/>
              <a:ext cx="1441412" cy="584775"/>
            </a:xfrm>
            <a:prstGeom prst="rect">
              <a:avLst/>
            </a:prstGeom>
            <a:noFill/>
          </p:spPr>
          <p:txBody>
            <a:bodyPr wrap="square" lIns="36000" rtlCol="1">
              <a:spAutoFit/>
            </a:bodyPr>
            <a:lstStyle/>
            <a:p>
              <a:pPr algn="ctr" rtl="1">
                <a:spcAft>
                  <a:spcPts val="600"/>
                </a:spcAft>
              </a:pPr>
              <a:r>
                <a:rPr lang="he-IL" sz="1600" b="1" dirty="0">
                  <a:solidFill>
                    <a:srgbClr val="62A836"/>
                  </a:solidFill>
                  <a:latin typeface="Arial" pitchFamily="34" charset="0"/>
                  <a:cs typeface="Arial" pitchFamily="34" charset="0"/>
                </a:rPr>
                <a:t>התקשרות עם קופת החולים</a:t>
              </a:r>
            </a:p>
          </p:txBody>
        </p:sp>
        <p:grpSp>
          <p:nvGrpSpPr>
            <p:cNvPr id="40" name="קבוצה 39">
              <a:extLst>
                <a:ext uri="{FF2B5EF4-FFF2-40B4-BE49-F238E27FC236}">
                  <a16:creationId xmlns:a16="http://schemas.microsoft.com/office/drawing/2014/main" id="{C2F374FC-8984-4ACE-81C9-AD816B8117CF}"/>
                </a:ext>
              </a:extLst>
            </p:cNvPr>
            <p:cNvGrpSpPr/>
            <p:nvPr/>
          </p:nvGrpSpPr>
          <p:grpSpPr>
            <a:xfrm>
              <a:off x="3583559" y="3143145"/>
              <a:ext cx="396031" cy="428056"/>
              <a:chOff x="3568538" y="3143145"/>
              <a:chExt cx="396031" cy="428056"/>
            </a:xfrm>
          </p:grpSpPr>
          <p:grpSp>
            <p:nvGrpSpPr>
              <p:cNvPr id="30" name="גרפיקה 10">
                <a:extLst>
                  <a:ext uri="{FF2B5EF4-FFF2-40B4-BE49-F238E27FC236}">
                    <a16:creationId xmlns:a16="http://schemas.microsoft.com/office/drawing/2014/main" id="{5F81A094-70EE-48D2-B643-D7B45C1CC933}"/>
                  </a:ext>
                </a:extLst>
              </p:cNvPr>
              <p:cNvGrpSpPr/>
              <p:nvPr/>
            </p:nvGrpSpPr>
            <p:grpSpPr>
              <a:xfrm>
                <a:off x="3568538" y="3143145"/>
                <a:ext cx="396031" cy="428056"/>
                <a:chOff x="3568538" y="3143145"/>
                <a:chExt cx="396031" cy="428056"/>
              </a:xfrm>
            </p:grpSpPr>
            <p:sp>
              <p:nvSpPr>
                <p:cNvPr id="31" name="צורה חופשית: צורה 30">
                  <a:extLst>
                    <a:ext uri="{FF2B5EF4-FFF2-40B4-BE49-F238E27FC236}">
                      <a16:creationId xmlns:a16="http://schemas.microsoft.com/office/drawing/2014/main" id="{28927E53-10C8-41EF-86A5-4374ACAE9706}"/>
                    </a:ext>
                  </a:extLst>
                </p:cNvPr>
                <p:cNvSpPr/>
                <p:nvPr/>
              </p:nvSpPr>
              <p:spPr>
                <a:xfrm>
                  <a:off x="3701727" y="3143145"/>
                  <a:ext cx="262842" cy="327092"/>
                </a:xfrm>
                <a:custGeom>
                  <a:avLst/>
                  <a:gdLst>
                    <a:gd name="connsiteX0" fmla="*/ 216501 w 262841"/>
                    <a:gd name="connsiteY0" fmla="*/ 626 h 327091"/>
                    <a:gd name="connsiteX1" fmla="*/ 29362 w 262841"/>
                    <a:gd name="connsiteY1" fmla="*/ 626 h 327091"/>
                    <a:gd name="connsiteX2" fmla="*/ 23104 w 262841"/>
                    <a:gd name="connsiteY2" fmla="*/ 6884 h 327091"/>
                    <a:gd name="connsiteX3" fmla="*/ 29362 w 262841"/>
                    <a:gd name="connsiteY3" fmla="*/ 13142 h 327091"/>
                    <a:gd name="connsiteX4" fmla="*/ 216500 w 262841"/>
                    <a:gd name="connsiteY4" fmla="*/ 13142 h 327091"/>
                    <a:gd name="connsiteX5" fmla="*/ 250422 w 262841"/>
                    <a:gd name="connsiteY5" fmla="*/ 47064 h 327091"/>
                    <a:gd name="connsiteX6" fmla="*/ 250422 w 262841"/>
                    <a:gd name="connsiteY6" fmla="*/ 227508 h 327091"/>
                    <a:gd name="connsiteX7" fmla="*/ 216500 w 262841"/>
                    <a:gd name="connsiteY7" fmla="*/ 261430 h 327091"/>
                    <a:gd name="connsiteX8" fmla="*/ 203955 w 262841"/>
                    <a:gd name="connsiteY8" fmla="*/ 261430 h 327091"/>
                    <a:gd name="connsiteX9" fmla="*/ 199000 w 262841"/>
                    <a:gd name="connsiteY9" fmla="*/ 263867 h 327091"/>
                    <a:gd name="connsiteX10" fmla="*/ 197903 w 262841"/>
                    <a:gd name="connsiteY10" fmla="*/ 269279 h 327091"/>
                    <a:gd name="connsiteX11" fmla="*/ 207850 w 262841"/>
                    <a:gd name="connsiteY11" fmla="*/ 307105 h 327091"/>
                    <a:gd name="connsiteX12" fmla="*/ 136370 w 262841"/>
                    <a:gd name="connsiteY12" fmla="*/ 262383 h 327091"/>
                    <a:gd name="connsiteX13" fmla="*/ 133050 w 262841"/>
                    <a:gd name="connsiteY13" fmla="*/ 261430 h 327091"/>
                    <a:gd name="connsiteX14" fmla="*/ 6884 w 262841"/>
                    <a:gd name="connsiteY14" fmla="*/ 261430 h 327091"/>
                    <a:gd name="connsiteX15" fmla="*/ 626 w 262841"/>
                    <a:gd name="connsiteY15" fmla="*/ 267688 h 327091"/>
                    <a:gd name="connsiteX16" fmla="*/ 6884 w 262841"/>
                    <a:gd name="connsiteY16" fmla="*/ 273946 h 327091"/>
                    <a:gd name="connsiteX17" fmla="*/ 131255 w 262841"/>
                    <a:gd name="connsiteY17" fmla="*/ 273946 h 327091"/>
                    <a:gd name="connsiteX18" fmla="*/ 214601 w 262841"/>
                    <a:gd name="connsiteY18" fmla="*/ 326092 h 327091"/>
                    <a:gd name="connsiteX19" fmla="*/ 217920 w 262841"/>
                    <a:gd name="connsiteY19" fmla="*/ 327045 h 327091"/>
                    <a:gd name="connsiteX20" fmla="*/ 221630 w 262841"/>
                    <a:gd name="connsiteY20" fmla="*/ 325827 h 327091"/>
                    <a:gd name="connsiteX21" fmla="*/ 223973 w 262841"/>
                    <a:gd name="connsiteY21" fmla="*/ 319196 h 327091"/>
                    <a:gd name="connsiteX22" fmla="*/ 212073 w 262841"/>
                    <a:gd name="connsiteY22" fmla="*/ 273946 h 327091"/>
                    <a:gd name="connsiteX23" fmla="*/ 216501 w 262841"/>
                    <a:gd name="connsiteY23" fmla="*/ 273946 h 327091"/>
                    <a:gd name="connsiteX24" fmla="*/ 262939 w 262841"/>
                    <a:gd name="connsiteY24" fmla="*/ 227508 h 327091"/>
                    <a:gd name="connsiteX25" fmla="*/ 262939 w 262841"/>
                    <a:gd name="connsiteY25" fmla="*/ 47064 h 327091"/>
                    <a:gd name="connsiteX26" fmla="*/ 216501 w 262841"/>
                    <a:gd name="connsiteY26" fmla="*/ 626 h 32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2841" h="327091">
                      <a:moveTo>
                        <a:pt x="216501" y="626"/>
                      </a:moveTo>
                      <a:lnTo>
                        <a:pt x="29362" y="626"/>
                      </a:lnTo>
                      <a:cubicBezTo>
                        <a:pt x="25906" y="626"/>
                        <a:pt x="23104" y="3427"/>
                        <a:pt x="23104" y="6884"/>
                      </a:cubicBezTo>
                      <a:cubicBezTo>
                        <a:pt x="23104" y="10341"/>
                        <a:pt x="25906" y="13142"/>
                        <a:pt x="29362" y="13142"/>
                      </a:cubicBezTo>
                      <a:lnTo>
                        <a:pt x="216500" y="13142"/>
                      </a:lnTo>
                      <a:cubicBezTo>
                        <a:pt x="235205" y="13142"/>
                        <a:pt x="250422" y="28359"/>
                        <a:pt x="250422" y="47064"/>
                      </a:cubicBezTo>
                      <a:lnTo>
                        <a:pt x="250422" y="227508"/>
                      </a:lnTo>
                      <a:cubicBezTo>
                        <a:pt x="250422" y="246213"/>
                        <a:pt x="235205" y="261430"/>
                        <a:pt x="216500" y="261430"/>
                      </a:cubicBezTo>
                      <a:lnTo>
                        <a:pt x="203955" y="261430"/>
                      </a:lnTo>
                      <a:cubicBezTo>
                        <a:pt x="202014" y="261430"/>
                        <a:pt x="200184" y="262330"/>
                        <a:pt x="199000" y="263867"/>
                      </a:cubicBezTo>
                      <a:cubicBezTo>
                        <a:pt x="197815" y="265403"/>
                        <a:pt x="197410" y="267403"/>
                        <a:pt x="197903" y="269279"/>
                      </a:cubicBezTo>
                      <a:lnTo>
                        <a:pt x="207850" y="307105"/>
                      </a:lnTo>
                      <a:lnTo>
                        <a:pt x="136370" y="262383"/>
                      </a:lnTo>
                      <a:cubicBezTo>
                        <a:pt x="135374" y="261760"/>
                        <a:pt x="134224" y="261430"/>
                        <a:pt x="133050" y="261430"/>
                      </a:cubicBezTo>
                      <a:lnTo>
                        <a:pt x="6884" y="261430"/>
                      </a:lnTo>
                      <a:cubicBezTo>
                        <a:pt x="3428" y="261430"/>
                        <a:pt x="626" y="264231"/>
                        <a:pt x="626" y="267688"/>
                      </a:cubicBezTo>
                      <a:cubicBezTo>
                        <a:pt x="626" y="271145"/>
                        <a:pt x="3428" y="273946"/>
                        <a:pt x="6884" y="273946"/>
                      </a:cubicBezTo>
                      <a:lnTo>
                        <a:pt x="131255" y="273946"/>
                      </a:lnTo>
                      <a:lnTo>
                        <a:pt x="214601" y="326092"/>
                      </a:lnTo>
                      <a:cubicBezTo>
                        <a:pt x="215619" y="326729"/>
                        <a:pt x="216770" y="327045"/>
                        <a:pt x="217920" y="327045"/>
                      </a:cubicBezTo>
                      <a:cubicBezTo>
                        <a:pt x="219227" y="327045"/>
                        <a:pt x="220530" y="326637"/>
                        <a:pt x="221630" y="325827"/>
                      </a:cubicBezTo>
                      <a:cubicBezTo>
                        <a:pt x="223697" y="324307"/>
                        <a:pt x="224625" y="321677"/>
                        <a:pt x="223973" y="319196"/>
                      </a:cubicBezTo>
                      <a:lnTo>
                        <a:pt x="212073" y="273946"/>
                      </a:lnTo>
                      <a:lnTo>
                        <a:pt x="216501" y="273946"/>
                      </a:lnTo>
                      <a:cubicBezTo>
                        <a:pt x="242107" y="273946"/>
                        <a:pt x="262939" y="253114"/>
                        <a:pt x="262939" y="227508"/>
                      </a:cubicBezTo>
                      <a:lnTo>
                        <a:pt x="262939" y="47064"/>
                      </a:lnTo>
                      <a:cubicBezTo>
                        <a:pt x="262938" y="21458"/>
                        <a:pt x="242106" y="626"/>
                        <a:pt x="216501" y="626"/>
                      </a:cubicBezTo>
                      <a:close/>
                    </a:path>
                  </a:pathLst>
                </a:custGeom>
                <a:solidFill>
                  <a:schemeClr val="bg1"/>
                </a:solidFill>
                <a:ln w="9525" cap="flat">
                  <a:noFill/>
                  <a:prstDash val="solid"/>
                  <a:miter/>
                </a:ln>
              </p:spPr>
              <p:txBody>
                <a:bodyPr rtlCol="1" anchor="ctr"/>
                <a:lstStyle/>
                <a:p>
                  <a:endParaRPr lang="he-IL"/>
                </a:p>
              </p:txBody>
            </p:sp>
            <p:sp>
              <p:nvSpPr>
                <p:cNvPr id="33" name="צורה חופשית: צורה 32">
                  <a:extLst>
                    <a:ext uri="{FF2B5EF4-FFF2-40B4-BE49-F238E27FC236}">
                      <a16:creationId xmlns:a16="http://schemas.microsoft.com/office/drawing/2014/main" id="{D425BE20-5951-4B3B-AD0A-8BB456879DFB}"/>
                    </a:ext>
                  </a:extLst>
                </p:cNvPr>
                <p:cNvSpPr/>
                <p:nvPr/>
              </p:nvSpPr>
              <p:spPr>
                <a:xfrm>
                  <a:off x="3568538" y="3143145"/>
                  <a:ext cx="268683" cy="428056"/>
                </a:xfrm>
                <a:custGeom>
                  <a:avLst/>
                  <a:gdLst>
                    <a:gd name="connsiteX0" fmla="*/ 267429 w 268682"/>
                    <a:gd name="connsiteY0" fmla="*/ 372881 h 428056"/>
                    <a:gd name="connsiteX1" fmla="*/ 195454 w 268682"/>
                    <a:gd name="connsiteY1" fmla="*/ 285698 h 428056"/>
                    <a:gd name="connsiteX2" fmla="*/ 191077 w 268682"/>
                    <a:gd name="connsiteY2" fmla="*/ 283441 h 428056"/>
                    <a:gd name="connsiteX3" fmla="*/ 186423 w 268682"/>
                    <a:gd name="connsiteY3" fmla="*/ 285048 h 428056"/>
                    <a:gd name="connsiteX4" fmla="*/ 154564 w 268682"/>
                    <a:gd name="connsiteY4" fmla="*/ 313946 h 428056"/>
                    <a:gd name="connsiteX5" fmla="*/ 113934 w 268682"/>
                    <a:gd name="connsiteY5" fmla="*/ 261624 h 428056"/>
                    <a:gd name="connsiteX6" fmla="*/ 88937 w 268682"/>
                    <a:gd name="connsiteY6" fmla="*/ 200277 h 428056"/>
                    <a:gd name="connsiteX7" fmla="*/ 129894 w 268682"/>
                    <a:gd name="connsiteY7" fmla="*/ 187136 h 428056"/>
                    <a:gd name="connsiteX8" fmla="*/ 133612 w 268682"/>
                    <a:gd name="connsiteY8" fmla="*/ 183908 h 428056"/>
                    <a:gd name="connsiteX9" fmla="*/ 133845 w 268682"/>
                    <a:gd name="connsiteY9" fmla="*/ 178989 h 428056"/>
                    <a:gd name="connsiteX10" fmla="*/ 94329 w 268682"/>
                    <a:gd name="connsiteY10" fmla="*/ 73065 h 428056"/>
                    <a:gd name="connsiteX11" fmla="*/ 86554 w 268682"/>
                    <a:gd name="connsiteY11" fmla="*/ 69293 h 428056"/>
                    <a:gd name="connsiteX12" fmla="*/ 74060 w 268682"/>
                    <a:gd name="connsiteY12" fmla="*/ 73303 h 428056"/>
                    <a:gd name="connsiteX13" fmla="*/ 74060 w 268682"/>
                    <a:gd name="connsiteY13" fmla="*/ 47061 h 428056"/>
                    <a:gd name="connsiteX14" fmla="*/ 107979 w 268682"/>
                    <a:gd name="connsiteY14" fmla="*/ 13142 h 428056"/>
                    <a:gd name="connsiteX15" fmla="*/ 137518 w 268682"/>
                    <a:gd name="connsiteY15" fmla="*/ 13142 h 428056"/>
                    <a:gd name="connsiteX16" fmla="*/ 143776 w 268682"/>
                    <a:gd name="connsiteY16" fmla="*/ 6884 h 428056"/>
                    <a:gd name="connsiteX17" fmla="*/ 137518 w 268682"/>
                    <a:gd name="connsiteY17" fmla="*/ 626 h 428056"/>
                    <a:gd name="connsiteX18" fmla="*/ 107979 w 268682"/>
                    <a:gd name="connsiteY18" fmla="*/ 626 h 428056"/>
                    <a:gd name="connsiteX19" fmla="*/ 61544 w 268682"/>
                    <a:gd name="connsiteY19" fmla="*/ 47061 h 428056"/>
                    <a:gd name="connsiteX20" fmla="*/ 61544 w 268682"/>
                    <a:gd name="connsiteY20" fmla="*/ 77318 h 428056"/>
                    <a:gd name="connsiteX21" fmla="*/ 41074 w 268682"/>
                    <a:gd name="connsiteY21" fmla="*/ 83887 h 428056"/>
                    <a:gd name="connsiteX22" fmla="*/ 4153 w 268682"/>
                    <a:gd name="connsiteY22" fmla="*/ 124942 h 428056"/>
                    <a:gd name="connsiteX23" fmla="*/ 7663 w 268682"/>
                    <a:gd name="connsiteY23" fmla="*/ 219279 h 428056"/>
                    <a:gd name="connsiteX24" fmla="*/ 41569 w 268682"/>
                    <a:gd name="connsiteY24" fmla="*/ 303404 h 428056"/>
                    <a:gd name="connsiteX25" fmla="*/ 97469 w 268682"/>
                    <a:gd name="connsiteY25" fmla="*/ 374829 h 428056"/>
                    <a:gd name="connsiteX26" fmla="*/ 177412 w 268682"/>
                    <a:gd name="connsiteY26" fmla="*/ 425037 h 428056"/>
                    <a:gd name="connsiteX27" fmla="*/ 194597 w 268682"/>
                    <a:gd name="connsiteY27" fmla="*/ 427847 h 428056"/>
                    <a:gd name="connsiteX28" fmla="*/ 231427 w 268682"/>
                    <a:gd name="connsiteY28" fmla="*/ 413589 h 428056"/>
                    <a:gd name="connsiteX29" fmla="*/ 266807 w 268682"/>
                    <a:gd name="connsiteY29" fmla="*/ 381500 h 428056"/>
                    <a:gd name="connsiteX30" fmla="*/ 267429 w 268682"/>
                    <a:gd name="connsiteY30" fmla="*/ 372881 h 428056"/>
                    <a:gd name="connsiteX31" fmla="*/ 223018 w 268682"/>
                    <a:gd name="connsiteY31" fmla="*/ 404319 h 428056"/>
                    <a:gd name="connsiteX32" fmla="*/ 181403 w 268682"/>
                    <a:gd name="connsiteY32" fmla="*/ 413175 h 428056"/>
                    <a:gd name="connsiteX33" fmla="*/ 106068 w 268682"/>
                    <a:gd name="connsiteY33" fmla="*/ 365735 h 428056"/>
                    <a:gd name="connsiteX34" fmla="*/ 52407 w 268682"/>
                    <a:gd name="connsiteY34" fmla="*/ 297146 h 428056"/>
                    <a:gd name="connsiteX35" fmla="*/ 19838 w 268682"/>
                    <a:gd name="connsiteY35" fmla="*/ 216380 h 428056"/>
                    <a:gd name="connsiteX36" fmla="*/ 19837 w 268682"/>
                    <a:gd name="connsiteY36" fmla="*/ 216377 h 428056"/>
                    <a:gd name="connsiteX37" fmla="*/ 16421 w 268682"/>
                    <a:gd name="connsiteY37" fmla="*/ 127417 h 428056"/>
                    <a:gd name="connsiteX38" fmla="*/ 44897 w 268682"/>
                    <a:gd name="connsiteY38" fmla="*/ 95806 h 428056"/>
                    <a:gd name="connsiteX39" fmla="*/ 69660 w 268682"/>
                    <a:gd name="connsiteY39" fmla="*/ 87859 h 428056"/>
                    <a:gd name="connsiteX40" fmla="*/ 69665 w 268682"/>
                    <a:gd name="connsiteY40" fmla="*/ 87858 h 428056"/>
                    <a:gd name="connsiteX41" fmla="*/ 84690 w 268682"/>
                    <a:gd name="connsiteY41" fmla="*/ 83036 h 428056"/>
                    <a:gd name="connsiteX42" fmla="*/ 119826 w 268682"/>
                    <a:gd name="connsiteY42" fmla="*/ 177220 h 428056"/>
                    <a:gd name="connsiteX43" fmla="*/ 79693 w 268682"/>
                    <a:gd name="connsiteY43" fmla="*/ 190097 h 428056"/>
                    <a:gd name="connsiteX44" fmla="*/ 75471 w 268682"/>
                    <a:gd name="connsiteY44" fmla="*/ 197297 h 428056"/>
                    <a:gd name="connsiteX45" fmla="*/ 103094 w 268682"/>
                    <a:gd name="connsiteY45" fmla="*/ 267883 h 428056"/>
                    <a:gd name="connsiteX46" fmla="*/ 150410 w 268682"/>
                    <a:gd name="connsiteY46" fmla="*/ 327097 h 428056"/>
                    <a:gd name="connsiteX47" fmla="*/ 158757 w 268682"/>
                    <a:gd name="connsiteY47" fmla="*/ 327041 h 428056"/>
                    <a:gd name="connsiteX48" fmla="*/ 189975 w 268682"/>
                    <a:gd name="connsiteY48" fmla="*/ 298724 h 428056"/>
                    <a:gd name="connsiteX49" fmla="*/ 253972 w 268682"/>
                    <a:gd name="connsiteY49" fmla="*/ 376244 h 428056"/>
                    <a:gd name="connsiteX50" fmla="*/ 223018 w 268682"/>
                    <a:gd name="connsiteY50" fmla="*/ 404319 h 4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68682" h="428056">
                      <a:moveTo>
                        <a:pt x="267429" y="372881"/>
                      </a:moveTo>
                      <a:lnTo>
                        <a:pt x="195454" y="285698"/>
                      </a:lnTo>
                      <a:cubicBezTo>
                        <a:pt x="194365" y="284380"/>
                        <a:pt x="192784" y="283564"/>
                        <a:pt x="191077" y="283441"/>
                      </a:cubicBezTo>
                      <a:cubicBezTo>
                        <a:pt x="189374" y="283318"/>
                        <a:pt x="187690" y="283899"/>
                        <a:pt x="186423" y="285048"/>
                      </a:cubicBezTo>
                      <a:lnTo>
                        <a:pt x="154564" y="313946"/>
                      </a:lnTo>
                      <a:cubicBezTo>
                        <a:pt x="139603" y="299861"/>
                        <a:pt x="125630" y="281882"/>
                        <a:pt x="113934" y="261624"/>
                      </a:cubicBezTo>
                      <a:cubicBezTo>
                        <a:pt x="102238" y="241366"/>
                        <a:pt x="93654" y="220277"/>
                        <a:pt x="88937" y="200277"/>
                      </a:cubicBezTo>
                      <a:lnTo>
                        <a:pt x="129894" y="187136"/>
                      </a:lnTo>
                      <a:cubicBezTo>
                        <a:pt x="131522" y="186613"/>
                        <a:pt x="132866" y="185447"/>
                        <a:pt x="133612" y="183908"/>
                      </a:cubicBezTo>
                      <a:cubicBezTo>
                        <a:pt x="134359" y="182370"/>
                        <a:pt x="134442" y="180591"/>
                        <a:pt x="133845" y="178989"/>
                      </a:cubicBezTo>
                      <a:lnTo>
                        <a:pt x="94329" y="73065"/>
                      </a:lnTo>
                      <a:cubicBezTo>
                        <a:pt x="93160" y="69933"/>
                        <a:pt x="89735" y="68273"/>
                        <a:pt x="86554" y="69293"/>
                      </a:cubicBezTo>
                      <a:lnTo>
                        <a:pt x="74060" y="73303"/>
                      </a:lnTo>
                      <a:lnTo>
                        <a:pt x="74060" y="47061"/>
                      </a:lnTo>
                      <a:cubicBezTo>
                        <a:pt x="74060" y="28358"/>
                        <a:pt x="89276" y="13142"/>
                        <a:pt x="107979" y="13142"/>
                      </a:cubicBezTo>
                      <a:lnTo>
                        <a:pt x="137518" y="13142"/>
                      </a:lnTo>
                      <a:cubicBezTo>
                        <a:pt x="140974" y="13142"/>
                        <a:pt x="143776" y="10341"/>
                        <a:pt x="143776" y="6884"/>
                      </a:cubicBezTo>
                      <a:cubicBezTo>
                        <a:pt x="143776" y="3427"/>
                        <a:pt x="140974" y="626"/>
                        <a:pt x="137518" y="626"/>
                      </a:cubicBezTo>
                      <a:lnTo>
                        <a:pt x="107979" y="626"/>
                      </a:lnTo>
                      <a:cubicBezTo>
                        <a:pt x="82374" y="626"/>
                        <a:pt x="61544" y="21457"/>
                        <a:pt x="61544" y="47061"/>
                      </a:cubicBezTo>
                      <a:lnTo>
                        <a:pt x="61544" y="77318"/>
                      </a:lnTo>
                      <a:lnTo>
                        <a:pt x="41074" y="83887"/>
                      </a:lnTo>
                      <a:cubicBezTo>
                        <a:pt x="22184" y="89949"/>
                        <a:pt x="8037" y="105680"/>
                        <a:pt x="4153" y="124942"/>
                      </a:cubicBezTo>
                      <a:cubicBezTo>
                        <a:pt x="-1538" y="153159"/>
                        <a:pt x="-324" y="185780"/>
                        <a:pt x="7663" y="219279"/>
                      </a:cubicBezTo>
                      <a:cubicBezTo>
                        <a:pt x="14483" y="247943"/>
                        <a:pt x="25890" y="276247"/>
                        <a:pt x="41569" y="303404"/>
                      </a:cubicBezTo>
                      <a:cubicBezTo>
                        <a:pt x="57248" y="330560"/>
                        <a:pt x="76056" y="354592"/>
                        <a:pt x="97469" y="374829"/>
                      </a:cubicBezTo>
                      <a:cubicBezTo>
                        <a:pt x="122485" y="398494"/>
                        <a:pt x="150128" y="415856"/>
                        <a:pt x="177412" y="425037"/>
                      </a:cubicBezTo>
                      <a:cubicBezTo>
                        <a:pt x="183026" y="426926"/>
                        <a:pt x="188828" y="427847"/>
                        <a:pt x="194597" y="427847"/>
                      </a:cubicBezTo>
                      <a:cubicBezTo>
                        <a:pt x="207967" y="427846"/>
                        <a:pt x="221162" y="422899"/>
                        <a:pt x="231427" y="413589"/>
                      </a:cubicBezTo>
                      <a:lnTo>
                        <a:pt x="266807" y="381500"/>
                      </a:lnTo>
                      <a:cubicBezTo>
                        <a:pt x="269283" y="379256"/>
                        <a:pt x="269557" y="375460"/>
                        <a:pt x="267429" y="372881"/>
                      </a:cubicBezTo>
                      <a:close/>
                      <a:moveTo>
                        <a:pt x="223018" y="404319"/>
                      </a:moveTo>
                      <a:cubicBezTo>
                        <a:pt x="211678" y="414604"/>
                        <a:pt x="195731" y="417999"/>
                        <a:pt x="181403" y="413175"/>
                      </a:cubicBezTo>
                      <a:cubicBezTo>
                        <a:pt x="155827" y="404568"/>
                        <a:pt x="129778" y="388165"/>
                        <a:pt x="106068" y="365735"/>
                      </a:cubicBezTo>
                      <a:cubicBezTo>
                        <a:pt x="85534" y="346329"/>
                        <a:pt x="67480" y="323252"/>
                        <a:pt x="52407" y="297146"/>
                      </a:cubicBezTo>
                      <a:cubicBezTo>
                        <a:pt x="37335" y="271040"/>
                        <a:pt x="26377" y="243865"/>
                        <a:pt x="19838" y="216380"/>
                      </a:cubicBezTo>
                      <a:cubicBezTo>
                        <a:pt x="19838" y="216379"/>
                        <a:pt x="19838" y="216378"/>
                        <a:pt x="19837" y="216377"/>
                      </a:cubicBezTo>
                      <a:cubicBezTo>
                        <a:pt x="12268" y="184631"/>
                        <a:pt x="11087" y="153870"/>
                        <a:pt x="16421" y="127417"/>
                      </a:cubicBezTo>
                      <a:cubicBezTo>
                        <a:pt x="19410" y="112596"/>
                        <a:pt x="30322" y="100484"/>
                        <a:pt x="44897" y="95806"/>
                      </a:cubicBezTo>
                      <a:lnTo>
                        <a:pt x="69660" y="87859"/>
                      </a:lnTo>
                      <a:cubicBezTo>
                        <a:pt x="69662" y="87859"/>
                        <a:pt x="69663" y="87858"/>
                        <a:pt x="69665" y="87858"/>
                      </a:cubicBezTo>
                      <a:lnTo>
                        <a:pt x="84690" y="83036"/>
                      </a:lnTo>
                      <a:lnTo>
                        <a:pt x="119826" y="177220"/>
                      </a:lnTo>
                      <a:lnTo>
                        <a:pt x="79693" y="190097"/>
                      </a:lnTo>
                      <a:cubicBezTo>
                        <a:pt x="76658" y="191072"/>
                        <a:pt x="74840" y="194172"/>
                        <a:pt x="75471" y="197297"/>
                      </a:cubicBezTo>
                      <a:cubicBezTo>
                        <a:pt x="80106" y="220204"/>
                        <a:pt x="89658" y="244612"/>
                        <a:pt x="103094" y="267883"/>
                      </a:cubicBezTo>
                      <a:cubicBezTo>
                        <a:pt x="116530" y="291154"/>
                        <a:pt x="132891" y="311630"/>
                        <a:pt x="150410" y="327097"/>
                      </a:cubicBezTo>
                      <a:cubicBezTo>
                        <a:pt x="152801" y="329207"/>
                        <a:pt x="156394" y="329183"/>
                        <a:pt x="158757" y="327041"/>
                      </a:cubicBezTo>
                      <a:lnTo>
                        <a:pt x="189975" y="298724"/>
                      </a:lnTo>
                      <a:lnTo>
                        <a:pt x="253972" y="376244"/>
                      </a:lnTo>
                      <a:lnTo>
                        <a:pt x="223018" y="404319"/>
                      </a:lnTo>
                      <a:close/>
                    </a:path>
                  </a:pathLst>
                </a:custGeom>
                <a:solidFill>
                  <a:schemeClr val="bg1"/>
                </a:solidFill>
                <a:ln w="9525" cap="flat">
                  <a:noFill/>
                  <a:prstDash val="solid"/>
                  <a:miter/>
                </a:ln>
              </p:spPr>
              <p:txBody>
                <a:bodyPr rtlCol="1" anchor="ctr"/>
                <a:lstStyle/>
                <a:p>
                  <a:endParaRPr lang="he-IL"/>
                </a:p>
              </p:txBody>
            </p:sp>
          </p:grpSp>
          <p:grpSp>
            <p:nvGrpSpPr>
              <p:cNvPr id="39" name="קבוצה 38">
                <a:extLst>
                  <a:ext uri="{FF2B5EF4-FFF2-40B4-BE49-F238E27FC236}">
                    <a16:creationId xmlns:a16="http://schemas.microsoft.com/office/drawing/2014/main" id="{7C8E2B31-4F9A-477C-A576-601B22E308EE}"/>
                  </a:ext>
                </a:extLst>
              </p:cNvPr>
              <p:cNvGrpSpPr/>
              <p:nvPr/>
            </p:nvGrpSpPr>
            <p:grpSpPr>
              <a:xfrm>
                <a:off x="3724473" y="3188028"/>
                <a:ext cx="162178" cy="179733"/>
                <a:chOff x="3738717" y="3201624"/>
                <a:chExt cx="162178" cy="179733"/>
              </a:xfrm>
            </p:grpSpPr>
            <p:sp>
              <p:nvSpPr>
                <p:cNvPr id="38" name="משולש שווה-שוקיים 37">
                  <a:extLst>
                    <a:ext uri="{FF2B5EF4-FFF2-40B4-BE49-F238E27FC236}">
                      <a16:creationId xmlns:a16="http://schemas.microsoft.com/office/drawing/2014/main" id="{F8375C4C-29E8-4BFD-A7C9-79B8E07A2714}"/>
                    </a:ext>
                  </a:extLst>
                </p:cNvPr>
                <p:cNvSpPr/>
                <p:nvPr/>
              </p:nvSpPr>
              <p:spPr>
                <a:xfrm>
                  <a:off x="3738717" y="3201624"/>
                  <a:ext cx="162178" cy="139809"/>
                </a:xfrm>
                <a:prstGeom prst="triangle">
                  <a:avLst/>
                </a:prstGeom>
                <a:solidFill>
                  <a:srgbClr val="62A83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3" name="משולש שווה-שוקיים 42">
                  <a:extLst>
                    <a:ext uri="{FF2B5EF4-FFF2-40B4-BE49-F238E27FC236}">
                      <a16:creationId xmlns:a16="http://schemas.microsoft.com/office/drawing/2014/main" id="{2F6F270D-F617-4F1A-9755-1595035E7B61}"/>
                    </a:ext>
                  </a:extLst>
                </p:cNvPr>
                <p:cNvSpPr/>
                <p:nvPr/>
              </p:nvSpPr>
              <p:spPr>
                <a:xfrm flipV="1">
                  <a:off x="3738717" y="3241548"/>
                  <a:ext cx="162178" cy="139809"/>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grpSp>
      <p:cxnSp>
        <p:nvCxnSpPr>
          <p:cNvPr id="47" name="מחבר ישר 46">
            <a:extLst>
              <a:ext uri="{FF2B5EF4-FFF2-40B4-BE49-F238E27FC236}">
                <a16:creationId xmlns:a16="http://schemas.microsoft.com/office/drawing/2014/main" id="{8D29711D-D386-41A9-B4B9-62D1C44756A2}"/>
              </a:ext>
            </a:extLst>
          </p:cNvPr>
          <p:cNvCxnSpPr/>
          <p:nvPr/>
        </p:nvCxnSpPr>
        <p:spPr>
          <a:xfrm flipH="1">
            <a:off x="962670" y="4476750"/>
            <a:ext cx="5634335"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34DCF07-FAE2-4CAC-959A-5A601F878431}"/>
              </a:ext>
            </a:extLst>
          </p:cNvPr>
          <p:cNvSpPr txBox="1"/>
          <p:nvPr/>
        </p:nvSpPr>
        <p:spPr>
          <a:xfrm>
            <a:off x="962671" y="5218074"/>
            <a:ext cx="5592778" cy="1155316"/>
          </a:xfrm>
          <a:prstGeom prst="rect">
            <a:avLst/>
          </a:prstGeom>
          <a:noFill/>
        </p:spPr>
        <p:txBody>
          <a:bodyPr wrap="square" lIns="36000" rtlCol="1">
            <a:spAutoFit/>
          </a:bodyPr>
          <a:lstStyle/>
          <a:p>
            <a:pPr indent="449263" algn="r" rtl="1">
              <a:lnSpc>
                <a:spcPct val="150000"/>
              </a:lnSpc>
              <a:spcAft>
                <a:spcPts val="600"/>
              </a:spcAft>
            </a:pPr>
            <a:r>
              <a:rPr lang="he-IL" sz="1601" dirty="0">
                <a:solidFill>
                  <a:schemeClr val="tx1">
                    <a:lumMod val="50000"/>
                    <a:lumOff val="50000"/>
                  </a:schemeClr>
                </a:solidFill>
                <a:latin typeface="Arial" pitchFamily="34" charset="0"/>
                <a:cs typeface="Arial" pitchFamily="34" charset="0"/>
              </a:rPr>
              <a:t>המעקב הרפואי מתבצע כרפואה מונעת או בעקבות מצב בריאותי, לדוגמא, מעקב אחר המשקל, מעקב לחץ דם (בעיקר במקרים של נטילת תרופות פסיכיאטריות), עישון, ראייה, שיניים וכדומה.</a:t>
            </a:r>
          </a:p>
        </p:txBody>
      </p:sp>
      <p:grpSp>
        <p:nvGrpSpPr>
          <p:cNvPr id="49" name="קבוצה 48">
            <a:extLst>
              <a:ext uri="{FF2B5EF4-FFF2-40B4-BE49-F238E27FC236}">
                <a16:creationId xmlns:a16="http://schemas.microsoft.com/office/drawing/2014/main" id="{657056E1-0F7E-46B8-ACCF-3137F2B617C3}"/>
              </a:ext>
            </a:extLst>
          </p:cNvPr>
          <p:cNvGrpSpPr/>
          <p:nvPr/>
        </p:nvGrpSpPr>
        <p:grpSpPr>
          <a:xfrm>
            <a:off x="4929035" y="4845462"/>
            <a:ext cx="1626409" cy="516127"/>
            <a:chOff x="4064664" y="2975429"/>
            <a:chExt cx="2103907" cy="667657"/>
          </a:xfrm>
        </p:grpSpPr>
        <p:sp>
          <p:nvSpPr>
            <p:cNvPr id="50" name="אליפסה 49">
              <a:extLst>
                <a:ext uri="{FF2B5EF4-FFF2-40B4-BE49-F238E27FC236}">
                  <a16:creationId xmlns:a16="http://schemas.microsoft.com/office/drawing/2014/main" id="{7C31BF7E-E2E6-4E52-8D73-7DD0F2799C30}"/>
                </a:ext>
              </a:extLst>
            </p:cNvPr>
            <p:cNvSpPr/>
            <p:nvPr/>
          </p:nvSpPr>
          <p:spPr>
            <a:xfrm>
              <a:off x="5500914" y="2975429"/>
              <a:ext cx="667657" cy="667657"/>
            </a:xfrm>
            <a:prstGeom prst="ellipse">
              <a:avLst/>
            </a:prstGeom>
            <a:solidFill>
              <a:srgbClr val="0074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TextBox 50">
              <a:extLst>
                <a:ext uri="{FF2B5EF4-FFF2-40B4-BE49-F238E27FC236}">
                  <a16:creationId xmlns:a16="http://schemas.microsoft.com/office/drawing/2014/main" id="{0819547A-6FDB-4E7C-8EE8-C07739A1AA8D}"/>
                </a:ext>
              </a:extLst>
            </p:cNvPr>
            <p:cNvSpPr txBox="1"/>
            <p:nvPr/>
          </p:nvSpPr>
          <p:spPr>
            <a:xfrm>
              <a:off x="4064664" y="3080021"/>
              <a:ext cx="1441413" cy="338555"/>
            </a:xfrm>
            <a:prstGeom prst="rect">
              <a:avLst/>
            </a:prstGeom>
            <a:noFill/>
          </p:spPr>
          <p:txBody>
            <a:bodyPr wrap="square" lIns="36000" rtlCol="1">
              <a:spAutoFit/>
            </a:bodyPr>
            <a:lstStyle/>
            <a:p>
              <a:pPr algn="r" rtl="1">
                <a:spcAft>
                  <a:spcPts val="600"/>
                </a:spcAft>
              </a:pPr>
              <a:r>
                <a:rPr lang="he-IL" sz="1600" b="1" dirty="0">
                  <a:solidFill>
                    <a:srgbClr val="007447"/>
                  </a:solidFill>
                  <a:latin typeface="Arial" pitchFamily="34" charset="0"/>
                  <a:cs typeface="Arial" pitchFamily="34" charset="0"/>
                </a:rPr>
                <a:t>מעקב רפואי</a:t>
              </a:r>
            </a:p>
          </p:txBody>
        </p:sp>
        <p:pic>
          <p:nvPicPr>
            <p:cNvPr id="52" name="גרפיקה 51">
              <a:extLst>
                <a:ext uri="{FF2B5EF4-FFF2-40B4-BE49-F238E27FC236}">
                  <a16:creationId xmlns:a16="http://schemas.microsoft.com/office/drawing/2014/main" id="{CE284273-2547-45D7-9AF2-450AAA3A2819}"/>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16182" y="3098093"/>
              <a:ext cx="437121" cy="437121"/>
            </a:xfrm>
            <a:prstGeom prst="rect">
              <a:avLst/>
            </a:prstGeom>
          </p:spPr>
        </p:pic>
      </p:grpSp>
      <p:grpSp>
        <p:nvGrpSpPr>
          <p:cNvPr id="56" name="קבוצה 55">
            <a:extLst>
              <a:ext uri="{FF2B5EF4-FFF2-40B4-BE49-F238E27FC236}">
                <a16:creationId xmlns:a16="http://schemas.microsoft.com/office/drawing/2014/main" id="{19587695-993E-4B77-B668-E53A799B9269}"/>
              </a:ext>
            </a:extLst>
          </p:cNvPr>
          <p:cNvGrpSpPr/>
          <p:nvPr/>
        </p:nvGrpSpPr>
        <p:grpSpPr>
          <a:xfrm>
            <a:off x="1095397" y="6448583"/>
            <a:ext cx="5368880" cy="1179724"/>
            <a:chOff x="1095397" y="2705600"/>
            <a:chExt cx="5368880" cy="1179724"/>
          </a:xfrm>
        </p:grpSpPr>
        <p:sp>
          <p:nvSpPr>
            <p:cNvPr id="57" name="מלבן: פינות מעוגלות 56">
              <a:extLst>
                <a:ext uri="{FF2B5EF4-FFF2-40B4-BE49-F238E27FC236}">
                  <a16:creationId xmlns:a16="http://schemas.microsoft.com/office/drawing/2014/main" id="{E5BC0D4B-0CC0-4820-9A33-D6C516E27F48}"/>
                </a:ext>
              </a:extLst>
            </p:cNvPr>
            <p:cNvSpPr/>
            <p:nvPr/>
          </p:nvSpPr>
          <p:spPr>
            <a:xfrm>
              <a:off x="1095397" y="2730008"/>
              <a:ext cx="5368880" cy="1155316"/>
            </a:xfrm>
            <a:prstGeom prst="roundRect">
              <a:avLst>
                <a:gd name="adj" fmla="val 1299"/>
              </a:avLst>
            </a:prstGeom>
            <a:solidFill>
              <a:schemeClr val="bg1"/>
            </a:solidFill>
            <a:ln>
              <a:solidFill>
                <a:srgbClr val="76B8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 name="TextBox 57">
              <a:extLst>
                <a:ext uri="{FF2B5EF4-FFF2-40B4-BE49-F238E27FC236}">
                  <a16:creationId xmlns:a16="http://schemas.microsoft.com/office/drawing/2014/main" id="{C4EDBFAB-E797-42D0-9C57-F2CD7EB89AF8}"/>
                </a:ext>
              </a:extLst>
            </p:cNvPr>
            <p:cNvSpPr txBox="1"/>
            <p:nvPr/>
          </p:nvSpPr>
          <p:spPr>
            <a:xfrm>
              <a:off x="1268568" y="2705600"/>
              <a:ext cx="5084495" cy="1068241"/>
            </a:xfrm>
            <a:prstGeom prst="rect">
              <a:avLst/>
            </a:prstGeom>
            <a:noFill/>
            <a:ln>
              <a:noFill/>
            </a:ln>
          </p:spPr>
          <p:txBody>
            <a:bodyPr wrap="square" rtlCol="1">
              <a:spAutoFit/>
            </a:bodyPr>
            <a:lstStyle/>
            <a:p>
              <a:pPr algn="r" rtl="1">
                <a:lnSpc>
                  <a:spcPct val="150000"/>
                </a:lnSpc>
                <a:spcAft>
                  <a:spcPts val="600"/>
                </a:spcAft>
                <a:buClr>
                  <a:srgbClr val="00B0E6"/>
                </a:buClr>
              </a:pPr>
              <a:r>
                <a:rPr lang="he-IL" sz="1601" b="1" dirty="0">
                  <a:solidFill>
                    <a:srgbClr val="E20000"/>
                  </a:solidFill>
                </a:rPr>
                <a:t>שים      !</a:t>
              </a:r>
              <a:br>
                <a:rPr lang="en-US" sz="1601" b="1" dirty="0">
                  <a:solidFill>
                    <a:srgbClr val="E20000"/>
                  </a:solidFill>
                </a:rPr>
              </a:br>
              <a:r>
                <a:rPr lang="he-IL" sz="1400" dirty="0">
                  <a:solidFill>
                    <a:schemeClr val="tx1">
                      <a:lumMod val="50000"/>
                      <a:lumOff val="50000"/>
                    </a:schemeClr>
                  </a:solidFill>
                  <a:latin typeface="Arial" pitchFamily="34" charset="0"/>
                  <a:cs typeface="Arial" pitchFamily="34" charset="0"/>
                </a:rPr>
                <a:t>חשוב להעביר כל תיעוד ומידע לאחות כדי לשמור על רצף טיפולי תקין, לדוגמא, לאחר ביקר בקופת החולים או אצל רופא.</a:t>
              </a:r>
            </a:p>
          </p:txBody>
        </p:sp>
        <p:sp>
          <p:nvSpPr>
            <p:cNvPr id="59" name="לב 58">
              <a:extLst>
                <a:ext uri="{FF2B5EF4-FFF2-40B4-BE49-F238E27FC236}">
                  <a16:creationId xmlns:a16="http://schemas.microsoft.com/office/drawing/2014/main" id="{37CC65A3-5298-4275-A97F-AF18C256BCDC}"/>
                </a:ext>
              </a:extLst>
            </p:cNvPr>
            <p:cNvSpPr/>
            <p:nvPr/>
          </p:nvSpPr>
          <p:spPr>
            <a:xfrm>
              <a:off x="5654234" y="2856162"/>
              <a:ext cx="206375" cy="206375"/>
            </a:xfrm>
            <a:prstGeom prst="heart">
              <a:avLst/>
            </a:prstGeom>
            <a:solidFill>
              <a:srgbClr val="E20000"/>
            </a:solid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53" name="קבוצה 52">
            <a:extLst>
              <a:ext uri="{FF2B5EF4-FFF2-40B4-BE49-F238E27FC236}">
                <a16:creationId xmlns:a16="http://schemas.microsoft.com/office/drawing/2014/main" id="{075510B2-14AF-4E7C-B8BF-486DC06A7EBC}"/>
              </a:ext>
            </a:extLst>
          </p:cNvPr>
          <p:cNvGrpSpPr/>
          <p:nvPr/>
        </p:nvGrpSpPr>
        <p:grpSpPr>
          <a:xfrm>
            <a:off x="962671" y="8094789"/>
            <a:ext cx="5592778" cy="1158405"/>
            <a:chOff x="962671" y="7658688"/>
            <a:chExt cx="5592778" cy="1158405"/>
          </a:xfrm>
        </p:grpSpPr>
        <p:sp>
          <p:nvSpPr>
            <p:cNvPr id="65" name="TextBox 64">
              <a:extLst>
                <a:ext uri="{FF2B5EF4-FFF2-40B4-BE49-F238E27FC236}">
                  <a16:creationId xmlns:a16="http://schemas.microsoft.com/office/drawing/2014/main" id="{15ABF81F-D388-40ED-AB7E-AB951AABA6B7}"/>
                </a:ext>
              </a:extLst>
            </p:cNvPr>
            <p:cNvSpPr txBox="1"/>
            <p:nvPr/>
          </p:nvSpPr>
          <p:spPr>
            <a:xfrm>
              <a:off x="962671" y="8031300"/>
              <a:ext cx="5592778" cy="785793"/>
            </a:xfrm>
            <a:prstGeom prst="rect">
              <a:avLst/>
            </a:prstGeom>
            <a:noFill/>
          </p:spPr>
          <p:txBody>
            <a:bodyPr wrap="square" lIns="36000" rtlCol="1">
              <a:spAutoFit/>
            </a:bodyPr>
            <a:lstStyle/>
            <a:p>
              <a:pPr indent="449263" algn="r" rtl="1">
                <a:lnSpc>
                  <a:spcPct val="150000"/>
                </a:lnSpc>
                <a:spcAft>
                  <a:spcPts val="600"/>
                </a:spcAft>
              </a:pPr>
              <a:r>
                <a:rPr lang="he-IL" sz="1601" dirty="0">
                  <a:solidFill>
                    <a:schemeClr val="tx1">
                      <a:lumMod val="50000"/>
                      <a:lumOff val="50000"/>
                    </a:schemeClr>
                  </a:solidFill>
                  <a:latin typeface="Arial" pitchFamily="34" charset="0"/>
                  <a:cs typeface="Arial" pitchFamily="34" charset="0"/>
                </a:rPr>
                <a:t>כלל הפעולות הנוגעות לזימון תורים עם כלל סוגי הרופאים מתבצעות על ידי אחות כפר הילדים.</a:t>
              </a:r>
            </a:p>
          </p:txBody>
        </p:sp>
        <p:sp>
          <p:nvSpPr>
            <p:cNvPr id="68" name="TextBox 67">
              <a:extLst>
                <a:ext uri="{FF2B5EF4-FFF2-40B4-BE49-F238E27FC236}">
                  <a16:creationId xmlns:a16="http://schemas.microsoft.com/office/drawing/2014/main" id="{1F580E39-1529-49AC-8F6B-9731345E6788}"/>
                </a:ext>
              </a:extLst>
            </p:cNvPr>
            <p:cNvSpPr txBox="1"/>
            <p:nvPr/>
          </p:nvSpPr>
          <p:spPr>
            <a:xfrm>
              <a:off x="3532759" y="7739542"/>
              <a:ext cx="2510553" cy="338554"/>
            </a:xfrm>
            <a:prstGeom prst="rect">
              <a:avLst/>
            </a:prstGeom>
            <a:noFill/>
          </p:spPr>
          <p:txBody>
            <a:bodyPr wrap="square" lIns="36000" rtlCol="1">
              <a:spAutoFit/>
            </a:bodyPr>
            <a:lstStyle/>
            <a:p>
              <a:pPr algn="r" rtl="1">
                <a:spcAft>
                  <a:spcPts val="600"/>
                </a:spcAft>
              </a:pPr>
              <a:r>
                <a:rPr lang="he-IL" sz="1600" b="1" dirty="0">
                  <a:solidFill>
                    <a:srgbClr val="62A836"/>
                  </a:solidFill>
                  <a:latin typeface="Arial" pitchFamily="34" charset="0"/>
                  <a:cs typeface="Arial" pitchFamily="34" charset="0"/>
                </a:rPr>
                <a:t>התקשרות עם קופת החולים</a:t>
              </a:r>
            </a:p>
          </p:txBody>
        </p:sp>
        <p:grpSp>
          <p:nvGrpSpPr>
            <p:cNvPr id="48" name="קבוצה 47">
              <a:extLst>
                <a:ext uri="{FF2B5EF4-FFF2-40B4-BE49-F238E27FC236}">
                  <a16:creationId xmlns:a16="http://schemas.microsoft.com/office/drawing/2014/main" id="{9787FF14-DEF5-4E2B-8707-3DCC4AD6DAA4}"/>
                </a:ext>
              </a:extLst>
            </p:cNvPr>
            <p:cNvGrpSpPr/>
            <p:nvPr/>
          </p:nvGrpSpPr>
          <p:grpSpPr>
            <a:xfrm>
              <a:off x="6039321" y="7658688"/>
              <a:ext cx="516127" cy="516127"/>
              <a:chOff x="6039321" y="7658688"/>
              <a:chExt cx="516127" cy="516127"/>
            </a:xfrm>
          </p:grpSpPr>
          <p:sp>
            <p:nvSpPr>
              <p:cNvPr id="67" name="אליפסה 66">
                <a:extLst>
                  <a:ext uri="{FF2B5EF4-FFF2-40B4-BE49-F238E27FC236}">
                    <a16:creationId xmlns:a16="http://schemas.microsoft.com/office/drawing/2014/main" id="{F52C9112-80C4-4963-86E3-3EA13E44AF46}"/>
                  </a:ext>
                </a:extLst>
              </p:cNvPr>
              <p:cNvSpPr/>
              <p:nvPr/>
            </p:nvSpPr>
            <p:spPr>
              <a:xfrm>
                <a:off x="6039321" y="7658688"/>
                <a:ext cx="516127" cy="516127"/>
              </a:xfrm>
              <a:prstGeom prst="ellipse">
                <a:avLst/>
              </a:prstGeom>
              <a:solidFill>
                <a:srgbClr val="62A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77" name="קבוצה 76">
                <a:extLst>
                  <a:ext uri="{FF2B5EF4-FFF2-40B4-BE49-F238E27FC236}">
                    <a16:creationId xmlns:a16="http://schemas.microsoft.com/office/drawing/2014/main" id="{3B39B859-C3AA-46C4-84EA-22BE79CB5095}"/>
                  </a:ext>
                </a:extLst>
              </p:cNvPr>
              <p:cNvGrpSpPr/>
              <p:nvPr/>
            </p:nvGrpSpPr>
            <p:grpSpPr>
              <a:xfrm>
                <a:off x="6118899" y="7758859"/>
                <a:ext cx="334817" cy="361892"/>
                <a:chOff x="3568538" y="3143145"/>
                <a:chExt cx="396031" cy="428056"/>
              </a:xfrm>
            </p:grpSpPr>
            <p:grpSp>
              <p:nvGrpSpPr>
                <p:cNvPr id="78" name="גרפיקה 10">
                  <a:extLst>
                    <a:ext uri="{FF2B5EF4-FFF2-40B4-BE49-F238E27FC236}">
                      <a16:creationId xmlns:a16="http://schemas.microsoft.com/office/drawing/2014/main" id="{A3153CBD-7499-4300-A6D4-CBB9FF281D80}"/>
                    </a:ext>
                  </a:extLst>
                </p:cNvPr>
                <p:cNvGrpSpPr/>
                <p:nvPr/>
              </p:nvGrpSpPr>
              <p:grpSpPr>
                <a:xfrm>
                  <a:off x="3568538" y="3143145"/>
                  <a:ext cx="396031" cy="428056"/>
                  <a:chOff x="3568538" y="3143145"/>
                  <a:chExt cx="396031" cy="428056"/>
                </a:xfrm>
              </p:grpSpPr>
              <p:sp>
                <p:nvSpPr>
                  <p:cNvPr id="82" name="צורה חופשית: צורה 81">
                    <a:extLst>
                      <a:ext uri="{FF2B5EF4-FFF2-40B4-BE49-F238E27FC236}">
                        <a16:creationId xmlns:a16="http://schemas.microsoft.com/office/drawing/2014/main" id="{9BD5AD5D-260B-44C8-B41D-A6953F9E86E8}"/>
                      </a:ext>
                    </a:extLst>
                  </p:cNvPr>
                  <p:cNvSpPr/>
                  <p:nvPr/>
                </p:nvSpPr>
                <p:spPr>
                  <a:xfrm>
                    <a:off x="3701727" y="3143145"/>
                    <a:ext cx="262842" cy="327092"/>
                  </a:xfrm>
                  <a:custGeom>
                    <a:avLst/>
                    <a:gdLst>
                      <a:gd name="connsiteX0" fmla="*/ 216501 w 262841"/>
                      <a:gd name="connsiteY0" fmla="*/ 626 h 327091"/>
                      <a:gd name="connsiteX1" fmla="*/ 29362 w 262841"/>
                      <a:gd name="connsiteY1" fmla="*/ 626 h 327091"/>
                      <a:gd name="connsiteX2" fmla="*/ 23104 w 262841"/>
                      <a:gd name="connsiteY2" fmla="*/ 6884 h 327091"/>
                      <a:gd name="connsiteX3" fmla="*/ 29362 w 262841"/>
                      <a:gd name="connsiteY3" fmla="*/ 13142 h 327091"/>
                      <a:gd name="connsiteX4" fmla="*/ 216500 w 262841"/>
                      <a:gd name="connsiteY4" fmla="*/ 13142 h 327091"/>
                      <a:gd name="connsiteX5" fmla="*/ 250422 w 262841"/>
                      <a:gd name="connsiteY5" fmla="*/ 47064 h 327091"/>
                      <a:gd name="connsiteX6" fmla="*/ 250422 w 262841"/>
                      <a:gd name="connsiteY6" fmla="*/ 227508 h 327091"/>
                      <a:gd name="connsiteX7" fmla="*/ 216500 w 262841"/>
                      <a:gd name="connsiteY7" fmla="*/ 261430 h 327091"/>
                      <a:gd name="connsiteX8" fmla="*/ 203955 w 262841"/>
                      <a:gd name="connsiteY8" fmla="*/ 261430 h 327091"/>
                      <a:gd name="connsiteX9" fmla="*/ 199000 w 262841"/>
                      <a:gd name="connsiteY9" fmla="*/ 263867 h 327091"/>
                      <a:gd name="connsiteX10" fmla="*/ 197903 w 262841"/>
                      <a:gd name="connsiteY10" fmla="*/ 269279 h 327091"/>
                      <a:gd name="connsiteX11" fmla="*/ 207850 w 262841"/>
                      <a:gd name="connsiteY11" fmla="*/ 307105 h 327091"/>
                      <a:gd name="connsiteX12" fmla="*/ 136370 w 262841"/>
                      <a:gd name="connsiteY12" fmla="*/ 262383 h 327091"/>
                      <a:gd name="connsiteX13" fmla="*/ 133050 w 262841"/>
                      <a:gd name="connsiteY13" fmla="*/ 261430 h 327091"/>
                      <a:gd name="connsiteX14" fmla="*/ 6884 w 262841"/>
                      <a:gd name="connsiteY14" fmla="*/ 261430 h 327091"/>
                      <a:gd name="connsiteX15" fmla="*/ 626 w 262841"/>
                      <a:gd name="connsiteY15" fmla="*/ 267688 h 327091"/>
                      <a:gd name="connsiteX16" fmla="*/ 6884 w 262841"/>
                      <a:gd name="connsiteY16" fmla="*/ 273946 h 327091"/>
                      <a:gd name="connsiteX17" fmla="*/ 131255 w 262841"/>
                      <a:gd name="connsiteY17" fmla="*/ 273946 h 327091"/>
                      <a:gd name="connsiteX18" fmla="*/ 214601 w 262841"/>
                      <a:gd name="connsiteY18" fmla="*/ 326092 h 327091"/>
                      <a:gd name="connsiteX19" fmla="*/ 217920 w 262841"/>
                      <a:gd name="connsiteY19" fmla="*/ 327045 h 327091"/>
                      <a:gd name="connsiteX20" fmla="*/ 221630 w 262841"/>
                      <a:gd name="connsiteY20" fmla="*/ 325827 h 327091"/>
                      <a:gd name="connsiteX21" fmla="*/ 223973 w 262841"/>
                      <a:gd name="connsiteY21" fmla="*/ 319196 h 327091"/>
                      <a:gd name="connsiteX22" fmla="*/ 212073 w 262841"/>
                      <a:gd name="connsiteY22" fmla="*/ 273946 h 327091"/>
                      <a:gd name="connsiteX23" fmla="*/ 216501 w 262841"/>
                      <a:gd name="connsiteY23" fmla="*/ 273946 h 327091"/>
                      <a:gd name="connsiteX24" fmla="*/ 262939 w 262841"/>
                      <a:gd name="connsiteY24" fmla="*/ 227508 h 327091"/>
                      <a:gd name="connsiteX25" fmla="*/ 262939 w 262841"/>
                      <a:gd name="connsiteY25" fmla="*/ 47064 h 327091"/>
                      <a:gd name="connsiteX26" fmla="*/ 216501 w 262841"/>
                      <a:gd name="connsiteY26" fmla="*/ 626 h 32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2841" h="327091">
                        <a:moveTo>
                          <a:pt x="216501" y="626"/>
                        </a:moveTo>
                        <a:lnTo>
                          <a:pt x="29362" y="626"/>
                        </a:lnTo>
                        <a:cubicBezTo>
                          <a:pt x="25906" y="626"/>
                          <a:pt x="23104" y="3427"/>
                          <a:pt x="23104" y="6884"/>
                        </a:cubicBezTo>
                        <a:cubicBezTo>
                          <a:pt x="23104" y="10341"/>
                          <a:pt x="25906" y="13142"/>
                          <a:pt x="29362" y="13142"/>
                        </a:cubicBezTo>
                        <a:lnTo>
                          <a:pt x="216500" y="13142"/>
                        </a:lnTo>
                        <a:cubicBezTo>
                          <a:pt x="235205" y="13142"/>
                          <a:pt x="250422" y="28359"/>
                          <a:pt x="250422" y="47064"/>
                        </a:cubicBezTo>
                        <a:lnTo>
                          <a:pt x="250422" y="227508"/>
                        </a:lnTo>
                        <a:cubicBezTo>
                          <a:pt x="250422" y="246213"/>
                          <a:pt x="235205" y="261430"/>
                          <a:pt x="216500" y="261430"/>
                        </a:cubicBezTo>
                        <a:lnTo>
                          <a:pt x="203955" y="261430"/>
                        </a:lnTo>
                        <a:cubicBezTo>
                          <a:pt x="202014" y="261430"/>
                          <a:pt x="200184" y="262330"/>
                          <a:pt x="199000" y="263867"/>
                        </a:cubicBezTo>
                        <a:cubicBezTo>
                          <a:pt x="197815" y="265403"/>
                          <a:pt x="197410" y="267403"/>
                          <a:pt x="197903" y="269279"/>
                        </a:cubicBezTo>
                        <a:lnTo>
                          <a:pt x="207850" y="307105"/>
                        </a:lnTo>
                        <a:lnTo>
                          <a:pt x="136370" y="262383"/>
                        </a:lnTo>
                        <a:cubicBezTo>
                          <a:pt x="135374" y="261760"/>
                          <a:pt x="134224" y="261430"/>
                          <a:pt x="133050" y="261430"/>
                        </a:cubicBezTo>
                        <a:lnTo>
                          <a:pt x="6884" y="261430"/>
                        </a:lnTo>
                        <a:cubicBezTo>
                          <a:pt x="3428" y="261430"/>
                          <a:pt x="626" y="264231"/>
                          <a:pt x="626" y="267688"/>
                        </a:cubicBezTo>
                        <a:cubicBezTo>
                          <a:pt x="626" y="271145"/>
                          <a:pt x="3428" y="273946"/>
                          <a:pt x="6884" y="273946"/>
                        </a:cubicBezTo>
                        <a:lnTo>
                          <a:pt x="131255" y="273946"/>
                        </a:lnTo>
                        <a:lnTo>
                          <a:pt x="214601" y="326092"/>
                        </a:lnTo>
                        <a:cubicBezTo>
                          <a:pt x="215619" y="326729"/>
                          <a:pt x="216770" y="327045"/>
                          <a:pt x="217920" y="327045"/>
                        </a:cubicBezTo>
                        <a:cubicBezTo>
                          <a:pt x="219227" y="327045"/>
                          <a:pt x="220530" y="326637"/>
                          <a:pt x="221630" y="325827"/>
                        </a:cubicBezTo>
                        <a:cubicBezTo>
                          <a:pt x="223697" y="324307"/>
                          <a:pt x="224625" y="321677"/>
                          <a:pt x="223973" y="319196"/>
                        </a:cubicBezTo>
                        <a:lnTo>
                          <a:pt x="212073" y="273946"/>
                        </a:lnTo>
                        <a:lnTo>
                          <a:pt x="216501" y="273946"/>
                        </a:lnTo>
                        <a:cubicBezTo>
                          <a:pt x="242107" y="273946"/>
                          <a:pt x="262939" y="253114"/>
                          <a:pt x="262939" y="227508"/>
                        </a:cubicBezTo>
                        <a:lnTo>
                          <a:pt x="262939" y="47064"/>
                        </a:lnTo>
                        <a:cubicBezTo>
                          <a:pt x="262938" y="21458"/>
                          <a:pt x="242106" y="626"/>
                          <a:pt x="216501" y="626"/>
                        </a:cubicBezTo>
                        <a:close/>
                      </a:path>
                    </a:pathLst>
                  </a:custGeom>
                  <a:solidFill>
                    <a:schemeClr val="bg1"/>
                  </a:solidFill>
                  <a:ln w="9525" cap="flat">
                    <a:noFill/>
                    <a:prstDash val="solid"/>
                    <a:miter/>
                  </a:ln>
                </p:spPr>
                <p:txBody>
                  <a:bodyPr rtlCol="1" anchor="ctr"/>
                  <a:lstStyle/>
                  <a:p>
                    <a:endParaRPr lang="he-IL"/>
                  </a:p>
                </p:txBody>
              </p:sp>
              <p:sp>
                <p:nvSpPr>
                  <p:cNvPr id="83" name="צורה חופשית: צורה 82">
                    <a:extLst>
                      <a:ext uri="{FF2B5EF4-FFF2-40B4-BE49-F238E27FC236}">
                        <a16:creationId xmlns:a16="http://schemas.microsoft.com/office/drawing/2014/main" id="{48EC36B5-CA19-45B2-87BE-F5A0A756A231}"/>
                      </a:ext>
                    </a:extLst>
                  </p:cNvPr>
                  <p:cNvSpPr/>
                  <p:nvPr/>
                </p:nvSpPr>
                <p:spPr>
                  <a:xfrm>
                    <a:off x="3568538" y="3143145"/>
                    <a:ext cx="268683" cy="428056"/>
                  </a:xfrm>
                  <a:custGeom>
                    <a:avLst/>
                    <a:gdLst>
                      <a:gd name="connsiteX0" fmla="*/ 267429 w 268682"/>
                      <a:gd name="connsiteY0" fmla="*/ 372881 h 428056"/>
                      <a:gd name="connsiteX1" fmla="*/ 195454 w 268682"/>
                      <a:gd name="connsiteY1" fmla="*/ 285698 h 428056"/>
                      <a:gd name="connsiteX2" fmla="*/ 191077 w 268682"/>
                      <a:gd name="connsiteY2" fmla="*/ 283441 h 428056"/>
                      <a:gd name="connsiteX3" fmla="*/ 186423 w 268682"/>
                      <a:gd name="connsiteY3" fmla="*/ 285048 h 428056"/>
                      <a:gd name="connsiteX4" fmla="*/ 154564 w 268682"/>
                      <a:gd name="connsiteY4" fmla="*/ 313946 h 428056"/>
                      <a:gd name="connsiteX5" fmla="*/ 113934 w 268682"/>
                      <a:gd name="connsiteY5" fmla="*/ 261624 h 428056"/>
                      <a:gd name="connsiteX6" fmla="*/ 88937 w 268682"/>
                      <a:gd name="connsiteY6" fmla="*/ 200277 h 428056"/>
                      <a:gd name="connsiteX7" fmla="*/ 129894 w 268682"/>
                      <a:gd name="connsiteY7" fmla="*/ 187136 h 428056"/>
                      <a:gd name="connsiteX8" fmla="*/ 133612 w 268682"/>
                      <a:gd name="connsiteY8" fmla="*/ 183908 h 428056"/>
                      <a:gd name="connsiteX9" fmla="*/ 133845 w 268682"/>
                      <a:gd name="connsiteY9" fmla="*/ 178989 h 428056"/>
                      <a:gd name="connsiteX10" fmla="*/ 94329 w 268682"/>
                      <a:gd name="connsiteY10" fmla="*/ 73065 h 428056"/>
                      <a:gd name="connsiteX11" fmla="*/ 86554 w 268682"/>
                      <a:gd name="connsiteY11" fmla="*/ 69293 h 428056"/>
                      <a:gd name="connsiteX12" fmla="*/ 74060 w 268682"/>
                      <a:gd name="connsiteY12" fmla="*/ 73303 h 428056"/>
                      <a:gd name="connsiteX13" fmla="*/ 74060 w 268682"/>
                      <a:gd name="connsiteY13" fmla="*/ 47061 h 428056"/>
                      <a:gd name="connsiteX14" fmla="*/ 107979 w 268682"/>
                      <a:gd name="connsiteY14" fmla="*/ 13142 h 428056"/>
                      <a:gd name="connsiteX15" fmla="*/ 137518 w 268682"/>
                      <a:gd name="connsiteY15" fmla="*/ 13142 h 428056"/>
                      <a:gd name="connsiteX16" fmla="*/ 143776 w 268682"/>
                      <a:gd name="connsiteY16" fmla="*/ 6884 h 428056"/>
                      <a:gd name="connsiteX17" fmla="*/ 137518 w 268682"/>
                      <a:gd name="connsiteY17" fmla="*/ 626 h 428056"/>
                      <a:gd name="connsiteX18" fmla="*/ 107979 w 268682"/>
                      <a:gd name="connsiteY18" fmla="*/ 626 h 428056"/>
                      <a:gd name="connsiteX19" fmla="*/ 61544 w 268682"/>
                      <a:gd name="connsiteY19" fmla="*/ 47061 h 428056"/>
                      <a:gd name="connsiteX20" fmla="*/ 61544 w 268682"/>
                      <a:gd name="connsiteY20" fmla="*/ 77318 h 428056"/>
                      <a:gd name="connsiteX21" fmla="*/ 41074 w 268682"/>
                      <a:gd name="connsiteY21" fmla="*/ 83887 h 428056"/>
                      <a:gd name="connsiteX22" fmla="*/ 4153 w 268682"/>
                      <a:gd name="connsiteY22" fmla="*/ 124942 h 428056"/>
                      <a:gd name="connsiteX23" fmla="*/ 7663 w 268682"/>
                      <a:gd name="connsiteY23" fmla="*/ 219279 h 428056"/>
                      <a:gd name="connsiteX24" fmla="*/ 41569 w 268682"/>
                      <a:gd name="connsiteY24" fmla="*/ 303404 h 428056"/>
                      <a:gd name="connsiteX25" fmla="*/ 97469 w 268682"/>
                      <a:gd name="connsiteY25" fmla="*/ 374829 h 428056"/>
                      <a:gd name="connsiteX26" fmla="*/ 177412 w 268682"/>
                      <a:gd name="connsiteY26" fmla="*/ 425037 h 428056"/>
                      <a:gd name="connsiteX27" fmla="*/ 194597 w 268682"/>
                      <a:gd name="connsiteY27" fmla="*/ 427847 h 428056"/>
                      <a:gd name="connsiteX28" fmla="*/ 231427 w 268682"/>
                      <a:gd name="connsiteY28" fmla="*/ 413589 h 428056"/>
                      <a:gd name="connsiteX29" fmla="*/ 266807 w 268682"/>
                      <a:gd name="connsiteY29" fmla="*/ 381500 h 428056"/>
                      <a:gd name="connsiteX30" fmla="*/ 267429 w 268682"/>
                      <a:gd name="connsiteY30" fmla="*/ 372881 h 428056"/>
                      <a:gd name="connsiteX31" fmla="*/ 223018 w 268682"/>
                      <a:gd name="connsiteY31" fmla="*/ 404319 h 428056"/>
                      <a:gd name="connsiteX32" fmla="*/ 181403 w 268682"/>
                      <a:gd name="connsiteY32" fmla="*/ 413175 h 428056"/>
                      <a:gd name="connsiteX33" fmla="*/ 106068 w 268682"/>
                      <a:gd name="connsiteY33" fmla="*/ 365735 h 428056"/>
                      <a:gd name="connsiteX34" fmla="*/ 52407 w 268682"/>
                      <a:gd name="connsiteY34" fmla="*/ 297146 h 428056"/>
                      <a:gd name="connsiteX35" fmla="*/ 19838 w 268682"/>
                      <a:gd name="connsiteY35" fmla="*/ 216380 h 428056"/>
                      <a:gd name="connsiteX36" fmla="*/ 19837 w 268682"/>
                      <a:gd name="connsiteY36" fmla="*/ 216377 h 428056"/>
                      <a:gd name="connsiteX37" fmla="*/ 16421 w 268682"/>
                      <a:gd name="connsiteY37" fmla="*/ 127417 h 428056"/>
                      <a:gd name="connsiteX38" fmla="*/ 44897 w 268682"/>
                      <a:gd name="connsiteY38" fmla="*/ 95806 h 428056"/>
                      <a:gd name="connsiteX39" fmla="*/ 69660 w 268682"/>
                      <a:gd name="connsiteY39" fmla="*/ 87859 h 428056"/>
                      <a:gd name="connsiteX40" fmla="*/ 69665 w 268682"/>
                      <a:gd name="connsiteY40" fmla="*/ 87858 h 428056"/>
                      <a:gd name="connsiteX41" fmla="*/ 84690 w 268682"/>
                      <a:gd name="connsiteY41" fmla="*/ 83036 h 428056"/>
                      <a:gd name="connsiteX42" fmla="*/ 119826 w 268682"/>
                      <a:gd name="connsiteY42" fmla="*/ 177220 h 428056"/>
                      <a:gd name="connsiteX43" fmla="*/ 79693 w 268682"/>
                      <a:gd name="connsiteY43" fmla="*/ 190097 h 428056"/>
                      <a:gd name="connsiteX44" fmla="*/ 75471 w 268682"/>
                      <a:gd name="connsiteY44" fmla="*/ 197297 h 428056"/>
                      <a:gd name="connsiteX45" fmla="*/ 103094 w 268682"/>
                      <a:gd name="connsiteY45" fmla="*/ 267883 h 428056"/>
                      <a:gd name="connsiteX46" fmla="*/ 150410 w 268682"/>
                      <a:gd name="connsiteY46" fmla="*/ 327097 h 428056"/>
                      <a:gd name="connsiteX47" fmla="*/ 158757 w 268682"/>
                      <a:gd name="connsiteY47" fmla="*/ 327041 h 428056"/>
                      <a:gd name="connsiteX48" fmla="*/ 189975 w 268682"/>
                      <a:gd name="connsiteY48" fmla="*/ 298724 h 428056"/>
                      <a:gd name="connsiteX49" fmla="*/ 253972 w 268682"/>
                      <a:gd name="connsiteY49" fmla="*/ 376244 h 428056"/>
                      <a:gd name="connsiteX50" fmla="*/ 223018 w 268682"/>
                      <a:gd name="connsiteY50" fmla="*/ 404319 h 4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68682" h="428056">
                        <a:moveTo>
                          <a:pt x="267429" y="372881"/>
                        </a:moveTo>
                        <a:lnTo>
                          <a:pt x="195454" y="285698"/>
                        </a:lnTo>
                        <a:cubicBezTo>
                          <a:pt x="194365" y="284380"/>
                          <a:pt x="192784" y="283564"/>
                          <a:pt x="191077" y="283441"/>
                        </a:cubicBezTo>
                        <a:cubicBezTo>
                          <a:pt x="189374" y="283318"/>
                          <a:pt x="187690" y="283899"/>
                          <a:pt x="186423" y="285048"/>
                        </a:cubicBezTo>
                        <a:lnTo>
                          <a:pt x="154564" y="313946"/>
                        </a:lnTo>
                        <a:cubicBezTo>
                          <a:pt x="139603" y="299861"/>
                          <a:pt x="125630" y="281882"/>
                          <a:pt x="113934" y="261624"/>
                        </a:cubicBezTo>
                        <a:cubicBezTo>
                          <a:pt x="102238" y="241366"/>
                          <a:pt x="93654" y="220277"/>
                          <a:pt x="88937" y="200277"/>
                        </a:cubicBezTo>
                        <a:lnTo>
                          <a:pt x="129894" y="187136"/>
                        </a:lnTo>
                        <a:cubicBezTo>
                          <a:pt x="131522" y="186613"/>
                          <a:pt x="132866" y="185447"/>
                          <a:pt x="133612" y="183908"/>
                        </a:cubicBezTo>
                        <a:cubicBezTo>
                          <a:pt x="134359" y="182370"/>
                          <a:pt x="134442" y="180591"/>
                          <a:pt x="133845" y="178989"/>
                        </a:cubicBezTo>
                        <a:lnTo>
                          <a:pt x="94329" y="73065"/>
                        </a:lnTo>
                        <a:cubicBezTo>
                          <a:pt x="93160" y="69933"/>
                          <a:pt x="89735" y="68273"/>
                          <a:pt x="86554" y="69293"/>
                        </a:cubicBezTo>
                        <a:lnTo>
                          <a:pt x="74060" y="73303"/>
                        </a:lnTo>
                        <a:lnTo>
                          <a:pt x="74060" y="47061"/>
                        </a:lnTo>
                        <a:cubicBezTo>
                          <a:pt x="74060" y="28358"/>
                          <a:pt x="89276" y="13142"/>
                          <a:pt x="107979" y="13142"/>
                        </a:cubicBezTo>
                        <a:lnTo>
                          <a:pt x="137518" y="13142"/>
                        </a:lnTo>
                        <a:cubicBezTo>
                          <a:pt x="140974" y="13142"/>
                          <a:pt x="143776" y="10341"/>
                          <a:pt x="143776" y="6884"/>
                        </a:cubicBezTo>
                        <a:cubicBezTo>
                          <a:pt x="143776" y="3427"/>
                          <a:pt x="140974" y="626"/>
                          <a:pt x="137518" y="626"/>
                        </a:cubicBezTo>
                        <a:lnTo>
                          <a:pt x="107979" y="626"/>
                        </a:lnTo>
                        <a:cubicBezTo>
                          <a:pt x="82374" y="626"/>
                          <a:pt x="61544" y="21457"/>
                          <a:pt x="61544" y="47061"/>
                        </a:cubicBezTo>
                        <a:lnTo>
                          <a:pt x="61544" y="77318"/>
                        </a:lnTo>
                        <a:lnTo>
                          <a:pt x="41074" y="83887"/>
                        </a:lnTo>
                        <a:cubicBezTo>
                          <a:pt x="22184" y="89949"/>
                          <a:pt x="8037" y="105680"/>
                          <a:pt x="4153" y="124942"/>
                        </a:cubicBezTo>
                        <a:cubicBezTo>
                          <a:pt x="-1538" y="153159"/>
                          <a:pt x="-324" y="185780"/>
                          <a:pt x="7663" y="219279"/>
                        </a:cubicBezTo>
                        <a:cubicBezTo>
                          <a:pt x="14483" y="247943"/>
                          <a:pt x="25890" y="276247"/>
                          <a:pt x="41569" y="303404"/>
                        </a:cubicBezTo>
                        <a:cubicBezTo>
                          <a:pt x="57248" y="330560"/>
                          <a:pt x="76056" y="354592"/>
                          <a:pt x="97469" y="374829"/>
                        </a:cubicBezTo>
                        <a:cubicBezTo>
                          <a:pt x="122485" y="398494"/>
                          <a:pt x="150128" y="415856"/>
                          <a:pt x="177412" y="425037"/>
                        </a:cubicBezTo>
                        <a:cubicBezTo>
                          <a:pt x="183026" y="426926"/>
                          <a:pt x="188828" y="427847"/>
                          <a:pt x="194597" y="427847"/>
                        </a:cubicBezTo>
                        <a:cubicBezTo>
                          <a:pt x="207967" y="427846"/>
                          <a:pt x="221162" y="422899"/>
                          <a:pt x="231427" y="413589"/>
                        </a:cubicBezTo>
                        <a:lnTo>
                          <a:pt x="266807" y="381500"/>
                        </a:lnTo>
                        <a:cubicBezTo>
                          <a:pt x="269283" y="379256"/>
                          <a:pt x="269557" y="375460"/>
                          <a:pt x="267429" y="372881"/>
                        </a:cubicBezTo>
                        <a:close/>
                        <a:moveTo>
                          <a:pt x="223018" y="404319"/>
                        </a:moveTo>
                        <a:cubicBezTo>
                          <a:pt x="211678" y="414604"/>
                          <a:pt x="195731" y="417999"/>
                          <a:pt x="181403" y="413175"/>
                        </a:cubicBezTo>
                        <a:cubicBezTo>
                          <a:pt x="155827" y="404568"/>
                          <a:pt x="129778" y="388165"/>
                          <a:pt x="106068" y="365735"/>
                        </a:cubicBezTo>
                        <a:cubicBezTo>
                          <a:pt x="85534" y="346329"/>
                          <a:pt x="67480" y="323252"/>
                          <a:pt x="52407" y="297146"/>
                        </a:cubicBezTo>
                        <a:cubicBezTo>
                          <a:pt x="37335" y="271040"/>
                          <a:pt x="26377" y="243865"/>
                          <a:pt x="19838" y="216380"/>
                        </a:cubicBezTo>
                        <a:cubicBezTo>
                          <a:pt x="19838" y="216379"/>
                          <a:pt x="19838" y="216378"/>
                          <a:pt x="19837" y="216377"/>
                        </a:cubicBezTo>
                        <a:cubicBezTo>
                          <a:pt x="12268" y="184631"/>
                          <a:pt x="11087" y="153870"/>
                          <a:pt x="16421" y="127417"/>
                        </a:cubicBezTo>
                        <a:cubicBezTo>
                          <a:pt x="19410" y="112596"/>
                          <a:pt x="30322" y="100484"/>
                          <a:pt x="44897" y="95806"/>
                        </a:cubicBezTo>
                        <a:lnTo>
                          <a:pt x="69660" y="87859"/>
                        </a:lnTo>
                        <a:cubicBezTo>
                          <a:pt x="69662" y="87859"/>
                          <a:pt x="69663" y="87858"/>
                          <a:pt x="69665" y="87858"/>
                        </a:cubicBezTo>
                        <a:lnTo>
                          <a:pt x="84690" y="83036"/>
                        </a:lnTo>
                        <a:lnTo>
                          <a:pt x="119826" y="177220"/>
                        </a:lnTo>
                        <a:lnTo>
                          <a:pt x="79693" y="190097"/>
                        </a:lnTo>
                        <a:cubicBezTo>
                          <a:pt x="76658" y="191072"/>
                          <a:pt x="74840" y="194172"/>
                          <a:pt x="75471" y="197297"/>
                        </a:cubicBezTo>
                        <a:cubicBezTo>
                          <a:pt x="80106" y="220204"/>
                          <a:pt x="89658" y="244612"/>
                          <a:pt x="103094" y="267883"/>
                        </a:cubicBezTo>
                        <a:cubicBezTo>
                          <a:pt x="116530" y="291154"/>
                          <a:pt x="132891" y="311630"/>
                          <a:pt x="150410" y="327097"/>
                        </a:cubicBezTo>
                        <a:cubicBezTo>
                          <a:pt x="152801" y="329207"/>
                          <a:pt x="156394" y="329183"/>
                          <a:pt x="158757" y="327041"/>
                        </a:cubicBezTo>
                        <a:lnTo>
                          <a:pt x="189975" y="298724"/>
                        </a:lnTo>
                        <a:lnTo>
                          <a:pt x="253972" y="376244"/>
                        </a:lnTo>
                        <a:lnTo>
                          <a:pt x="223018" y="404319"/>
                        </a:lnTo>
                        <a:close/>
                      </a:path>
                    </a:pathLst>
                  </a:custGeom>
                  <a:solidFill>
                    <a:schemeClr val="bg1"/>
                  </a:solidFill>
                  <a:ln w="9525" cap="flat">
                    <a:noFill/>
                    <a:prstDash val="solid"/>
                    <a:miter/>
                  </a:ln>
                </p:spPr>
                <p:txBody>
                  <a:bodyPr rtlCol="1" anchor="ctr"/>
                  <a:lstStyle/>
                  <a:p>
                    <a:endParaRPr lang="he-IL"/>
                  </a:p>
                </p:txBody>
              </p:sp>
            </p:grpSp>
            <p:grpSp>
              <p:nvGrpSpPr>
                <p:cNvPr id="79" name="קבוצה 78">
                  <a:extLst>
                    <a:ext uri="{FF2B5EF4-FFF2-40B4-BE49-F238E27FC236}">
                      <a16:creationId xmlns:a16="http://schemas.microsoft.com/office/drawing/2014/main" id="{9EA8FF41-017D-4C5B-95B2-77015006E257}"/>
                    </a:ext>
                  </a:extLst>
                </p:cNvPr>
                <p:cNvGrpSpPr/>
                <p:nvPr/>
              </p:nvGrpSpPr>
              <p:grpSpPr>
                <a:xfrm>
                  <a:off x="3724473" y="3188028"/>
                  <a:ext cx="162178" cy="179733"/>
                  <a:chOff x="3738717" y="3201624"/>
                  <a:chExt cx="162178" cy="179733"/>
                </a:xfrm>
              </p:grpSpPr>
              <p:sp>
                <p:nvSpPr>
                  <p:cNvPr id="80" name="משולש שווה-שוקיים 79">
                    <a:extLst>
                      <a:ext uri="{FF2B5EF4-FFF2-40B4-BE49-F238E27FC236}">
                        <a16:creationId xmlns:a16="http://schemas.microsoft.com/office/drawing/2014/main" id="{DFA8E97D-7E01-435F-B67B-E03DA25502CB}"/>
                      </a:ext>
                    </a:extLst>
                  </p:cNvPr>
                  <p:cNvSpPr/>
                  <p:nvPr/>
                </p:nvSpPr>
                <p:spPr>
                  <a:xfrm>
                    <a:off x="3738717" y="3201624"/>
                    <a:ext cx="162178" cy="139809"/>
                  </a:xfrm>
                  <a:prstGeom prst="triangle">
                    <a:avLst/>
                  </a:prstGeom>
                  <a:solidFill>
                    <a:srgbClr val="62A83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שולש שווה-שוקיים 80">
                    <a:extLst>
                      <a:ext uri="{FF2B5EF4-FFF2-40B4-BE49-F238E27FC236}">
                        <a16:creationId xmlns:a16="http://schemas.microsoft.com/office/drawing/2014/main" id="{E347E110-0670-4C59-B2FE-B54C4F8E27D3}"/>
                      </a:ext>
                    </a:extLst>
                  </p:cNvPr>
                  <p:cNvSpPr/>
                  <p:nvPr/>
                </p:nvSpPr>
                <p:spPr>
                  <a:xfrm flipV="1">
                    <a:off x="3738717" y="3241548"/>
                    <a:ext cx="162178" cy="139809"/>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grpSp>
      </p:grpSp>
      <p:sp>
        <p:nvSpPr>
          <p:cNvPr id="85" name="מלבן 84">
            <a:extLst>
              <a:ext uri="{FF2B5EF4-FFF2-40B4-BE49-F238E27FC236}">
                <a16:creationId xmlns:a16="http://schemas.microsoft.com/office/drawing/2014/main" id="{13764F7A-5FFD-426B-8AE7-615F73F85E00}"/>
              </a:ext>
            </a:extLst>
          </p:cNvPr>
          <p:cNvSpPr/>
          <p:nvPr/>
        </p:nvSpPr>
        <p:spPr>
          <a:xfrm>
            <a:off x="3447746" y="2064160"/>
            <a:ext cx="3506396" cy="376526"/>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מצבי ההתקשרות עם האחות בכפר הילדים</a:t>
            </a:r>
          </a:p>
        </p:txBody>
      </p:sp>
      <p:sp>
        <p:nvSpPr>
          <p:cNvPr id="54" name="מלבן 53">
            <a:hlinkClick r:id="" action="ppaction://hlinkshowjump?jump=nextslide"/>
            <a:extLst>
              <a:ext uri="{FF2B5EF4-FFF2-40B4-BE49-F238E27FC236}">
                <a16:creationId xmlns:a16="http://schemas.microsoft.com/office/drawing/2014/main" id="{41C737A7-6C13-4E07-8C59-C7B1ADED2438}"/>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 name="מלבן 54">
            <a:hlinkClick r:id="" action="ppaction://hlinkshowjump?jump=previousslide"/>
            <a:extLst>
              <a:ext uri="{FF2B5EF4-FFF2-40B4-BE49-F238E27FC236}">
                <a16:creationId xmlns:a16="http://schemas.microsoft.com/office/drawing/2014/main" id="{5B7A28D8-FDE2-4772-9723-FF7B34480448}"/>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 name="מלבן 59">
            <a:hlinkClick r:id="rId6" action="ppaction://hlinksldjump"/>
            <a:extLst>
              <a:ext uri="{FF2B5EF4-FFF2-40B4-BE49-F238E27FC236}">
                <a16:creationId xmlns:a16="http://schemas.microsoft.com/office/drawing/2014/main" id="{7E2BCB06-8471-4EC0-9ECD-5CCD1219A63E}"/>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מלבן 60">
            <a:hlinkClick r:id="rId7" action="ppaction://hlinksldjump"/>
            <a:extLst>
              <a:ext uri="{FF2B5EF4-FFF2-40B4-BE49-F238E27FC236}">
                <a16:creationId xmlns:a16="http://schemas.microsoft.com/office/drawing/2014/main" id="{16748694-8821-42BD-B7BD-B000E008CF14}"/>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2" name="מציין מיקום של מספר שקופית 3">
            <a:extLst>
              <a:ext uri="{FF2B5EF4-FFF2-40B4-BE49-F238E27FC236}">
                <a16:creationId xmlns:a16="http://schemas.microsoft.com/office/drawing/2014/main" id="{8ED85864-B04A-4283-8988-AC2529283224}"/>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109</a:t>
            </a:fld>
            <a:endParaRPr lang="he-IL" dirty="0"/>
          </a:p>
        </p:txBody>
      </p:sp>
    </p:spTree>
    <p:extLst>
      <p:ext uri="{BB962C8B-B14F-4D97-AF65-F5344CB8AC3E}">
        <p14:creationId xmlns:p14="http://schemas.microsoft.com/office/powerpoint/2010/main" val="290927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a:extLst>
              <a:ext uri="{FF2B5EF4-FFF2-40B4-BE49-F238E27FC236}">
                <a16:creationId xmlns:a16="http://schemas.microsoft.com/office/drawing/2014/main" id="{F8511E20-535B-48E1-8617-A48CF1696FE3}"/>
              </a:ext>
            </a:extLst>
          </p:cNvPr>
          <p:cNvSpPr/>
          <p:nvPr/>
        </p:nvSpPr>
        <p:spPr>
          <a:xfrm>
            <a:off x="824810" y="2153679"/>
            <a:ext cx="5908524" cy="3155011"/>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b="1" dirty="0">
                <a:solidFill>
                  <a:srgbClr val="EB727C"/>
                </a:solidFill>
              </a:rPr>
              <a:t>ערכים וחזון</a:t>
            </a:r>
          </a:p>
        </p:txBody>
      </p:sp>
      <p:grpSp>
        <p:nvGrpSpPr>
          <p:cNvPr id="2" name="קבוצה 1">
            <a:extLst>
              <a:ext uri="{FF2B5EF4-FFF2-40B4-BE49-F238E27FC236}">
                <a16:creationId xmlns:a16="http://schemas.microsoft.com/office/drawing/2014/main" id="{6B34E038-EC3F-4D06-9B79-276AA5F4F41C}"/>
              </a:ext>
            </a:extLst>
          </p:cNvPr>
          <p:cNvGrpSpPr/>
          <p:nvPr/>
        </p:nvGrpSpPr>
        <p:grpSpPr>
          <a:xfrm>
            <a:off x="967646" y="5108337"/>
            <a:ext cx="5515200" cy="846748"/>
            <a:chOff x="967645" y="4549541"/>
            <a:chExt cx="5515200" cy="846749"/>
          </a:xfrm>
        </p:grpSpPr>
        <p:sp>
          <p:nvSpPr>
            <p:cNvPr id="29" name="TextBox 28">
              <a:extLst>
                <a:ext uri="{FF2B5EF4-FFF2-40B4-BE49-F238E27FC236}">
                  <a16:creationId xmlns:a16="http://schemas.microsoft.com/office/drawing/2014/main" id="{11F3DD37-A675-4B83-9536-3D36426FC4B4}"/>
                </a:ext>
              </a:extLst>
            </p:cNvPr>
            <p:cNvSpPr txBox="1"/>
            <p:nvPr/>
          </p:nvSpPr>
          <p:spPr>
            <a:xfrm>
              <a:off x="967645" y="4974187"/>
              <a:ext cx="5515200" cy="422103"/>
            </a:xfrm>
            <a:prstGeom prst="rect">
              <a:avLst/>
            </a:prstGeom>
            <a:noFill/>
            <a:ln>
              <a:noFill/>
            </a:ln>
          </p:spPr>
          <p:txBody>
            <a:bodyPr wrap="square" rtlCol="1">
              <a:spAutoFit/>
            </a:bodyPr>
            <a:lstStyle/>
            <a:p>
              <a:pPr marL="182564" indent="-182564" algn="r" rtl="1">
                <a:lnSpc>
                  <a:spcPct val="150000"/>
                </a:lnSpc>
                <a:buClr>
                  <a:srgbClr val="EB727C"/>
                </a:buClr>
                <a:buFont typeface="Calibri" panose="020F0502020204030204" pitchFamily="34" charset="0"/>
                <a:buChar char="‹"/>
              </a:pPr>
              <a:r>
                <a:rPr lang="he-IL" sz="1601" dirty="0">
                  <a:solidFill>
                    <a:schemeClr val="tx1">
                      <a:lumMod val="50000"/>
                      <a:lumOff val="50000"/>
                    </a:schemeClr>
                  </a:solidFill>
                  <a:hlinkClick r:id="rId2"/>
                </a:rPr>
                <a:t>חזון ותפיסת העמותה </a:t>
              </a:r>
              <a:r>
                <a:rPr lang="he-IL" sz="1601" dirty="0">
                  <a:solidFill>
                    <a:schemeClr val="tx1">
                      <a:lumMod val="50000"/>
                      <a:lumOff val="50000"/>
                    </a:schemeClr>
                  </a:solidFill>
                </a:rPr>
                <a:t>- מתוך אתר </a:t>
              </a:r>
              <a:r>
                <a:rPr lang="en-US" sz="1601" dirty="0">
                  <a:solidFill>
                    <a:schemeClr val="tx1">
                      <a:lumMod val="50000"/>
                      <a:lumOff val="50000"/>
                    </a:schemeClr>
                  </a:solidFill>
                </a:rPr>
                <a:t>SOS</a:t>
              </a:r>
              <a:r>
                <a:rPr lang="he-IL" sz="1601" dirty="0">
                  <a:solidFill>
                    <a:schemeClr val="tx1">
                      <a:lumMod val="50000"/>
                      <a:lumOff val="50000"/>
                    </a:schemeClr>
                  </a:solidFill>
                </a:rPr>
                <a:t> כפרי ילדים </a:t>
              </a:r>
            </a:p>
          </p:txBody>
        </p:sp>
        <p:sp>
          <p:nvSpPr>
            <p:cNvPr id="31" name="מלבן 30">
              <a:extLst>
                <a:ext uri="{FF2B5EF4-FFF2-40B4-BE49-F238E27FC236}">
                  <a16:creationId xmlns:a16="http://schemas.microsoft.com/office/drawing/2014/main" id="{93DC4D2C-A8D2-4CA9-B2F0-1478D59ACF38}"/>
                </a:ext>
              </a:extLst>
            </p:cNvPr>
            <p:cNvSpPr/>
            <p:nvPr/>
          </p:nvSpPr>
          <p:spPr>
            <a:xfrm>
              <a:off x="2704540" y="4549541"/>
              <a:ext cx="1982175" cy="418761"/>
            </a:xfrm>
            <a:prstGeom prst="rect">
              <a:avLst/>
            </a:prstGeom>
            <a:solidFill>
              <a:srgbClr val="EB727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pSp>
          <p:nvGrpSpPr>
            <p:cNvPr id="32" name="גרפיקה 76">
              <a:extLst>
                <a:ext uri="{FF2B5EF4-FFF2-40B4-BE49-F238E27FC236}">
                  <a16:creationId xmlns:a16="http://schemas.microsoft.com/office/drawing/2014/main" id="{BEC1C6B7-4ECC-411C-B97C-E57C6593C95A}"/>
                </a:ext>
              </a:extLst>
            </p:cNvPr>
            <p:cNvGrpSpPr/>
            <p:nvPr/>
          </p:nvGrpSpPr>
          <p:grpSpPr>
            <a:xfrm>
              <a:off x="4276451" y="4617733"/>
              <a:ext cx="290396" cy="290396"/>
              <a:chOff x="1855787" y="3421856"/>
              <a:chExt cx="3848100" cy="3848100"/>
            </a:xfrm>
          </p:grpSpPr>
          <p:sp>
            <p:nvSpPr>
              <p:cNvPr id="34" name="צורה חופשית: צורה 57">
                <a:extLst>
                  <a:ext uri="{FF2B5EF4-FFF2-40B4-BE49-F238E27FC236}">
                    <a16:creationId xmlns:a16="http://schemas.microsoft.com/office/drawing/2014/main" id="{8BE86EBE-83C2-478A-8E8A-F30525E5CF5E}"/>
                  </a:ext>
                </a:extLst>
              </p:cNvPr>
              <p:cNvSpPr/>
              <p:nvPr/>
            </p:nvSpPr>
            <p:spPr>
              <a:xfrm>
                <a:off x="2319750" y="3414712"/>
                <a:ext cx="2924175" cy="3857625"/>
              </a:xfrm>
              <a:custGeom>
                <a:avLst/>
                <a:gdLst>
                  <a:gd name="connsiteX0" fmla="*/ 259366 w 2924175"/>
                  <a:gd name="connsiteY0" fmla="*/ 7144 h 3857625"/>
                  <a:gd name="connsiteX1" fmla="*/ 2286667 w 2924175"/>
                  <a:gd name="connsiteY1" fmla="*/ 7144 h 3857625"/>
                  <a:gd name="connsiteX2" fmla="*/ 2917603 w 2924175"/>
                  <a:gd name="connsiteY2" fmla="*/ 637699 h 3857625"/>
                  <a:gd name="connsiteX3" fmla="*/ 2917603 w 2924175"/>
                  <a:gd name="connsiteY3" fmla="*/ 3228499 h 3857625"/>
                  <a:gd name="connsiteX4" fmla="*/ 2286667 w 2924175"/>
                  <a:gd name="connsiteY4" fmla="*/ 3859435 h 3857625"/>
                  <a:gd name="connsiteX5" fmla="*/ 259366 w 2924175"/>
                  <a:gd name="connsiteY5" fmla="*/ 3859435 h 3857625"/>
                  <a:gd name="connsiteX6" fmla="*/ 7144 w 2924175"/>
                  <a:gd name="connsiteY6" fmla="*/ 3607213 h 3857625"/>
                  <a:gd name="connsiteX7" fmla="*/ 7144 w 2924175"/>
                  <a:gd name="connsiteY7" fmla="*/ 259366 h 3857625"/>
                  <a:gd name="connsiteX8" fmla="*/ 259366 w 2924175"/>
                  <a:gd name="connsiteY8" fmla="*/ 7144 h 3857625"/>
                  <a:gd name="connsiteX9" fmla="*/ 259366 w 2924175"/>
                  <a:gd name="connsiteY9" fmla="*/ 7144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175" h="3857625">
                    <a:moveTo>
                      <a:pt x="259366" y="7144"/>
                    </a:moveTo>
                    <a:lnTo>
                      <a:pt x="2286667" y="7144"/>
                    </a:lnTo>
                    <a:cubicBezTo>
                      <a:pt x="2634539" y="8192"/>
                      <a:pt x="2916346" y="289827"/>
                      <a:pt x="2917603" y="637699"/>
                    </a:cubicBezTo>
                    <a:lnTo>
                      <a:pt x="2917603" y="3228499"/>
                    </a:lnTo>
                    <a:cubicBezTo>
                      <a:pt x="2916555" y="3576523"/>
                      <a:pt x="2634691" y="3858387"/>
                      <a:pt x="2286667" y="3859435"/>
                    </a:cubicBezTo>
                    <a:lnTo>
                      <a:pt x="259366" y="3859435"/>
                    </a:lnTo>
                    <a:cubicBezTo>
                      <a:pt x="120244" y="3859016"/>
                      <a:pt x="7563" y="3746335"/>
                      <a:pt x="7144" y="3607213"/>
                    </a:cubicBezTo>
                    <a:lnTo>
                      <a:pt x="7144" y="259366"/>
                    </a:lnTo>
                    <a:cubicBezTo>
                      <a:pt x="7563" y="120244"/>
                      <a:pt x="120244" y="7563"/>
                      <a:pt x="259366" y="7144"/>
                    </a:cubicBezTo>
                    <a:lnTo>
                      <a:pt x="259366" y="7144"/>
                    </a:lnTo>
                    <a:close/>
                  </a:path>
                </a:pathLst>
              </a:custGeom>
              <a:solidFill>
                <a:schemeClr val="accent3">
                  <a:lumMod val="40000"/>
                  <a:lumOff val="60000"/>
                </a:schemeClr>
              </a:solidFill>
              <a:ln w="9525" cap="flat">
                <a:noFill/>
                <a:prstDash val="solid"/>
                <a:miter/>
              </a:ln>
            </p:spPr>
            <p:txBody>
              <a:bodyPr rtlCol="1" anchor="ctr"/>
              <a:lstStyle/>
              <a:p>
                <a:endParaRPr lang="he-IL" sz="1400"/>
              </a:p>
            </p:txBody>
          </p:sp>
          <p:sp>
            <p:nvSpPr>
              <p:cNvPr id="35" name="צורה חופשית: צורה 58">
                <a:extLst>
                  <a:ext uri="{FF2B5EF4-FFF2-40B4-BE49-F238E27FC236}">
                    <a16:creationId xmlns:a16="http://schemas.microsoft.com/office/drawing/2014/main" id="{559D75B4-5271-498C-A88E-EE1F73E36CBF}"/>
                  </a:ext>
                </a:extLst>
              </p:cNvPr>
              <p:cNvSpPr/>
              <p:nvPr/>
            </p:nvSpPr>
            <p:spPr>
              <a:xfrm>
                <a:off x="2319750" y="3414712"/>
                <a:ext cx="2733675" cy="3609975"/>
              </a:xfrm>
              <a:custGeom>
                <a:avLst/>
                <a:gdLst>
                  <a:gd name="connsiteX0" fmla="*/ 259366 w 2733675"/>
                  <a:gd name="connsiteY0" fmla="*/ 7144 h 3609975"/>
                  <a:gd name="connsiteX1" fmla="*/ 2286667 w 2733675"/>
                  <a:gd name="connsiteY1" fmla="*/ 7144 h 3609975"/>
                  <a:gd name="connsiteX2" fmla="*/ 2688241 w 2733675"/>
                  <a:gd name="connsiteY2" fmla="*/ 152686 h 3609975"/>
                  <a:gd name="connsiteX3" fmla="*/ 2734723 w 2733675"/>
                  <a:gd name="connsiteY3" fmla="*/ 390049 h 3609975"/>
                  <a:gd name="connsiteX4" fmla="*/ 2734723 w 2733675"/>
                  <a:gd name="connsiteY4" fmla="*/ 2980849 h 3609975"/>
                  <a:gd name="connsiteX5" fmla="*/ 2104168 w 2733675"/>
                  <a:gd name="connsiteY5" fmla="*/ 3609499 h 3609975"/>
                  <a:gd name="connsiteX6" fmla="*/ 76867 w 2733675"/>
                  <a:gd name="connsiteY6" fmla="*/ 3609499 h 3609975"/>
                  <a:gd name="connsiteX7" fmla="*/ 7144 w 2733675"/>
                  <a:gd name="connsiteY7" fmla="*/ 3599593 h 3609975"/>
                  <a:gd name="connsiteX8" fmla="*/ 7144 w 2733675"/>
                  <a:gd name="connsiteY8" fmla="*/ 259366 h 3609975"/>
                  <a:gd name="connsiteX9" fmla="*/ 259366 w 2733675"/>
                  <a:gd name="connsiteY9" fmla="*/ 7144 h 3609975"/>
                  <a:gd name="connsiteX10" fmla="*/ 259366 w 2733675"/>
                  <a:gd name="connsiteY10"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3675" h="3609975">
                    <a:moveTo>
                      <a:pt x="259366" y="7144"/>
                    </a:moveTo>
                    <a:lnTo>
                      <a:pt x="2286667" y="7144"/>
                    </a:lnTo>
                    <a:cubicBezTo>
                      <a:pt x="2433428" y="7210"/>
                      <a:pt x="2575522" y="58703"/>
                      <a:pt x="2688241" y="152686"/>
                    </a:cubicBezTo>
                    <a:cubicBezTo>
                      <a:pt x="2719045" y="228029"/>
                      <a:pt x="2734837" y="308658"/>
                      <a:pt x="2734723" y="390049"/>
                    </a:cubicBezTo>
                    <a:lnTo>
                      <a:pt x="2734723" y="2980849"/>
                    </a:lnTo>
                    <a:cubicBezTo>
                      <a:pt x="2732427" y="3327825"/>
                      <a:pt x="2451154" y="3608251"/>
                      <a:pt x="2104168" y="3609499"/>
                    </a:cubicBezTo>
                    <a:lnTo>
                      <a:pt x="76867" y="3609499"/>
                    </a:lnTo>
                    <a:cubicBezTo>
                      <a:pt x="53273" y="3609499"/>
                      <a:pt x="29804" y="3606165"/>
                      <a:pt x="7144" y="3599593"/>
                    </a:cubicBezTo>
                    <a:lnTo>
                      <a:pt x="7144" y="259366"/>
                    </a:lnTo>
                    <a:cubicBezTo>
                      <a:pt x="7563" y="120244"/>
                      <a:pt x="120244" y="7563"/>
                      <a:pt x="259366" y="7144"/>
                    </a:cubicBezTo>
                    <a:lnTo>
                      <a:pt x="259366" y="7144"/>
                    </a:lnTo>
                    <a:close/>
                  </a:path>
                </a:pathLst>
              </a:custGeom>
              <a:solidFill>
                <a:srgbClr val="FFFFFF"/>
              </a:solidFill>
              <a:ln w="9525" cap="flat">
                <a:noFill/>
                <a:prstDash val="solid"/>
                <a:miter/>
              </a:ln>
            </p:spPr>
            <p:txBody>
              <a:bodyPr rtlCol="1" anchor="ctr"/>
              <a:lstStyle/>
              <a:p>
                <a:endParaRPr lang="he-IL" sz="1400"/>
              </a:p>
            </p:txBody>
          </p:sp>
          <p:sp>
            <p:nvSpPr>
              <p:cNvPr id="36" name="צורה חופשית: צורה 59">
                <a:extLst>
                  <a:ext uri="{FF2B5EF4-FFF2-40B4-BE49-F238E27FC236}">
                    <a16:creationId xmlns:a16="http://schemas.microsoft.com/office/drawing/2014/main" id="{D8FA3EDC-97D5-47DD-B3D5-69AC8A593B58}"/>
                  </a:ext>
                </a:extLst>
              </p:cNvPr>
              <p:cNvSpPr/>
              <p:nvPr/>
            </p:nvSpPr>
            <p:spPr>
              <a:xfrm>
                <a:off x="2319369" y="3414712"/>
                <a:ext cx="2552700" cy="3609975"/>
              </a:xfrm>
              <a:custGeom>
                <a:avLst/>
                <a:gdLst>
                  <a:gd name="connsiteX0" fmla="*/ 227743 w 2552700"/>
                  <a:gd name="connsiteY0" fmla="*/ 7144 h 3609975"/>
                  <a:gd name="connsiteX1" fmla="*/ 2330101 w 2552700"/>
                  <a:gd name="connsiteY1" fmla="*/ 7144 h 3609975"/>
                  <a:gd name="connsiteX2" fmla="*/ 2550700 w 2552700"/>
                  <a:gd name="connsiteY2" fmla="*/ 227743 h 3609975"/>
                  <a:gd name="connsiteX3" fmla="*/ 2550700 w 2552700"/>
                  <a:gd name="connsiteY3" fmla="*/ 2901220 h 3609975"/>
                  <a:gd name="connsiteX4" fmla="*/ 2105692 w 2552700"/>
                  <a:gd name="connsiteY4" fmla="*/ 3386233 h 3609975"/>
                  <a:gd name="connsiteX5" fmla="*/ 227743 w 2552700"/>
                  <a:gd name="connsiteY5" fmla="*/ 3386233 h 3609975"/>
                  <a:gd name="connsiteX6" fmla="*/ 7144 w 2552700"/>
                  <a:gd name="connsiteY6" fmla="*/ 3606832 h 3609975"/>
                  <a:gd name="connsiteX7" fmla="*/ 7144 w 2552700"/>
                  <a:gd name="connsiteY7" fmla="*/ 227743 h 3609975"/>
                  <a:gd name="connsiteX8" fmla="*/ 227743 w 2552700"/>
                  <a:gd name="connsiteY8" fmla="*/ 7144 h 3609975"/>
                  <a:gd name="connsiteX9" fmla="*/ 227743 w 2552700"/>
                  <a:gd name="connsiteY9"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2700" h="3609975">
                    <a:moveTo>
                      <a:pt x="227743" y="7144"/>
                    </a:moveTo>
                    <a:lnTo>
                      <a:pt x="2330101" y="7144"/>
                    </a:lnTo>
                    <a:cubicBezTo>
                      <a:pt x="2451849" y="7353"/>
                      <a:pt x="2550490" y="105994"/>
                      <a:pt x="2550700" y="227743"/>
                    </a:cubicBezTo>
                    <a:lnTo>
                      <a:pt x="2550700" y="2901220"/>
                    </a:lnTo>
                    <a:cubicBezTo>
                      <a:pt x="2561749" y="3222784"/>
                      <a:pt x="2405920" y="3376708"/>
                      <a:pt x="2105692" y="3386233"/>
                    </a:cubicBezTo>
                    <a:lnTo>
                      <a:pt x="227743" y="3386233"/>
                    </a:lnTo>
                    <a:cubicBezTo>
                      <a:pt x="105994" y="3386443"/>
                      <a:pt x="7353" y="3485083"/>
                      <a:pt x="7144" y="3606832"/>
                    </a:cubicBezTo>
                    <a:lnTo>
                      <a:pt x="7144" y="227743"/>
                    </a:lnTo>
                    <a:cubicBezTo>
                      <a:pt x="7353" y="105994"/>
                      <a:pt x="105994" y="7353"/>
                      <a:pt x="227743" y="7144"/>
                    </a:cubicBezTo>
                    <a:lnTo>
                      <a:pt x="227743" y="7144"/>
                    </a:lnTo>
                    <a:close/>
                  </a:path>
                </a:pathLst>
              </a:custGeom>
              <a:solidFill>
                <a:schemeClr val="tx2">
                  <a:lumMod val="40000"/>
                  <a:lumOff val="60000"/>
                </a:schemeClr>
              </a:solidFill>
              <a:ln w="9525" cap="flat">
                <a:noFill/>
                <a:prstDash val="solid"/>
                <a:miter/>
              </a:ln>
            </p:spPr>
            <p:txBody>
              <a:bodyPr rtlCol="1" anchor="ctr"/>
              <a:lstStyle/>
              <a:p>
                <a:endParaRPr lang="he-IL" sz="1400"/>
              </a:p>
            </p:txBody>
          </p:sp>
          <p:sp>
            <p:nvSpPr>
              <p:cNvPr id="37" name="צורה חופשית: צורה 60">
                <a:extLst>
                  <a:ext uri="{FF2B5EF4-FFF2-40B4-BE49-F238E27FC236}">
                    <a16:creationId xmlns:a16="http://schemas.microsoft.com/office/drawing/2014/main" id="{A5FA1C32-0B77-46F5-A98A-2F547E296E23}"/>
                  </a:ext>
                </a:extLst>
              </p:cNvPr>
              <p:cNvSpPr/>
              <p:nvPr/>
            </p:nvSpPr>
            <p:spPr>
              <a:xfrm>
                <a:off x="2856960" y="4232338"/>
                <a:ext cx="1476375" cy="428625"/>
              </a:xfrm>
              <a:custGeom>
                <a:avLst/>
                <a:gdLst>
                  <a:gd name="connsiteX0" fmla="*/ 133255 w 1476375"/>
                  <a:gd name="connsiteY0" fmla="*/ 7144 h 428625"/>
                  <a:gd name="connsiteX1" fmla="*/ 1349788 w 1476375"/>
                  <a:gd name="connsiteY1" fmla="*/ 7144 h 428625"/>
                  <a:gd name="connsiteX2" fmla="*/ 1475899 w 1476375"/>
                  <a:gd name="connsiteY2" fmla="*/ 133255 h 428625"/>
                  <a:gd name="connsiteX3" fmla="*/ 1475899 w 1476375"/>
                  <a:gd name="connsiteY3" fmla="*/ 303943 h 428625"/>
                  <a:gd name="connsiteX4" fmla="*/ 1349788 w 1476375"/>
                  <a:gd name="connsiteY4" fmla="*/ 430054 h 428625"/>
                  <a:gd name="connsiteX5" fmla="*/ 133255 w 1476375"/>
                  <a:gd name="connsiteY5" fmla="*/ 430054 h 428625"/>
                  <a:gd name="connsiteX6" fmla="*/ 7144 w 1476375"/>
                  <a:gd name="connsiteY6" fmla="*/ 303943 h 428625"/>
                  <a:gd name="connsiteX7" fmla="*/ 7144 w 1476375"/>
                  <a:gd name="connsiteY7" fmla="*/ 133255 h 428625"/>
                  <a:gd name="connsiteX8" fmla="*/ 133255 w 1476375"/>
                  <a:gd name="connsiteY8" fmla="*/ 71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75" h="428625">
                    <a:moveTo>
                      <a:pt x="133255" y="7144"/>
                    </a:moveTo>
                    <a:lnTo>
                      <a:pt x="1349788" y="7144"/>
                    </a:lnTo>
                    <a:cubicBezTo>
                      <a:pt x="1419435" y="7144"/>
                      <a:pt x="1475899" y="63608"/>
                      <a:pt x="1475899" y="133255"/>
                    </a:cubicBezTo>
                    <a:lnTo>
                      <a:pt x="1475899" y="303943"/>
                    </a:lnTo>
                    <a:cubicBezTo>
                      <a:pt x="1475899" y="373590"/>
                      <a:pt x="1419435" y="430054"/>
                      <a:pt x="1349788" y="430054"/>
                    </a:cubicBezTo>
                    <a:lnTo>
                      <a:pt x="133255" y="430054"/>
                    </a:lnTo>
                    <a:cubicBezTo>
                      <a:pt x="63608" y="430054"/>
                      <a:pt x="7144" y="373590"/>
                      <a:pt x="7144" y="303943"/>
                    </a:cubicBezTo>
                    <a:lnTo>
                      <a:pt x="7144" y="133255"/>
                    </a:lnTo>
                    <a:cubicBezTo>
                      <a:pt x="7144" y="63608"/>
                      <a:pt x="63608" y="7144"/>
                      <a:pt x="133255" y="7144"/>
                    </a:cubicBezTo>
                    <a:close/>
                  </a:path>
                </a:pathLst>
              </a:custGeom>
              <a:solidFill>
                <a:srgbClr val="FFFFFF"/>
              </a:solidFill>
              <a:ln w="9525" cap="flat">
                <a:noFill/>
                <a:prstDash val="solid"/>
                <a:miter/>
              </a:ln>
            </p:spPr>
            <p:txBody>
              <a:bodyPr rtlCol="1" anchor="ctr"/>
              <a:lstStyle/>
              <a:p>
                <a:endParaRPr lang="he-IL" sz="1400"/>
              </a:p>
            </p:txBody>
          </p:sp>
          <p:sp>
            <p:nvSpPr>
              <p:cNvPr id="38" name="צורה חופשית: צורה 61">
                <a:extLst>
                  <a:ext uri="{FF2B5EF4-FFF2-40B4-BE49-F238E27FC236}">
                    <a16:creationId xmlns:a16="http://schemas.microsoft.com/office/drawing/2014/main" id="{12DD2573-1C0C-4F0D-8714-7B53E9A7127B}"/>
                  </a:ext>
                </a:extLst>
              </p:cNvPr>
              <p:cNvSpPr/>
              <p:nvPr/>
            </p:nvSpPr>
            <p:spPr>
              <a:xfrm>
                <a:off x="4090638" y="3414712"/>
                <a:ext cx="466725" cy="542925"/>
              </a:xfrm>
              <a:custGeom>
                <a:avLst/>
                <a:gdLst>
                  <a:gd name="connsiteX0" fmla="*/ 7144 w 466725"/>
                  <a:gd name="connsiteY0" fmla="*/ 7144 h 542925"/>
                  <a:gd name="connsiteX1" fmla="*/ 468916 w 466725"/>
                  <a:gd name="connsiteY1" fmla="*/ 7144 h 542925"/>
                  <a:gd name="connsiteX2" fmla="*/ 468916 w 466725"/>
                  <a:gd name="connsiteY2" fmla="*/ 538258 h 542925"/>
                  <a:gd name="connsiteX3" fmla="*/ 238030 w 466725"/>
                  <a:gd name="connsiteY3" fmla="*/ 272701 h 542925"/>
                  <a:gd name="connsiteX4" fmla="*/ 7144 w 466725"/>
                  <a:gd name="connsiteY4" fmla="*/ 538258 h 542925"/>
                  <a:gd name="connsiteX5" fmla="*/ 7144 w 466725"/>
                  <a:gd name="connsiteY5" fmla="*/ 71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42925">
                    <a:moveTo>
                      <a:pt x="7144" y="7144"/>
                    </a:moveTo>
                    <a:lnTo>
                      <a:pt x="468916" y="7144"/>
                    </a:lnTo>
                    <a:lnTo>
                      <a:pt x="468916" y="538258"/>
                    </a:lnTo>
                    <a:lnTo>
                      <a:pt x="238030" y="272701"/>
                    </a:lnTo>
                    <a:lnTo>
                      <a:pt x="7144" y="538258"/>
                    </a:lnTo>
                    <a:lnTo>
                      <a:pt x="7144" y="7144"/>
                    </a:lnTo>
                    <a:close/>
                  </a:path>
                </a:pathLst>
              </a:custGeom>
              <a:solidFill>
                <a:schemeClr val="bg2">
                  <a:lumMod val="50000"/>
                </a:schemeClr>
              </a:solidFill>
              <a:ln w="9525" cap="flat">
                <a:noFill/>
                <a:prstDash val="solid"/>
                <a:miter/>
              </a:ln>
            </p:spPr>
            <p:txBody>
              <a:bodyPr rtlCol="1" anchor="ctr"/>
              <a:lstStyle/>
              <a:p>
                <a:endParaRPr lang="he-IL" sz="1400"/>
              </a:p>
            </p:txBody>
          </p:sp>
        </p:grpSp>
        <p:sp>
          <p:nvSpPr>
            <p:cNvPr id="33" name="TextBox 32">
              <a:extLst>
                <a:ext uri="{FF2B5EF4-FFF2-40B4-BE49-F238E27FC236}">
                  <a16:creationId xmlns:a16="http://schemas.microsoft.com/office/drawing/2014/main" id="{B03D5A54-54B1-44B3-A502-59EDFCEC0AB2}"/>
                </a:ext>
              </a:extLst>
            </p:cNvPr>
            <p:cNvSpPr txBox="1"/>
            <p:nvPr/>
          </p:nvSpPr>
          <p:spPr>
            <a:xfrm>
              <a:off x="2841661" y="4596350"/>
              <a:ext cx="1431404" cy="338682"/>
            </a:xfrm>
            <a:prstGeom prst="rect">
              <a:avLst/>
            </a:prstGeom>
            <a:noFill/>
          </p:spPr>
          <p:txBody>
            <a:bodyPr wrap="square" rtlCol="1">
              <a:spAutoFit/>
            </a:bodyPr>
            <a:lstStyle/>
            <a:p>
              <a:pPr algn="ctr" rtl="1"/>
              <a:r>
                <a:rPr lang="he-IL" sz="1601" dirty="0">
                  <a:ln>
                    <a:solidFill>
                      <a:schemeClr val="bg1"/>
                    </a:solidFill>
                  </a:ln>
                  <a:solidFill>
                    <a:schemeClr val="bg1"/>
                  </a:solidFill>
                </a:rPr>
                <a:t>קריאת כיוון</a:t>
              </a:r>
            </a:p>
          </p:txBody>
        </p:sp>
      </p:grpSp>
      <p:sp>
        <p:nvSpPr>
          <p:cNvPr id="20" name="מלבן 19">
            <a:hlinkClick r:id="" action="ppaction://hlinkshowjump?jump=nextslide"/>
            <a:extLst>
              <a:ext uri="{FF2B5EF4-FFF2-40B4-BE49-F238E27FC236}">
                <a16:creationId xmlns:a16="http://schemas.microsoft.com/office/drawing/2014/main" id="{66CB1B2F-4AFB-4861-B867-065ECDBDCE34}"/>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a:hlinkClick r:id="" action="ppaction://hlinkshowjump?jump=previousslide"/>
            <a:extLst>
              <a:ext uri="{FF2B5EF4-FFF2-40B4-BE49-F238E27FC236}">
                <a16:creationId xmlns:a16="http://schemas.microsoft.com/office/drawing/2014/main" id="{308ABD66-72C6-49DF-AD1D-5F34B45C31AC}"/>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a:hlinkClick r:id="rId3" action="ppaction://hlinksldjump"/>
            <a:extLst>
              <a:ext uri="{FF2B5EF4-FFF2-40B4-BE49-F238E27FC236}">
                <a16:creationId xmlns:a16="http://schemas.microsoft.com/office/drawing/2014/main" id="{1DC8D0C2-AF71-4C1D-AABA-5C0C4BC42A35}"/>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a:hlinkClick r:id="rId4" action="ppaction://hlinksldjump"/>
            <a:extLst>
              <a:ext uri="{FF2B5EF4-FFF2-40B4-BE49-F238E27FC236}">
                <a16:creationId xmlns:a16="http://schemas.microsoft.com/office/drawing/2014/main" id="{B43CF17C-0C09-46E7-9CBA-C8180F696CB5}"/>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מלבן 39">
            <a:extLst>
              <a:ext uri="{FF2B5EF4-FFF2-40B4-BE49-F238E27FC236}">
                <a16:creationId xmlns:a16="http://schemas.microsoft.com/office/drawing/2014/main" id="{3FD8333A-7948-431B-A34B-A5082F9B3C56}"/>
              </a:ext>
            </a:extLst>
          </p:cNvPr>
          <p:cNvSpPr/>
          <p:nvPr/>
        </p:nvSpPr>
        <p:spPr>
          <a:xfrm>
            <a:off x="973397" y="2628900"/>
            <a:ext cx="5612887" cy="2044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אליפסה 40">
            <a:extLst>
              <a:ext uri="{FF2B5EF4-FFF2-40B4-BE49-F238E27FC236}">
                <a16:creationId xmlns:a16="http://schemas.microsoft.com/office/drawing/2014/main" id="{6F442153-9C58-4C5E-AFA0-EEC2067E7840}"/>
              </a:ext>
            </a:extLst>
          </p:cNvPr>
          <p:cNvSpPr/>
          <p:nvPr/>
        </p:nvSpPr>
        <p:spPr>
          <a:xfrm>
            <a:off x="5660305" y="2762590"/>
            <a:ext cx="574242" cy="574242"/>
          </a:xfrm>
          <a:prstGeom prst="ellipse">
            <a:avLst/>
          </a:prstGeom>
          <a:solidFill>
            <a:srgbClr val="E7E6E6"/>
          </a:solidFill>
          <a:ln>
            <a:solidFill>
              <a:srgbClr val="EB727C"/>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מלבן 41">
            <a:extLst>
              <a:ext uri="{FF2B5EF4-FFF2-40B4-BE49-F238E27FC236}">
                <a16:creationId xmlns:a16="http://schemas.microsoft.com/office/drawing/2014/main" id="{486E86C9-4628-49B9-8664-38A0297F444F}"/>
              </a:ext>
            </a:extLst>
          </p:cNvPr>
          <p:cNvSpPr/>
          <p:nvPr/>
        </p:nvSpPr>
        <p:spPr>
          <a:xfrm>
            <a:off x="5207914" y="3500703"/>
            <a:ext cx="1488362" cy="923330"/>
          </a:xfrm>
          <a:prstGeom prst="rect">
            <a:avLst/>
          </a:prstGeom>
        </p:spPr>
        <p:txBody>
          <a:bodyPr wrap="square">
            <a:spAutoFit/>
          </a:bodyPr>
          <a:lstStyle/>
          <a:p>
            <a:pPr algn="ctr" rtl="1" fontAlgn="base">
              <a:spcAft>
                <a:spcPts val="600"/>
              </a:spcAft>
              <a:buClr>
                <a:srgbClr val="EB727C"/>
              </a:buClr>
            </a:pPr>
            <a:r>
              <a:rPr lang="he-IL" b="1" dirty="0">
                <a:solidFill>
                  <a:srgbClr val="EB727C"/>
                </a:solidFill>
              </a:rPr>
              <a:t>כל ילד</a:t>
            </a:r>
            <a:br>
              <a:rPr lang="en-US" b="1" dirty="0">
                <a:solidFill>
                  <a:srgbClr val="EB727C"/>
                </a:solidFill>
              </a:rPr>
            </a:br>
            <a:r>
              <a:rPr lang="he-IL" b="1" dirty="0">
                <a:solidFill>
                  <a:srgbClr val="EB727C"/>
                </a:solidFill>
              </a:rPr>
              <a:t>גדל עם</a:t>
            </a:r>
            <a:br>
              <a:rPr lang="en-US" b="1" dirty="0">
                <a:solidFill>
                  <a:srgbClr val="EB727C"/>
                </a:solidFill>
              </a:rPr>
            </a:br>
            <a:r>
              <a:rPr lang="he-IL" b="1" dirty="0">
                <a:solidFill>
                  <a:srgbClr val="EB727C"/>
                </a:solidFill>
              </a:rPr>
              <a:t>ביטחון</a:t>
            </a:r>
          </a:p>
        </p:txBody>
      </p:sp>
      <p:cxnSp>
        <p:nvCxnSpPr>
          <p:cNvPr id="43" name="מחבר ישר 42">
            <a:extLst>
              <a:ext uri="{FF2B5EF4-FFF2-40B4-BE49-F238E27FC236}">
                <a16:creationId xmlns:a16="http://schemas.microsoft.com/office/drawing/2014/main" id="{FA5C68A4-370C-4154-B8BD-3693B1A07038}"/>
              </a:ext>
            </a:extLst>
          </p:cNvPr>
          <p:cNvCxnSpPr/>
          <p:nvPr/>
        </p:nvCxnSpPr>
        <p:spPr>
          <a:xfrm>
            <a:off x="5302250" y="2795515"/>
            <a:ext cx="0" cy="1800000"/>
          </a:xfrm>
          <a:prstGeom prst="line">
            <a:avLst/>
          </a:prstGeom>
          <a:ln w="12700">
            <a:solidFill>
              <a:srgbClr val="EB727C"/>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5F5D036-50DD-43DE-B07B-CB0126110034}"/>
              </a:ext>
            </a:extLst>
          </p:cNvPr>
          <p:cNvSpPr txBox="1"/>
          <p:nvPr/>
        </p:nvSpPr>
        <p:spPr>
          <a:xfrm>
            <a:off x="863397" y="2729121"/>
            <a:ext cx="4391684" cy="1524841"/>
          </a:xfrm>
          <a:prstGeom prst="rect">
            <a:avLst/>
          </a:prstGeom>
          <a:noFill/>
        </p:spPr>
        <p:txBody>
          <a:bodyPr wrap="square" rtlCol="1">
            <a:spAutoFit/>
          </a:bodyPr>
          <a:lstStyle/>
          <a:p>
            <a:pPr algn="r" rtl="1">
              <a:lnSpc>
                <a:spcPct val="150000"/>
              </a:lnSpc>
              <a:spcAft>
                <a:spcPts val="600"/>
              </a:spcAft>
            </a:pPr>
            <a:r>
              <a:rPr lang="he-IL" sz="1601" dirty="0">
                <a:solidFill>
                  <a:schemeClr val="tx1">
                    <a:lumMod val="50000"/>
                    <a:lumOff val="50000"/>
                  </a:schemeClr>
                </a:solidFill>
              </a:rPr>
              <a:t>כל ילד </a:t>
            </a:r>
            <a:r>
              <a:rPr lang="he-IL" sz="1601" b="1" dirty="0">
                <a:solidFill>
                  <a:schemeClr val="tx1">
                    <a:lumMod val="50000"/>
                    <a:lumOff val="50000"/>
                  </a:schemeClr>
                </a:solidFill>
                <a:highlight>
                  <a:srgbClr val="FAD9DF"/>
                </a:highlight>
              </a:rPr>
              <a:t>מוגן מפני התעללות, הזנחה וניצול. הסביבה דואגת לביטחונו</a:t>
            </a:r>
            <a:r>
              <a:rPr lang="he-IL" sz="1601" dirty="0">
                <a:solidFill>
                  <a:schemeClr val="tx1">
                    <a:lumMod val="50000"/>
                    <a:lumOff val="50000"/>
                  </a:schemeClr>
                </a:solidFill>
              </a:rPr>
              <a:t> גם בעתות של אסונות טבע או מלחמות. הילד זוכה למחסה, למזון, לטיפול רפואי ולחינוך, הנדרשים להתפתחות תקינה של כל ילד.</a:t>
            </a:r>
          </a:p>
        </p:txBody>
      </p:sp>
      <p:pic>
        <p:nvPicPr>
          <p:cNvPr id="12" name="גרפיקה 11">
            <a:extLst>
              <a:ext uri="{FF2B5EF4-FFF2-40B4-BE49-F238E27FC236}">
                <a16:creationId xmlns:a16="http://schemas.microsoft.com/office/drawing/2014/main" id="{813EEC6C-1D13-4D74-969F-493711E98D8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07474" y="2820845"/>
            <a:ext cx="455558" cy="455558"/>
          </a:xfrm>
          <a:prstGeom prst="rect">
            <a:avLst/>
          </a:prstGeom>
        </p:spPr>
      </p:pic>
      <p:sp>
        <p:nvSpPr>
          <p:cNvPr id="25" name="מציין מיקום של מספר שקופית 3">
            <a:extLst>
              <a:ext uri="{FF2B5EF4-FFF2-40B4-BE49-F238E27FC236}">
                <a16:creationId xmlns:a16="http://schemas.microsoft.com/office/drawing/2014/main" id="{55BA3580-B6DC-4108-999C-3E434CDD387C}"/>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11</a:t>
            </a:fld>
            <a:endParaRPr lang="he-IL" dirty="0"/>
          </a:p>
        </p:txBody>
      </p:sp>
    </p:spTree>
    <p:extLst>
      <p:ext uri="{BB962C8B-B14F-4D97-AF65-F5344CB8AC3E}">
        <p14:creationId xmlns:p14="http://schemas.microsoft.com/office/powerpoint/2010/main" val="99204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761378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14" name="TextBox 13">
            <a:extLst>
              <a:ext uri="{FF2B5EF4-FFF2-40B4-BE49-F238E27FC236}">
                <a16:creationId xmlns:a16="http://schemas.microsoft.com/office/drawing/2014/main" id="{834DCF07-FAE2-4CAC-959A-5A601F878431}"/>
              </a:ext>
            </a:extLst>
          </p:cNvPr>
          <p:cNvSpPr txBox="1"/>
          <p:nvPr/>
        </p:nvSpPr>
        <p:spPr>
          <a:xfrm>
            <a:off x="962671" y="2714025"/>
            <a:ext cx="5592778" cy="1155316"/>
          </a:xfrm>
          <a:prstGeom prst="rect">
            <a:avLst/>
          </a:prstGeom>
          <a:noFill/>
        </p:spPr>
        <p:txBody>
          <a:bodyPr wrap="square" lIns="36000" rtlCol="1">
            <a:spAutoFit/>
          </a:bodyPr>
          <a:lstStyle/>
          <a:p>
            <a:pPr indent="449263" algn="r" rtl="1">
              <a:lnSpc>
                <a:spcPct val="150000"/>
              </a:lnSpc>
              <a:spcAft>
                <a:spcPts val="600"/>
              </a:spcAft>
            </a:pPr>
            <a:r>
              <a:rPr lang="he-IL" sz="1601" dirty="0">
                <a:solidFill>
                  <a:schemeClr val="tx1">
                    <a:lumMod val="50000"/>
                    <a:lumOff val="50000"/>
                  </a:schemeClr>
                </a:solidFill>
                <a:latin typeface="Arial" pitchFamily="34" charset="0"/>
                <a:cs typeface="Arial" pitchFamily="34" charset="0"/>
              </a:rPr>
              <a:t>נושא הטיפול התרופתי מנוהל באופן קפדני בעיקר כאשר מדובר בתרופות פסיכיאטריות וכן בכמות ילדים גדולה כשלכל ילד הצרכים האישיים שלו.</a:t>
            </a:r>
          </a:p>
        </p:txBody>
      </p:sp>
      <p:grpSp>
        <p:nvGrpSpPr>
          <p:cNvPr id="56" name="קבוצה 55">
            <a:extLst>
              <a:ext uri="{FF2B5EF4-FFF2-40B4-BE49-F238E27FC236}">
                <a16:creationId xmlns:a16="http://schemas.microsoft.com/office/drawing/2014/main" id="{19587695-993E-4B77-B668-E53A799B9269}"/>
              </a:ext>
            </a:extLst>
          </p:cNvPr>
          <p:cNvGrpSpPr/>
          <p:nvPr/>
        </p:nvGrpSpPr>
        <p:grpSpPr>
          <a:xfrm>
            <a:off x="984184" y="6566752"/>
            <a:ext cx="5480093" cy="2856328"/>
            <a:chOff x="984184" y="2705600"/>
            <a:chExt cx="5480093" cy="2856328"/>
          </a:xfrm>
        </p:grpSpPr>
        <p:sp>
          <p:nvSpPr>
            <p:cNvPr id="57" name="מלבן: פינות מעוגלות 56">
              <a:extLst>
                <a:ext uri="{FF2B5EF4-FFF2-40B4-BE49-F238E27FC236}">
                  <a16:creationId xmlns:a16="http://schemas.microsoft.com/office/drawing/2014/main" id="{E5BC0D4B-0CC0-4820-9A33-D6C516E27F48}"/>
                </a:ext>
              </a:extLst>
            </p:cNvPr>
            <p:cNvSpPr/>
            <p:nvPr/>
          </p:nvSpPr>
          <p:spPr>
            <a:xfrm>
              <a:off x="1095397" y="2730008"/>
              <a:ext cx="5368880" cy="2831920"/>
            </a:xfrm>
            <a:prstGeom prst="roundRect">
              <a:avLst>
                <a:gd name="adj" fmla="val 1299"/>
              </a:avLst>
            </a:prstGeom>
            <a:solidFill>
              <a:schemeClr val="bg1"/>
            </a:solidFill>
            <a:ln>
              <a:solidFill>
                <a:srgbClr val="76B8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 name="TextBox 57">
              <a:extLst>
                <a:ext uri="{FF2B5EF4-FFF2-40B4-BE49-F238E27FC236}">
                  <a16:creationId xmlns:a16="http://schemas.microsoft.com/office/drawing/2014/main" id="{C4EDBFAB-E797-42D0-9C57-F2CD7EB89AF8}"/>
                </a:ext>
              </a:extLst>
            </p:cNvPr>
            <p:cNvSpPr txBox="1"/>
            <p:nvPr/>
          </p:nvSpPr>
          <p:spPr>
            <a:xfrm>
              <a:off x="984184" y="2705600"/>
              <a:ext cx="5368880" cy="2745623"/>
            </a:xfrm>
            <a:prstGeom prst="rect">
              <a:avLst/>
            </a:prstGeom>
            <a:noFill/>
            <a:ln>
              <a:noFill/>
            </a:ln>
          </p:spPr>
          <p:txBody>
            <a:bodyPr wrap="square" rtlCol="1">
              <a:spAutoFit/>
            </a:bodyPr>
            <a:lstStyle/>
            <a:p>
              <a:pPr algn="r" rtl="1">
                <a:lnSpc>
                  <a:spcPct val="150000"/>
                </a:lnSpc>
                <a:spcAft>
                  <a:spcPts val="600"/>
                </a:spcAft>
                <a:buClr>
                  <a:srgbClr val="00B0E6"/>
                </a:buClr>
              </a:pPr>
              <a:r>
                <a:rPr lang="he-IL" sz="1601" b="1" dirty="0">
                  <a:solidFill>
                    <a:srgbClr val="E20000"/>
                  </a:solidFill>
                </a:rPr>
                <a:t>שים      !</a:t>
              </a:r>
            </a:p>
            <a:p>
              <a:pPr marL="177800" indent="-177800" algn="r" rtl="1">
                <a:lnSpc>
                  <a:spcPct val="150000"/>
                </a:lnSpc>
                <a:spcAft>
                  <a:spcPts val="600"/>
                </a:spcAft>
                <a:buClr>
                  <a:srgbClr val="E20000"/>
                </a:buClr>
                <a:buFont typeface="Arial" panose="020B0604020202020204" pitchFamily="34" charset="0"/>
                <a:buChar char="•"/>
              </a:pPr>
              <a:r>
                <a:rPr lang="he-IL" sz="1400" dirty="0">
                  <a:solidFill>
                    <a:schemeClr val="tx1">
                      <a:lumMod val="50000"/>
                      <a:lumOff val="50000"/>
                    </a:schemeClr>
                  </a:solidFill>
                  <a:latin typeface="Arial" pitchFamily="34" charset="0"/>
                  <a:cs typeface="Arial" pitchFamily="34" charset="0"/>
                </a:rPr>
                <a:t>חשוב למלא את דף המעקב ולהחזיר אותו לאחות בתום כל חודש.</a:t>
              </a:r>
            </a:p>
            <a:p>
              <a:pPr marL="177800" indent="-177800" algn="r" rtl="1">
                <a:lnSpc>
                  <a:spcPct val="150000"/>
                </a:lnSpc>
                <a:spcAft>
                  <a:spcPts val="600"/>
                </a:spcAft>
                <a:buClr>
                  <a:srgbClr val="E20000"/>
                </a:buClr>
                <a:buFont typeface="Arial" panose="020B0604020202020204" pitchFamily="34" charset="0"/>
                <a:buChar char="•"/>
              </a:pPr>
              <a:r>
                <a:rPr lang="he-IL" sz="1400" dirty="0">
                  <a:solidFill>
                    <a:schemeClr val="tx1">
                      <a:lumMod val="50000"/>
                      <a:lumOff val="50000"/>
                    </a:schemeClr>
                  </a:solidFill>
                  <a:latin typeface="Arial" pitchFamily="34" charset="0"/>
                  <a:cs typeface="Arial" pitchFamily="34" charset="0"/>
                </a:rPr>
                <a:t>יש לשים לב לתופעות לוואי שעשויות להיגרם בעקבות נטילת התרופות.</a:t>
              </a:r>
            </a:p>
            <a:p>
              <a:pPr marL="177800" indent="-177800" algn="r" rtl="1">
                <a:lnSpc>
                  <a:spcPct val="150000"/>
                </a:lnSpc>
                <a:spcAft>
                  <a:spcPts val="600"/>
                </a:spcAft>
                <a:buClr>
                  <a:srgbClr val="E20000"/>
                </a:buClr>
                <a:buFont typeface="Arial" panose="020B0604020202020204" pitchFamily="34" charset="0"/>
                <a:buChar char="•"/>
              </a:pPr>
              <a:r>
                <a:rPr lang="he-IL" sz="1400" dirty="0">
                  <a:solidFill>
                    <a:schemeClr val="tx1">
                      <a:lumMod val="50000"/>
                      <a:lumOff val="50000"/>
                    </a:schemeClr>
                  </a:solidFill>
                  <a:latin typeface="Arial" pitchFamily="34" charset="0"/>
                  <a:cs typeface="Arial" pitchFamily="34" charset="0"/>
                </a:rPr>
                <a:t>האחריות על מתן התרופות לילדים היא על איש הצוות הנוכח במשפחתון. </a:t>
              </a:r>
            </a:p>
            <a:p>
              <a:pPr marL="177800" indent="-177800" algn="r" rtl="1">
                <a:lnSpc>
                  <a:spcPct val="150000"/>
                </a:lnSpc>
                <a:spcAft>
                  <a:spcPts val="600"/>
                </a:spcAft>
                <a:buClr>
                  <a:srgbClr val="E20000"/>
                </a:buClr>
                <a:buFont typeface="Arial" panose="020B0604020202020204" pitchFamily="34" charset="0"/>
                <a:buChar char="•"/>
              </a:pPr>
              <a:r>
                <a:rPr lang="he-IL" sz="1400" dirty="0">
                  <a:solidFill>
                    <a:schemeClr val="tx1">
                      <a:lumMod val="50000"/>
                      <a:lumOff val="50000"/>
                    </a:schemeClr>
                  </a:solidFill>
                  <a:latin typeface="Arial" pitchFamily="34" charset="0"/>
                  <a:cs typeface="Arial" pitchFamily="34" charset="0"/>
                </a:rPr>
                <a:t>חובה לאחסן את התרופות במקום נסתר מידי הילדים ונעול. אין לאפשר לילדים לגשת לארון התרופות, אלא רק לצוות המטפל במשפחתון.</a:t>
              </a:r>
            </a:p>
            <a:p>
              <a:pPr marL="177800" indent="-177800" algn="r" rtl="1">
                <a:lnSpc>
                  <a:spcPct val="150000"/>
                </a:lnSpc>
                <a:spcAft>
                  <a:spcPts val="600"/>
                </a:spcAft>
                <a:buClr>
                  <a:srgbClr val="E20000"/>
                </a:buClr>
                <a:buFont typeface="Arial" panose="020B0604020202020204" pitchFamily="34" charset="0"/>
                <a:buChar char="•"/>
              </a:pPr>
              <a:r>
                <a:rPr lang="he-IL" sz="1400" dirty="0">
                  <a:solidFill>
                    <a:schemeClr val="tx1">
                      <a:lumMod val="50000"/>
                      <a:lumOff val="50000"/>
                    </a:schemeClr>
                  </a:solidFill>
                  <a:latin typeface="Arial" pitchFamily="34" charset="0"/>
                  <a:cs typeface="Arial" pitchFamily="34" charset="0"/>
                </a:rPr>
                <a:t>ילד הנוטל תרופות פסיכיאטריות חייב להיות במעקב לחץ דם אצל האחות.</a:t>
              </a:r>
            </a:p>
          </p:txBody>
        </p:sp>
        <p:sp>
          <p:nvSpPr>
            <p:cNvPr id="59" name="לב 58">
              <a:extLst>
                <a:ext uri="{FF2B5EF4-FFF2-40B4-BE49-F238E27FC236}">
                  <a16:creationId xmlns:a16="http://schemas.microsoft.com/office/drawing/2014/main" id="{37CC65A3-5298-4275-A97F-AF18C256BCDC}"/>
                </a:ext>
              </a:extLst>
            </p:cNvPr>
            <p:cNvSpPr/>
            <p:nvPr/>
          </p:nvSpPr>
          <p:spPr>
            <a:xfrm>
              <a:off x="5654234" y="2856162"/>
              <a:ext cx="206375" cy="206375"/>
            </a:xfrm>
            <a:prstGeom prst="heart">
              <a:avLst/>
            </a:prstGeom>
            <a:solidFill>
              <a:srgbClr val="E20000"/>
            </a:solid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76B856"/>
                </a:solidFill>
              </a:rPr>
              <a:t>בריאות וטיפול תרופתי</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grpSp>
        <p:nvGrpSpPr>
          <p:cNvPr id="5" name="קבוצה 4">
            <a:extLst>
              <a:ext uri="{FF2B5EF4-FFF2-40B4-BE49-F238E27FC236}">
                <a16:creationId xmlns:a16="http://schemas.microsoft.com/office/drawing/2014/main" id="{11FDCE58-266A-4664-B0FA-5AB9D546B658}"/>
              </a:ext>
            </a:extLst>
          </p:cNvPr>
          <p:cNvGrpSpPr/>
          <p:nvPr/>
        </p:nvGrpSpPr>
        <p:grpSpPr>
          <a:xfrm>
            <a:off x="4716780" y="2341413"/>
            <a:ext cx="1838663" cy="516127"/>
            <a:chOff x="4716780" y="2341413"/>
            <a:chExt cx="1838663" cy="516127"/>
          </a:xfrm>
        </p:grpSpPr>
        <p:sp>
          <p:nvSpPr>
            <p:cNvPr id="50" name="אליפסה 49">
              <a:extLst>
                <a:ext uri="{FF2B5EF4-FFF2-40B4-BE49-F238E27FC236}">
                  <a16:creationId xmlns:a16="http://schemas.microsoft.com/office/drawing/2014/main" id="{7C31BF7E-E2E6-4E52-8D73-7DD0F2799C30}"/>
                </a:ext>
              </a:extLst>
            </p:cNvPr>
            <p:cNvSpPr/>
            <p:nvPr/>
          </p:nvSpPr>
          <p:spPr>
            <a:xfrm>
              <a:off x="6039316" y="2341413"/>
              <a:ext cx="516127" cy="516127"/>
            </a:xfrm>
            <a:prstGeom prst="ellipse">
              <a:avLst/>
            </a:prstGeom>
            <a:solidFill>
              <a:srgbClr val="8EC30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TextBox 50">
              <a:extLst>
                <a:ext uri="{FF2B5EF4-FFF2-40B4-BE49-F238E27FC236}">
                  <a16:creationId xmlns:a16="http://schemas.microsoft.com/office/drawing/2014/main" id="{0819547A-6FDB-4E7C-8EE8-C07739A1AA8D}"/>
                </a:ext>
              </a:extLst>
            </p:cNvPr>
            <p:cNvSpPr txBox="1"/>
            <p:nvPr/>
          </p:nvSpPr>
          <p:spPr>
            <a:xfrm>
              <a:off x="4716780" y="2422266"/>
              <a:ext cx="1326528" cy="338554"/>
            </a:xfrm>
            <a:prstGeom prst="rect">
              <a:avLst/>
            </a:prstGeom>
            <a:noFill/>
          </p:spPr>
          <p:txBody>
            <a:bodyPr wrap="square" lIns="36000" rtlCol="1">
              <a:spAutoFit/>
            </a:bodyPr>
            <a:lstStyle/>
            <a:p>
              <a:pPr algn="r" rtl="1">
                <a:spcAft>
                  <a:spcPts val="600"/>
                </a:spcAft>
              </a:pPr>
              <a:r>
                <a:rPr lang="he-IL" sz="1600" b="1" dirty="0">
                  <a:solidFill>
                    <a:srgbClr val="8EC30F"/>
                  </a:solidFill>
                  <a:latin typeface="Arial" pitchFamily="34" charset="0"/>
                  <a:cs typeface="Arial" pitchFamily="34" charset="0"/>
                </a:rPr>
                <a:t>טיפול תרופתי</a:t>
              </a:r>
            </a:p>
          </p:txBody>
        </p:sp>
        <p:pic>
          <p:nvPicPr>
            <p:cNvPr id="6" name="גרפיקה 5">
              <a:extLst>
                <a:ext uri="{FF2B5EF4-FFF2-40B4-BE49-F238E27FC236}">
                  <a16:creationId xmlns:a16="http://schemas.microsoft.com/office/drawing/2014/main" id="{8AE1C113-1532-4BC0-B257-F9458626F1E7}"/>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102967" y="2412276"/>
              <a:ext cx="361310" cy="361310"/>
            </a:xfrm>
            <a:prstGeom prst="rect">
              <a:avLst/>
            </a:prstGeom>
          </p:spPr>
        </p:pic>
      </p:grpSp>
      <p:sp>
        <p:nvSpPr>
          <p:cNvPr id="55" name="TextBox 54">
            <a:extLst>
              <a:ext uri="{FF2B5EF4-FFF2-40B4-BE49-F238E27FC236}">
                <a16:creationId xmlns:a16="http://schemas.microsoft.com/office/drawing/2014/main" id="{FA78309A-91B7-49A5-8233-33B0C7F431DC}"/>
              </a:ext>
            </a:extLst>
          </p:cNvPr>
          <p:cNvSpPr txBox="1"/>
          <p:nvPr/>
        </p:nvSpPr>
        <p:spPr>
          <a:xfrm>
            <a:off x="1095397" y="3994895"/>
            <a:ext cx="5460046" cy="2340834"/>
          </a:xfrm>
          <a:prstGeom prst="rect">
            <a:avLst/>
          </a:prstGeom>
          <a:noFill/>
        </p:spPr>
        <p:txBody>
          <a:bodyPr wrap="square" lIns="36000" rtlCol="1">
            <a:spAutoFit/>
          </a:bodyPr>
          <a:lstStyle/>
          <a:p>
            <a:pPr marL="177800" indent="-177800" algn="r" rtl="1">
              <a:lnSpc>
                <a:spcPct val="150000"/>
              </a:lnSpc>
              <a:spcAft>
                <a:spcPts val="600"/>
              </a:spcAft>
              <a:buClr>
                <a:srgbClr val="8EC30F"/>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הפקת מרשמים למול הגורם המטפל ורכישת התרופות:</a:t>
            </a:r>
            <a:br>
              <a:rPr lang="en-US" sz="1601" b="1" dirty="0">
                <a:solidFill>
                  <a:schemeClr val="tx1">
                    <a:lumMod val="50000"/>
                    <a:lumOff val="50000"/>
                  </a:schemeClr>
                </a:solidFill>
                <a:highlight>
                  <a:srgbClr val="D7EACC"/>
                </a:highlight>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האחות רוכשת את התרופות בהתאם למרשמים שהונפקו ומבצעת אצלה רישום ומעקב (שם הילד, מועד רכישה, מינון ותדירות).</a:t>
            </a:r>
          </a:p>
          <a:p>
            <a:pPr marL="177800" indent="-177800" algn="r" rtl="1">
              <a:lnSpc>
                <a:spcPct val="150000"/>
              </a:lnSpc>
              <a:spcAft>
                <a:spcPts val="600"/>
              </a:spcAft>
              <a:buClr>
                <a:srgbClr val="8EC30F"/>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חלוקת התרופות מתבצעת פעמיים בחודש</a:t>
            </a:r>
            <a:r>
              <a:rPr lang="he-IL" sz="1601" dirty="0">
                <a:solidFill>
                  <a:schemeClr val="tx1">
                    <a:lumMod val="50000"/>
                    <a:lumOff val="50000"/>
                  </a:schemeClr>
                </a:solidFill>
                <a:latin typeface="Arial" pitchFamily="34" charset="0"/>
                <a:cs typeface="Arial" pitchFamily="34" charset="0"/>
              </a:rPr>
              <a:t>: אם הבית מקבלת מהאחות את תרופות עם הנחיות ודף מעקב לנטילת התרופות עבור כל ילד. אם הבית חותמת על קבלת כל מכסת תרופות.</a:t>
            </a:r>
          </a:p>
        </p:txBody>
      </p:sp>
      <p:sp>
        <p:nvSpPr>
          <p:cNvPr id="20" name="מלבן 19">
            <a:hlinkClick r:id="" action="ppaction://hlinkshowjump?jump=nextslide"/>
            <a:extLst>
              <a:ext uri="{FF2B5EF4-FFF2-40B4-BE49-F238E27FC236}">
                <a16:creationId xmlns:a16="http://schemas.microsoft.com/office/drawing/2014/main" id="{3661E84D-A1F4-4F69-BDD2-CB426FD52235}"/>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a:hlinkClick r:id="" action="ppaction://hlinkshowjump?jump=previousslide"/>
            <a:extLst>
              <a:ext uri="{FF2B5EF4-FFF2-40B4-BE49-F238E27FC236}">
                <a16:creationId xmlns:a16="http://schemas.microsoft.com/office/drawing/2014/main" id="{BF68F63A-8D07-4699-A1E9-562605335E16}"/>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a:hlinkClick r:id="rId4" action="ppaction://hlinksldjump"/>
            <a:extLst>
              <a:ext uri="{FF2B5EF4-FFF2-40B4-BE49-F238E27FC236}">
                <a16:creationId xmlns:a16="http://schemas.microsoft.com/office/drawing/2014/main" id="{C3081B27-4F59-4ECE-B7CA-57B2137EAD37}"/>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a:hlinkClick r:id="rId5" action="ppaction://hlinksldjump"/>
            <a:extLst>
              <a:ext uri="{FF2B5EF4-FFF2-40B4-BE49-F238E27FC236}">
                <a16:creationId xmlns:a16="http://schemas.microsoft.com/office/drawing/2014/main" id="{7CF28F61-7F8E-449F-8C43-B939DA6DADE2}"/>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ציין מיקום של מספר שקופית 3">
            <a:extLst>
              <a:ext uri="{FF2B5EF4-FFF2-40B4-BE49-F238E27FC236}">
                <a16:creationId xmlns:a16="http://schemas.microsoft.com/office/drawing/2014/main" id="{5B7429A7-886D-4C00-A8E9-568708A51B31}"/>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110</a:t>
            </a:fld>
            <a:endParaRPr lang="he-IL" dirty="0"/>
          </a:p>
        </p:txBody>
      </p:sp>
    </p:spTree>
    <p:extLst>
      <p:ext uri="{BB962C8B-B14F-4D97-AF65-F5344CB8AC3E}">
        <p14:creationId xmlns:p14="http://schemas.microsoft.com/office/powerpoint/2010/main" val="108694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76B856"/>
                </a:solidFill>
              </a:rPr>
              <a:t>בריאות וטיפול תרופתי</a:t>
            </a:r>
          </a:p>
        </p:txBody>
      </p:sp>
      <p:grpSp>
        <p:nvGrpSpPr>
          <p:cNvPr id="2" name="קבוצה 1">
            <a:extLst>
              <a:ext uri="{FF2B5EF4-FFF2-40B4-BE49-F238E27FC236}">
                <a16:creationId xmlns:a16="http://schemas.microsoft.com/office/drawing/2014/main" id="{D86D6255-C2EB-4509-9C49-5BC74F83BBBC}"/>
              </a:ext>
            </a:extLst>
          </p:cNvPr>
          <p:cNvGrpSpPr/>
          <p:nvPr/>
        </p:nvGrpSpPr>
        <p:grpSpPr>
          <a:xfrm>
            <a:off x="824810" y="2064160"/>
            <a:ext cx="6129332" cy="2279240"/>
            <a:chOff x="824810" y="2064160"/>
            <a:chExt cx="6129332" cy="227924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2189724"/>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7" name="מלבן 6">
              <a:extLst>
                <a:ext uri="{FF2B5EF4-FFF2-40B4-BE49-F238E27FC236}">
                  <a16:creationId xmlns:a16="http://schemas.microsoft.com/office/drawing/2014/main" id="{8953FB6C-5231-43DB-8E38-42949F050506}"/>
                </a:ext>
              </a:extLst>
            </p:cNvPr>
            <p:cNvSpPr/>
            <p:nvPr/>
          </p:nvSpPr>
          <p:spPr>
            <a:xfrm>
              <a:off x="4927600" y="2064160"/>
              <a:ext cx="2026542" cy="376526"/>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תפקיד פסיכיאטר בכפר</a:t>
              </a:r>
            </a:p>
          </p:txBody>
        </p:sp>
        <p:sp>
          <p:nvSpPr>
            <p:cNvPr id="62" name="TextBox 61">
              <a:extLst>
                <a:ext uri="{FF2B5EF4-FFF2-40B4-BE49-F238E27FC236}">
                  <a16:creationId xmlns:a16="http://schemas.microsoft.com/office/drawing/2014/main" id="{CE8444B8-C2EF-4ACF-9C5E-C4A09ABC1544}"/>
                </a:ext>
              </a:extLst>
            </p:cNvPr>
            <p:cNvSpPr txBox="1"/>
            <p:nvPr/>
          </p:nvSpPr>
          <p:spPr>
            <a:xfrm>
              <a:off x="824810" y="2579782"/>
              <a:ext cx="5817225" cy="1524841"/>
            </a:xfrm>
            <a:prstGeom prst="rect">
              <a:avLst/>
            </a:prstGeom>
            <a:noFill/>
          </p:spPr>
          <p:txBody>
            <a:bodyPr wrap="square" lIns="36000" rtlCol="1">
              <a:spAutoFit/>
            </a:bodyPr>
            <a:lstStyle/>
            <a:p>
              <a:pPr algn="r" rtl="1">
                <a:lnSpc>
                  <a:spcPct val="150000"/>
                </a:lnSpc>
                <a:spcAft>
                  <a:spcPts val="600"/>
                </a:spcAft>
              </a:pPr>
              <a:r>
                <a:rPr lang="he-IL" sz="1601" b="1" dirty="0">
                  <a:solidFill>
                    <a:schemeClr val="tx1">
                      <a:lumMod val="50000"/>
                      <a:lumOff val="50000"/>
                    </a:schemeClr>
                  </a:solidFill>
                  <a:highlight>
                    <a:srgbClr val="D7EACC"/>
                  </a:highlight>
                  <a:latin typeface="Arial" pitchFamily="34" charset="0"/>
                  <a:cs typeface="Arial" pitchFamily="34" charset="0"/>
                </a:rPr>
                <a:t>הפסיכיאטר המלווה את כפר הילדים מגיע אליו פעמיים בשבוע</a:t>
              </a:r>
              <a:r>
                <a:rPr lang="he-IL" sz="1601" dirty="0">
                  <a:solidFill>
                    <a:schemeClr val="tx1">
                      <a:lumMod val="50000"/>
                      <a:lumOff val="50000"/>
                    </a:schemeClr>
                  </a:solidFill>
                  <a:latin typeface="Arial" pitchFamily="34" charset="0"/>
                  <a:cs typeface="Arial" pitchFamily="34" charset="0"/>
                </a:rPr>
                <a:t>. בהערכה הפסיכיאטרית נוכחים: הילד, הפסיכיאטר, אם המשפחתון ועו"ס. אחות הכפר איננה נוכחת בהערכה הפסיכיאטרית אך ההנחיות, הסיכום והמרשמים הנחוצים מועברים אליה לתיוק בתיק הילד ולמעקב.</a:t>
              </a:r>
            </a:p>
          </p:txBody>
        </p:sp>
      </p:grpSp>
      <p:grpSp>
        <p:nvGrpSpPr>
          <p:cNvPr id="16" name="קבוצה 15">
            <a:extLst>
              <a:ext uri="{FF2B5EF4-FFF2-40B4-BE49-F238E27FC236}">
                <a16:creationId xmlns:a16="http://schemas.microsoft.com/office/drawing/2014/main" id="{E74677A0-FF46-4E25-81AC-8989844F8B02}"/>
              </a:ext>
            </a:extLst>
          </p:cNvPr>
          <p:cNvGrpSpPr/>
          <p:nvPr/>
        </p:nvGrpSpPr>
        <p:grpSpPr>
          <a:xfrm>
            <a:off x="824810" y="4530729"/>
            <a:ext cx="6129332" cy="4756146"/>
            <a:chOff x="824810" y="2064160"/>
            <a:chExt cx="6129332" cy="4756146"/>
          </a:xfrm>
        </p:grpSpPr>
        <p:sp>
          <p:nvSpPr>
            <p:cNvPr id="17" name="מלבן 16">
              <a:extLst>
                <a:ext uri="{FF2B5EF4-FFF2-40B4-BE49-F238E27FC236}">
                  <a16:creationId xmlns:a16="http://schemas.microsoft.com/office/drawing/2014/main" id="{2813B006-CDB4-4951-B106-4653FD480C43}"/>
                </a:ext>
              </a:extLst>
            </p:cNvPr>
            <p:cNvSpPr/>
            <p:nvPr/>
          </p:nvSpPr>
          <p:spPr>
            <a:xfrm>
              <a:off x="824810" y="2153675"/>
              <a:ext cx="5908524" cy="4666631"/>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18" name="מלבן 17">
              <a:extLst>
                <a:ext uri="{FF2B5EF4-FFF2-40B4-BE49-F238E27FC236}">
                  <a16:creationId xmlns:a16="http://schemas.microsoft.com/office/drawing/2014/main" id="{81E5F424-979B-479E-A128-F149BF2637AD}"/>
                </a:ext>
              </a:extLst>
            </p:cNvPr>
            <p:cNvSpPr/>
            <p:nvPr/>
          </p:nvSpPr>
          <p:spPr>
            <a:xfrm>
              <a:off x="5562600" y="2064160"/>
              <a:ext cx="1391542" cy="376526"/>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טיפול בריאותי</a:t>
              </a:r>
            </a:p>
          </p:txBody>
        </p:sp>
        <p:sp>
          <p:nvSpPr>
            <p:cNvPr id="19" name="TextBox 18">
              <a:extLst>
                <a:ext uri="{FF2B5EF4-FFF2-40B4-BE49-F238E27FC236}">
                  <a16:creationId xmlns:a16="http://schemas.microsoft.com/office/drawing/2014/main" id="{3CBEFE65-972D-44D5-8FE1-8BA6605DB017}"/>
                </a:ext>
              </a:extLst>
            </p:cNvPr>
            <p:cNvSpPr txBox="1"/>
            <p:nvPr/>
          </p:nvSpPr>
          <p:spPr>
            <a:xfrm>
              <a:off x="824810" y="2579782"/>
              <a:ext cx="5817225" cy="4049763"/>
            </a:xfrm>
            <a:prstGeom prst="rect">
              <a:avLst/>
            </a:prstGeom>
            <a:noFill/>
          </p:spPr>
          <p:txBody>
            <a:bodyPr wrap="square" lIns="36000" rtlCol="1">
              <a:spAutoFit/>
            </a:bodyPr>
            <a:lstStyle/>
            <a:p>
              <a:pPr marL="177800" indent="-177800" algn="r" rtl="1">
                <a:lnSpc>
                  <a:spcPct val="150000"/>
                </a:lnSpc>
                <a:spcAft>
                  <a:spcPts val="600"/>
                </a:spcAft>
                <a:buClr>
                  <a:srgbClr val="62A836"/>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האחריות על יישום הטיפול הוא על צוות המשפחתון</a:t>
              </a:r>
              <a:r>
                <a:rPr lang="he-IL" sz="1601" dirty="0">
                  <a:solidFill>
                    <a:schemeClr val="tx1">
                      <a:lumMod val="50000"/>
                      <a:lumOff val="50000"/>
                    </a:schemeClr>
                  </a:solidFill>
                  <a:latin typeface="Arial" pitchFamily="34" charset="0"/>
                  <a:cs typeface="Arial" pitchFamily="34" charset="0"/>
                </a:rPr>
                <a:t>. ניתן ומומלץ לפנות לאחות בכל מקרה בו </a:t>
              </a:r>
              <a:r>
                <a:rPr lang="he-IL" sz="1601">
                  <a:solidFill>
                    <a:schemeClr val="tx1">
                      <a:lumMod val="50000"/>
                      <a:lumOff val="50000"/>
                    </a:schemeClr>
                  </a:solidFill>
                  <a:latin typeface="Arial" pitchFamily="34" charset="0"/>
                  <a:cs typeface="Arial" pitchFamily="34" charset="0"/>
                </a:rPr>
                <a:t>עולה שאלה/ </a:t>
              </a:r>
              <a:r>
                <a:rPr lang="he-IL" sz="1601" dirty="0">
                  <a:solidFill>
                    <a:schemeClr val="tx1">
                      <a:lumMod val="50000"/>
                      <a:lumOff val="50000"/>
                    </a:schemeClr>
                  </a:solidFill>
                  <a:latin typeface="Arial" pitchFamily="34" charset="0"/>
                  <a:cs typeface="Arial" pitchFamily="34" charset="0"/>
                </a:rPr>
                <a:t>התלבטות.</a:t>
              </a:r>
            </a:p>
            <a:p>
              <a:pPr marL="177800" indent="-177800" algn="r" rtl="1">
                <a:lnSpc>
                  <a:spcPct val="150000"/>
                </a:lnSpc>
                <a:spcAft>
                  <a:spcPts val="600"/>
                </a:spcAft>
                <a:buClr>
                  <a:srgbClr val="62A836"/>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חינוך לבריאות:</a:t>
              </a:r>
              <a:r>
                <a:rPr lang="he-IL" sz="1601" dirty="0">
                  <a:solidFill>
                    <a:schemeClr val="tx1">
                      <a:lumMod val="50000"/>
                      <a:lumOff val="50000"/>
                    </a:schemeClr>
                  </a:solidFill>
                  <a:latin typeface="Arial" pitchFamily="34" charset="0"/>
                  <a:cs typeface="Arial" pitchFamily="34" charset="0"/>
                </a:rPr>
                <a:t> בכפר מתקיימות לאורך השנה הרצאות בנושאים שונים (מניעת עישון, חינוך מיני, תזונה נכונה וכדומה). נוכחות הצוותים המטפלים והילדים חשובה מאוד.</a:t>
              </a:r>
            </a:p>
            <a:p>
              <a:pPr marL="177800" indent="-177800" algn="r" rtl="1">
                <a:lnSpc>
                  <a:spcPct val="150000"/>
                </a:lnSpc>
                <a:spcAft>
                  <a:spcPts val="600"/>
                </a:spcAft>
                <a:buClr>
                  <a:srgbClr val="62A836"/>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קורס עזרה ראשונה</a:t>
              </a:r>
              <a:r>
                <a:rPr lang="he-IL" sz="1601" b="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מועבר אחת לשנה והנוכחות בו היא חובה.</a:t>
              </a:r>
            </a:p>
            <a:p>
              <a:pPr marL="177800" indent="-177800" algn="r" rtl="1">
                <a:lnSpc>
                  <a:spcPct val="150000"/>
                </a:lnSpc>
                <a:spcAft>
                  <a:spcPts val="600"/>
                </a:spcAft>
                <a:buClr>
                  <a:srgbClr val="62A836"/>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חיסונים:</a:t>
              </a:r>
              <a:r>
                <a:rPr lang="he-IL" sz="1601" dirty="0">
                  <a:solidFill>
                    <a:schemeClr val="tx1">
                      <a:lumMod val="50000"/>
                      <a:lumOff val="50000"/>
                    </a:schemeClr>
                  </a:solidFill>
                  <a:latin typeface="Arial" pitchFamily="34" charset="0"/>
                  <a:cs typeface="Arial" pitchFamily="34" charset="0"/>
                </a:rPr>
                <a:t> כיום לא קיים אצל אחות הכפר מידע ומעקב בנושא. ילד שצריך לקבל חיסון, יקבל אותו במסגרת הבית-</a:t>
              </a:r>
              <a:r>
                <a:rPr lang="he-IL" sz="1601" dirty="0" err="1">
                  <a:solidFill>
                    <a:schemeClr val="tx1">
                      <a:lumMod val="50000"/>
                      <a:lumOff val="50000"/>
                    </a:schemeClr>
                  </a:solidFill>
                  <a:latin typeface="Arial" pitchFamily="34" charset="0"/>
                  <a:cs typeface="Arial" pitchFamily="34" charset="0"/>
                </a:rPr>
                <a:t>סיפרית</a:t>
              </a:r>
              <a:r>
                <a:rPr lang="he-IL" sz="1601" dirty="0">
                  <a:solidFill>
                    <a:schemeClr val="tx1">
                      <a:lumMod val="50000"/>
                      <a:lumOff val="50000"/>
                    </a:schemeClr>
                  </a:solidFill>
                  <a:latin typeface="Arial" pitchFamily="34" charset="0"/>
                  <a:cs typeface="Arial" pitchFamily="34" charset="0"/>
                </a:rPr>
                <a:t> או בקופת החולים.</a:t>
              </a:r>
            </a:p>
            <a:p>
              <a:pPr marL="177800" indent="-177800" algn="r" rtl="1">
                <a:lnSpc>
                  <a:spcPct val="150000"/>
                </a:lnSpc>
                <a:spcAft>
                  <a:spcPts val="600"/>
                </a:spcAft>
                <a:buClr>
                  <a:srgbClr val="62A836"/>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במקרה של פציעה</a:t>
              </a:r>
              <a:r>
                <a:rPr lang="he-IL" sz="1601" b="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יש לפנות קודם כל לאחות לקבלת טיפול ראשוני. במידה והיא לא נמצאת, יש לפנות לקופת החולים.</a:t>
              </a:r>
            </a:p>
          </p:txBody>
        </p:sp>
      </p:grpSp>
      <p:sp>
        <p:nvSpPr>
          <p:cNvPr id="20" name="מלבן 19">
            <a:hlinkClick r:id="" action="ppaction://hlinkshowjump?jump=nextslide"/>
            <a:extLst>
              <a:ext uri="{FF2B5EF4-FFF2-40B4-BE49-F238E27FC236}">
                <a16:creationId xmlns:a16="http://schemas.microsoft.com/office/drawing/2014/main" id="{24083D47-5150-4B23-AFFD-F0EFF2C4E5D6}"/>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a:hlinkClick r:id="" action="ppaction://hlinkshowjump?jump=previousslide"/>
            <a:extLst>
              <a:ext uri="{FF2B5EF4-FFF2-40B4-BE49-F238E27FC236}">
                <a16:creationId xmlns:a16="http://schemas.microsoft.com/office/drawing/2014/main" id="{416CC655-7F32-4B29-8948-8CFABCD697C5}"/>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a:hlinkClick r:id="rId2" action="ppaction://hlinksldjump"/>
            <a:extLst>
              <a:ext uri="{FF2B5EF4-FFF2-40B4-BE49-F238E27FC236}">
                <a16:creationId xmlns:a16="http://schemas.microsoft.com/office/drawing/2014/main" id="{29346DBD-5463-40F7-A45A-FAD499D9D00D}"/>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a:hlinkClick r:id="rId3" action="ppaction://hlinksldjump"/>
            <a:extLst>
              <a:ext uri="{FF2B5EF4-FFF2-40B4-BE49-F238E27FC236}">
                <a16:creationId xmlns:a16="http://schemas.microsoft.com/office/drawing/2014/main" id="{FA73EAFB-EBFD-40F7-B8BF-25898E08A666}"/>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ציין מיקום של מספר שקופית 3">
            <a:extLst>
              <a:ext uri="{FF2B5EF4-FFF2-40B4-BE49-F238E27FC236}">
                <a16:creationId xmlns:a16="http://schemas.microsoft.com/office/drawing/2014/main" id="{5E082B7B-2ABA-4C6C-86D8-927B89A6C63B}"/>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111</a:t>
            </a:fld>
            <a:endParaRPr lang="he-IL" dirty="0"/>
          </a:p>
        </p:txBody>
      </p:sp>
    </p:spTree>
    <p:extLst>
      <p:ext uri="{BB962C8B-B14F-4D97-AF65-F5344CB8AC3E}">
        <p14:creationId xmlns:p14="http://schemas.microsoft.com/office/powerpoint/2010/main" val="14962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76B856"/>
                </a:solidFill>
              </a:rPr>
              <a:t>השגרה היומית</a:t>
            </a:r>
          </a:p>
        </p:txBody>
      </p:sp>
      <p:sp>
        <p:nvSpPr>
          <p:cNvPr id="21" name="מלבן 20">
            <a:extLst>
              <a:ext uri="{FF2B5EF4-FFF2-40B4-BE49-F238E27FC236}">
                <a16:creationId xmlns:a16="http://schemas.microsoft.com/office/drawing/2014/main" id="{D1ACB189-6244-4BDF-8BCC-884A24C4F710}"/>
              </a:ext>
            </a:extLst>
          </p:cNvPr>
          <p:cNvSpPr/>
          <p:nvPr/>
        </p:nvSpPr>
        <p:spPr>
          <a:xfrm>
            <a:off x="824810" y="2153674"/>
            <a:ext cx="5908524" cy="770400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7" name="מלבן 6">
            <a:extLst>
              <a:ext uri="{FF2B5EF4-FFF2-40B4-BE49-F238E27FC236}">
                <a16:creationId xmlns:a16="http://schemas.microsoft.com/office/drawing/2014/main" id="{8953FB6C-5231-43DB-8E38-42949F050506}"/>
              </a:ext>
            </a:extLst>
          </p:cNvPr>
          <p:cNvSpPr/>
          <p:nvPr/>
        </p:nvSpPr>
        <p:spPr>
          <a:xfrm>
            <a:off x="5669280" y="2064160"/>
            <a:ext cx="1284862" cy="376526"/>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הצבת גבולות</a:t>
            </a:r>
          </a:p>
        </p:txBody>
      </p:sp>
      <p:grpSp>
        <p:nvGrpSpPr>
          <p:cNvPr id="39" name="קבוצה 38">
            <a:extLst>
              <a:ext uri="{FF2B5EF4-FFF2-40B4-BE49-F238E27FC236}">
                <a16:creationId xmlns:a16="http://schemas.microsoft.com/office/drawing/2014/main" id="{B779B134-01DD-4535-9741-CD5C3E410E7A}"/>
              </a:ext>
            </a:extLst>
          </p:cNvPr>
          <p:cNvGrpSpPr/>
          <p:nvPr/>
        </p:nvGrpSpPr>
        <p:grpSpPr>
          <a:xfrm>
            <a:off x="1085851" y="2664673"/>
            <a:ext cx="5403784" cy="1799085"/>
            <a:chOff x="1085851" y="4148264"/>
            <a:chExt cx="5403784" cy="1799085"/>
          </a:xfrm>
        </p:grpSpPr>
        <p:sp>
          <p:nvSpPr>
            <p:cNvPr id="40" name="מלבן: פינות מעוגלות 39">
              <a:extLst>
                <a:ext uri="{FF2B5EF4-FFF2-40B4-BE49-F238E27FC236}">
                  <a16:creationId xmlns:a16="http://schemas.microsoft.com/office/drawing/2014/main" id="{30F7558F-2476-44A0-A572-45BCBCE4F8AA}"/>
                </a:ext>
              </a:extLst>
            </p:cNvPr>
            <p:cNvSpPr/>
            <p:nvPr/>
          </p:nvSpPr>
          <p:spPr>
            <a:xfrm>
              <a:off x="1085851" y="4148264"/>
              <a:ext cx="5403784" cy="1799085"/>
            </a:xfrm>
            <a:prstGeom prst="roundRect">
              <a:avLst>
                <a:gd name="adj" fmla="val 3542"/>
              </a:avLst>
            </a:prstGeom>
            <a:solidFill>
              <a:schemeClr val="bg1">
                <a:alpha val="80000"/>
              </a:schemeClr>
            </a:solidFill>
            <a:ln>
              <a:solidFill>
                <a:srgbClr val="D7EA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TextBox 40">
              <a:extLst>
                <a:ext uri="{FF2B5EF4-FFF2-40B4-BE49-F238E27FC236}">
                  <a16:creationId xmlns:a16="http://schemas.microsoft.com/office/drawing/2014/main" id="{62918CDE-9F14-4B2D-96EF-4F7D160E34B6}"/>
                </a:ext>
              </a:extLst>
            </p:cNvPr>
            <p:cNvSpPr txBox="1"/>
            <p:nvPr/>
          </p:nvSpPr>
          <p:spPr>
            <a:xfrm>
              <a:off x="5371122" y="4238442"/>
              <a:ext cx="1035791" cy="338682"/>
            </a:xfrm>
            <a:prstGeom prst="rect">
              <a:avLst/>
            </a:prstGeom>
            <a:noFill/>
          </p:spPr>
          <p:txBody>
            <a:bodyPr wrap="square" rtlCol="1">
              <a:spAutoFit/>
            </a:bodyPr>
            <a:lstStyle/>
            <a:p>
              <a:pPr algn="r" rtl="1">
                <a:spcAft>
                  <a:spcPts val="600"/>
                </a:spcAft>
              </a:pPr>
              <a:r>
                <a:rPr lang="he-IL" sz="1601" b="1" dirty="0">
                  <a:solidFill>
                    <a:srgbClr val="76B856"/>
                  </a:solidFill>
                </a:rPr>
                <a:t>גבול</a:t>
              </a:r>
              <a:endParaRPr lang="he-IL" sz="1601" b="1" dirty="0">
                <a:solidFill>
                  <a:srgbClr val="76B856"/>
                </a:solidFill>
                <a:latin typeface="Arial" pitchFamily="34" charset="0"/>
                <a:cs typeface="Arial" pitchFamily="34" charset="0"/>
              </a:endParaRPr>
            </a:p>
          </p:txBody>
        </p:sp>
        <p:sp>
          <p:nvSpPr>
            <p:cNvPr id="42" name="מלבן 41">
              <a:extLst>
                <a:ext uri="{FF2B5EF4-FFF2-40B4-BE49-F238E27FC236}">
                  <a16:creationId xmlns:a16="http://schemas.microsoft.com/office/drawing/2014/main" id="{2EE6C97C-C9D7-435D-92D6-60F45B8627B8}"/>
                </a:ext>
              </a:extLst>
            </p:cNvPr>
            <p:cNvSpPr/>
            <p:nvPr/>
          </p:nvSpPr>
          <p:spPr>
            <a:xfrm>
              <a:off x="1085851" y="4455223"/>
              <a:ext cx="5321062" cy="1431739"/>
            </a:xfrm>
            <a:prstGeom prst="rect">
              <a:avLst/>
            </a:prstGeom>
          </p:spPr>
          <p:txBody>
            <a:bodyPr wrap="square">
              <a:spAutoFit/>
            </a:bodyPr>
            <a:lstStyle/>
            <a:p>
              <a:pPr algn="r" rtl="1">
                <a:lnSpc>
                  <a:spcPct val="150000"/>
                </a:lnSpc>
                <a:spcAft>
                  <a:spcPts val="600"/>
                </a:spcAft>
              </a:pPr>
              <a:r>
                <a:rPr lang="he-IL" sz="1601" dirty="0">
                  <a:solidFill>
                    <a:schemeClr val="tx1">
                      <a:lumMod val="50000"/>
                      <a:lumOff val="50000"/>
                    </a:schemeClr>
                  </a:solidFill>
                  <a:latin typeface="Arial" pitchFamily="34" charset="0"/>
                  <a:cs typeface="Arial" pitchFamily="34" charset="0"/>
                </a:rPr>
                <a:t>אמצעי להשגת המטרות הבאות:</a:t>
              </a:r>
            </a:p>
            <a:p>
              <a:pPr indent="-182563" algn="r" rtl="1">
                <a:spcAft>
                  <a:spcPts val="600"/>
                </a:spcAft>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לשמור על הילד (מוגנות הילד).</a:t>
              </a:r>
            </a:p>
            <a:p>
              <a:pPr indent="-182563" algn="r" rtl="1">
                <a:spcAft>
                  <a:spcPts val="600"/>
                </a:spcAft>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לאפשר לילד להתארגן בתוך מרחב ברור של 'מותר' ו'אסור.</a:t>
              </a:r>
            </a:p>
            <a:p>
              <a:pPr marL="182563" indent="-182563" algn="r" rtl="1">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להעניק לילד ביטחון, סדר, יציבות וודאות.</a:t>
              </a:r>
            </a:p>
          </p:txBody>
        </p:sp>
      </p:grpSp>
      <p:sp>
        <p:nvSpPr>
          <p:cNvPr id="44" name="TextBox 43">
            <a:extLst>
              <a:ext uri="{FF2B5EF4-FFF2-40B4-BE49-F238E27FC236}">
                <a16:creationId xmlns:a16="http://schemas.microsoft.com/office/drawing/2014/main" id="{0217E51E-13DC-4C05-BDF9-27FEBADD0730}"/>
              </a:ext>
            </a:extLst>
          </p:cNvPr>
          <p:cNvSpPr txBox="1"/>
          <p:nvPr/>
        </p:nvSpPr>
        <p:spPr>
          <a:xfrm>
            <a:off x="967646" y="4456151"/>
            <a:ext cx="5674388" cy="4911344"/>
          </a:xfrm>
          <a:prstGeom prst="rect">
            <a:avLst/>
          </a:prstGeom>
          <a:noFill/>
        </p:spPr>
        <p:txBody>
          <a:bodyPr wrap="square" lIns="36000" rtlCol="1">
            <a:spAutoFit/>
          </a:bodyPr>
          <a:lstStyle/>
          <a:p>
            <a:pPr algn="r" rtl="1">
              <a:lnSpc>
                <a:spcPct val="150000"/>
              </a:lnSpc>
              <a:spcAft>
                <a:spcPts val="600"/>
              </a:spcAft>
            </a:pPr>
            <a:r>
              <a:rPr lang="he-IL" sz="2000" b="1" dirty="0">
                <a:solidFill>
                  <a:srgbClr val="76B856"/>
                </a:solidFill>
                <a:latin typeface="Arial" pitchFamily="34" charset="0"/>
                <a:cs typeface="Arial" pitchFamily="34" charset="0"/>
              </a:rPr>
              <a:t>הגבול נועד להעצמה:</a:t>
            </a:r>
            <a:r>
              <a:rPr lang="he-IL" sz="1601" dirty="0">
                <a:solidFill>
                  <a:schemeClr val="tx1">
                    <a:lumMod val="50000"/>
                    <a:lumOff val="50000"/>
                  </a:schemeClr>
                </a:solidFill>
                <a:latin typeface="Arial" pitchFamily="34" charset="0"/>
                <a:cs typeface="Arial" pitchFamily="34" charset="0"/>
              </a:rPr>
              <a:t> כללי ונהלים הם ביטוי לגבולות שאנו שמים להשגת המטרות המפורטות מעלה. עם זאת </a:t>
            </a:r>
            <a:r>
              <a:rPr lang="he-IL" sz="1601" b="1" dirty="0">
                <a:solidFill>
                  <a:schemeClr val="tx1">
                    <a:lumMod val="50000"/>
                    <a:lumOff val="50000"/>
                  </a:schemeClr>
                </a:solidFill>
                <a:highlight>
                  <a:srgbClr val="D7EACC"/>
                </a:highlight>
                <a:latin typeface="Arial" pitchFamily="34" charset="0"/>
                <a:cs typeface="Arial" pitchFamily="34" charset="0"/>
              </a:rPr>
              <a:t>חשוב להבטיח שהגבול מפתח ומעצים את הילדים ולא מגביל אותם,</a:t>
            </a:r>
            <a:r>
              <a:rPr lang="he-IL" sz="1601" b="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לדוגמא: ילד לא יכול להיכנס למרחב של ילדה אך הוא יכול לשמור איתה על קשר במרחב המשותף.</a:t>
            </a:r>
          </a:p>
          <a:p>
            <a:pPr algn="r" rtl="1">
              <a:lnSpc>
                <a:spcPct val="150000"/>
              </a:lnSpc>
              <a:spcAft>
                <a:spcPts val="600"/>
              </a:spcAft>
            </a:pPr>
            <a:r>
              <a:rPr lang="he-IL" sz="2000" b="1" dirty="0">
                <a:solidFill>
                  <a:srgbClr val="76B856"/>
                </a:solidFill>
                <a:latin typeface="Arial" pitchFamily="34" charset="0"/>
                <a:cs typeface="Arial" pitchFamily="34" charset="0"/>
              </a:rPr>
              <a:t>גמישות:</a:t>
            </a:r>
            <a:r>
              <a:rPr lang="en-US" sz="1601" dirty="0">
                <a:solidFill>
                  <a:schemeClr val="tx1">
                    <a:lumMod val="50000"/>
                    <a:lumOff val="50000"/>
                  </a:schemeClr>
                </a:solidFill>
                <a:latin typeface="Arial" pitchFamily="34" charset="0"/>
                <a:cs typeface="Arial" pitchFamily="34" charset="0"/>
              </a:rPr>
              <a:t> </a:t>
            </a:r>
            <a:r>
              <a:rPr lang="he-IL" sz="1601" b="1" dirty="0">
                <a:solidFill>
                  <a:schemeClr val="tx1">
                    <a:lumMod val="50000"/>
                    <a:lumOff val="50000"/>
                  </a:schemeClr>
                </a:solidFill>
                <a:highlight>
                  <a:srgbClr val="D7EACC"/>
                </a:highlight>
                <a:latin typeface="Arial" pitchFamily="34" charset="0"/>
                <a:cs typeface="Arial" pitchFamily="34" charset="0"/>
              </a:rPr>
              <a:t>חשוב לגלות גמישות והתאמה אישית התלויה גם בנסיבות,</a:t>
            </a:r>
            <a:r>
              <a:rPr lang="he-IL" sz="1601" b="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לדוגמא: אסור לצאת מהמשפחתון אחרי 19:30 אבל במידה וישנה מסיבה כיתתית, נאפשר זאת מפגש חברתי חשוב מאוד להתפתחות הילד.</a:t>
            </a:r>
          </a:p>
          <a:p>
            <a:pPr algn="r" rtl="1">
              <a:lnSpc>
                <a:spcPct val="150000"/>
              </a:lnSpc>
              <a:spcAft>
                <a:spcPts val="600"/>
              </a:spcAft>
            </a:pPr>
            <a:r>
              <a:rPr lang="he-IL" sz="2000" b="1" dirty="0">
                <a:solidFill>
                  <a:srgbClr val="76B856"/>
                </a:solidFill>
                <a:latin typeface="Arial" pitchFamily="34" charset="0"/>
                <a:cs typeface="Arial" pitchFamily="34" charset="0"/>
              </a:rPr>
              <a:t>הגבול כביטוי לשימת לב לילד:</a:t>
            </a:r>
            <a:r>
              <a:rPr lang="he-IL" sz="1601" dirty="0">
                <a:solidFill>
                  <a:schemeClr val="tx1">
                    <a:lumMod val="50000"/>
                    <a:lumOff val="50000"/>
                  </a:schemeClr>
                </a:solidFill>
                <a:latin typeface="Arial" pitchFamily="34" charset="0"/>
                <a:cs typeface="Arial" pitchFamily="34" charset="0"/>
              </a:rPr>
              <a:t> ילדים לעיתים מותחים את הגבולות כדי לוודא שרואים אותם </a:t>
            </a:r>
            <a:r>
              <a:rPr lang="he-IL" sz="1601" b="1" dirty="0">
                <a:solidFill>
                  <a:schemeClr val="tx1">
                    <a:lumMod val="50000"/>
                    <a:lumOff val="50000"/>
                  </a:schemeClr>
                </a:solidFill>
                <a:highlight>
                  <a:srgbClr val="D7EACC"/>
                </a:highlight>
                <a:latin typeface="Arial" pitchFamily="34" charset="0"/>
                <a:cs typeface="Arial" pitchFamily="34" charset="0"/>
              </a:rPr>
              <a:t>ולהרגיש חשובים בעיני מי ששם להם את הגבול.</a:t>
            </a:r>
          </a:p>
        </p:txBody>
      </p:sp>
      <p:sp>
        <p:nvSpPr>
          <p:cNvPr id="29" name="TextBox 28">
            <a:extLst>
              <a:ext uri="{FF2B5EF4-FFF2-40B4-BE49-F238E27FC236}">
                <a16:creationId xmlns:a16="http://schemas.microsoft.com/office/drawing/2014/main" id="{61B9C2CF-FD26-4397-9638-2684CB2D7890}"/>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7" name="מלבן 16">
            <a:hlinkClick r:id="" action="ppaction://hlinkshowjump?jump=nextslide"/>
            <a:extLst>
              <a:ext uri="{FF2B5EF4-FFF2-40B4-BE49-F238E27FC236}">
                <a16:creationId xmlns:a16="http://schemas.microsoft.com/office/drawing/2014/main" id="{7E6EFCF6-3D15-45E0-BB00-886CE5C57067}"/>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a:hlinkClick r:id="" action="ppaction://hlinkshowjump?jump=previousslide"/>
            <a:extLst>
              <a:ext uri="{FF2B5EF4-FFF2-40B4-BE49-F238E27FC236}">
                <a16:creationId xmlns:a16="http://schemas.microsoft.com/office/drawing/2014/main" id="{73D5EBB2-D681-4AA4-BED6-C0390C1B1784}"/>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hlinkClick r:id="rId2" action="ppaction://hlinksldjump"/>
            <a:extLst>
              <a:ext uri="{FF2B5EF4-FFF2-40B4-BE49-F238E27FC236}">
                <a16:creationId xmlns:a16="http://schemas.microsoft.com/office/drawing/2014/main" id="{4760A4DD-D9A1-4150-9FB1-C506469F910B}"/>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hlinkClick r:id="rId3" action="ppaction://hlinksldjump"/>
            <a:extLst>
              <a:ext uri="{FF2B5EF4-FFF2-40B4-BE49-F238E27FC236}">
                <a16:creationId xmlns:a16="http://schemas.microsoft.com/office/drawing/2014/main" id="{25F9EEEB-595D-4CCE-AF0E-AEDEEF29632B}"/>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ציין מיקום של מספר שקופית 3">
            <a:extLst>
              <a:ext uri="{FF2B5EF4-FFF2-40B4-BE49-F238E27FC236}">
                <a16:creationId xmlns:a16="http://schemas.microsoft.com/office/drawing/2014/main" id="{4F806B71-8AE7-492D-BCDC-868B7D7236EF}"/>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112</a:t>
            </a:fld>
            <a:endParaRPr lang="he-IL" dirty="0"/>
          </a:p>
        </p:txBody>
      </p:sp>
    </p:spTree>
    <p:extLst>
      <p:ext uri="{BB962C8B-B14F-4D97-AF65-F5344CB8AC3E}">
        <p14:creationId xmlns:p14="http://schemas.microsoft.com/office/powerpoint/2010/main" val="427573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76B856"/>
                </a:solidFill>
              </a:rPr>
              <a:t>השגרה היומית</a:t>
            </a:r>
          </a:p>
        </p:txBody>
      </p:sp>
      <p:sp>
        <p:nvSpPr>
          <p:cNvPr id="21" name="מלבן 20">
            <a:extLst>
              <a:ext uri="{FF2B5EF4-FFF2-40B4-BE49-F238E27FC236}">
                <a16:creationId xmlns:a16="http://schemas.microsoft.com/office/drawing/2014/main" id="{D1ACB189-6244-4BDF-8BCC-884A24C4F710}"/>
              </a:ext>
            </a:extLst>
          </p:cNvPr>
          <p:cNvSpPr/>
          <p:nvPr/>
        </p:nvSpPr>
        <p:spPr>
          <a:xfrm>
            <a:off x="824810" y="2153674"/>
            <a:ext cx="5908524" cy="658800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4" name="TextBox 43">
            <a:extLst>
              <a:ext uri="{FF2B5EF4-FFF2-40B4-BE49-F238E27FC236}">
                <a16:creationId xmlns:a16="http://schemas.microsoft.com/office/drawing/2014/main" id="{0217E51E-13DC-4C05-BDF9-27FEBADD0730}"/>
              </a:ext>
            </a:extLst>
          </p:cNvPr>
          <p:cNvSpPr txBox="1"/>
          <p:nvPr/>
        </p:nvSpPr>
        <p:spPr>
          <a:xfrm>
            <a:off x="967646" y="2163118"/>
            <a:ext cx="5674388" cy="3264163"/>
          </a:xfrm>
          <a:prstGeom prst="rect">
            <a:avLst/>
          </a:prstGeom>
          <a:noFill/>
        </p:spPr>
        <p:txBody>
          <a:bodyPr wrap="square" lIns="36000" rtlCol="1">
            <a:spAutoFit/>
          </a:bodyPr>
          <a:lstStyle/>
          <a:p>
            <a:pPr algn="r" rtl="1">
              <a:lnSpc>
                <a:spcPct val="150000"/>
              </a:lnSpc>
              <a:spcAft>
                <a:spcPts val="600"/>
              </a:spcAft>
            </a:pPr>
            <a:r>
              <a:rPr lang="he-IL" sz="2000" b="1" dirty="0">
                <a:solidFill>
                  <a:srgbClr val="76B856"/>
                </a:solidFill>
                <a:latin typeface="Arial" pitchFamily="34" charset="0"/>
                <a:cs typeface="Arial" pitchFamily="34" charset="0"/>
              </a:rPr>
              <a:t>חשוב גם לפרוץ גבולות:</a:t>
            </a:r>
            <a:r>
              <a:rPr lang="he-IL" sz="1601" dirty="0">
                <a:solidFill>
                  <a:schemeClr val="tx1">
                    <a:lumMod val="50000"/>
                    <a:lumOff val="50000"/>
                  </a:schemeClr>
                </a:solidFill>
                <a:latin typeface="Arial" pitchFamily="34" charset="0"/>
                <a:cs typeface="Arial" pitchFamily="34" charset="0"/>
              </a:rPr>
              <a:t> ילדים המגיעים מבתים אלימים עשויים לרצות את הסביבה ולא יפרצו גבולות. </a:t>
            </a:r>
            <a:r>
              <a:rPr lang="he-IL" sz="1601" b="1" dirty="0">
                <a:solidFill>
                  <a:schemeClr val="tx1">
                    <a:lumMod val="50000"/>
                    <a:lumOff val="50000"/>
                  </a:schemeClr>
                </a:solidFill>
                <a:highlight>
                  <a:srgbClr val="D7EACC"/>
                </a:highlight>
                <a:latin typeface="Arial" pitchFamily="34" charset="0"/>
                <a:cs typeface="Arial" pitchFamily="34" charset="0"/>
              </a:rPr>
              <a:t>חשוב לאפשר להם  לעיתים לפרוץ גבולות- כך ילמדו לרכוש ביטחון ולזהות את המצבים בהם עליהם להביע את דעתם ולעמוד על שלהם.</a:t>
            </a:r>
          </a:p>
          <a:p>
            <a:pPr algn="r" rtl="1">
              <a:lnSpc>
                <a:spcPct val="150000"/>
              </a:lnSpc>
              <a:spcAft>
                <a:spcPts val="600"/>
              </a:spcAft>
            </a:pPr>
            <a:r>
              <a:rPr lang="he-IL" sz="2000" b="1" dirty="0">
                <a:solidFill>
                  <a:srgbClr val="76B856"/>
                </a:solidFill>
                <a:latin typeface="Arial" pitchFamily="34" charset="0"/>
                <a:cs typeface="Arial" pitchFamily="34" charset="0"/>
              </a:rPr>
              <a:t>חשוב לחזק עמידה בגבולות: </a:t>
            </a:r>
            <a:r>
              <a:rPr lang="he-IL" sz="1601" dirty="0">
                <a:solidFill>
                  <a:schemeClr val="tx1">
                    <a:lumMod val="50000"/>
                    <a:lumOff val="50000"/>
                  </a:schemeClr>
                </a:solidFill>
                <a:latin typeface="Arial" pitchFamily="34" charset="0"/>
                <a:cs typeface="Arial" pitchFamily="34" charset="0"/>
              </a:rPr>
              <a:t>באופן טבעי אנחנו נוטים לשים זרקור (שלילי) על פריצת גבולות. </a:t>
            </a:r>
            <a:r>
              <a:rPr lang="he-IL" sz="1601" b="1" dirty="0">
                <a:solidFill>
                  <a:schemeClr val="tx1">
                    <a:lumMod val="50000"/>
                    <a:lumOff val="50000"/>
                  </a:schemeClr>
                </a:solidFill>
                <a:highlight>
                  <a:srgbClr val="D7EACC"/>
                </a:highlight>
                <a:latin typeface="Arial" pitchFamily="34" charset="0"/>
                <a:cs typeface="Arial" pitchFamily="34" charset="0"/>
              </a:rPr>
              <a:t>חשוב לשים זרקור חיובי על עמידה בגבולות במיוחד כשמדובר בילדים שעושים מאמצים לשם כך.</a:t>
            </a:r>
            <a:r>
              <a:rPr lang="he-IL" sz="1601" b="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באופן זה אף נמנע פריצת גבולות לשם תשומת לב...</a:t>
            </a:r>
          </a:p>
        </p:txBody>
      </p:sp>
      <p:grpSp>
        <p:nvGrpSpPr>
          <p:cNvPr id="32" name="קבוצה 31">
            <a:extLst>
              <a:ext uri="{FF2B5EF4-FFF2-40B4-BE49-F238E27FC236}">
                <a16:creationId xmlns:a16="http://schemas.microsoft.com/office/drawing/2014/main" id="{487F75E0-E4A2-4086-9A77-02F99D9B08FB}"/>
              </a:ext>
            </a:extLst>
          </p:cNvPr>
          <p:cNvGrpSpPr/>
          <p:nvPr/>
        </p:nvGrpSpPr>
        <p:grpSpPr>
          <a:xfrm>
            <a:off x="1083890" y="5499717"/>
            <a:ext cx="5384158" cy="2859371"/>
            <a:chOff x="1242023" y="6065621"/>
            <a:chExt cx="5384158" cy="2859371"/>
          </a:xfrm>
        </p:grpSpPr>
        <p:sp>
          <p:nvSpPr>
            <p:cNvPr id="33" name="מלבן: פינות מעוגלות 32">
              <a:extLst>
                <a:ext uri="{FF2B5EF4-FFF2-40B4-BE49-F238E27FC236}">
                  <a16:creationId xmlns:a16="http://schemas.microsoft.com/office/drawing/2014/main" id="{DACE97EB-CD52-4207-BAE6-D127AB069C23}"/>
                </a:ext>
              </a:extLst>
            </p:cNvPr>
            <p:cNvSpPr/>
            <p:nvPr/>
          </p:nvSpPr>
          <p:spPr>
            <a:xfrm>
              <a:off x="1248229" y="6080992"/>
              <a:ext cx="5377952" cy="2844000"/>
            </a:xfrm>
            <a:prstGeom prst="roundRect">
              <a:avLst>
                <a:gd name="adj" fmla="val 1299"/>
              </a:avLst>
            </a:prstGeom>
            <a:solidFill>
              <a:schemeClr val="bg1">
                <a:alpha val="80000"/>
              </a:schemeClr>
            </a:solidFill>
            <a:ln>
              <a:solidFill>
                <a:srgbClr val="D7EA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TextBox 37">
              <a:extLst>
                <a:ext uri="{FF2B5EF4-FFF2-40B4-BE49-F238E27FC236}">
                  <a16:creationId xmlns:a16="http://schemas.microsoft.com/office/drawing/2014/main" id="{6F44DBD6-B0B8-4B10-BD99-69A04B242C24}"/>
                </a:ext>
              </a:extLst>
            </p:cNvPr>
            <p:cNvSpPr txBox="1"/>
            <p:nvPr/>
          </p:nvSpPr>
          <p:spPr>
            <a:xfrm>
              <a:off x="1242023" y="6065621"/>
              <a:ext cx="5371534" cy="2819554"/>
            </a:xfrm>
            <a:prstGeom prst="rect">
              <a:avLst/>
            </a:prstGeom>
            <a:noFill/>
            <a:ln>
              <a:noFill/>
            </a:ln>
          </p:spPr>
          <p:txBody>
            <a:bodyPr wrap="square" rtlCol="1">
              <a:spAutoFit/>
            </a:bodyPr>
            <a:lstStyle/>
            <a:p>
              <a:pPr algn="r" rtl="1">
                <a:lnSpc>
                  <a:spcPct val="150000"/>
                </a:lnSpc>
              </a:pPr>
              <a:r>
                <a:rPr lang="he-IL" sz="1500" b="1" dirty="0">
                  <a:solidFill>
                    <a:srgbClr val="E20000"/>
                  </a:solidFill>
                </a:rPr>
                <a:t>שים      ! </a:t>
              </a:r>
            </a:p>
            <a:p>
              <a:pPr algn="r" rtl="1">
                <a:lnSpc>
                  <a:spcPct val="150000"/>
                </a:lnSpc>
              </a:pPr>
              <a:r>
                <a:rPr lang="he-IL" sz="1500" b="1" dirty="0">
                  <a:solidFill>
                    <a:schemeClr val="tx1">
                      <a:lumMod val="50000"/>
                      <a:lumOff val="50000"/>
                    </a:schemeClr>
                  </a:solidFill>
                  <a:highlight>
                    <a:srgbClr val="D7EACC"/>
                  </a:highlight>
                  <a:latin typeface="Arial" pitchFamily="34" charset="0"/>
                  <a:cs typeface="Arial" pitchFamily="34" charset="0"/>
                </a:rPr>
                <a:t>הפרת גבולות לא מבטלת את קיומם. עמידה בגבולות הוא תהליך למידה ולוקח זמן להצליח בו- חשוב לשמור על הגבולות גם אם הם יופרו. </a:t>
              </a:r>
              <a:r>
                <a:rPr lang="he-IL" sz="1500" dirty="0">
                  <a:solidFill>
                    <a:schemeClr val="tx1">
                      <a:lumMod val="50000"/>
                      <a:lumOff val="50000"/>
                    </a:schemeClr>
                  </a:solidFill>
                  <a:latin typeface="Arial" pitchFamily="34" charset="0"/>
                  <a:cs typeface="Arial" pitchFamily="34" charset="0"/>
                </a:rPr>
                <a:t>ישנם ילדים שקשה להם לעמוד בגבולות מסוימים. נלמד אותם לעמוד בגבולות: נשוחח איתם, נבדוק מה מונע מהם לעמוד בגבול, נחשוב איתם מה יכול לסייע להם. </a:t>
              </a:r>
              <a:r>
                <a:rPr lang="he-IL" sz="1500" b="1" dirty="0">
                  <a:solidFill>
                    <a:schemeClr val="tx1">
                      <a:lumMod val="50000"/>
                      <a:lumOff val="50000"/>
                    </a:schemeClr>
                  </a:solidFill>
                  <a:highlight>
                    <a:srgbClr val="D7EACC"/>
                  </a:highlight>
                  <a:latin typeface="Arial" pitchFamily="34" charset="0"/>
                  <a:cs typeface="Arial" pitchFamily="34" charset="0"/>
                </a:rPr>
                <a:t>עמידה בגבולות היא הצלחה משמעותית עבורם- חשוב לעודד אותם על ההתמדה, השיפור וכמובן על התוצאה - גם בפני אנשים היקרים לליבם.</a:t>
              </a:r>
              <a:endParaRPr lang="he-IL" sz="1500" b="1" dirty="0">
                <a:solidFill>
                  <a:schemeClr val="tx1">
                    <a:lumMod val="50000"/>
                    <a:lumOff val="50000"/>
                  </a:schemeClr>
                </a:solidFill>
                <a:latin typeface="Arial" pitchFamily="34" charset="0"/>
                <a:cs typeface="Arial" pitchFamily="34" charset="0"/>
              </a:endParaRPr>
            </a:p>
          </p:txBody>
        </p:sp>
        <p:sp>
          <p:nvSpPr>
            <p:cNvPr id="43" name="לב 42">
              <a:extLst>
                <a:ext uri="{FF2B5EF4-FFF2-40B4-BE49-F238E27FC236}">
                  <a16:creationId xmlns:a16="http://schemas.microsoft.com/office/drawing/2014/main" id="{D8A68F6B-BD94-4BAF-9C75-1AACFEE15823}"/>
                </a:ext>
              </a:extLst>
            </p:cNvPr>
            <p:cNvSpPr/>
            <p:nvPr/>
          </p:nvSpPr>
          <p:spPr>
            <a:xfrm>
              <a:off x="5920934" y="6207147"/>
              <a:ext cx="206375" cy="206375"/>
            </a:xfrm>
            <a:prstGeom prst="heart">
              <a:avLst/>
            </a:prstGeom>
            <a:solidFill>
              <a:srgbClr val="E20000"/>
            </a:solid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46" name="TextBox 45">
            <a:extLst>
              <a:ext uri="{FF2B5EF4-FFF2-40B4-BE49-F238E27FC236}">
                <a16:creationId xmlns:a16="http://schemas.microsoft.com/office/drawing/2014/main" id="{E6E34EDC-2BFF-4732-B381-0530E574220E}"/>
              </a:ext>
            </a:extLst>
          </p:cNvPr>
          <p:cNvSpPr txBox="1"/>
          <p:nvPr/>
        </p:nvSpPr>
        <p:spPr>
          <a:xfrm>
            <a:off x="967646" y="8948721"/>
            <a:ext cx="5515200" cy="862737"/>
          </a:xfrm>
          <a:prstGeom prst="rect">
            <a:avLst/>
          </a:prstGeom>
          <a:noFill/>
          <a:ln>
            <a:noFill/>
          </a:ln>
        </p:spPr>
        <p:txBody>
          <a:bodyPr wrap="square" rtlCol="1">
            <a:spAutoFit/>
          </a:bodyPr>
          <a:lstStyle/>
          <a:p>
            <a:pPr marL="182564" indent="-182564" algn="r" rtl="1">
              <a:lnSpc>
                <a:spcPct val="150000"/>
              </a:lnSpc>
              <a:spcAft>
                <a:spcPts val="600"/>
              </a:spcAft>
              <a:buClr>
                <a:srgbClr val="76B856"/>
              </a:buClr>
              <a:buFont typeface="Calibri" panose="020F0502020204030204" pitchFamily="34" charset="0"/>
              <a:buChar char="‹"/>
            </a:pPr>
            <a:r>
              <a:rPr lang="he-IL" sz="1601" dirty="0">
                <a:solidFill>
                  <a:schemeClr val="tx1">
                    <a:lumMod val="50000"/>
                    <a:lumOff val="50000"/>
                  </a:schemeClr>
                </a:solidFill>
              </a:rPr>
              <a:t>חיבוק חזק ולא כואב, ורד ביבי: 'גבולות כנתינה' - עמוד 148.</a:t>
            </a:r>
          </a:p>
          <a:p>
            <a:pPr marL="182564" indent="-182564" algn="r" rtl="1">
              <a:lnSpc>
                <a:spcPct val="150000"/>
              </a:lnSpc>
              <a:spcAft>
                <a:spcPts val="600"/>
              </a:spcAft>
              <a:buClr>
                <a:srgbClr val="76B856"/>
              </a:buClr>
              <a:buFont typeface="Calibri" panose="020F0502020204030204" pitchFamily="34" charset="0"/>
              <a:buChar char="‹"/>
            </a:pPr>
            <a:r>
              <a:rPr lang="he-IL" sz="1601" dirty="0">
                <a:solidFill>
                  <a:schemeClr val="tx1">
                    <a:lumMod val="50000"/>
                    <a:lumOff val="50000"/>
                  </a:schemeClr>
                </a:solidFill>
              </a:rPr>
              <a:t>שיקום הסמכות ההורית, חיים עומר.</a:t>
            </a:r>
          </a:p>
        </p:txBody>
      </p:sp>
      <p:grpSp>
        <p:nvGrpSpPr>
          <p:cNvPr id="47" name="קבוצה 46">
            <a:extLst>
              <a:ext uri="{FF2B5EF4-FFF2-40B4-BE49-F238E27FC236}">
                <a16:creationId xmlns:a16="http://schemas.microsoft.com/office/drawing/2014/main" id="{A1538E67-CB01-434C-B515-7EB03F80748B}"/>
              </a:ext>
            </a:extLst>
          </p:cNvPr>
          <p:cNvGrpSpPr/>
          <p:nvPr/>
        </p:nvGrpSpPr>
        <p:grpSpPr>
          <a:xfrm>
            <a:off x="2704543" y="8524077"/>
            <a:ext cx="1982175" cy="418761"/>
            <a:chOff x="2704543" y="2148677"/>
            <a:chExt cx="1982175" cy="418761"/>
          </a:xfrm>
        </p:grpSpPr>
        <p:sp>
          <p:nvSpPr>
            <p:cNvPr id="48" name="מלבן 47">
              <a:extLst>
                <a:ext uri="{FF2B5EF4-FFF2-40B4-BE49-F238E27FC236}">
                  <a16:creationId xmlns:a16="http://schemas.microsoft.com/office/drawing/2014/main" id="{0A5E1503-7103-4E5A-A7BD-E55477CA3D15}"/>
                </a:ext>
              </a:extLst>
            </p:cNvPr>
            <p:cNvSpPr/>
            <p:nvPr/>
          </p:nvSpPr>
          <p:spPr>
            <a:xfrm>
              <a:off x="2704543" y="2148677"/>
              <a:ext cx="1982175" cy="418761"/>
            </a:xfrm>
            <a:prstGeom prst="rect">
              <a:avLst/>
            </a:prstGeom>
            <a:solidFill>
              <a:srgbClr val="76B85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pSp>
          <p:nvGrpSpPr>
            <p:cNvPr id="49" name="גרפיקה 76">
              <a:extLst>
                <a:ext uri="{FF2B5EF4-FFF2-40B4-BE49-F238E27FC236}">
                  <a16:creationId xmlns:a16="http://schemas.microsoft.com/office/drawing/2014/main" id="{6CD9D3D4-5D03-4A0F-AD5E-30277651FC58}"/>
                </a:ext>
              </a:extLst>
            </p:cNvPr>
            <p:cNvGrpSpPr/>
            <p:nvPr/>
          </p:nvGrpSpPr>
          <p:grpSpPr>
            <a:xfrm>
              <a:off x="4276451" y="2216866"/>
              <a:ext cx="290396" cy="290396"/>
              <a:chOff x="1855787" y="3421856"/>
              <a:chExt cx="3848100" cy="3848100"/>
            </a:xfrm>
          </p:grpSpPr>
          <p:sp>
            <p:nvSpPr>
              <p:cNvPr id="51" name="צורה חופשית: צורה 57">
                <a:extLst>
                  <a:ext uri="{FF2B5EF4-FFF2-40B4-BE49-F238E27FC236}">
                    <a16:creationId xmlns:a16="http://schemas.microsoft.com/office/drawing/2014/main" id="{ACE7279A-4678-404C-95D6-946F966FAF48}"/>
                  </a:ext>
                </a:extLst>
              </p:cNvPr>
              <p:cNvSpPr/>
              <p:nvPr/>
            </p:nvSpPr>
            <p:spPr>
              <a:xfrm>
                <a:off x="2319750" y="3414712"/>
                <a:ext cx="2924175" cy="3857625"/>
              </a:xfrm>
              <a:custGeom>
                <a:avLst/>
                <a:gdLst>
                  <a:gd name="connsiteX0" fmla="*/ 259366 w 2924175"/>
                  <a:gd name="connsiteY0" fmla="*/ 7144 h 3857625"/>
                  <a:gd name="connsiteX1" fmla="*/ 2286667 w 2924175"/>
                  <a:gd name="connsiteY1" fmla="*/ 7144 h 3857625"/>
                  <a:gd name="connsiteX2" fmla="*/ 2917603 w 2924175"/>
                  <a:gd name="connsiteY2" fmla="*/ 637699 h 3857625"/>
                  <a:gd name="connsiteX3" fmla="*/ 2917603 w 2924175"/>
                  <a:gd name="connsiteY3" fmla="*/ 3228499 h 3857625"/>
                  <a:gd name="connsiteX4" fmla="*/ 2286667 w 2924175"/>
                  <a:gd name="connsiteY4" fmla="*/ 3859435 h 3857625"/>
                  <a:gd name="connsiteX5" fmla="*/ 259366 w 2924175"/>
                  <a:gd name="connsiteY5" fmla="*/ 3859435 h 3857625"/>
                  <a:gd name="connsiteX6" fmla="*/ 7144 w 2924175"/>
                  <a:gd name="connsiteY6" fmla="*/ 3607213 h 3857625"/>
                  <a:gd name="connsiteX7" fmla="*/ 7144 w 2924175"/>
                  <a:gd name="connsiteY7" fmla="*/ 259366 h 3857625"/>
                  <a:gd name="connsiteX8" fmla="*/ 259366 w 2924175"/>
                  <a:gd name="connsiteY8" fmla="*/ 7144 h 3857625"/>
                  <a:gd name="connsiteX9" fmla="*/ 259366 w 2924175"/>
                  <a:gd name="connsiteY9" fmla="*/ 7144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175" h="3857625">
                    <a:moveTo>
                      <a:pt x="259366" y="7144"/>
                    </a:moveTo>
                    <a:lnTo>
                      <a:pt x="2286667" y="7144"/>
                    </a:lnTo>
                    <a:cubicBezTo>
                      <a:pt x="2634539" y="8192"/>
                      <a:pt x="2916346" y="289827"/>
                      <a:pt x="2917603" y="637699"/>
                    </a:cubicBezTo>
                    <a:lnTo>
                      <a:pt x="2917603" y="3228499"/>
                    </a:lnTo>
                    <a:cubicBezTo>
                      <a:pt x="2916555" y="3576523"/>
                      <a:pt x="2634691" y="3858387"/>
                      <a:pt x="2286667" y="3859435"/>
                    </a:cubicBezTo>
                    <a:lnTo>
                      <a:pt x="259366" y="3859435"/>
                    </a:lnTo>
                    <a:cubicBezTo>
                      <a:pt x="120244" y="3859016"/>
                      <a:pt x="7563" y="3746335"/>
                      <a:pt x="7144" y="3607213"/>
                    </a:cubicBezTo>
                    <a:lnTo>
                      <a:pt x="7144" y="259366"/>
                    </a:lnTo>
                    <a:cubicBezTo>
                      <a:pt x="7563" y="120244"/>
                      <a:pt x="120244" y="7563"/>
                      <a:pt x="259366" y="7144"/>
                    </a:cubicBezTo>
                    <a:lnTo>
                      <a:pt x="259366" y="7144"/>
                    </a:lnTo>
                    <a:close/>
                  </a:path>
                </a:pathLst>
              </a:custGeom>
              <a:solidFill>
                <a:schemeClr val="accent3">
                  <a:lumMod val="40000"/>
                  <a:lumOff val="60000"/>
                </a:schemeClr>
              </a:solidFill>
              <a:ln w="9525" cap="flat">
                <a:noFill/>
                <a:prstDash val="solid"/>
                <a:miter/>
              </a:ln>
            </p:spPr>
            <p:txBody>
              <a:bodyPr rtlCol="1" anchor="ctr"/>
              <a:lstStyle/>
              <a:p>
                <a:endParaRPr lang="he-IL" sz="1400"/>
              </a:p>
            </p:txBody>
          </p:sp>
          <p:sp>
            <p:nvSpPr>
              <p:cNvPr id="52" name="צורה חופשית: צורה 58">
                <a:extLst>
                  <a:ext uri="{FF2B5EF4-FFF2-40B4-BE49-F238E27FC236}">
                    <a16:creationId xmlns:a16="http://schemas.microsoft.com/office/drawing/2014/main" id="{43501EF3-8154-4B5C-A81F-A5C33490B50E}"/>
                  </a:ext>
                </a:extLst>
              </p:cNvPr>
              <p:cNvSpPr/>
              <p:nvPr/>
            </p:nvSpPr>
            <p:spPr>
              <a:xfrm>
                <a:off x="2319750" y="3414712"/>
                <a:ext cx="2733675" cy="3609975"/>
              </a:xfrm>
              <a:custGeom>
                <a:avLst/>
                <a:gdLst>
                  <a:gd name="connsiteX0" fmla="*/ 259366 w 2733675"/>
                  <a:gd name="connsiteY0" fmla="*/ 7144 h 3609975"/>
                  <a:gd name="connsiteX1" fmla="*/ 2286667 w 2733675"/>
                  <a:gd name="connsiteY1" fmla="*/ 7144 h 3609975"/>
                  <a:gd name="connsiteX2" fmla="*/ 2688241 w 2733675"/>
                  <a:gd name="connsiteY2" fmla="*/ 152686 h 3609975"/>
                  <a:gd name="connsiteX3" fmla="*/ 2734723 w 2733675"/>
                  <a:gd name="connsiteY3" fmla="*/ 390049 h 3609975"/>
                  <a:gd name="connsiteX4" fmla="*/ 2734723 w 2733675"/>
                  <a:gd name="connsiteY4" fmla="*/ 2980849 h 3609975"/>
                  <a:gd name="connsiteX5" fmla="*/ 2104168 w 2733675"/>
                  <a:gd name="connsiteY5" fmla="*/ 3609499 h 3609975"/>
                  <a:gd name="connsiteX6" fmla="*/ 76867 w 2733675"/>
                  <a:gd name="connsiteY6" fmla="*/ 3609499 h 3609975"/>
                  <a:gd name="connsiteX7" fmla="*/ 7144 w 2733675"/>
                  <a:gd name="connsiteY7" fmla="*/ 3599593 h 3609975"/>
                  <a:gd name="connsiteX8" fmla="*/ 7144 w 2733675"/>
                  <a:gd name="connsiteY8" fmla="*/ 259366 h 3609975"/>
                  <a:gd name="connsiteX9" fmla="*/ 259366 w 2733675"/>
                  <a:gd name="connsiteY9" fmla="*/ 7144 h 3609975"/>
                  <a:gd name="connsiteX10" fmla="*/ 259366 w 2733675"/>
                  <a:gd name="connsiteY10"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3675" h="3609975">
                    <a:moveTo>
                      <a:pt x="259366" y="7144"/>
                    </a:moveTo>
                    <a:lnTo>
                      <a:pt x="2286667" y="7144"/>
                    </a:lnTo>
                    <a:cubicBezTo>
                      <a:pt x="2433428" y="7210"/>
                      <a:pt x="2575522" y="58703"/>
                      <a:pt x="2688241" y="152686"/>
                    </a:cubicBezTo>
                    <a:cubicBezTo>
                      <a:pt x="2719045" y="228029"/>
                      <a:pt x="2734837" y="308658"/>
                      <a:pt x="2734723" y="390049"/>
                    </a:cubicBezTo>
                    <a:lnTo>
                      <a:pt x="2734723" y="2980849"/>
                    </a:lnTo>
                    <a:cubicBezTo>
                      <a:pt x="2732427" y="3327825"/>
                      <a:pt x="2451154" y="3608251"/>
                      <a:pt x="2104168" y="3609499"/>
                    </a:cubicBezTo>
                    <a:lnTo>
                      <a:pt x="76867" y="3609499"/>
                    </a:lnTo>
                    <a:cubicBezTo>
                      <a:pt x="53273" y="3609499"/>
                      <a:pt x="29804" y="3606165"/>
                      <a:pt x="7144" y="3599593"/>
                    </a:cubicBezTo>
                    <a:lnTo>
                      <a:pt x="7144" y="259366"/>
                    </a:lnTo>
                    <a:cubicBezTo>
                      <a:pt x="7563" y="120244"/>
                      <a:pt x="120244" y="7563"/>
                      <a:pt x="259366" y="7144"/>
                    </a:cubicBezTo>
                    <a:lnTo>
                      <a:pt x="259366" y="7144"/>
                    </a:lnTo>
                    <a:close/>
                  </a:path>
                </a:pathLst>
              </a:custGeom>
              <a:solidFill>
                <a:srgbClr val="FFFFFF"/>
              </a:solidFill>
              <a:ln w="9525" cap="flat">
                <a:noFill/>
                <a:prstDash val="solid"/>
                <a:miter/>
              </a:ln>
            </p:spPr>
            <p:txBody>
              <a:bodyPr rtlCol="1" anchor="ctr"/>
              <a:lstStyle/>
              <a:p>
                <a:endParaRPr lang="he-IL" sz="1400"/>
              </a:p>
            </p:txBody>
          </p:sp>
          <p:sp>
            <p:nvSpPr>
              <p:cNvPr id="53" name="צורה חופשית: צורה 59">
                <a:extLst>
                  <a:ext uri="{FF2B5EF4-FFF2-40B4-BE49-F238E27FC236}">
                    <a16:creationId xmlns:a16="http://schemas.microsoft.com/office/drawing/2014/main" id="{80D0A06B-DF87-484E-84F2-B1AB31AECDE6}"/>
                  </a:ext>
                </a:extLst>
              </p:cNvPr>
              <p:cNvSpPr/>
              <p:nvPr/>
            </p:nvSpPr>
            <p:spPr>
              <a:xfrm>
                <a:off x="2319369" y="3414712"/>
                <a:ext cx="2552700" cy="3609975"/>
              </a:xfrm>
              <a:custGeom>
                <a:avLst/>
                <a:gdLst>
                  <a:gd name="connsiteX0" fmla="*/ 227743 w 2552700"/>
                  <a:gd name="connsiteY0" fmla="*/ 7144 h 3609975"/>
                  <a:gd name="connsiteX1" fmla="*/ 2330101 w 2552700"/>
                  <a:gd name="connsiteY1" fmla="*/ 7144 h 3609975"/>
                  <a:gd name="connsiteX2" fmla="*/ 2550700 w 2552700"/>
                  <a:gd name="connsiteY2" fmla="*/ 227743 h 3609975"/>
                  <a:gd name="connsiteX3" fmla="*/ 2550700 w 2552700"/>
                  <a:gd name="connsiteY3" fmla="*/ 2901220 h 3609975"/>
                  <a:gd name="connsiteX4" fmla="*/ 2105692 w 2552700"/>
                  <a:gd name="connsiteY4" fmla="*/ 3386233 h 3609975"/>
                  <a:gd name="connsiteX5" fmla="*/ 227743 w 2552700"/>
                  <a:gd name="connsiteY5" fmla="*/ 3386233 h 3609975"/>
                  <a:gd name="connsiteX6" fmla="*/ 7144 w 2552700"/>
                  <a:gd name="connsiteY6" fmla="*/ 3606832 h 3609975"/>
                  <a:gd name="connsiteX7" fmla="*/ 7144 w 2552700"/>
                  <a:gd name="connsiteY7" fmla="*/ 227743 h 3609975"/>
                  <a:gd name="connsiteX8" fmla="*/ 227743 w 2552700"/>
                  <a:gd name="connsiteY8" fmla="*/ 7144 h 3609975"/>
                  <a:gd name="connsiteX9" fmla="*/ 227743 w 2552700"/>
                  <a:gd name="connsiteY9"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2700" h="3609975">
                    <a:moveTo>
                      <a:pt x="227743" y="7144"/>
                    </a:moveTo>
                    <a:lnTo>
                      <a:pt x="2330101" y="7144"/>
                    </a:lnTo>
                    <a:cubicBezTo>
                      <a:pt x="2451849" y="7353"/>
                      <a:pt x="2550490" y="105994"/>
                      <a:pt x="2550700" y="227743"/>
                    </a:cubicBezTo>
                    <a:lnTo>
                      <a:pt x="2550700" y="2901220"/>
                    </a:lnTo>
                    <a:cubicBezTo>
                      <a:pt x="2561749" y="3222784"/>
                      <a:pt x="2405920" y="3376708"/>
                      <a:pt x="2105692" y="3386233"/>
                    </a:cubicBezTo>
                    <a:lnTo>
                      <a:pt x="227743" y="3386233"/>
                    </a:lnTo>
                    <a:cubicBezTo>
                      <a:pt x="105994" y="3386443"/>
                      <a:pt x="7353" y="3485083"/>
                      <a:pt x="7144" y="3606832"/>
                    </a:cubicBezTo>
                    <a:lnTo>
                      <a:pt x="7144" y="227743"/>
                    </a:lnTo>
                    <a:cubicBezTo>
                      <a:pt x="7353" y="105994"/>
                      <a:pt x="105994" y="7353"/>
                      <a:pt x="227743" y="7144"/>
                    </a:cubicBezTo>
                    <a:lnTo>
                      <a:pt x="227743" y="7144"/>
                    </a:lnTo>
                    <a:close/>
                  </a:path>
                </a:pathLst>
              </a:custGeom>
              <a:solidFill>
                <a:schemeClr val="tx2">
                  <a:lumMod val="40000"/>
                  <a:lumOff val="60000"/>
                </a:schemeClr>
              </a:solidFill>
              <a:ln w="9525" cap="flat">
                <a:noFill/>
                <a:prstDash val="solid"/>
                <a:miter/>
              </a:ln>
            </p:spPr>
            <p:txBody>
              <a:bodyPr rtlCol="1" anchor="ctr"/>
              <a:lstStyle/>
              <a:p>
                <a:endParaRPr lang="he-IL" sz="1400"/>
              </a:p>
            </p:txBody>
          </p:sp>
          <p:sp>
            <p:nvSpPr>
              <p:cNvPr id="54" name="צורה חופשית: צורה 60">
                <a:extLst>
                  <a:ext uri="{FF2B5EF4-FFF2-40B4-BE49-F238E27FC236}">
                    <a16:creationId xmlns:a16="http://schemas.microsoft.com/office/drawing/2014/main" id="{E6AD42EC-C966-44C6-AECE-2CCE6BA40F39}"/>
                  </a:ext>
                </a:extLst>
              </p:cNvPr>
              <p:cNvSpPr/>
              <p:nvPr/>
            </p:nvSpPr>
            <p:spPr>
              <a:xfrm>
                <a:off x="2856960" y="4232338"/>
                <a:ext cx="1476375" cy="428625"/>
              </a:xfrm>
              <a:custGeom>
                <a:avLst/>
                <a:gdLst>
                  <a:gd name="connsiteX0" fmla="*/ 133255 w 1476375"/>
                  <a:gd name="connsiteY0" fmla="*/ 7144 h 428625"/>
                  <a:gd name="connsiteX1" fmla="*/ 1349788 w 1476375"/>
                  <a:gd name="connsiteY1" fmla="*/ 7144 h 428625"/>
                  <a:gd name="connsiteX2" fmla="*/ 1475899 w 1476375"/>
                  <a:gd name="connsiteY2" fmla="*/ 133255 h 428625"/>
                  <a:gd name="connsiteX3" fmla="*/ 1475899 w 1476375"/>
                  <a:gd name="connsiteY3" fmla="*/ 303943 h 428625"/>
                  <a:gd name="connsiteX4" fmla="*/ 1349788 w 1476375"/>
                  <a:gd name="connsiteY4" fmla="*/ 430054 h 428625"/>
                  <a:gd name="connsiteX5" fmla="*/ 133255 w 1476375"/>
                  <a:gd name="connsiteY5" fmla="*/ 430054 h 428625"/>
                  <a:gd name="connsiteX6" fmla="*/ 7144 w 1476375"/>
                  <a:gd name="connsiteY6" fmla="*/ 303943 h 428625"/>
                  <a:gd name="connsiteX7" fmla="*/ 7144 w 1476375"/>
                  <a:gd name="connsiteY7" fmla="*/ 133255 h 428625"/>
                  <a:gd name="connsiteX8" fmla="*/ 133255 w 1476375"/>
                  <a:gd name="connsiteY8" fmla="*/ 71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75" h="428625">
                    <a:moveTo>
                      <a:pt x="133255" y="7144"/>
                    </a:moveTo>
                    <a:lnTo>
                      <a:pt x="1349788" y="7144"/>
                    </a:lnTo>
                    <a:cubicBezTo>
                      <a:pt x="1419435" y="7144"/>
                      <a:pt x="1475899" y="63608"/>
                      <a:pt x="1475899" y="133255"/>
                    </a:cubicBezTo>
                    <a:lnTo>
                      <a:pt x="1475899" y="303943"/>
                    </a:lnTo>
                    <a:cubicBezTo>
                      <a:pt x="1475899" y="373590"/>
                      <a:pt x="1419435" y="430054"/>
                      <a:pt x="1349788" y="430054"/>
                    </a:cubicBezTo>
                    <a:lnTo>
                      <a:pt x="133255" y="430054"/>
                    </a:lnTo>
                    <a:cubicBezTo>
                      <a:pt x="63608" y="430054"/>
                      <a:pt x="7144" y="373590"/>
                      <a:pt x="7144" y="303943"/>
                    </a:cubicBezTo>
                    <a:lnTo>
                      <a:pt x="7144" y="133255"/>
                    </a:lnTo>
                    <a:cubicBezTo>
                      <a:pt x="7144" y="63608"/>
                      <a:pt x="63608" y="7144"/>
                      <a:pt x="133255" y="7144"/>
                    </a:cubicBezTo>
                    <a:close/>
                  </a:path>
                </a:pathLst>
              </a:custGeom>
              <a:solidFill>
                <a:srgbClr val="FFFFFF"/>
              </a:solidFill>
              <a:ln w="9525" cap="flat">
                <a:noFill/>
                <a:prstDash val="solid"/>
                <a:miter/>
              </a:ln>
            </p:spPr>
            <p:txBody>
              <a:bodyPr rtlCol="1" anchor="ctr"/>
              <a:lstStyle/>
              <a:p>
                <a:endParaRPr lang="he-IL" sz="1400"/>
              </a:p>
            </p:txBody>
          </p:sp>
          <p:sp>
            <p:nvSpPr>
              <p:cNvPr id="55" name="צורה חופשית: צורה 61">
                <a:extLst>
                  <a:ext uri="{FF2B5EF4-FFF2-40B4-BE49-F238E27FC236}">
                    <a16:creationId xmlns:a16="http://schemas.microsoft.com/office/drawing/2014/main" id="{0DB4F0B0-A604-492A-8BA5-DAFB5912EFA2}"/>
                  </a:ext>
                </a:extLst>
              </p:cNvPr>
              <p:cNvSpPr/>
              <p:nvPr/>
            </p:nvSpPr>
            <p:spPr>
              <a:xfrm>
                <a:off x="4090638" y="3414712"/>
                <a:ext cx="466725" cy="542925"/>
              </a:xfrm>
              <a:custGeom>
                <a:avLst/>
                <a:gdLst>
                  <a:gd name="connsiteX0" fmla="*/ 7144 w 466725"/>
                  <a:gd name="connsiteY0" fmla="*/ 7144 h 542925"/>
                  <a:gd name="connsiteX1" fmla="*/ 468916 w 466725"/>
                  <a:gd name="connsiteY1" fmla="*/ 7144 h 542925"/>
                  <a:gd name="connsiteX2" fmla="*/ 468916 w 466725"/>
                  <a:gd name="connsiteY2" fmla="*/ 538258 h 542925"/>
                  <a:gd name="connsiteX3" fmla="*/ 238030 w 466725"/>
                  <a:gd name="connsiteY3" fmla="*/ 272701 h 542925"/>
                  <a:gd name="connsiteX4" fmla="*/ 7144 w 466725"/>
                  <a:gd name="connsiteY4" fmla="*/ 538258 h 542925"/>
                  <a:gd name="connsiteX5" fmla="*/ 7144 w 466725"/>
                  <a:gd name="connsiteY5" fmla="*/ 71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42925">
                    <a:moveTo>
                      <a:pt x="7144" y="7144"/>
                    </a:moveTo>
                    <a:lnTo>
                      <a:pt x="468916" y="7144"/>
                    </a:lnTo>
                    <a:lnTo>
                      <a:pt x="468916" y="538258"/>
                    </a:lnTo>
                    <a:lnTo>
                      <a:pt x="238030" y="272701"/>
                    </a:lnTo>
                    <a:lnTo>
                      <a:pt x="7144" y="538258"/>
                    </a:lnTo>
                    <a:lnTo>
                      <a:pt x="7144" y="7144"/>
                    </a:lnTo>
                    <a:close/>
                  </a:path>
                </a:pathLst>
              </a:custGeom>
              <a:solidFill>
                <a:schemeClr val="bg2">
                  <a:lumMod val="50000"/>
                </a:schemeClr>
              </a:solidFill>
              <a:ln w="9525" cap="flat">
                <a:noFill/>
                <a:prstDash val="solid"/>
                <a:miter/>
              </a:ln>
            </p:spPr>
            <p:txBody>
              <a:bodyPr rtlCol="1" anchor="ctr"/>
              <a:lstStyle/>
              <a:p>
                <a:endParaRPr lang="he-IL" sz="1400"/>
              </a:p>
            </p:txBody>
          </p:sp>
        </p:grpSp>
        <p:sp>
          <p:nvSpPr>
            <p:cNvPr id="50" name="TextBox 49">
              <a:extLst>
                <a:ext uri="{FF2B5EF4-FFF2-40B4-BE49-F238E27FC236}">
                  <a16:creationId xmlns:a16="http://schemas.microsoft.com/office/drawing/2014/main" id="{AB04C241-E349-4087-B409-16997272341D}"/>
                </a:ext>
              </a:extLst>
            </p:cNvPr>
            <p:cNvSpPr txBox="1"/>
            <p:nvPr/>
          </p:nvSpPr>
          <p:spPr>
            <a:xfrm>
              <a:off x="2841661" y="2180735"/>
              <a:ext cx="1431404" cy="338682"/>
            </a:xfrm>
            <a:prstGeom prst="rect">
              <a:avLst/>
            </a:prstGeom>
            <a:noFill/>
          </p:spPr>
          <p:txBody>
            <a:bodyPr wrap="square" rtlCol="1">
              <a:spAutoFit/>
            </a:bodyPr>
            <a:lstStyle/>
            <a:p>
              <a:pPr algn="ctr" rtl="1"/>
              <a:r>
                <a:rPr lang="he-IL" sz="1601" dirty="0">
                  <a:ln>
                    <a:solidFill>
                      <a:schemeClr val="bg1"/>
                    </a:solidFill>
                  </a:ln>
                  <a:solidFill>
                    <a:schemeClr val="bg1"/>
                  </a:solidFill>
                </a:rPr>
                <a:t>קריאת כיוון</a:t>
              </a:r>
            </a:p>
          </p:txBody>
        </p:sp>
      </p:grpSp>
      <p:sp>
        <p:nvSpPr>
          <p:cNvPr id="25" name="מלבן 24">
            <a:hlinkClick r:id="" action="ppaction://hlinkshowjump?jump=nextslide"/>
            <a:extLst>
              <a:ext uri="{FF2B5EF4-FFF2-40B4-BE49-F238E27FC236}">
                <a16:creationId xmlns:a16="http://schemas.microsoft.com/office/drawing/2014/main" id="{2444C647-B0D1-4AF9-9AFD-17B5F8ADAE32}"/>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25">
            <a:hlinkClick r:id="" action="ppaction://hlinkshowjump?jump=previousslide"/>
            <a:extLst>
              <a:ext uri="{FF2B5EF4-FFF2-40B4-BE49-F238E27FC236}">
                <a16:creationId xmlns:a16="http://schemas.microsoft.com/office/drawing/2014/main" id="{D746EAF1-2E52-4A18-9D5D-5BF2133BFDD8}"/>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a:hlinkClick r:id="rId2" action="ppaction://hlinksldjump"/>
            <a:extLst>
              <a:ext uri="{FF2B5EF4-FFF2-40B4-BE49-F238E27FC236}">
                <a16:creationId xmlns:a16="http://schemas.microsoft.com/office/drawing/2014/main" id="{113F216B-96B0-43E9-8E6C-3DBBCF8F3981}"/>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a:hlinkClick r:id="rId3" action="ppaction://hlinksldjump"/>
            <a:extLst>
              <a:ext uri="{FF2B5EF4-FFF2-40B4-BE49-F238E27FC236}">
                <a16:creationId xmlns:a16="http://schemas.microsoft.com/office/drawing/2014/main" id="{114C42AC-F415-4F85-BAB9-710A9A40AB54}"/>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ציין מיקום של מספר שקופית 3">
            <a:extLst>
              <a:ext uri="{FF2B5EF4-FFF2-40B4-BE49-F238E27FC236}">
                <a16:creationId xmlns:a16="http://schemas.microsoft.com/office/drawing/2014/main" id="{B5C61FC9-56FF-4A60-BCE2-53F638138B21}"/>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113</a:t>
            </a:fld>
            <a:endParaRPr lang="he-IL" dirty="0"/>
          </a:p>
        </p:txBody>
      </p:sp>
    </p:spTree>
    <p:extLst>
      <p:ext uri="{BB962C8B-B14F-4D97-AF65-F5344CB8AC3E}">
        <p14:creationId xmlns:p14="http://schemas.microsoft.com/office/powerpoint/2010/main" val="10843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76B856"/>
                </a:solidFill>
              </a:rPr>
              <a:t>השגרה היומית</a:t>
            </a:r>
          </a:p>
        </p:txBody>
      </p:sp>
      <p:sp>
        <p:nvSpPr>
          <p:cNvPr id="21" name="מלבן 20">
            <a:extLst>
              <a:ext uri="{FF2B5EF4-FFF2-40B4-BE49-F238E27FC236}">
                <a16:creationId xmlns:a16="http://schemas.microsoft.com/office/drawing/2014/main" id="{D1ACB189-6244-4BDF-8BCC-884A24C4F710}"/>
              </a:ext>
            </a:extLst>
          </p:cNvPr>
          <p:cNvSpPr/>
          <p:nvPr/>
        </p:nvSpPr>
        <p:spPr>
          <a:xfrm>
            <a:off x="824810" y="2153674"/>
            <a:ext cx="5908524" cy="680400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7" name="מלבן 6">
            <a:extLst>
              <a:ext uri="{FF2B5EF4-FFF2-40B4-BE49-F238E27FC236}">
                <a16:creationId xmlns:a16="http://schemas.microsoft.com/office/drawing/2014/main" id="{8953FB6C-5231-43DB-8E38-42949F050506}"/>
              </a:ext>
            </a:extLst>
          </p:cNvPr>
          <p:cNvSpPr/>
          <p:nvPr/>
        </p:nvSpPr>
        <p:spPr>
          <a:xfrm>
            <a:off x="5289452" y="2064160"/>
            <a:ext cx="1664690" cy="376526"/>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משמעות המעברים</a:t>
            </a:r>
          </a:p>
        </p:txBody>
      </p:sp>
      <p:sp>
        <p:nvSpPr>
          <p:cNvPr id="62" name="TextBox 61">
            <a:extLst>
              <a:ext uri="{FF2B5EF4-FFF2-40B4-BE49-F238E27FC236}">
                <a16:creationId xmlns:a16="http://schemas.microsoft.com/office/drawing/2014/main" id="{CE8444B8-C2EF-4ACF-9C5E-C4A09ABC1544}"/>
              </a:ext>
            </a:extLst>
          </p:cNvPr>
          <p:cNvSpPr txBox="1"/>
          <p:nvPr/>
        </p:nvSpPr>
        <p:spPr>
          <a:xfrm>
            <a:off x="824810" y="2579782"/>
            <a:ext cx="5817225" cy="416268"/>
          </a:xfrm>
          <a:prstGeom prst="rect">
            <a:avLst/>
          </a:prstGeom>
          <a:noFill/>
        </p:spPr>
        <p:txBody>
          <a:bodyPr wrap="square" lIns="36000" rtlCol="1">
            <a:spAutoFit/>
          </a:bodyPr>
          <a:lstStyle/>
          <a:p>
            <a:pPr algn="r" rtl="1">
              <a:lnSpc>
                <a:spcPct val="150000"/>
              </a:lnSpc>
              <a:spcAft>
                <a:spcPts val="600"/>
              </a:spcAft>
            </a:pPr>
            <a:r>
              <a:rPr lang="he-IL" sz="1601" dirty="0">
                <a:solidFill>
                  <a:schemeClr val="tx1">
                    <a:lumMod val="50000"/>
                    <a:lumOff val="50000"/>
                  </a:schemeClr>
                </a:solidFill>
                <a:latin typeface="Arial" pitchFamily="34" charset="0"/>
                <a:cs typeface="Arial" pitchFamily="34" charset="0"/>
              </a:rPr>
              <a:t>הקשיים במעברים נצפים אצל ילדים שיש להם קשיים רגשיים וקשיי קשב.</a:t>
            </a:r>
          </a:p>
        </p:txBody>
      </p:sp>
      <p:grpSp>
        <p:nvGrpSpPr>
          <p:cNvPr id="39" name="קבוצה 38">
            <a:extLst>
              <a:ext uri="{FF2B5EF4-FFF2-40B4-BE49-F238E27FC236}">
                <a16:creationId xmlns:a16="http://schemas.microsoft.com/office/drawing/2014/main" id="{B779B134-01DD-4535-9741-CD5C3E410E7A}"/>
              </a:ext>
            </a:extLst>
          </p:cNvPr>
          <p:cNvGrpSpPr/>
          <p:nvPr/>
        </p:nvGrpSpPr>
        <p:grpSpPr>
          <a:xfrm>
            <a:off x="1085851" y="3114708"/>
            <a:ext cx="5403784" cy="1823796"/>
            <a:chOff x="1085851" y="4148131"/>
            <a:chExt cx="5403784" cy="1823796"/>
          </a:xfrm>
        </p:grpSpPr>
        <p:sp>
          <p:nvSpPr>
            <p:cNvPr id="40" name="מלבן: פינות מעוגלות 39">
              <a:extLst>
                <a:ext uri="{FF2B5EF4-FFF2-40B4-BE49-F238E27FC236}">
                  <a16:creationId xmlns:a16="http://schemas.microsoft.com/office/drawing/2014/main" id="{30F7558F-2476-44A0-A572-45BCBCE4F8AA}"/>
                </a:ext>
              </a:extLst>
            </p:cNvPr>
            <p:cNvSpPr/>
            <p:nvPr/>
          </p:nvSpPr>
          <p:spPr>
            <a:xfrm>
              <a:off x="1085851" y="4148264"/>
              <a:ext cx="5403784" cy="1534913"/>
            </a:xfrm>
            <a:prstGeom prst="roundRect">
              <a:avLst>
                <a:gd name="adj" fmla="val 3542"/>
              </a:avLst>
            </a:prstGeom>
            <a:solidFill>
              <a:schemeClr val="bg1">
                <a:alpha val="80000"/>
              </a:schemeClr>
            </a:solidFill>
            <a:ln>
              <a:solidFill>
                <a:srgbClr val="D7EA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TextBox 40">
              <a:extLst>
                <a:ext uri="{FF2B5EF4-FFF2-40B4-BE49-F238E27FC236}">
                  <a16:creationId xmlns:a16="http://schemas.microsoft.com/office/drawing/2014/main" id="{62918CDE-9F14-4B2D-96EF-4F7D160E34B6}"/>
                </a:ext>
              </a:extLst>
            </p:cNvPr>
            <p:cNvSpPr txBox="1"/>
            <p:nvPr/>
          </p:nvSpPr>
          <p:spPr>
            <a:xfrm>
              <a:off x="5371122" y="4590130"/>
              <a:ext cx="1035791" cy="585032"/>
            </a:xfrm>
            <a:prstGeom prst="rect">
              <a:avLst/>
            </a:prstGeom>
            <a:noFill/>
          </p:spPr>
          <p:txBody>
            <a:bodyPr wrap="square" rtlCol="1">
              <a:spAutoFit/>
            </a:bodyPr>
            <a:lstStyle/>
            <a:p>
              <a:pPr algn="r" rtl="1">
                <a:spcAft>
                  <a:spcPts val="600"/>
                </a:spcAft>
              </a:pPr>
              <a:r>
                <a:rPr lang="he-IL" sz="1601" b="1" dirty="0">
                  <a:solidFill>
                    <a:srgbClr val="76B856"/>
                  </a:solidFill>
                </a:rPr>
                <a:t>קושי במעברים</a:t>
              </a:r>
              <a:endParaRPr lang="he-IL" sz="1601" b="1" dirty="0">
                <a:solidFill>
                  <a:srgbClr val="76B856"/>
                </a:solidFill>
                <a:latin typeface="Arial" pitchFamily="34" charset="0"/>
                <a:cs typeface="Arial" pitchFamily="34" charset="0"/>
              </a:endParaRPr>
            </a:p>
          </p:txBody>
        </p:sp>
        <p:sp>
          <p:nvSpPr>
            <p:cNvPr id="42" name="מלבן 41">
              <a:extLst>
                <a:ext uri="{FF2B5EF4-FFF2-40B4-BE49-F238E27FC236}">
                  <a16:creationId xmlns:a16="http://schemas.microsoft.com/office/drawing/2014/main" id="{2EE6C97C-C9D7-435D-92D6-60F45B8627B8}"/>
                </a:ext>
              </a:extLst>
            </p:cNvPr>
            <p:cNvSpPr/>
            <p:nvPr/>
          </p:nvSpPr>
          <p:spPr>
            <a:xfrm>
              <a:off x="1085851" y="4148131"/>
              <a:ext cx="4375149" cy="1524841"/>
            </a:xfrm>
            <a:prstGeom prst="rect">
              <a:avLst/>
            </a:prstGeom>
          </p:spPr>
          <p:txBody>
            <a:bodyPr wrap="square">
              <a:spAutoFit/>
            </a:bodyPr>
            <a:lstStyle/>
            <a:p>
              <a:pPr algn="r" rtl="1">
                <a:lnSpc>
                  <a:spcPct val="150000"/>
                </a:lnSpc>
              </a:pPr>
              <a:r>
                <a:rPr lang="he-IL" sz="1601" b="1" dirty="0">
                  <a:solidFill>
                    <a:schemeClr val="tx1">
                      <a:lumMod val="50000"/>
                      <a:lumOff val="50000"/>
                    </a:schemeClr>
                  </a:solidFill>
                  <a:highlight>
                    <a:srgbClr val="D7EACC"/>
                  </a:highlight>
                  <a:latin typeface="Arial" pitchFamily="34" charset="0"/>
                  <a:cs typeface="Arial" pitchFamily="34" charset="0"/>
                </a:rPr>
                <a:t>הקושי לקבל ולהסתגל למעבר ממקום למקום, מפעילות לפעילות וממצב למצב,</a:t>
              </a:r>
              <a:r>
                <a:rPr lang="he-IL" sz="1601" dirty="0">
                  <a:solidFill>
                    <a:schemeClr val="tx1">
                      <a:lumMod val="50000"/>
                      <a:lumOff val="50000"/>
                    </a:schemeClr>
                  </a:solidFill>
                  <a:latin typeface="Arial" pitchFamily="34" charset="0"/>
                  <a:cs typeface="Arial" pitchFamily="34" charset="0"/>
                </a:rPr>
                <a:t> לדוגמה: מהבית לבית הספר, משיעור לשיעור, מסיום האכילה לכניסה למקלחת, משינה לערות וכדומה.</a:t>
              </a:r>
            </a:p>
          </p:txBody>
        </p:sp>
        <p:sp>
          <p:nvSpPr>
            <p:cNvPr id="43" name="TextBox 42">
              <a:extLst>
                <a:ext uri="{FF2B5EF4-FFF2-40B4-BE49-F238E27FC236}">
                  <a16:creationId xmlns:a16="http://schemas.microsoft.com/office/drawing/2014/main" id="{71B6480D-93D2-4223-907A-7BF37E855B11}"/>
                </a:ext>
              </a:extLst>
            </p:cNvPr>
            <p:cNvSpPr txBox="1"/>
            <p:nvPr/>
          </p:nvSpPr>
          <p:spPr>
            <a:xfrm>
              <a:off x="1085853" y="5694928"/>
              <a:ext cx="3202224" cy="276999"/>
            </a:xfrm>
            <a:prstGeom prst="rect">
              <a:avLst/>
            </a:prstGeom>
            <a:noFill/>
          </p:spPr>
          <p:txBody>
            <a:bodyPr wrap="square" rtlCol="1">
              <a:spAutoFit/>
            </a:bodyPr>
            <a:lstStyle/>
            <a:p>
              <a:r>
                <a:rPr lang="he-IL" sz="1200" dirty="0">
                  <a:solidFill>
                    <a:prstClr val="black">
                      <a:lumMod val="50000"/>
                      <a:lumOff val="50000"/>
                    </a:prstClr>
                  </a:solidFill>
                </a:rPr>
                <a:t>בהתבסס על: </a:t>
              </a:r>
              <a:r>
                <a:rPr lang="he-IL" sz="1200" dirty="0">
                  <a:solidFill>
                    <a:prstClr val="black">
                      <a:lumMod val="50000"/>
                      <a:lumOff val="50000"/>
                    </a:prstClr>
                  </a:solidFill>
                  <a:hlinkClick r:id="rId2"/>
                </a:rPr>
                <a:t>אורית </a:t>
              </a:r>
              <a:r>
                <a:rPr lang="he-IL" sz="1200" dirty="0" err="1">
                  <a:solidFill>
                    <a:prstClr val="black">
                      <a:lumMod val="50000"/>
                      <a:lumOff val="50000"/>
                    </a:prstClr>
                  </a:solidFill>
                  <a:hlinkClick r:id="rId2"/>
                </a:rPr>
                <a:t>פינצ'בסקי</a:t>
              </a:r>
              <a:r>
                <a:rPr lang="he-IL" sz="1200" dirty="0">
                  <a:solidFill>
                    <a:prstClr val="black">
                      <a:lumMod val="50000"/>
                      <a:lumOff val="50000"/>
                    </a:prstClr>
                  </a:solidFill>
                  <a:hlinkClick r:id="rId2"/>
                </a:rPr>
                <a:t>, מרפאה בעיסוק</a:t>
              </a:r>
              <a:endParaRPr lang="he-IL" sz="1200" dirty="0">
                <a:solidFill>
                  <a:prstClr val="black">
                    <a:lumMod val="50000"/>
                    <a:lumOff val="50000"/>
                  </a:prstClr>
                </a:solidFill>
              </a:endParaRPr>
            </a:p>
          </p:txBody>
        </p:sp>
      </p:grpSp>
      <p:sp>
        <p:nvSpPr>
          <p:cNvPr id="44" name="TextBox 43">
            <a:extLst>
              <a:ext uri="{FF2B5EF4-FFF2-40B4-BE49-F238E27FC236}">
                <a16:creationId xmlns:a16="http://schemas.microsoft.com/office/drawing/2014/main" id="{0217E51E-13DC-4C05-BDF9-27FEBADD0730}"/>
              </a:ext>
            </a:extLst>
          </p:cNvPr>
          <p:cNvSpPr txBox="1"/>
          <p:nvPr/>
        </p:nvSpPr>
        <p:spPr>
          <a:xfrm>
            <a:off x="967646" y="5046995"/>
            <a:ext cx="5674388" cy="3526350"/>
          </a:xfrm>
          <a:prstGeom prst="rect">
            <a:avLst/>
          </a:prstGeom>
          <a:noFill/>
        </p:spPr>
        <p:txBody>
          <a:bodyPr wrap="square" lIns="36000" rtlCol="1">
            <a:spAutoFit/>
          </a:bodyPr>
          <a:lstStyle/>
          <a:p>
            <a:pPr algn="r" rtl="1">
              <a:lnSpc>
                <a:spcPct val="150000"/>
              </a:lnSpc>
              <a:spcAft>
                <a:spcPts val="600"/>
              </a:spcAft>
            </a:pPr>
            <a:r>
              <a:rPr lang="he-IL" sz="1601" dirty="0">
                <a:solidFill>
                  <a:schemeClr val="tx1">
                    <a:lumMod val="50000"/>
                    <a:lumOff val="50000"/>
                  </a:schemeClr>
                </a:solidFill>
                <a:latin typeface="Arial" pitchFamily="34" charset="0"/>
                <a:cs typeface="Arial" pitchFamily="34" charset="0"/>
              </a:rPr>
              <a:t>המעברים דורשים גמישות במחשבה ואת היכולת לקבל שינויים ולהתאים את עצמנו אליהם. עבור ילדים אלה, כל יציאה משגרה מבלבלת ומסעירה אותם. </a:t>
            </a:r>
            <a:r>
              <a:rPr lang="he-IL" sz="1601" b="1" dirty="0">
                <a:solidFill>
                  <a:schemeClr val="tx1">
                    <a:lumMod val="50000"/>
                    <a:lumOff val="50000"/>
                  </a:schemeClr>
                </a:solidFill>
                <a:highlight>
                  <a:srgbClr val="D7EACC"/>
                </a:highlight>
                <a:latin typeface="Arial" pitchFamily="34" charset="0"/>
                <a:cs typeface="Arial" pitchFamily="34" charset="0"/>
              </a:rPr>
              <a:t>המעברים מציפים אותם ברגשות של פחד, חוסר ביטחון ואי וודאות. פעמים רבות הם מגיבים בכעס ועצבנות.</a:t>
            </a:r>
          </a:p>
          <a:p>
            <a:pPr algn="r" rtl="1">
              <a:lnSpc>
                <a:spcPct val="150000"/>
              </a:lnSpc>
              <a:spcAft>
                <a:spcPts val="600"/>
              </a:spcAft>
            </a:pPr>
            <a:r>
              <a:rPr lang="he-IL" sz="1601" b="1" dirty="0">
                <a:solidFill>
                  <a:schemeClr val="tx1">
                    <a:lumMod val="50000"/>
                    <a:lumOff val="50000"/>
                  </a:schemeClr>
                </a:solidFill>
                <a:highlight>
                  <a:srgbClr val="D7EACC"/>
                </a:highlight>
                <a:latin typeface="Arial" pitchFamily="34" charset="0"/>
                <a:cs typeface="Arial" pitchFamily="34" charset="0"/>
              </a:rPr>
              <a:t>מתן תחושת ביטחון לילדים ותרגול ההתמודדות עם המעברים </a:t>
            </a:r>
            <a:r>
              <a:rPr lang="he-IL" sz="1601" dirty="0">
                <a:solidFill>
                  <a:schemeClr val="tx1">
                    <a:lumMod val="50000"/>
                    <a:lumOff val="50000"/>
                  </a:schemeClr>
                </a:solidFill>
                <a:latin typeface="Arial" pitchFamily="34" charset="0"/>
                <a:cs typeface="Arial" pitchFamily="34" charset="0"/>
              </a:rPr>
              <a:t>הן הדרכים הנפוצות להתמודד עם הנושא. להרחבה ראה </a:t>
            </a:r>
            <a:r>
              <a:rPr lang="he-IL" sz="1601" dirty="0">
                <a:solidFill>
                  <a:schemeClr val="tx1">
                    <a:lumMod val="50000"/>
                    <a:lumOff val="50000"/>
                  </a:schemeClr>
                </a:solidFill>
                <a:latin typeface="Arial" pitchFamily="34" charset="0"/>
                <a:cs typeface="Arial" pitchFamily="34" charset="0"/>
                <a:hlinkClick r:id="rId3" action="ppaction://hlinksldjump"/>
              </a:rPr>
              <a:t>'משמעות סדר היום'</a:t>
            </a:r>
            <a:r>
              <a:rPr lang="he-IL" sz="1601" dirty="0">
                <a:solidFill>
                  <a:schemeClr val="tx1">
                    <a:lumMod val="50000"/>
                    <a:lumOff val="50000"/>
                  </a:schemeClr>
                </a:solidFill>
                <a:latin typeface="Arial" pitchFamily="34" charset="0"/>
                <a:cs typeface="Arial" pitchFamily="34" charset="0"/>
              </a:rPr>
              <a:t>.</a:t>
            </a:r>
          </a:p>
          <a:p>
            <a:pPr algn="r" rtl="1">
              <a:lnSpc>
                <a:spcPct val="150000"/>
              </a:lnSpc>
              <a:spcAft>
                <a:spcPts val="600"/>
              </a:spcAft>
            </a:pPr>
            <a:r>
              <a:rPr lang="he-IL" sz="1601" dirty="0">
                <a:solidFill>
                  <a:schemeClr val="tx1">
                    <a:lumMod val="50000"/>
                    <a:lumOff val="50000"/>
                  </a:schemeClr>
                </a:solidFill>
                <a:latin typeface="Arial" pitchFamily="34" charset="0"/>
                <a:cs typeface="Arial" pitchFamily="34" charset="0"/>
              </a:rPr>
              <a:t>הזדמנויות לתיאום ציפיות עם הילדים: שיחת צהריים, שיחת 16:00</a:t>
            </a:r>
            <a:br>
              <a:rPr lang="en-US" sz="1601" dirty="0">
                <a:solidFill>
                  <a:schemeClr val="tx1">
                    <a:lumMod val="50000"/>
                    <a:lumOff val="50000"/>
                  </a:schemeClr>
                </a:solidFill>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שיחת הערב לסיכום היום.</a:t>
            </a:r>
          </a:p>
        </p:txBody>
      </p:sp>
      <p:grpSp>
        <p:nvGrpSpPr>
          <p:cNvPr id="6" name="קבוצה 5">
            <a:extLst>
              <a:ext uri="{FF2B5EF4-FFF2-40B4-BE49-F238E27FC236}">
                <a16:creationId xmlns:a16="http://schemas.microsoft.com/office/drawing/2014/main" id="{7E56CEE5-BF13-4723-A024-2D0E55836AB5}"/>
              </a:ext>
            </a:extLst>
          </p:cNvPr>
          <p:cNvGrpSpPr/>
          <p:nvPr/>
        </p:nvGrpSpPr>
        <p:grpSpPr>
          <a:xfrm>
            <a:off x="967646" y="8755852"/>
            <a:ext cx="5515200" cy="840655"/>
            <a:chOff x="967646" y="8803477"/>
            <a:chExt cx="5515200" cy="840655"/>
          </a:xfrm>
        </p:grpSpPr>
        <p:sp>
          <p:nvSpPr>
            <p:cNvPr id="45" name="TextBox 44">
              <a:extLst>
                <a:ext uri="{FF2B5EF4-FFF2-40B4-BE49-F238E27FC236}">
                  <a16:creationId xmlns:a16="http://schemas.microsoft.com/office/drawing/2014/main" id="{03FB18F9-4ABE-4536-B520-4176DB7B6F6B}"/>
                </a:ext>
              </a:extLst>
            </p:cNvPr>
            <p:cNvSpPr txBox="1"/>
            <p:nvPr/>
          </p:nvSpPr>
          <p:spPr>
            <a:xfrm>
              <a:off x="967646" y="9228121"/>
              <a:ext cx="5515200" cy="416011"/>
            </a:xfrm>
            <a:prstGeom prst="rect">
              <a:avLst/>
            </a:prstGeom>
            <a:noFill/>
            <a:ln>
              <a:noFill/>
            </a:ln>
          </p:spPr>
          <p:txBody>
            <a:bodyPr wrap="square" rtlCol="1">
              <a:spAutoFit/>
            </a:bodyPr>
            <a:lstStyle/>
            <a:p>
              <a:pPr marL="182564" indent="-182564" algn="r" rtl="1">
                <a:lnSpc>
                  <a:spcPct val="150000"/>
                </a:lnSpc>
                <a:spcAft>
                  <a:spcPts val="600"/>
                </a:spcAft>
                <a:buClr>
                  <a:srgbClr val="76B856"/>
                </a:buClr>
                <a:buFont typeface="Calibri" panose="020F0502020204030204" pitchFamily="34" charset="0"/>
                <a:buChar char="‹"/>
              </a:pPr>
              <a:r>
                <a:rPr lang="he-IL" sz="1600" dirty="0">
                  <a:solidFill>
                    <a:prstClr val="black">
                      <a:lumMod val="50000"/>
                      <a:lumOff val="50000"/>
                    </a:prstClr>
                  </a:solidFill>
                  <a:hlinkClick r:id="rId2"/>
                </a:rPr>
                <a:t>אורית </a:t>
              </a:r>
              <a:r>
                <a:rPr lang="he-IL" sz="1600" dirty="0" err="1">
                  <a:solidFill>
                    <a:prstClr val="black">
                      <a:lumMod val="50000"/>
                      <a:lumOff val="50000"/>
                    </a:prstClr>
                  </a:solidFill>
                  <a:hlinkClick r:id="rId2"/>
                </a:rPr>
                <a:t>פינצ'בסקי</a:t>
              </a:r>
              <a:r>
                <a:rPr lang="he-IL" sz="1600" dirty="0">
                  <a:solidFill>
                    <a:prstClr val="black">
                      <a:lumMod val="50000"/>
                      <a:lumOff val="50000"/>
                    </a:prstClr>
                  </a:solidFill>
                  <a:hlinkClick r:id="rId2"/>
                </a:rPr>
                <a:t>, מרפאה בעיסוק</a:t>
              </a:r>
              <a:endParaRPr lang="he-IL" sz="1601" dirty="0">
                <a:solidFill>
                  <a:srgbClr val="FF0000"/>
                </a:solidFill>
              </a:endParaRPr>
            </a:p>
          </p:txBody>
        </p:sp>
        <p:grpSp>
          <p:nvGrpSpPr>
            <p:cNvPr id="46" name="קבוצה 45">
              <a:extLst>
                <a:ext uri="{FF2B5EF4-FFF2-40B4-BE49-F238E27FC236}">
                  <a16:creationId xmlns:a16="http://schemas.microsoft.com/office/drawing/2014/main" id="{F1975C22-3567-44F7-8A01-52B5D6493ED9}"/>
                </a:ext>
              </a:extLst>
            </p:cNvPr>
            <p:cNvGrpSpPr/>
            <p:nvPr/>
          </p:nvGrpSpPr>
          <p:grpSpPr>
            <a:xfrm>
              <a:off x="2704543" y="8803477"/>
              <a:ext cx="1982175" cy="418761"/>
              <a:chOff x="2704543" y="2148677"/>
              <a:chExt cx="1982175" cy="418761"/>
            </a:xfrm>
          </p:grpSpPr>
          <p:sp>
            <p:nvSpPr>
              <p:cNvPr id="47" name="מלבן 46">
                <a:extLst>
                  <a:ext uri="{FF2B5EF4-FFF2-40B4-BE49-F238E27FC236}">
                    <a16:creationId xmlns:a16="http://schemas.microsoft.com/office/drawing/2014/main" id="{7B7C3170-425E-4334-8481-B0A058CFA179}"/>
                  </a:ext>
                </a:extLst>
              </p:cNvPr>
              <p:cNvSpPr/>
              <p:nvPr/>
            </p:nvSpPr>
            <p:spPr>
              <a:xfrm>
                <a:off x="2704543" y="2148677"/>
                <a:ext cx="1982175" cy="418761"/>
              </a:xfrm>
              <a:prstGeom prst="rect">
                <a:avLst/>
              </a:prstGeom>
              <a:solidFill>
                <a:srgbClr val="76B85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pSp>
            <p:nvGrpSpPr>
              <p:cNvPr id="48" name="גרפיקה 76">
                <a:extLst>
                  <a:ext uri="{FF2B5EF4-FFF2-40B4-BE49-F238E27FC236}">
                    <a16:creationId xmlns:a16="http://schemas.microsoft.com/office/drawing/2014/main" id="{2080A2DB-D48E-4522-B74C-3BE5B1135D2A}"/>
                  </a:ext>
                </a:extLst>
              </p:cNvPr>
              <p:cNvGrpSpPr/>
              <p:nvPr/>
            </p:nvGrpSpPr>
            <p:grpSpPr>
              <a:xfrm>
                <a:off x="4276451" y="2216866"/>
                <a:ext cx="290396" cy="290396"/>
                <a:chOff x="1855787" y="3421856"/>
                <a:chExt cx="3848100" cy="3848100"/>
              </a:xfrm>
            </p:grpSpPr>
            <p:sp>
              <p:nvSpPr>
                <p:cNvPr id="50" name="צורה חופשית: צורה 57">
                  <a:extLst>
                    <a:ext uri="{FF2B5EF4-FFF2-40B4-BE49-F238E27FC236}">
                      <a16:creationId xmlns:a16="http://schemas.microsoft.com/office/drawing/2014/main" id="{FC21EA53-A120-4D6C-94C4-1EC8E954524D}"/>
                    </a:ext>
                  </a:extLst>
                </p:cNvPr>
                <p:cNvSpPr/>
                <p:nvPr/>
              </p:nvSpPr>
              <p:spPr>
                <a:xfrm>
                  <a:off x="2319750" y="3414712"/>
                  <a:ext cx="2924175" cy="3857625"/>
                </a:xfrm>
                <a:custGeom>
                  <a:avLst/>
                  <a:gdLst>
                    <a:gd name="connsiteX0" fmla="*/ 259366 w 2924175"/>
                    <a:gd name="connsiteY0" fmla="*/ 7144 h 3857625"/>
                    <a:gd name="connsiteX1" fmla="*/ 2286667 w 2924175"/>
                    <a:gd name="connsiteY1" fmla="*/ 7144 h 3857625"/>
                    <a:gd name="connsiteX2" fmla="*/ 2917603 w 2924175"/>
                    <a:gd name="connsiteY2" fmla="*/ 637699 h 3857625"/>
                    <a:gd name="connsiteX3" fmla="*/ 2917603 w 2924175"/>
                    <a:gd name="connsiteY3" fmla="*/ 3228499 h 3857625"/>
                    <a:gd name="connsiteX4" fmla="*/ 2286667 w 2924175"/>
                    <a:gd name="connsiteY4" fmla="*/ 3859435 h 3857625"/>
                    <a:gd name="connsiteX5" fmla="*/ 259366 w 2924175"/>
                    <a:gd name="connsiteY5" fmla="*/ 3859435 h 3857625"/>
                    <a:gd name="connsiteX6" fmla="*/ 7144 w 2924175"/>
                    <a:gd name="connsiteY6" fmla="*/ 3607213 h 3857625"/>
                    <a:gd name="connsiteX7" fmla="*/ 7144 w 2924175"/>
                    <a:gd name="connsiteY7" fmla="*/ 259366 h 3857625"/>
                    <a:gd name="connsiteX8" fmla="*/ 259366 w 2924175"/>
                    <a:gd name="connsiteY8" fmla="*/ 7144 h 3857625"/>
                    <a:gd name="connsiteX9" fmla="*/ 259366 w 2924175"/>
                    <a:gd name="connsiteY9" fmla="*/ 7144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175" h="3857625">
                      <a:moveTo>
                        <a:pt x="259366" y="7144"/>
                      </a:moveTo>
                      <a:lnTo>
                        <a:pt x="2286667" y="7144"/>
                      </a:lnTo>
                      <a:cubicBezTo>
                        <a:pt x="2634539" y="8192"/>
                        <a:pt x="2916346" y="289827"/>
                        <a:pt x="2917603" y="637699"/>
                      </a:cubicBezTo>
                      <a:lnTo>
                        <a:pt x="2917603" y="3228499"/>
                      </a:lnTo>
                      <a:cubicBezTo>
                        <a:pt x="2916555" y="3576523"/>
                        <a:pt x="2634691" y="3858387"/>
                        <a:pt x="2286667" y="3859435"/>
                      </a:cubicBezTo>
                      <a:lnTo>
                        <a:pt x="259366" y="3859435"/>
                      </a:lnTo>
                      <a:cubicBezTo>
                        <a:pt x="120244" y="3859016"/>
                        <a:pt x="7563" y="3746335"/>
                        <a:pt x="7144" y="3607213"/>
                      </a:cubicBezTo>
                      <a:lnTo>
                        <a:pt x="7144" y="259366"/>
                      </a:lnTo>
                      <a:cubicBezTo>
                        <a:pt x="7563" y="120244"/>
                        <a:pt x="120244" y="7563"/>
                        <a:pt x="259366" y="7144"/>
                      </a:cubicBezTo>
                      <a:lnTo>
                        <a:pt x="259366" y="7144"/>
                      </a:lnTo>
                      <a:close/>
                    </a:path>
                  </a:pathLst>
                </a:custGeom>
                <a:solidFill>
                  <a:schemeClr val="accent3">
                    <a:lumMod val="40000"/>
                    <a:lumOff val="60000"/>
                  </a:schemeClr>
                </a:solidFill>
                <a:ln w="9525" cap="flat">
                  <a:noFill/>
                  <a:prstDash val="solid"/>
                  <a:miter/>
                </a:ln>
              </p:spPr>
              <p:txBody>
                <a:bodyPr rtlCol="1" anchor="ctr"/>
                <a:lstStyle/>
                <a:p>
                  <a:endParaRPr lang="he-IL" sz="1400"/>
                </a:p>
              </p:txBody>
            </p:sp>
            <p:sp>
              <p:nvSpPr>
                <p:cNvPr id="51" name="צורה חופשית: צורה 58">
                  <a:extLst>
                    <a:ext uri="{FF2B5EF4-FFF2-40B4-BE49-F238E27FC236}">
                      <a16:creationId xmlns:a16="http://schemas.microsoft.com/office/drawing/2014/main" id="{7D4D521F-3EA1-4F9C-85DA-0A5CBB1B3E9D}"/>
                    </a:ext>
                  </a:extLst>
                </p:cNvPr>
                <p:cNvSpPr/>
                <p:nvPr/>
              </p:nvSpPr>
              <p:spPr>
                <a:xfrm>
                  <a:off x="2319750" y="3414712"/>
                  <a:ext cx="2733675" cy="3609975"/>
                </a:xfrm>
                <a:custGeom>
                  <a:avLst/>
                  <a:gdLst>
                    <a:gd name="connsiteX0" fmla="*/ 259366 w 2733675"/>
                    <a:gd name="connsiteY0" fmla="*/ 7144 h 3609975"/>
                    <a:gd name="connsiteX1" fmla="*/ 2286667 w 2733675"/>
                    <a:gd name="connsiteY1" fmla="*/ 7144 h 3609975"/>
                    <a:gd name="connsiteX2" fmla="*/ 2688241 w 2733675"/>
                    <a:gd name="connsiteY2" fmla="*/ 152686 h 3609975"/>
                    <a:gd name="connsiteX3" fmla="*/ 2734723 w 2733675"/>
                    <a:gd name="connsiteY3" fmla="*/ 390049 h 3609975"/>
                    <a:gd name="connsiteX4" fmla="*/ 2734723 w 2733675"/>
                    <a:gd name="connsiteY4" fmla="*/ 2980849 h 3609975"/>
                    <a:gd name="connsiteX5" fmla="*/ 2104168 w 2733675"/>
                    <a:gd name="connsiteY5" fmla="*/ 3609499 h 3609975"/>
                    <a:gd name="connsiteX6" fmla="*/ 76867 w 2733675"/>
                    <a:gd name="connsiteY6" fmla="*/ 3609499 h 3609975"/>
                    <a:gd name="connsiteX7" fmla="*/ 7144 w 2733675"/>
                    <a:gd name="connsiteY7" fmla="*/ 3599593 h 3609975"/>
                    <a:gd name="connsiteX8" fmla="*/ 7144 w 2733675"/>
                    <a:gd name="connsiteY8" fmla="*/ 259366 h 3609975"/>
                    <a:gd name="connsiteX9" fmla="*/ 259366 w 2733675"/>
                    <a:gd name="connsiteY9" fmla="*/ 7144 h 3609975"/>
                    <a:gd name="connsiteX10" fmla="*/ 259366 w 2733675"/>
                    <a:gd name="connsiteY10"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3675" h="3609975">
                      <a:moveTo>
                        <a:pt x="259366" y="7144"/>
                      </a:moveTo>
                      <a:lnTo>
                        <a:pt x="2286667" y="7144"/>
                      </a:lnTo>
                      <a:cubicBezTo>
                        <a:pt x="2433428" y="7210"/>
                        <a:pt x="2575522" y="58703"/>
                        <a:pt x="2688241" y="152686"/>
                      </a:cubicBezTo>
                      <a:cubicBezTo>
                        <a:pt x="2719045" y="228029"/>
                        <a:pt x="2734837" y="308658"/>
                        <a:pt x="2734723" y="390049"/>
                      </a:cubicBezTo>
                      <a:lnTo>
                        <a:pt x="2734723" y="2980849"/>
                      </a:lnTo>
                      <a:cubicBezTo>
                        <a:pt x="2732427" y="3327825"/>
                        <a:pt x="2451154" y="3608251"/>
                        <a:pt x="2104168" y="3609499"/>
                      </a:cubicBezTo>
                      <a:lnTo>
                        <a:pt x="76867" y="3609499"/>
                      </a:lnTo>
                      <a:cubicBezTo>
                        <a:pt x="53273" y="3609499"/>
                        <a:pt x="29804" y="3606165"/>
                        <a:pt x="7144" y="3599593"/>
                      </a:cubicBezTo>
                      <a:lnTo>
                        <a:pt x="7144" y="259366"/>
                      </a:lnTo>
                      <a:cubicBezTo>
                        <a:pt x="7563" y="120244"/>
                        <a:pt x="120244" y="7563"/>
                        <a:pt x="259366" y="7144"/>
                      </a:cubicBezTo>
                      <a:lnTo>
                        <a:pt x="259366" y="7144"/>
                      </a:lnTo>
                      <a:close/>
                    </a:path>
                  </a:pathLst>
                </a:custGeom>
                <a:solidFill>
                  <a:srgbClr val="FFFFFF"/>
                </a:solidFill>
                <a:ln w="9525" cap="flat">
                  <a:noFill/>
                  <a:prstDash val="solid"/>
                  <a:miter/>
                </a:ln>
              </p:spPr>
              <p:txBody>
                <a:bodyPr rtlCol="1" anchor="ctr"/>
                <a:lstStyle/>
                <a:p>
                  <a:endParaRPr lang="he-IL" sz="1400"/>
                </a:p>
              </p:txBody>
            </p:sp>
            <p:sp>
              <p:nvSpPr>
                <p:cNvPr id="52" name="צורה חופשית: צורה 59">
                  <a:extLst>
                    <a:ext uri="{FF2B5EF4-FFF2-40B4-BE49-F238E27FC236}">
                      <a16:creationId xmlns:a16="http://schemas.microsoft.com/office/drawing/2014/main" id="{5E04AABB-9C6C-4F73-A350-21E74257A82A}"/>
                    </a:ext>
                  </a:extLst>
                </p:cNvPr>
                <p:cNvSpPr/>
                <p:nvPr/>
              </p:nvSpPr>
              <p:spPr>
                <a:xfrm>
                  <a:off x="2319369" y="3414712"/>
                  <a:ext cx="2552700" cy="3609975"/>
                </a:xfrm>
                <a:custGeom>
                  <a:avLst/>
                  <a:gdLst>
                    <a:gd name="connsiteX0" fmla="*/ 227743 w 2552700"/>
                    <a:gd name="connsiteY0" fmla="*/ 7144 h 3609975"/>
                    <a:gd name="connsiteX1" fmla="*/ 2330101 w 2552700"/>
                    <a:gd name="connsiteY1" fmla="*/ 7144 h 3609975"/>
                    <a:gd name="connsiteX2" fmla="*/ 2550700 w 2552700"/>
                    <a:gd name="connsiteY2" fmla="*/ 227743 h 3609975"/>
                    <a:gd name="connsiteX3" fmla="*/ 2550700 w 2552700"/>
                    <a:gd name="connsiteY3" fmla="*/ 2901220 h 3609975"/>
                    <a:gd name="connsiteX4" fmla="*/ 2105692 w 2552700"/>
                    <a:gd name="connsiteY4" fmla="*/ 3386233 h 3609975"/>
                    <a:gd name="connsiteX5" fmla="*/ 227743 w 2552700"/>
                    <a:gd name="connsiteY5" fmla="*/ 3386233 h 3609975"/>
                    <a:gd name="connsiteX6" fmla="*/ 7144 w 2552700"/>
                    <a:gd name="connsiteY6" fmla="*/ 3606832 h 3609975"/>
                    <a:gd name="connsiteX7" fmla="*/ 7144 w 2552700"/>
                    <a:gd name="connsiteY7" fmla="*/ 227743 h 3609975"/>
                    <a:gd name="connsiteX8" fmla="*/ 227743 w 2552700"/>
                    <a:gd name="connsiteY8" fmla="*/ 7144 h 3609975"/>
                    <a:gd name="connsiteX9" fmla="*/ 227743 w 2552700"/>
                    <a:gd name="connsiteY9"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2700" h="3609975">
                      <a:moveTo>
                        <a:pt x="227743" y="7144"/>
                      </a:moveTo>
                      <a:lnTo>
                        <a:pt x="2330101" y="7144"/>
                      </a:lnTo>
                      <a:cubicBezTo>
                        <a:pt x="2451849" y="7353"/>
                        <a:pt x="2550490" y="105994"/>
                        <a:pt x="2550700" y="227743"/>
                      </a:cubicBezTo>
                      <a:lnTo>
                        <a:pt x="2550700" y="2901220"/>
                      </a:lnTo>
                      <a:cubicBezTo>
                        <a:pt x="2561749" y="3222784"/>
                        <a:pt x="2405920" y="3376708"/>
                        <a:pt x="2105692" y="3386233"/>
                      </a:cubicBezTo>
                      <a:lnTo>
                        <a:pt x="227743" y="3386233"/>
                      </a:lnTo>
                      <a:cubicBezTo>
                        <a:pt x="105994" y="3386443"/>
                        <a:pt x="7353" y="3485083"/>
                        <a:pt x="7144" y="3606832"/>
                      </a:cubicBezTo>
                      <a:lnTo>
                        <a:pt x="7144" y="227743"/>
                      </a:lnTo>
                      <a:cubicBezTo>
                        <a:pt x="7353" y="105994"/>
                        <a:pt x="105994" y="7353"/>
                        <a:pt x="227743" y="7144"/>
                      </a:cubicBezTo>
                      <a:lnTo>
                        <a:pt x="227743" y="7144"/>
                      </a:lnTo>
                      <a:close/>
                    </a:path>
                  </a:pathLst>
                </a:custGeom>
                <a:solidFill>
                  <a:schemeClr val="tx2">
                    <a:lumMod val="40000"/>
                    <a:lumOff val="60000"/>
                  </a:schemeClr>
                </a:solidFill>
                <a:ln w="9525" cap="flat">
                  <a:noFill/>
                  <a:prstDash val="solid"/>
                  <a:miter/>
                </a:ln>
              </p:spPr>
              <p:txBody>
                <a:bodyPr rtlCol="1" anchor="ctr"/>
                <a:lstStyle/>
                <a:p>
                  <a:endParaRPr lang="he-IL" sz="1400"/>
                </a:p>
              </p:txBody>
            </p:sp>
            <p:sp>
              <p:nvSpPr>
                <p:cNvPr id="53" name="צורה חופשית: צורה 60">
                  <a:extLst>
                    <a:ext uri="{FF2B5EF4-FFF2-40B4-BE49-F238E27FC236}">
                      <a16:creationId xmlns:a16="http://schemas.microsoft.com/office/drawing/2014/main" id="{C39285C9-67C4-4E36-B89D-261B8C2232F7}"/>
                    </a:ext>
                  </a:extLst>
                </p:cNvPr>
                <p:cNvSpPr/>
                <p:nvPr/>
              </p:nvSpPr>
              <p:spPr>
                <a:xfrm>
                  <a:off x="2856960" y="4232338"/>
                  <a:ext cx="1476375" cy="428625"/>
                </a:xfrm>
                <a:custGeom>
                  <a:avLst/>
                  <a:gdLst>
                    <a:gd name="connsiteX0" fmla="*/ 133255 w 1476375"/>
                    <a:gd name="connsiteY0" fmla="*/ 7144 h 428625"/>
                    <a:gd name="connsiteX1" fmla="*/ 1349788 w 1476375"/>
                    <a:gd name="connsiteY1" fmla="*/ 7144 h 428625"/>
                    <a:gd name="connsiteX2" fmla="*/ 1475899 w 1476375"/>
                    <a:gd name="connsiteY2" fmla="*/ 133255 h 428625"/>
                    <a:gd name="connsiteX3" fmla="*/ 1475899 w 1476375"/>
                    <a:gd name="connsiteY3" fmla="*/ 303943 h 428625"/>
                    <a:gd name="connsiteX4" fmla="*/ 1349788 w 1476375"/>
                    <a:gd name="connsiteY4" fmla="*/ 430054 h 428625"/>
                    <a:gd name="connsiteX5" fmla="*/ 133255 w 1476375"/>
                    <a:gd name="connsiteY5" fmla="*/ 430054 h 428625"/>
                    <a:gd name="connsiteX6" fmla="*/ 7144 w 1476375"/>
                    <a:gd name="connsiteY6" fmla="*/ 303943 h 428625"/>
                    <a:gd name="connsiteX7" fmla="*/ 7144 w 1476375"/>
                    <a:gd name="connsiteY7" fmla="*/ 133255 h 428625"/>
                    <a:gd name="connsiteX8" fmla="*/ 133255 w 1476375"/>
                    <a:gd name="connsiteY8" fmla="*/ 71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75" h="428625">
                      <a:moveTo>
                        <a:pt x="133255" y="7144"/>
                      </a:moveTo>
                      <a:lnTo>
                        <a:pt x="1349788" y="7144"/>
                      </a:lnTo>
                      <a:cubicBezTo>
                        <a:pt x="1419435" y="7144"/>
                        <a:pt x="1475899" y="63608"/>
                        <a:pt x="1475899" y="133255"/>
                      </a:cubicBezTo>
                      <a:lnTo>
                        <a:pt x="1475899" y="303943"/>
                      </a:lnTo>
                      <a:cubicBezTo>
                        <a:pt x="1475899" y="373590"/>
                        <a:pt x="1419435" y="430054"/>
                        <a:pt x="1349788" y="430054"/>
                      </a:cubicBezTo>
                      <a:lnTo>
                        <a:pt x="133255" y="430054"/>
                      </a:lnTo>
                      <a:cubicBezTo>
                        <a:pt x="63608" y="430054"/>
                        <a:pt x="7144" y="373590"/>
                        <a:pt x="7144" y="303943"/>
                      </a:cubicBezTo>
                      <a:lnTo>
                        <a:pt x="7144" y="133255"/>
                      </a:lnTo>
                      <a:cubicBezTo>
                        <a:pt x="7144" y="63608"/>
                        <a:pt x="63608" y="7144"/>
                        <a:pt x="133255" y="7144"/>
                      </a:cubicBezTo>
                      <a:close/>
                    </a:path>
                  </a:pathLst>
                </a:custGeom>
                <a:solidFill>
                  <a:srgbClr val="FFFFFF"/>
                </a:solidFill>
                <a:ln w="9525" cap="flat">
                  <a:noFill/>
                  <a:prstDash val="solid"/>
                  <a:miter/>
                </a:ln>
              </p:spPr>
              <p:txBody>
                <a:bodyPr rtlCol="1" anchor="ctr"/>
                <a:lstStyle/>
                <a:p>
                  <a:endParaRPr lang="he-IL" sz="1400"/>
                </a:p>
              </p:txBody>
            </p:sp>
            <p:sp>
              <p:nvSpPr>
                <p:cNvPr id="54" name="צורה חופשית: צורה 61">
                  <a:extLst>
                    <a:ext uri="{FF2B5EF4-FFF2-40B4-BE49-F238E27FC236}">
                      <a16:creationId xmlns:a16="http://schemas.microsoft.com/office/drawing/2014/main" id="{B34CE8F0-E548-41D4-89C9-E141231CA86E}"/>
                    </a:ext>
                  </a:extLst>
                </p:cNvPr>
                <p:cNvSpPr/>
                <p:nvPr/>
              </p:nvSpPr>
              <p:spPr>
                <a:xfrm>
                  <a:off x="4090638" y="3414712"/>
                  <a:ext cx="466725" cy="542925"/>
                </a:xfrm>
                <a:custGeom>
                  <a:avLst/>
                  <a:gdLst>
                    <a:gd name="connsiteX0" fmla="*/ 7144 w 466725"/>
                    <a:gd name="connsiteY0" fmla="*/ 7144 h 542925"/>
                    <a:gd name="connsiteX1" fmla="*/ 468916 w 466725"/>
                    <a:gd name="connsiteY1" fmla="*/ 7144 h 542925"/>
                    <a:gd name="connsiteX2" fmla="*/ 468916 w 466725"/>
                    <a:gd name="connsiteY2" fmla="*/ 538258 h 542925"/>
                    <a:gd name="connsiteX3" fmla="*/ 238030 w 466725"/>
                    <a:gd name="connsiteY3" fmla="*/ 272701 h 542925"/>
                    <a:gd name="connsiteX4" fmla="*/ 7144 w 466725"/>
                    <a:gd name="connsiteY4" fmla="*/ 538258 h 542925"/>
                    <a:gd name="connsiteX5" fmla="*/ 7144 w 466725"/>
                    <a:gd name="connsiteY5" fmla="*/ 71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42925">
                      <a:moveTo>
                        <a:pt x="7144" y="7144"/>
                      </a:moveTo>
                      <a:lnTo>
                        <a:pt x="468916" y="7144"/>
                      </a:lnTo>
                      <a:lnTo>
                        <a:pt x="468916" y="538258"/>
                      </a:lnTo>
                      <a:lnTo>
                        <a:pt x="238030" y="272701"/>
                      </a:lnTo>
                      <a:lnTo>
                        <a:pt x="7144" y="538258"/>
                      </a:lnTo>
                      <a:lnTo>
                        <a:pt x="7144" y="7144"/>
                      </a:lnTo>
                      <a:close/>
                    </a:path>
                  </a:pathLst>
                </a:custGeom>
                <a:solidFill>
                  <a:schemeClr val="bg2">
                    <a:lumMod val="50000"/>
                  </a:schemeClr>
                </a:solidFill>
                <a:ln w="9525" cap="flat">
                  <a:noFill/>
                  <a:prstDash val="solid"/>
                  <a:miter/>
                </a:ln>
              </p:spPr>
              <p:txBody>
                <a:bodyPr rtlCol="1" anchor="ctr"/>
                <a:lstStyle/>
                <a:p>
                  <a:endParaRPr lang="he-IL" sz="1400"/>
                </a:p>
              </p:txBody>
            </p:sp>
          </p:grpSp>
          <p:sp>
            <p:nvSpPr>
              <p:cNvPr id="49" name="TextBox 48">
                <a:extLst>
                  <a:ext uri="{FF2B5EF4-FFF2-40B4-BE49-F238E27FC236}">
                    <a16:creationId xmlns:a16="http://schemas.microsoft.com/office/drawing/2014/main" id="{29639ACF-42D2-45DA-9C69-E5C894217299}"/>
                  </a:ext>
                </a:extLst>
              </p:cNvPr>
              <p:cNvSpPr txBox="1"/>
              <p:nvPr/>
            </p:nvSpPr>
            <p:spPr>
              <a:xfrm>
                <a:off x="2841661" y="2180735"/>
                <a:ext cx="1431404" cy="338682"/>
              </a:xfrm>
              <a:prstGeom prst="rect">
                <a:avLst/>
              </a:prstGeom>
              <a:noFill/>
            </p:spPr>
            <p:txBody>
              <a:bodyPr wrap="square" rtlCol="1">
                <a:spAutoFit/>
              </a:bodyPr>
              <a:lstStyle/>
              <a:p>
                <a:pPr algn="ctr" rtl="1"/>
                <a:r>
                  <a:rPr lang="he-IL" sz="1601" dirty="0">
                    <a:ln>
                      <a:solidFill>
                        <a:schemeClr val="bg1"/>
                      </a:solidFill>
                    </a:ln>
                    <a:solidFill>
                      <a:schemeClr val="bg1"/>
                    </a:solidFill>
                  </a:rPr>
                  <a:t>קריאת כיוון</a:t>
                </a:r>
              </a:p>
            </p:txBody>
          </p:sp>
        </p:grpSp>
      </p:grpSp>
      <p:sp>
        <p:nvSpPr>
          <p:cNvPr id="29" name="מלבן 28">
            <a:hlinkClick r:id="" action="ppaction://hlinkshowjump?jump=nextslide"/>
            <a:extLst>
              <a:ext uri="{FF2B5EF4-FFF2-40B4-BE49-F238E27FC236}">
                <a16:creationId xmlns:a16="http://schemas.microsoft.com/office/drawing/2014/main" id="{89922E40-F277-43A3-9E6F-02B2B4C9C450}"/>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לבן 29">
            <a:hlinkClick r:id="" action="ppaction://hlinkshowjump?jump=previousslide"/>
            <a:extLst>
              <a:ext uri="{FF2B5EF4-FFF2-40B4-BE49-F238E27FC236}">
                <a16:creationId xmlns:a16="http://schemas.microsoft.com/office/drawing/2014/main" id="{39CB39EE-6484-4757-8841-0498E8E8E573}"/>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לבן 30">
            <a:hlinkClick r:id="rId4" action="ppaction://hlinksldjump"/>
            <a:extLst>
              <a:ext uri="{FF2B5EF4-FFF2-40B4-BE49-F238E27FC236}">
                <a16:creationId xmlns:a16="http://schemas.microsoft.com/office/drawing/2014/main" id="{66A0B961-871C-4D98-9596-76B343625FCB}"/>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לבן 31">
            <a:hlinkClick r:id="rId5" action="ppaction://hlinksldjump"/>
            <a:extLst>
              <a:ext uri="{FF2B5EF4-FFF2-40B4-BE49-F238E27FC236}">
                <a16:creationId xmlns:a16="http://schemas.microsoft.com/office/drawing/2014/main" id="{9829527C-D63C-4E27-AECA-59984ADB73AC}"/>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ציין מיקום של מספר שקופית 3">
            <a:extLst>
              <a:ext uri="{FF2B5EF4-FFF2-40B4-BE49-F238E27FC236}">
                <a16:creationId xmlns:a16="http://schemas.microsoft.com/office/drawing/2014/main" id="{5AE4966D-2519-417D-948D-FF1F0127ED54}"/>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114</a:t>
            </a:fld>
            <a:endParaRPr lang="he-IL" dirty="0"/>
          </a:p>
        </p:txBody>
      </p:sp>
    </p:spTree>
    <p:extLst>
      <p:ext uri="{BB962C8B-B14F-4D97-AF65-F5344CB8AC3E}">
        <p14:creationId xmlns:p14="http://schemas.microsoft.com/office/powerpoint/2010/main" val="141221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76B856"/>
                </a:solidFill>
              </a:rPr>
              <a:t>השגרה היומית</a:t>
            </a:r>
          </a:p>
        </p:txBody>
      </p:sp>
      <p:sp>
        <p:nvSpPr>
          <p:cNvPr id="21" name="מלבן 20">
            <a:extLst>
              <a:ext uri="{FF2B5EF4-FFF2-40B4-BE49-F238E27FC236}">
                <a16:creationId xmlns:a16="http://schemas.microsoft.com/office/drawing/2014/main" id="{D1ACB189-6244-4BDF-8BCC-884A24C4F710}"/>
              </a:ext>
            </a:extLst>
          </p:cNvPr>
          <p:cNvSpPr/>
          <p:nvPr/>
        </p:nvSpPr>
        <p:spPr>
          <a:xfrm>
            <a:off x="824810" y="2153674"/>
            <a:ext cx="5908524" cy="763200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7" name="מלבן 6">
            <a:extLst>
              <a:ext uri="{FF2B5EF4-FFF2-40B4-BE49-F238E27FC236}">
                <a16:creationId xmlns:a16="http://schemas.microsoft.com/office/drawing/2014/main" id="{8953FB6C-5231-43DB-8E38-42949F050506}"/>
              </a:ext>
            </a:extLst>
          </p:cNvPr>
          <p:cNvSpPr/>
          <p:nvPr/>
        </p:nvSpPr>
        <p:spPr>
          <a:xfrm>
            <a:off x="6325296" y="2064160"/>
            <a:ext cx="628846" cy="376526"/>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בוקר</a:t>
            </a:r>
          </a:p>
        </p:txBody>
      </p:sp>
      <p:sp>
        <p:nvSpPr>
          <p:cNvPr id="62" name="TextBox 61">
            <a:extLst>
              <a:ext uri="{FF2B5EF4-FFF2-40B4-BE49-F238E27FC236}">
                <a16:creationId xmlns:a16="http://schemas.microsoft.com/office/drawing/2014/main" id="{CE8444B8-C2EF-4ACF-9C5E-C4A09ABC1544}"/>
              </a:ext>
            </a:extLst>
          </p:cNvPr>
          <p:cNvSpPr txBox="1"/>
          <p:nvPr/>
        </p:nvSpPr>
        <p:spPr>
          <a:xfrm>
            <a:off x="824810" y="4155366"/>
            <a:ext cx="5908524" cy="5681748"/>
          </a:xfrm>
          <a:prstGeom prst="rect">
            <a:avLst/>
          </a:prstGeom>
          <a:noFill/>
        </p:spPr>
        <p:txBody>
          <a:bodyPr wrap="square" lIns="36000" rtlCol="1">
            <a:spAutoFit/>
          </a:bodyPr>
          <a:lstStyle/>
          <a:p>
            <a:pPr marL="182563" indent="-182563" algn="r" rtl="1">
              <a:lnSpc>
                <a:spcPct val="150000"/>
              </a:lnSpc>
              <a:spcAft>
                <a:spcPts val="600"/>
              </a:spcAft>
              <a:buClr>
                <a:srgbClr val="76B856"/>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העירו את הילדים באופן שנעים ומועדף עליהם</a:t>
            </a:r>
            <a:r>
              <a:rPr lang="he-IL" sz="1601" dirty="0">
                <a:solidFill>
                  <a:schemeClr val="tx1">
                    <a:lumMod val="50000"/>
                    <a:lumOff val="50000"/>
                  </a:schemeClr>
                </a:solidFill>
                <a:latin typeface="Arial" pitchFamily="34" charset="0"/>
                <a:cs typeface="Arial" pitchFamily="34" charset="0"/>
              </a:rPr>
              <a:t> - כל ילד ודרכו שלו. אפשרו לילדים להתעורר בקצב שלהם - מכאן חשוב לגזור את שעת ההשכמה.</a:t>
            </a:r>
          </a:p>
          <a:p>
            <a:pPr marL="182563" indent="-182563" algn="r" rtl="1">
              <a:lnSpc>
                <a:spcPct val="150000"/>
              </a:lnSpc>
              <a:spcAft>
                <a:spcPts val="600"/>
              </a:spcAft>
              <a:buClr>
                <a:srgbClr val="76B856"/>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דברו בנימה נינוחה ורגועה</a:t>
            </a:r>
            <a:r>
              <a:rPr lang="he-IL" sz="1601" b="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וודאו שהילדים מכבדים את דרכי ההשכמה של הסובבים אותם: לא מציקים, משוחחים בקול נמוך, שומרים על הפרטיות וכדומה.</a:t>
            </a:r>
          </a:p>
          <a:p>
            <a:pPr marL="182563" indent="-182563" algn="r" rtl="1">
              <a:lnSpc>
                <a:spcPct val="150000"/>
              </a:lnSpc>
              <a:spcAft>
                <a:spcPts val="600"/>
              </a:spcAft>
              <a:buClr>
                <a:srgbClr val="76B856"/>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הקפידו על נהלי השגרה</a:t>
            </a:r>
            <a:r>
              <a:rPr lang="he-IL" sz="1601" dirty="0">
                <a:solidFill>
                  <a:schemeClr val="tx1">
                    <a:lumMod val="50000"/>
                    <a:lumOff val="50000"/>
                  </a:schemeClr>
                </a:solidFill>
                <a:latin typeface="Arial" pitchFamily="34" charset="0"/>
                <a:cs typeface="Arial" pitchFamily="34" charset="0"/>
              </a:rPr>
              <a:t> - הם נועדו לספק מסגרת גבולות שהילד לומד להכיר ומסגל לעצמו.</a:t>
            </a:r>
          </a:p>
          <a:p>
            <a:pPr marL="182563" indent="-182563" algn="r" rtl="1">
              <a:lnSpc>
                <a:spcPct val="150000"/>
              </a:lnSpc>
              <a:spcAft>
                <a:spcPts val="600"/>
              </a:spcAft>
              <a:buClr>
                <a:srgbClr val="76B856"/>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האחריות על ההשכמה:</a:t>
            </a:r>
            <a:r>
              <a:rPr lang="he-IL" sz="1601" b="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עד כיתה ט' כולל - על ידי צוות המשפחתון. מכיתה י' - עצמאית.</a:t>
            </a:r>
          </a:p>
          <a:p>
            <a:pPr marL="182563" indent="-182563" algn="r" rtl="1">
              <a:lnSpc>
                <a:spcPct val="150000"/>
              </a:lnSpc>
              <a:spcAft>
                <a:spcPts val="600"/>
              </a:spcAft>
              <a:buClr>
                <a:srgbClr val="76B856"/>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הכנת ארוחת בוקר </a:t>
            </a:r>
            <a:r>
              <a:rPr lang="he-IL" sz="1601" dirty="0">
                <a:solidFill>
                  <a:schemeClr val="tx1">
                    <a:lumMod val="50000"/>
                    <a:lumOff val="50000"/>
                  </a:schemeClr>
                </a:solidFill>
                <a:latin typeface="Arial" pitchFamily="34" charset="0"/>
                <a:cs typeface="Arial" pitchFamily="34" charset="0"/>
              </a:rPr>
              <a:t>- באחריות צוות המשפחתון בהתאם לתפריט של משרד הרווחה.</a:t>
            </a:r>
          </a:p>
          <a:p>
            <a:pPr marL="182563" indent="-182563" algn="r" rtl="1">
              <a:lnSpc>
                <a:spcPct val="150000"/>
              </a:lnSpc>
              <a:spcAft>
                <a:spcPts val="600"/>
              </a:spcAft>
              <a:buClr>
                <a:srgbClr val="76B856"/>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הכנת כריכים </a:t>
            </a:r>
            <a:r>
              <a:rPr lang="he-IL" sz="1601" dirty="0">
                <a:solidFill>
                  <a:schemeClr val="tx1">
                    <a:lumMod val="50000"/>
                    <a:lumOff val="50000"/>
                  </a:schemeClr>
                </a:solidFill>
                <a:latin typeface="Arial" pitchFamily="34" charset="0"/>
                <a:cs typeface="Arial" pitchFamily="34" charset="0"/>
              </a:rPr>
              <a:t>- עד כיתה ט' כולל - באחריות צוות המשפחתון.</a:t>
            </a:r>
            <a:br>
              <a:rPr lang="en-US" sz="1601" dirty="0">
                <a:solidFill>
                  <a:schemeClr val="tx1">
                    <a:lumMod val="50000"/>
                    <a:lumOff val="50000"/>
                  </a:schemeClr>
                </a:solidFill>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מכיתה י' - עצמאית.</a:t>
            </a:r>
          </a:p>
        </p:txBody>
      </p:sp>
      <p:grpSp>
        <p:nvGrpSpPr>
          <p:cNvPr id="29" name="קבוצה 28">
            <a:extLst>
              <a:ext uri="{FF2B5EF4-FFF2-40B4-BE49-F238E27FC236}">
                <a16:creationId xmlns:a16="http://schemas.microsoft.com/office/drawing/2014/main" id="{0E0F219D-5DE3-4F56-9EF5-664E6C7B109E}"/>
              </a:ext>
            </a:extLst>
          </p:cNvPr>
          <p:cNvGrpSpPr/>
          <p:nvPr/>
        </p:nvGrpSpPr>
        <p:grpSpPr>
          <a:xfrm>
            <a:off x="1085851" y="2566065"/>
            <a:ext cx="5403784" cy="1544323"/>
            <a:chOff x="1085851" y="4148131"/>
            <a:chExt cx="5403784" cy="1544323"/>
          </a:xfrm>
        </p:grpSpPr>
        <p:sp>
          <p:nvSpPr>
            <p:cNvPr id="30" name="מלבן: פינות מעוגלות 29">
              <a:extLst>
                <a:ext uri="{FF2B5EF4-FFF2-40B4-BE49-F238E27FC236}">
                  <a16:creationId xmlns:a16="http://schemas.microsoft.com/office/drawing/2014/main" id="{D08C26B0-C61C-4BA9-8DDE-A651B7C2F68A}"/>
                </a:ext>
              </a:extLst>
            </p:cNvPr>
            <p:cNvSpPr/>
            <p:nvPr/>
          </p:nvSpPr>
          <p:spPr>
            <a:xfrm>
              <a:off x="1085851" y="4148265"/>
              <a:ext cx="5403784" cy="1244698"/>
            </a:xfrm>
            <a:prstGeom prst="roundRect">
              <a:avLst>
                <a:gd name="adj" fmla="val 3542"/>
              </a:avLst>
            </a:prstGeom>
            <a:solidFill>
              <a:schemeClr val="bg1">
                <a:alpha val="80000"/>
              </a:schemeClr>
            </a:solidFill>
            <a:ln>
              <a:solidFill>
                <a:srgbClr val="D7EA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TextBox 30">
              <a:extLst>
                <a:ext uri="{FF2B5EF4-FFF2-40B4-BE49-F238E27FC236}">
                  <a16:creationId xmlns:a16="http://schemas.microsoft.com/office/drawing/2014/main" id="{5D8D638E-7F0D-4D69-B38F-86374DADC689}"/>
                </a:ext>
              </a:extLst>
            </p:cNvPr>
            <p:cNvSpPr txBox="1"/>
            <p:nvPr/>
          </p:nvSpPr>
          <p:spPr>
            <a:xfrm>
              <a:off x="5427394" y="4590130"/>
              <a:ext cx="1035791" cy="338682"/>
            </a:xfrm>
            <a:prstGeom prst="rect">
              <a:avLst/>
            </a:prstGeom>
            <a:noFill/>
          </p:spPr>
          <p:txBody>
            <a:bodyPr wrap="square" rtlCol="1">
              <a:spAutoFit/>
            </a:bodyPr>
            <a:lstStyle/>
            <a:p>
              <a:pPr algn="r" rtl="1">
                <a:spcAft>
                  <a:spcPts val="600"/>
                </a:spcAft>
              </a:pPr>
              <a:r>
                <a:rPr lang="he-IL" sz="1601" b="1" dirty="0">
                  <a:solidFill>
                    <a:srgbClr val="76B856"/>
                  </a:solidFill>
                </a:rPr>
                <a:t>השכמה</a:t>
              </a:r>
              <a:endParaRPr lang="he-IL" sz="1601" b="1" dirty="0">
                <a:solidFill>
                  <a:srgbClr val="76B856"/>
                </a:solidFill>
                <a:latin typeface="Arial" pitchFamily="34" charset="0"/>
                <a:cs typeface="Arial" pitchFamily="34" charset="0"/>
              </a:endParaRPr>
            </a:p>
          </p:txBody>
        </p:sp>
        <p:sp>
          <p:nvSpPr>
            <p:cNvPr id="32" name="מלבן 31">
              <a:extLst>
                <a:ext uri="{FF2B5EF4-FFF2-40B4-BE49-F238E27FC236}">
                  <a16:creationId xmlns:a16="http://schemas.microsoft.com/office/drawing/2014/main" id="{E492C245-FED9-493D-B1D8-012065E6FEF6}"/>
                </a:ext>
              </a:extLst>
            </p:cNvPr>
            <p:cNvSpPr/>
            <p:nvPr/>
          </p:nvSpPr>
          <p:spPr>
            <a:xfrm>
              <a:off x="1096490" y="4148131"/>
              <a:ext cx="4629065" cy="1155316"/>
            </a:xfrm>
            <a:prstGeom prst="rect">
              <a:avLst/>
            </a:prstGeom>
          </p:spPr>
          <p:txBody>
            <a:bodyPr wrap="square">
              <a:spAutoFit/>
            </a:bodyPr>
            <a:lstStyle/>
            <a:p>
              <a:pPr algn="r" rtl="1">
                <a:lnSpc>
                  <a:spcPct val="150000"/>
                </a:lnSpc>
              </a:pPr>
              <a:r>
                <a:rPr lang="he-IL" sz="1601" b="1" dirty="0">
                  <a:solidFill>
                    <a:schemeClr val="tx1">
                      <a:lumMod val="50000"/>
                      <a:lumOff val="50000"/>
                    </a:schemeClr>
                  </a:solidFill>
                  <a:highlight>
                    <a:srgbClr val="D7EACC"/>
                  </a:highlight>
                  <a:latin typeface="Arial" pitchFamily="34" charset="0"/>
                  <a:cs typeface="Arial" pitchFamily="34" charset="0"/>
                </a:rPr>
                <a:t>מעבר חד ממצב רגוע בו אנו מרוכזים בעצמנו ושולטים על עצמנו למצב של חוסר שליטה</a:t>
              </a:r>
              <a:r>
                <a:rPr lang="he-IL" sz="1601" b="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בו אנו נאלצים להיענות לנהלים וחוקים שנקבעו עבורנו בפרק זמן קצר.</a:t>
              </a:r>
            </a:p>
          </p:txBody>
        </p:sp>
        <p:sp>
          <p:nvSpPr>
            <p:cNvPr id="33" name="TextBox 32">
              <a:extLst>
                <a:ext uri="{FF2B5EF4-FFF2-40B4-BE49-F238E27FC236}">
                  <a16:creationId xmlns:a16="http://schemas.microsoft.com/office/drawing/2014/main" id="{11EE7C97-81BB-4F50-A378-88EA23B51283}"/>
                </a:ext>
              </a:extLst>
            </p:cNvPr>
            <p:cNvSpPr txBox="1"/>
            <p:nvPr/>
          </p:nvSpPr>
          <p:spPr>
            <a:xfrm>
              <a:off x="1085853" y="5357298"/>
              <a:ext cx="3759910" cy="335156"/>
            </a:xfrm>
            <a:prstGeom prst="rect">
              <a:avLst/>
            </a:prstGeom>
            <a:noFill/>
          </p:spPr>
          <p:txBody>
            <a:bodyPr wrap="square" rtlCol="1">
              <a:spAutoFit/>
            </a:bodyPr>
            <a:lstStyle/>
            <a:p>
              <a:pPr rtl="1">
                <a:lnSpc>
                  <a:spcPct val="150000"/>
                </a:lnSpc>
              </a:pPr>
              <a:r>
                <a:rPr lang="he-IL" sz="1200" dirty="0">
                  <a:solidFill>
                    <a:schemeClr val="tx1">
                      <a:lumMod val="50000"/>
                      <a:lumOff val="50000"/>
                    </a:schemeClr>
                  </a:solidFill>
                </a:rPr>
                <a:t>מתוך: 'הטיפול במרחב החיים' - פרק 11</a:t>
              </a:r>
            </a:p>
          </p:txBody>
        </p:sp>
      </p:grpSp>
      <p:sp>
        <p:nvSpPr>
          <p:cNvPr id="18" name="מלבן 17">
            <a:hlinkClick r:id="" action="ppaction://hlinkshowjump?jump=nextslide"/>
            <a:extLst>
              <a:ext uri="{FF2B5EF4-FFF2-40B4-BE49-F238E27FC236}">
                <a16:creationId xmlns:a16="http://schemas.microsoft.com/office/drawing/2014/main" id="{B35879BD-7284-4B04-B344-CFE458D9C4A8}"/>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hlinkClick r:id="" action="ppaction://hlinkshowjump?jump=previousslide"/>
            <a:extLst>
              <a:ext uri="{FF2B5EF4-FFF2-40B4-BE49-F238E27FC236}">
                <a16:creationId xmlns:a16="http://schemas.microsoft.com/office/drawing/2014/main" id="{E05D93ED-16DF-44B5-8F68-C445010544B6}"/>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hlinkClick r:id="rId2" action="ppaction://hlinksldjump"/>
            <a:extLst>
              <a:ext uri="{FF2B5EF4-FFF2-40B4-BE49-F238E27FC236}">
                <a16:creationId xmlns:a16="http://schemas.microsoft.com/office/drawing/2014/main" id="{D64322CC-4DEB-4595-A590-A9AFA8FD9275}"/>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a:hlinkClick r:id="rId3" action="ppaction://hlinksldjump"/>
            <a:extLst>
              <a:ext uri="{FF2B5EF4-FFF2-40B4-BE49-F238E27FC236}">
                <a16:creationId xmlns:a16="http://schemas.microsoft.com/office/drawing/2014/main" id="{1F1FE3C9-CEA4-4265-BFB3-73B90FFBAACC}"/>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ציין מיקום של מספר שקופית 3">
            <a:extLst>
              <a:ext uri="{FF2B5EF4-FFF2-40B4-BE49-F238E27FC236}">
                <a16:creationId xmlns:a16="http://schemas.microsoft.com/office/drawing/2014/main" id="{E6D0249E-8271-403E-AAC0-2234971C154C}"/>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115</a:t>
            </a:fld>
            <a:endParaRPr lang="he-IL" dirty="0"/>
          </a:p>
        </p:txBody>
      </p:sp>
    </p:spTree>
    <p:extLst>
      <p:ext uri="{BB962C8B-B14F-4D97-AF65-F5344CB8AC3E}">
        <p14:creationId xmlns:p14="http://schemas.microsoft.com/office/powerpoint/2010/main" val="128312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76B856"/>
                </a:solidFill>
              </a:rPr>
              <a:t>השגרה היומית</a:t>
            </a:r>
          </a:p>
        </p:txBody>
      </p:sp>
      <p:sp>
        <p:nvSpPr>
          <p:cNvPr id="21" name="מלבן 20">
            <a:extLst>
              <a:ext uri="{FF2B5EF4-FFF2-40B4-BE49-F238E27FC236}">
                <a16:creationId xmlns:a16="http://schemas.microsoft.com/office/drawing/2014/main" id="{D1ACB189-6244-4BDF-8BCC-884A24C4F710}"/>
              </a:ext>
            </a:extLst>
          </p:cNvPr>
          <p:cNvSpPr/>
          <p:nvPr/>
        </p:nvSpPr>
        <p:spPr>
          <a:xfrm>
            <a:off x="824810" y="2153677"/>
            <a:ext cx="5908524" cy="4805818"/>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grpSp>
        <p:nvGrpSpPr>
          <p:cNvPr id="20" name="קבוצה 19">
            <a:extLst>
              <a:ext uri="{FF2B5EF4-FFF2-40B4-BE49-F238E27FC236}">
                <a16:creationId xmlns:a16="http://schemas.microsoft.com/office/drawing/2014/main" id="{6848EB2B-97A7-4D1E-AB17-8B34E1A8A2D0}"/>
              </a:ext>
            </a:extLst>
          </p:cNvPr>
          <p:cNvGrpSpPr/>
          <p:nvPr/>
        </p:nvGrpSpPr>
        <p:grpSpPr>
          <a:xfrm>
            <a:off x="2975943" y="2284950"/>
            <a:ext cx="3646797" cy="545997"/>
            <a:chOff x="2975943" y="2284950"/>
            <a:chExt cx="3646797" cy="545997"/>
          </a:xfrm>
        </p:grpSpPr>
        <p:sp>
          <p:nvSpPr>
            <p:cNvPr id="22" name="אליפסה 21">
              <a:extLst>
                <a:ext uri="{FF2B5EF4-FFF2-40B4-BE49-F238E27FC236}">
                  <a16:creationId xmlns:a16="http://schemas.microsoft.com/office/drawing/2014/main" id="{05F56781-0B50-4405-B532-6035AB7995F5}"/>
                </a:ext>
              </a:extLst>
            </p:cNvPr>
            <p:cNvSpPr/>
            <p:nvPr/>
          </p:nvSpPr>
          <p:spPr>
            <a:xfrm>
              <a:off x="6076743" y="2284950"/>
              <a:ext cx="545997" cy="545997"/>
            </a:xfrm>
            <a:prstGeom prst="ellipse">
              <a:avLst/>
            </a:prstGeom>
            <a:solidFill>
              <a:schemeClr val="bg1"/>
            </a:solidFill>
            <a:ln w="3175">
              <a:solidFill>
                <a:srgbClr val="76B856"/>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3" name="גרפיקה 22">
              <a:extLst>
                <a:ext uri="{FF2B5EF4-FFF2-40B4-BE49-F238E27FC236}">
                  <a16:creationId xmlns:a16="http://schemas.microsoft.com/office/drawing/2014/main" id="{CA71EA03-2EF9-4DE1-AAD4-FC47C99F62A4}"/>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109114" y="2323622"/>
              <a:ext cx="481257" cy="481257"/>
            </a:xfrm>
            <a:prstGeom prst="rect">
              <a:avLst/>
            </a:prstGeom>
          </p:spPr>
        </p:pic>
        <p:sp>
          <p:nvSpPr>
            <p:cNvPr id="24" name="TextBox 23">
              <a:extLst>
                <a:ext uri="{FF2B5EF4-FFF2-40B4-BE49-F238E27FC236}">
                  <a16:creationId xmlns:a16="http://schemas.microsoft.com/office/drawing/2014/main" id="{C2F35067-A049-441E-9761-985F21A0C4F7}"/>
                </a:ext>
              </a:extLst>
            </p:cNvPr>
            <p:cNvSpPr txBox="1"/>
            <p:nvPr/>
          </p:nvSpPr>
          <p:spPr>
            <a:xfrm>
              <a:off x="2975943" y="2363727"/>
              <a:ext cx="3138900" cy="369332"/>
            </a:xfrm>
            <a:prstGeom prst="rect">
              <a:avLst/>
            </a:prstGeom>
            <a:noFill/>
          </p:spPr>
          <p:txBody>
            <a:bodyPr wrap="square" rtlCol="1">
              <a:spAutoFit/>
            </a:bodyPr>
            <a:lstStyle/>
            <a:p>
              <a:pPr algn="r" rtl="1"/>
              <a:r>
                <a:rPr lang="he-IL" b="1" dirty="0">
                  <a:solidFill>
                    <a:srgbClr val="76B856"/>
                  </a:solidFill>
                </a:rPr>
                <a:t>מופעים נפוצים ודרכי התמודדות</a:t>
              </a:r>
            </a:p>
          </p:txBody>
        </p:sp>
      </p:grpSp>
      <p:grpSp>
        <p:nvGrpSpPr>
          <p:cNvPr id="2" name="קבוצה 1">
            <a:extLst>
              <a:ext uri="{FF2B5EF4-FFF2-40B4-BE49-F238E27FC236}">
                <a16:creationId xmlns:a16="http://schemas.microsoft.com/office/drawing/2014/main" id="{ECD99A5F-6A51-4E12-8195-0F2D18C3EF11}"/>
              </a:ext>
            </a:extLst>
          </p:cNvPr>
          <p:cNvGrpSpPr/>
          <p:nvPr/>
        </p:nvGrpSpPr>
        <p:grpSpPr>
          <a:xfrm>
            <a:off x="952500" y="2773164"/>
            <a:ext cx="5156614" cy="1585491"/>
            <a:chOff x="952500" y="2773164"/>
            <a:chExt cx="5156614" cy="1585491"/>
          </a:xfrm>
        </p:grpSpPr>
        <p:sp>
          <p:nvSpPr>
            <p:cNvPr id="25" name="TextBox 24">
              <a:extLst>
                <a:ext uri="{FF2B5EF4-FFF2-40B4-BE49-F238E27FC236}">
                  <a16:creationId xmlns:a16="http://schemas.microsoft.com/office/drawing/2014/main" id="{27C1731C-2CE0-4B09-BCD8-2E97E611D507}"/>
                </a:ext>
              </a:extLst>
            </p:cNvPr>
            <p:cNvSpPr txBox="1"/>
            <p:nvPr/>
          </p:nvSpPr>
          <p:spPr>
            <a:xfrm>
              <a:off x="952500" y="2773164"/>
              <a:ext cx="5156614" cy="416011"/>
            </a:xfrm>
            <a:prstGeom prst="rect">
              <a:avLst/>
            </a:prstGeom>
            <a:noFill/>
          </p:spPr>
          <p:txBody>
            <a:bodyPr wrap="square" rtlCol="1">
              <a:spAutoFit/>
            </a:bodyPr>
            <a:lstStyle/>
            <a:p>
              <a:pPr marL="177800" indent="-177800" algn="r" rtl="1">
                <a:lnSpc>
                  <a:spcPct val="150000"/>
                </a:lnSpc>
                <a:buFont typeface="Arial" panose="020B0604020202020204" pitchFamily="34" charset="0"/>
                <a:buChar char="•"/>
              </a:pPr>
              <a:r>
                <a:rPr lang="he-IL" sz="1600" dirty="0">
                  <a:solidFill>
                    <a:srgbClr val="76B856"/>
                  </a:solidFill>
                </a:rPr>
                <a:t>ילד מסרב ללכת לבית הספר |</a:t>
              </a:r>
            </a:p>
          </p:txBody>
        </p:sp>
        <p:sp>
          <p:nvSpPr>
            <p:cNvPr id="26" name="TextBox 25">
              <a:extLst>
                <a:ext uri="{FF2B5EF4-FFF2-40B4-BE49-F238E27FC236}">
                  <a16:creationId xmlns:a16="http://schemas.microsoft.com/office/drawing/2014/main" id="{C728F942-E004-4380-B04E-CC4F3B306949}"/>
                </a:ext>
              </a:extLst>
            </p:cNvPr>
            <p:cNvSpPr txBox="1"/>
            <p:nvPr/>
          </p:nvSpPr>
          <p:spPr>
            <a:xfrm>
              <a:off x="1003300" y="3203980"/>
              <a:ext cx="4928602" cy="1154675"/>
            </a:xfrm>
            <a:prstGeom prst="rect">
              <a:avLst/>
            </a:prstGeom>
            <a:noFill/>
          </p:spPr>
          <p:txBody>
            <a:bodyPr wrap="square" rtlCol="1">
              <a:spAutoFit/>
            </a:bodyPr>
            <a:lstStyle/>
            <a:p>
              <a:pPr algn="r" rtl="1">
                <a:lnSpc>
                  <a:spcPct val="150000"/>
                </a:lnSpc>
                <a:spcAft>
                  <a:spcPts val="600"/>
                </a:spcAft>
              </a:pPr>
              <a:r>
                <a:rPr lang="he-IL" sz="1601" b="1" dirty="0">
                  <a:solidFill>
                    <a:schemeClr val="tx1">
                      <a:lumMod val="50000"/>
                      <a:lumOff val="50000"/>
                    </a:schemeClr>
                  </a:solidFill>
                  <a:highlight>
                    <a:srgbClr val="D7EACC"/>
                  </a:highlight>
                  <a:latin typeface="Arial" pitchFamily="34" charset="0"/>
                  <a:cs typeface="Arial" pitchFamily="34" charset="0"/>
                </a:rPr>
                <a:t>חשוב לגלות אמפתיה ולהבין את הסיבה.</a:t>
              </a:r>
              <a:r>
                <a:rPr lang="he-IL" sz="1600" dirty="0">
                  <a:solidFill>
                    <a:schemeClr val="tx1">
                      <a:lumMod val="50000"/>
                      <a:lumOff val="50000"/>
                    </a:schemeClr>
                  </a:solidFill>
                </a:rPr>
                <a:t> ניתן להיעזר בעו"ס הכפר. חשוב לשים לב אם מדובר במצב שחוזר על עצמו ולטפל בהתאם.</a:t>
              </a:r>
            </a:p>
          </p:txBody>
        </p:sp>
      </p:grpSp>
      <p:grpSp>
        <p:nvGrpSpPr>
          <p:cNvPr id="27" name="קבוצה 26">
            <a:extLst>
              <a:ext uri="{FF2B5EF4-FFF2-40B4-BE49-F238E27FC236}">
                <a16:creationId xmlns:a16="http://schemas.microsoft.com/office/drawing/2014/main" id="{0553C06E-B76E-46C1-9DE7-75E3B1BF7872}"/>
              </a:ext>
            </a:extLst>
          </p:cNvPr>
          <p:cNvGrpSpPr/>
          <p:nvPr/>
        </p:nvGrpSpPr>
        <p:grpSpPr>
          <a:xfrm>
            <a:off x="952500" y="4399300"/>
            <a:ext cx="5156614" cy="1955208"/>
            <a:chOff x="952500" y="2773164"/>
            <a:chExt cx="5156614" cy="1955208"/>
          </a:xfrm>
        </p:grpSpPr>
        <p:sp>
          <p:nvSpPr>
            <p:cNvPr id="28" name="TextBox 27">
              <a:extLst>
                <a:ext uri="{FF2B5EF4-FFF2-40B4-BE49-F238E27FC236}">
                  <a16:creationId xmlns:a16="http://schemas.microsoft.com/office/drawing/2014/main" id="{08C580CF-6F70-418D-BF68-8CF5EAAE7730}"/>
                </a:ext>
              </a:extLst>
            </p:cNvPr>
            <p:cNvSpPr txBox="1"/>
            <p:nvPr/>
          </p:nvSpPr>
          <p:spPr>
            <a:xfrm>
              <a:off x="952500" y="2773164"/>
              <a:ext cx="5156614" cy="416011"/>
            </a:xfrm>
            <a:prstGeom prst="rect">
              <a:avLst/>
            </a:prstGeom>
            <a:noFill/>
          </p:spPr>
          <p:txBody>
            <a:bodyPr wrap="square" rtlCol="1">
              <a:spAutoFit/>
            </a:bodyPr>
            <a:lstStyle/>
            <a:p>
              <a:pPr marL="177800" indent="-177800" algn="r" rtl="1">
                <a:lnSpc>
                  <a:spcPct val="150000"/>
                </a:lnSpc>
                <a:buFont typeface="Arial" panose="020B0604020202020204" pitchFamily="34" charset="0"/>
                <a:buChar char="•"/>
              </a:pPr>
              <a:r>
                <a:rPr lang="he-IL" sz="1600" dirty="0">
                  <a:solidFill>
                    <a:srgbClr val="76B856"/>
                  </a:solidFill>
                </a:rPr>
                <a:t>נער שאינו מתעורר עצמאית |</a:t>
              </a:r>
            </a:p>
          </p:txBody>
        </p:sp>
        <p:sp>
          <p:nvSpPr>
            <p:cNvPr id="38" name="TextBox 37">
              <a:extLst>
                <a:ext uri="{FF2B5EF4-FFF2-40B4-BE49-F238E27FC236}">
                  <a16:creationId xmlns:a16="http://schemas.microsoft.com/office/drawing/2014/main" id="{4A6310B8-F406-4D8B-916E-396F58A5F6A4}"/>
                </a:ext>
              </a:extLst>
            </p:cNvPr>
            <p:cNvSpPr txBox="1"/>
            <p:nvPr/>
          </p:nvSpPr>
          <p:spPr>
            <a:xfrm>
              <a:off x="1003300" y="3203980"/>
              <a:ext cx="4928602" cy="1524392"/>
            </a:xfrm>
            <a:prstGeom prst="rect">
              <a:avLst/>
            </a:prstGeom>
            <a:noFill/>
          </p:spPr>
          <p:txBody>
            <a:bodyPr wrap="square" rtlCol="1">
              <a:spAutoFit/>
            </a:bodyPr>
            <a:lstStyle/>
            <a:p>
              <a:pPr algn="r" rtl="1">
                <a:lnSpc>
                  <a:spcPct val="150000"/>
                </a:lnSpc>
                <a:spcAft>
                  <a:spcPts val="600"/>
                </a:spcAft>
              </a:pPr>
              <a:r>
                <a:rPr lang="he-IL" sz="1600" dirty="0">
                  <a:solidFill>
                    <a:schemeClr val="tx1">
                      <a:lumMod val="50000"/>
                      <a:lumOff val="50000"/>
                    </a:schemeClr>
                  </a:solidFill>
                </a:rPr>
                <a:t>יש לשוחח עמו, להדגיש את האחריות שלו ואת חשיבות ההרגל לחיים האמתיים. חשוב </a:t>
              </a:r>
              <a:r>
                <a:rPr lang="he-IL" sz="1601" b="1" dirty="0">
                  <a:solidFill>
                    <a:schemeClr val="tx1">
                      <a:lumMod val="50000"/>
                      <a:lumOff val="50000"/>
                    </a:schemeClr>
                  </a:solidFill>
                  <a:highlight>
                    <a:srgbClr val="D7EACC"/>
                  </a:highlight>
                  <a:latin typeface="Arial" pitchFamily="34" charset="0"/>
                  <a:cs typeface="Arial" pitchFamily="34" charset="0"/>
                </a:rPr>
                <a:t>להבין מה מונע ממנו להתעורר עצמאית ולחשוב עמו על פתרונות</a:t>
              </a:r>
              <a:r>
                <a:rPr lang="he-IL" sz="1600" dirty="0">
                  <a:solidFill>
                    <a:schemeClr val="tx1">
                      <a:lumMod val="50000"/>
                      <a:lumOff val="50000"/>
                    </a:schemeClr>
                  </a:solidFill>
                </a:rPr>
                <a:t> ישימים שיעזרו לו. במידת הצורך יש לערב את </a:t>
              </a:r>
              <a:r>
                <a:rPr lang="he-IL" sz="1600" dirty="0" err="1">
                  <a:solidFill>
                    <a:schemeClr val="tx1">
                      <a:lumMod val="50000"/>
                      <a:lumOff val="50000"/>
                    </a:schemeClr>
                  </a:solidFill>
                </a:rPr>
                <a:t>העו"ס</a:t>
              </a:r>
              <a:r>
                <a:rPr lang="he-IL" sz="1600" dirty="0">
                  <a:solidFill>
                    <a:schemeClr val="tx1">
                      <a:lumMod val="50000"/>
                      <a:lumOff val="50000"/>
                    </a:schemeClr>
                  </a:solidFill>
                </a:rPr>
                <a:t> והורי הנער.</a:t>
              </a:r>
            </a:p>
          </p:txBody>
        </p:sp>
      </p:grpSp>
      <p:grpSp>
        <p:nvGrpSpPr>
          <p:cNvPr id="40" name="קבוצה 39">
            <a:extLst>
              <a:ext uri="{FF2B5EF4-FFF2-40B4-BE49-F238E27FC236}">
                <a16:creationId xmlns:a16="http://schemas.microsoft.com/office/drawing/2014/main" id="{27CDDE0F-679E-4572-9F00-4354FAD5D43F}"/>
              </a:ext>
            </a:extLst>
          </p:cNvPr>
          <p:cNvGrpSpPr/>
          <p:nvPr/>
        </p:nvGrpSpPr>
        <p:grpSpPr>
          <a:xfrm>
            <a:off x="967646" y="6733378"/>
            <a:ext cx="5515200" cy="1210437"/>
            <a:chOff x="967646" y="8803477"/>
            <a:chExt cx="5515200" cy="1210437"/>
          </a:xfrm>
        </p:grpSpPr>
        <p:sp>
          <p:nvSpPr>
            <p:cNvPr id="41" name="TextBox 40">
              <a:extLst>
                <a:ext uri="{FF2B5EF4-FFF2-40B4-BE49-F238E27FC236}">
                  <a16:creationId xmlns:a16="http://schemas.microsoft.com/office/drawing/2014/main" id="{BA95C6C3-6F3B-48D9-8DC8-B3DB45200BD3}"/>
                </a:ext>
              </a:extLst>
            </p:cNvPr>
            <p:cNvSpPr txBox="1"/>
            <p:nvPr/>
          </p:nvSpPr>
          <p:spPr>
            <a:xfrm>
              <a:off x="967646" y="9228121"/>
              <a:ext cx="5515200" cy="785793"/>
            </a:xfrm>
            <a:prstGeom prst="rect">
              <a:avLst/>
            </a:prstGeom>
            <a:noFill/>
            <a:ln>
              <a:noFill/>
            </a:ln>
          </p:spPr>
          <p:txBody>
            <a:bodyPr wrap="square" rtlCol="1">
              <a:spAutoFit/>
            </a:bodyPr>
            <a:lstStyle/>
            <a:p>
              <a:pPr marL="182564" indent="-182564" algn="r" rtl="1">
                <a:lnSpc>
                  <a:spcPct val="150000"/>
                </a:lnSpc>
                <a:spcAft>
                  <a:spcPts val="600"/>
                </a:spcAft>
                <a:buClr>
                  <a:srgbClr val="76B856"/>
                </a:buClr>
                <a:buFont typeface="Calibri" panose="020F0502020204030204" pitchFamily="34" charset="0"/>
                <a:buChar char="‹"/>
              </a:pPr>
              <a:r>
                <a:rPr lang="he-IL" sz="1601" dirty="0">
                  <a:solidFill>
                    <a:schemeClr val="tx1">
                      <a:lumMod val="50000"/>
                      <a:lumOff val="50000"/>
                    </a:schemeClr>
                  </a:solidFill>
                </a:rPr>
                <a:t>הטיפול במרחב החיים - אוסף מאמרים על הטיפול הפנימייתי - פרק 11: 'עבודה טיפולית בשעת ההשכמה', עמוד 171.</a:t>
              </a:r>
            </a:p>
          </p:txBody>
        </p:sp>
        <p:grpSp>
          <p:nvGrpSpPr>
            <p:cNvPr id="42" name="קבוצה 41">
              <a:extLst>
                <a:ext uri="{FF2B5EF4-FFF2-40B4-BE49-F238E27FC236}">
                  <a16:creationId xmlns:a16="http://schemas.microsoft.com/office/drawing/2014/main" id="{82315471-A520-462C-88EC-9F5BCB0F1E48}"/>
                </a:ext>
              </a:extLst>
            </p:cNvPr>
            <p:cNvGrpSpPr/>
            <p:nvPr/>
          </p:nvGrpSpPr>
          <p:grpSpPr>
            <a:xfrm>
              <a:off x="2704543" y="8803477"/>
              <a:ext cx="1982175" cy="418761"/>
              <a:chOff x="2704543" y="2148677"/>
              <a:chExt cx="1982175" cy="418761"/>
            </a:xfrm>
          </p:grpSpPr>
          <p:sp>
            <p:nvSpPr>
              <p:cNvPr id="43" name="מלבן 42">
                <a:extLst>
                  <a:ext uri="{FF2B5EF4-FFF2-40B4-BE49-F238E27FC236}">
                    <a16:creationId xmlns:a16="http://schemas.microsoft.com/office/drawing/2014/main" id="{4B604D70-C7D4-4080-95F6-5FE6D3F5F111}"/>
                  </a:ext>
                </a:extLst>
              </p:cNvPr>
              <p:cNvSpPr/>
              <p:nvPr/>
            </p:nvSpPr>
            <p:spPr>
              <a:xfrm>
                <a:off x="2704543" y="2148677"/>
                <a:ext cx="1982175" cy="418761"/>
              </a:xfrm>
              <a:prstGeom prst="rect">
                <a:avLst/>
              </a:prstGeom>
              <a:solidFill>
                <a:srgbClr val="76B85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pSp>
            <p:nvGrpSpPr>
              <p:cNvPr id="44" name="גרפיקה 76">
                <a:extLst>
                  <a:ext uri="{FF2B5EF4-FFF2-40B4-BE49-F238E27FC236}">
                    <a16:creationId xmlns:a16="http://schemas.microsoft.com/office/drawing/2014/main" id="{D3D44EC3-2307-4050-A616-ACB475A68D8B}"/>
                  </a:ext>
                </a:extLst>
              </p:cNvPr>
              <p:cNvGrpSpPr/>
              <p:nvPr/>
            </p:nvGrpSpPr>
            <p:grpSpPr>
              <a:xfrm>
                <a:off x="4276451" y="2216866"/>
                <a:ext cx="290396" cy="290396"/>
                <a:chOff x="1855787" y="3421856"/>
                <a:chExt cx="3848100" cy="3848100"/>
              </a:xfrm>
            </p:grpSpPr>
            <p:sp>
              <p:nvSpPr>
                <p:cNvPr id="46" name="צורה חופשית: צורה 57">
                  <a:extLst>
                    <a:ext uri="{FF2B5EF4-FFF2-40B4-BE49-F238E27FC236}">
                      <a16:creationId xmlns:a16="http://schemas.microsoft.com/office/drawing/2014/main" id="{25C3468E-A21C-40E4-8A70-68AA2F30C0EF}"/>
                    </a:ext>
                  </a:extLst>
                </p:cNvPr>
                <p:cNvSpPr/>
                <p:nvPr/>
              </p:nvSpPr>
              <p:spPr>
                <a:xfrm>
                  <a:off x="2319750" y="3414712"/>
                  <a:ext cx="2924175" cy="3857625"/>
                </a:xfrm>
                <a:custGeom>
                  <a:avLst/>
                  <a:gdLst>
                    <a:gd name="connsiteX0" fmla="*/ 259366 w 2924175"/>
                    <a:gd name="connsiteY0" fmla="*/ 7144 h 3857625"/>
                    <a:gd name="connsiteX1" fmla="*/ 2286667 w 2924175"/>
                    <a:gd name="connsiteY1" fmla="*/ 7144 h 3857625"/>
                    <a:gd name="connsiteX2" fmla="*/ 2917603 w 2924175"/>
                    <a:gd name="connsiteY2" fmla="*/ 637699 h 3857625"/>
                    <a:gd name="connsiteX3" fmla="*/ 2917603 w 2924175"/>
                    <a:gd name="connsiteY3" fmla="*/ 3228499 h 3857625"/>
                    <a:gd name="connsiteX4" fmla="*/ 2286667 w 2924175"/>
                    <a:gd name="connsiteY4" fmla="*/ 3859435 h 3857625"/>
                    <a:gd name="connsiteX5" fmla="*/ 259366 w 2924175"/>
                    <a:gd name="connsiteY5" fmla="*/ 3859435 h 3857625"/>
                    <a:gd name="connsiteX6" fmla="*/ 7144 w 2924175"/>
                    <a:gd name="connsiteY6" fmla="*/ 3607213 h 3857625"/>
                    <a:gd name="connsiteX7" fmla="*/ 7144 w 2924175"/>
                    <a:gd name="connsiteY7" fmla="*/ 259366 h 3857625"/>
                    <a:gd name="connsiteX8" fmla="*/ 259366 w 2924175"/>
                    <a:gd name="connsiteY8" fmla="*/ 7144 h 3857625"/>
                    <a:gd name="connsiteX9" fmla="*/ 259366 w 2924175"/>
                    <a:gd name="connsiteY9" fmla="*/ 7144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175" h="3857625">
                      <a:moveTo>
                        <a:pt x="259366" y="7144"/>
                      </a:moveTo>
                      <a:lnTo>
                        <a:pt x="2286667" y="7144"/>
                      </a:lnTo>
                      <a:cubicBezTo>
                        <a:pt x="2634539" y="8192"/>
                        <a:pt x="2916346" y="289827"/>
                        <a:pt x="2917603" y="637699"/>
                      </a:cubicBezTo>
                      <a:lnTo>
                        <a:pt x="2917603" y="3228499"/>
                      </a:lnTo>
                      <a:cubicBezTo>
                        <a:pt x="2916555" y="3576523"/>
                        <a:pt x="2634691" y="3858387"/>
                        <a:pt x="2286667" y="3859435"/>
                      </a:cubicBezTo>
                      <a:lnTo>
                        <a:pt x="259366" y="3859435"/>
                      </a:lnTo>
                      <a:cubicBezTo>
                        <a:pt x="120244" y="3859016"/>
                        <a:pt x="7563" y="3746335"/>
                        <a:pt x="7144" y="3607213"/>
                      </a:cubicBezTo>
                      <a:lnTo>
                        <a:pt x="7144" y="259366"/>
                      </a:lnTo>
                      <a:cubicBezTo>
                        <a:pt x="7563" y="120244"/>
                        <a:pt x="120244" y="7563"/>
                        <a:pt x="259366" y="7144"/>
                      </a:cubicBezTo>
                      <a:lnTo>
                        <a:pt x="259366" y="7144"/>
                      </a:lnTo>
                      <a:close/>
                    </a:path>
                  </a:pathLst>
                </a:custGeom>
                <a:solidFill>
                  <a:schemeClr val="accent3">
                    <a:lumMod val="40000"/>
                    <a:lumOff val="60000"/>
                  </a:schemeClr>
                </a:solidFill>
                <a:ln w="9525" cap="flat">
                  <a:noFill/>
                  <a:prstDash val="solid"/>
                  <a:miter/>
                </a:ln>
              </p:spPr>
              <p:txBody>
                <a:bodyPr rtlCol="1" anchor="ctr"/>
                <a:lstStyle/>
                <a:p>
                  <a:endParaRPr lang="he-IL" sz="1400"/>
                </a:p>
              </p:txBody>
            </p:sp>
            <p:sp>
              <p:nvSpPr>
                <p:cNvPr id="47" name="צורה חופשית: צורה 58">
                  <a:extLst>
                    <a:ext uri="{FF2B5EF4-FFF2-40B4-BE49-F238E27FC236}">
                      <a16:creationId xmlns:a16="http://schemas.microsoft.com/office/drawing/2014/main" id="{2DC77CE6-4142-4160-831A-E123C5CF0128}"/>
                    </a:ext>
                  </a:extLst>
                </p:cNvPr>
                <p:cNvSpPr/>
                <p:nvPr/>
              </p:nvSpPr>
              <p:spPr>
                <a:xfrm>
                  <a:off x="2319750" y="3414712"/>
                  <a:ext cx="2733675" cy="3609975"/>
                </a:xfrm>
                <a:custGeom>
                  <a:avLst/>
                  <a:gdLst>
                    <a:gd name="connsiteX0" fmla="*/ 259366 w 2733675"/>
                    <a:gd name="connsiteY0" fmla="*/ 7144 h 3609975"/>
                    <a:gd name="connsiteX1" fmla="*/ 2286667 w 2733675"/>
                    <a:gd name="connsiteY1" fmla="*/ 7144 h 3609975"/>
                    <a:gd name="connsiteX2" fmla="*/ 2688241 w 2733675"/>
                    <a:gd name="connsiteY2" fmla="*/ 152686 h 3609975"/>
                    <a:gd name="connsiteX3" fmla="*/ 2734723 w 2733675"/>
                    <a:gd name="connsiteY3" fmla="*/ 390049 h 3609975"/>
                    <a:gd name="connsiteX4" fmla="*/ 2734723 w 2733675"/>
                    <a:gd name="connsiteY4" fmla="*/ 2980849 h 3609975"/>
                    <a:gd name="connsiteX5" fmla="*/ 2104168 w 2733675"/>
                    <a:gd name="connsiteY5" fmla="*/ 3609499 h 3609975"/>
                    <a:gd name="connsiteX6" fmla="*/ 76867 w 2733675"/>
                    <a:gd name="connsiteY6" fmla="*/ 3609499 h 3609975"/>
                    <a:gd name="connsiteX7" fmla="*/ 7144 w 2733675"/>
                    <a:gd name="connsiteY7" fmla="*/ 3599593 h 3609975"/>
                    <a:gd name="connsiteX8" fmla="*/ 7144 w 2733675"/>
                    <a:gd name="connsiteY8" fmla="*/ 259366 h 3609975"/>
                    <a:gd name="connsiteX9" fmla="*/ 259366 w 2733675"/>
                    <a:gd name="connsiteY9" fmla="*/ 7144 h 3609975"/>
                    <a:gd name="connsiteX10" fmla="*/ 259366 w 2733675"/>
                    <a:gd name="connsiteY10"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3675" h="3609975">
                      <a:moveTo>
                        <a:pt x="259366" y="7144"/>
                      </a:moveTo>
                      <a:lnTo>
                        <a:pt x="2286667" y="7144"/>
                      </a:lnTo>
                      <a:cubicBezTo>
                        <a:pt x="2433428" y="7210"/>
                        <a:pt x="2575522" y="58703"/>
                        <a:pt x="2688241" y="152686"/>
                      </a:cubicBezTo>
                      <a:cubicBezTo>
                        <a:pt x="2719045" y="228029"/>
                        <a:pt x="2734837" y="308658"/>
                        <a:pt x="2734723" y="390049"/>
                      </a:cubicBezTo>
                      <a:lnTo>
                        <a:pt x="2734723" y="2980849"/>
                      </a:lnTo>
                      <a:cubicBezTo>
                        <a:pt x="2732427" y="3327825"/>
                        <a:pt x="2451154" y="3608251"/>
                        <a:pt x="2104168" y="3609499"/>
                      </a:cubicBezTo>
                      <a:lnTo>
                        <a:pt x="76867" y="3609499"/>
                      </a:lnTo>
                      <a:cubicBezTo>
                        <a:pt x="53273" y="3609499"/>
                        <a:pt x="29804" y="3606165"/>
                        <a:pt x="7144" y="3599593"/>
                      </a:cubicBezTo>
                      <a:lnTo>
                        <a:pt x="7144" y="259366"/>
                      </a:lnTo>
                      <a:cubicBezTo>
                        <a:pt x="7563" y="120244"/>
                        <a:pt x="120244" y="7563"/>
                        <a:pt x="259366" y="7144"/>
                      </a:cubicBezTo>
                      <a:lnTo>
                        <a:pt x="259366" y="7144"/>
                      </a:lnTo>
                      <a:close/>
                    </a:path>
                  </a:pathLst>
                </a:custGeom>
                <a:solidFill>
                  <a:srgbClr val="FFFFFF"/>
                </a:solidFill>
                <a:ln w="9525" cap="flat">
                  <a:noFill/>
                  <a:prstDash val="solid"/>
                  <a:miter/>
                </a:ln>
              </p:spPr>
              <p:txBody>
                <a:bodyPr rtlCol="1" anchor="ctr"/>
                <a:lstStyle/>
                <a:p>
                  <a:endParaRPr lang="he-IL" sz="1400"/>
                </a:p>
              </p:txBody>
            </p:sp>
            <p:sp>
              <p:nvSpPr>
                <p:cNvPr id="48" name="צורה חופשית: צורה 59">
                  <a:extLst>
                    <a:ext uri="{FF2B5EF4-FFF2-40B4-BE49-F238E27FC236}">
                      <a16:creationId xmlns:a16="http://schemas.microsoft.com/office/drawing/2014/main" id="{00B681FC-C9D2-40A8-B691-A878E67C8D9C}"/>
                    </a:ext>
                  </a:extLst>
                </p:cNvPr>
                <p:cNvSpPr/>
                <p:nvPr/>
              </p:nvSpPr>
              <p:spPr>
                <a:xfrm>
                  <a:off x="2319369" y="3414712"/>
                  <a:ext cx="2552700" cy="3609975"/>
                </a:xfrm>
                <a:custGeom>
                  <a:avLst/>
                  <a:gdLst>
                    <a:gd name="connsiteX0" fmla="*/ 227743 w 2552700"/>
                    <a:gd name="connsiteY0" fmla="*/ 7144 h 3609975"/>
                    <a:gd name="connsiteX1" fmla="*/ 2330101 w 2552700"/>
                    <a:gd name="connsiteY1" fmla="*/ 7144 h 3609975"/>
                    <a:gd name="connsiteX2" fmla="*/ 2550700 w 2552700"/>
                    <a:gd name="connsiteY2" fmla="*/ 227743 h 3609975"/>
                    <a:gd name="connsiteX3" fmla="*/ 2550700 w 2552700"/>
                    <a:gd name="connsiteY3" fmla="*/ 2901220 h 3609975"/>
                    <a:gd name="connsiteX4" fmla="*/ 2105692 w 2552700"/>
                    <a:gd name="connsiteY4" fmla="*/ 3386233 h 3609975"/>
                    <a:gd name="connsiteX5" fmla="*/ 227743 w 2552700"/>
                    <a:gd name="connsiteY5" fmla="*/ 3386233 h 3609975"/>
                    <a:gd name="connsiteX6" fmla="*/ 7144 w 2552700"/>
                    <a:gd name="connsiteY6" fmla="*/ 3606832 h 3609975"/>
                    <a:gd name="connsiteX7" fmla="*/ 7144 w 2552700"/>
                    <a:gd name="connsiteY7" fmla="*/ 227743 h 3609975"/>
                    <a:gd name="connsiteX8" fmla="*/ 227743 w 2552700"/>
                    <a:gd name="connsiteY8" fmla="*/ 7144 h 3609975"/>
                    <a:gd name="connsiteX9" fmla="*/ 227743 w 2552700"/>
                    <a:gd name="connsiteY9"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2700" h="3609975">
                      <a:moveTo>
                        <a:pt x="227743" y="7144"/>
                      </a:moveTo>
                      <a:lnTo>
                        <a:pt x="2330101" y="7144"/>
                      </a:lnTo>
                      <a:cubicBezTo>
                        <a:pt x="2451849" y="7353"/>
                        <a:pt x="2550490" y="105994"/>
                        <a:pt x="2550700" y="227743"/>
                      </a:cubicBezTo>
                      <a:lnTo>
                        <a:pt x="2550700" y="2901220"/>
                      </a:lnTo>
                      <a:cubicBezTo>
                        <a:pt x="2561749" y="3222784"/>
                        <a:pt x="2405920" y="3376708"/>
                        <a:pt x="2105692" y="3386233"/>
                      </a:cubicBezTo>
                      <a:lnTo>
                        <a:pt x="227743" y="3386233"/>
                      </a:lnTo>
                      <a:cubicBezTo>
                        <a:pt x="105994" y="3386443"/>
                        <a:pt x="7353" y="3485083"/>
                        <a:pt x="7144" y="3606832"/>
                      </a:cubicBezTo>
                      <a:lnTo>
                        <a:pt x="7144" y="227743"/>
                      </a:lnTo>
                      <a:cubicBezTo>
                        <a:pt x="7353" y="105994"/>
                        <a:pt x="105994" y="7353"/>
                        <a:pt x="227743" y="7144"/>
                      </a:cubicBezTo>
                      <a:lnTo>
                        <a:pt x="227743" y="7144"/>
                      </a:lnTo>
                      <a:close/>
                    </a:path>
                  </a:pathLst>
                </a:custGeom>
                <a:solidFill>
                  <a:schemeClr val="tx2">
                    <a:lumMod val="40000"/>
                    <a:lumOff val="60000"/>
                  </a:schemeClr>
                </a:solidFill>
                <a:ln w="9525" cap="flat">
                  <a:noFill/>
                  <a:prstDash val="solid"/>
                  <a:miter/>
                </a:ln>
              </p:spPr>
              <p:txBody>
                <a:bodyPr rtlCol="1" anchor="ctr"/>
                <a:lstStyle/>
                <a:p>
                  <a:endParaRPr lang="he-IL" sz="1400"/>
                </a:p>
              </p:txBody>
            </p:sp>
            <p:sp>
              <p:nvSpPr>
                <p:cNvPr id="49" name="צורה חופשית: צורה 60">
                  <a:extLst>
                    <a:ext uri="{FF2B5EF4-FFF2-40B4-BE49-F238E27FC236}">
                      <a16:creationId xmlns:a16="http://schemas.microsoft.com/office/drawing/2014/main" id="{93451425-FEF9-421C-A558-255D664910AF}"/>
                    </a:ext>
                  </a:extLst>
                </p:cNvPr>
                <p:cNvSpPr/>
                <p:nvPr/>
              </p:nvSpPr>
              <p:spPr>
                <a:xfrm>
                  <a:off x="2856960" y="4232338"/>
                  <a:ext cx="1476375" cy="428625"/>
                </a:xfrm>
                <a:custGeom>
                  <a:avLst/>
                  <a:gdLst>
                    <a:gd name="connsiteX0" fmla="*/ 133255 w 1476375"/>
                    <a:gd name="connsiteY0" fmla="*/ 7144 h 428625"/>
                    <a:gd name="connsiteX1" fmla="*/ 1349788 w 1476375"/>
                    <a:gd name="connsiteY1" fmla="*/ 7144 h 428625"/>
                    <a:gd name="connsiteX2" fmla="*/ 1475899 w 1476375"/>
                    <a:gd name="connsiteY2" fmla="*/ 133255 h 428625"/>
                    <a:gd name="connsiteX3" fmla="*/ 1475899 w 1476375"/>
                    <a:gd name="connsiteY3" fmla="*/ 303943 h 428625"/>
                    <a:gd name="connsiteX4" fmla="*/ 1349788 w 1476375"/>
                    <a:gd name="connsiteY4" fmla="*/ 430054 h 428625"/>
                    <a:gd name="connsiteX5" fmla="*/ 133255 w 1476375"/>
                    <a:gd name="connsiteY5" fmla="*/ 430054 h 428625"/>
                    <a:gd name="connsiteX6" fmla="*/ 7144 w 1476375"/>
                    <a:gd name="connsiteY6" fmla="*/ 303943 h 428625"/>
                    <a:gd name="connsiteX7" fmla="*/ 7144 w 1476375"/>
                    <a:gd name="connsiteY7" fmla="*/ 133255 h 428625"/>
                    <a:gd name="connsiteX8" fmla="*/ 133255 w 1476375"/>
                    <a:gd name="connsiteY8" fmla="*/ 71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75" h="428625">
                      <a:moveTo>
                        <a:pt x="133255" y="7144"/>
                      </a:moveTo>
                      <a:lnTo>
                        <a:pt x="1349788" y="7144"/>
                      </a:lnTo>
                      <a:cubicBezTo>
                        <a:pt x="1419435" y="7144"/>
                        <a:pt x="1475899" y="63608"/>
                        <a:pt x="1475899" y="133255"/>
                      </a:cubicBezTo>
                      <a:lnTo>
                        <a:pt x="1475899" y="303943"/>
                      </a:lnTo>
                      <a:cubicBezTo>
                        <a:pt x="1475899" y="373590"/>
                        <a:pt x="1419435" y="430054"/>
                        <a:pt x="1349788" y="430054"/>
                      </a:cubicBezTo>
                      <a:lnTo>
                        <a:pt x="133255" y="430054"/>
                      </a:lnTo>
                      <a:cubicBezTo>
                        <a:pt x="63608" y="430054"/>
                        <a:pt x="7144" y="373590"/>
                        <a:pt x="7144" y="303943"/>
                      </a:cubicBezTo>
                      <a:lnTo>
                        <a:pt x="7144" y="133255"/>
                      </a:lnTo>
                      <a:cubicBezTo>
                        <a:pt x="7144" y="63608"/>
                        <a:pt x="63608" y="7144"/>
                        <a:pt x="133255" y="7144"/>
                      </a:cubicBezTo>
                      <a:close/>
                    </a:path>
                  </a:pathLst>
                </a:custGeom>
                <a:solidFill>
                  <a:srgbClr val="FFFFFF"/>
                </a:solidFill>
                <a:ln w="9525" cap="flat">
                  <a:noFill/>
                  <a:prstDash val="solid"/>
                  <a:miter/>
                </a:ln>
              </p:spPr>
              <p:txBody>
                <a:bodyPr rtlCol="1" anchor="ctr"/>
                <a:lstStyle/>
                <a:p>
                  <a:endParaRPr lang="he-IL" sz="1400"/>
                </a:p>
              </p:txBody>
            </p:sp>
            <p:sp>
              <p:nvSpPr>
                <p:cNvPr id="50" name="צורה חופשית: צורה 61">
                  <a:extLst>
                    <a:ext uri="{FF2B5EF4-FFF2-40B4-BE49-F238E27FC236}">
                      <a16:creationId xmlns:a16="http://schemas.microsoft.com/office/drawing/2014/main" id="{FE4392ED-F141-4BF3-9EFC-AEE4174A55BC}"/>
                    </a:ext>
                  </a:extLst>
                </p:cNvPr>
                <p:cNvSpPr/>
                <p:nvPr/>
              </p:nvSpPr>
              <p:spPr>
                <a:xfrm>
                  <a:off x="4090638" y="3414712"/>
                  <a:ext cx="466725" cy="542925"/>
                </a:xfrm>
                <a:custGeom>
                  <a:avLst/>
                  <a:gdLst>
                    <a:gd name="connsiteX0" fmla="*/ 7144 w 466725"/>
                    <a:gd name="connsiteY0" fmla="*/ 7144 h 542925"/>
                    <a:gd name="connsiteX1" fmla="*/ 468916 w 466725"/>
                    <a:gd name="connsiteY1" fmla="*/ 7144 h 542925"/>
                    <a:gd name="connsiteX2" fmla="*/ 468916 w 466725"/>
                    <a:gd name="connsiteY2" fmla="*/ 538258 h 542925"/>
                    <a:gd name="connsiteX3" fmla="*/ 238030 w 466725"/>
                    <a:gd name="connsiteY3" fmla="*/ 272701 h 542925"/>
                    <a:gd name="connsiteX4" fmla="*/ 7144 w 466725"/>
                    <a:gd name="connsiteY4" fmla="*/ 538258 h 542925"/>
                    <a:gd name="connsiteX5" fmla="*/ 7144 w 466725"/>
                    <a:gd name="connsiteY5" fmla="*/ 71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42925">
                      <a:moveTo>
                        <a:pt x="7144" y="7144"/>
                      </a:moveTo>
                      <a:lnTo>
                        <a:pt x="468916" y="7144"/>
                      </a:lnTo>
                      <a:lnTo>
                        <a:pt x="468916" y="538258"/>
                      </a:lnTo>
                      <a:lnTo>
                        <a:pt x="238030" y="272701"/>
                      </a:lnTo>
                      <a:lnTo>
                        <a:pt x="7144" y="538258"/>
                      </a:lnTo>
                      <a:lnTo>
                        <a:pt x="7144" y="7144"/>
                      </a:lnTo>
                      <a:close/>
                    </a:path>
                  </a:pathLst>
                </a:custGeom>
                <a:solidFill>
                  <a:schemeClr val="bg2">
                    <a:lumMod val="50000"/>
                  </a:schemeClr>
                </a:solidFill>
                <a:ln w="9525" cap="flat">
                  <a:noFill/>
                  <a:prstDash val="solid"/>
                  <a:miter/>
                </a:ln>
              </p:spPr>
              <p:txBody>
                <a:bodyPr rtlCol="1" anchor="ctr"/>
                <a:lstStyle/>
                <a:p>
                  <a:endParaRPr lang="he-IL" sz="1400"/>
                </a:p>
              </p:txBody>
            </p:sp>
          </p:grpSp>
          <p:sp>
            <p:nvSpPr>
              <p:cNvPr id="45" name="TextBox 44">
                <a:extLst>
                  <a:ext uri="{FF2B5EF4-FFF2-40B4-BE49-F238E27FC236}">
                    <a16:creationId xmlns:a16="http://schemas.microsoft.com/office/drawing/2014/main" id="{C14242CF-F1C3-45DE-8918-64E0524A180A}"/>
                  </a:ext>
                </a:extLst>
              </p:cNvPr>
              <p:cNvSpPr txBox="1"/>
              <p:nvPr/>
            </p:nvSpPr>
            <p:spPr>
              <a:xfrm>
                <a:off x="2841661" y="2180735"/>
                <a:ext cx="1431404" cy="338682"/>
              </a:xfrm>
              <a:prstGeom prst="rect">
                <a:avLst/>
              </a:prstGeom>
              <a:noFill/>
            </p:spPr>
            <p:txBody>
              <a:bodyPr wrap="square" rtlCol="1">
                <a:spAutoFit/>
              </a:bodyPr>
              <a:lstStyle/>
              <a:p>
                <a:pPr algn="ctr" rtl="1"/>
                <a:r>
                  <a:rPr lang="he-IL" sz="1601" dirty="0">
                    <a:ln>
                      <a:solidFill>
                        <a:schemeClr val="bg1"/>
                      </a:solidFill>
                    </a:ln>
                    <a:solidFill>
                      <a:schemeClr val="bg1"/>
                    </a:solidFill>
                  </a:rPr>
                  <a:t>קריאת כיוון</a:t>
                </a:r>
              </a:p>
            </p:txBody>
          </p:sp>
        </p:grpSp>
      </p:grpSp>
      <p:sp>
        <p:nvSpPr>
          <p:cNvPr id="31" name="מלבן 30">
            <a:hlinkClick r:id="" action="ppaction://hlinkshowjump?jump=nextslide"/>
            <a:extLst>
              <a:ext uri="{FF2B5EF4-FFF2-40B4-BE49-F238E27FC236}">
                <a16:creationId xmlns:a16="http://schemas.microsoft.com/office/drawing/2014/main" id="{D338C078-76D0-4DE4-BA91-85A74EF95F0E}"/>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לבן 31">
            <a:hlinkClick r:id="" action="ppaction://hlinkshowjump?jump=previousslide"/>
            <a:extLst>
              <a:ext uri="{FF2B5EF4-FFF2-40B4-BE49-F238E27FC236}">
                <a16:creationId xmlns:a16="http://schemas.microsoft.com/office/drawing/2014/main" id="{728F837E-B563-4179-A7E7-FD0B7CE4D868}"/>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מלבן 32">
            <a:hlinkClick r:id="rId4" action="ppaction://hlinksldjump"/>
            <a:extLst>
              <a:ext uri="{FF2B5EF4-FFF2-40B4-BE49-F238E27FC236}">
                <a16:creationId xmlns:a16="http://schemas.microsoft.com/office/drawing/2014/main" id="{EFD0D15F-FE5A-40B1-BE7B-B161297912B2}"/>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מלבן 38">
            <a:hlinkClick r:id="rId5" action="ppaction://hlinksldjump"/>
            <a:extLst>
              <a:ext uri="{FF2B5EF4-FFF2-40B4-BE49-F238E27FC236}">
                <a16:creationId xmlns:a16="http://schemas.microsoft.com/office/drawing/2014/main" id="{8D54769D-7C33-4B7D-8582-10592929B7B6}"/>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ציין מיקום של מספר שקופית 3">
            <a:extLst>
              <a:ext uri="{FF2B5EF4-FFF2-40B4-BE49-F238E27FC236}">
                <a16:creationId xmlns:a16="http://schemas.microsoft.com/office/drawing/2014/main" id="{E73A4180-19BD-4CBD-996A-2E2ECCD5085C}"/>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116</a:t>
            </a:fld>
            <a:endParaRPr lang="he-IL" dirty="0"/>
          </a:p>
        </p:txBody>
      </p:sp>
    </p:spTree>
    <p:extLst>
      <p:ext uri="{BB962C8B-B14F-4D97-AF65-F5344CB8AC3E}">
        <p14:creationId xmlns:p14="http://schemas.microsoft.com/office/powerpoint/2010/main" val="202480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76B856"/>
                </a:solidFill>
              </a:rPr>
              <a:t>השגרה היומית</a:t>
            </a:r>
          </a:p>
        </p:txBody>
      </p:sp>
      <p:sp>
        <p:nvSpPr>
          <p:cNvPr id="21" name="מלבן 20">
            <a:extLst>
              <a:ext uri="{FF2B5EF4-FFF2-40B4-BE49-F238E27FC236}">
                <a16:creationId xmlns:a16="http://schemas.microsoft.com/office/drawing/2014/main" id="{D1ACB189-6244-4BDF-8BCC-884A24C4F710}"/>
              </a:ext>
            </a:extLst>
          </p:cNvPr>
          <p:cNvSpPr/>
          <p:nvPr/>
        </p:nvSpPr>
        <p:spPr>
          <a:xfrm>
            <a:off x="824810" y="2153675"/>
            <a:ext cx="5908524" cy="753896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7" name="מלבן 6">
            <a:extLst>
              <a:ext uri="{FF2B5EF4-FFF2-40B4-BE49-F238E27FC236}">
                <a16:creationId xmlns:a16="http://schemas.microsoft.com/office/drawing/2014/main" id="{8953FB6C-5231-43DB-8E38-42949F050506}"/>
              </a:ext>
            </a:extLst>
          </p:cNvPr>
          <p:cNvSpPr/>
          <p:nvPr/>
        </p:nvSpPr>
        <p:spPr>
          <a:xfrm>
            <a:off x="4978401" y="2064160"/>
            <a:ext cx="1975742" cy="376526"/>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צהריים ואחר הצהריים</a:t>
            </a:r>
          </a:p>
        </p:txBody>
      </p:sp>
      <p:sp>
        <p:nvSpPr>
          <p:cNvPr id="62" name="TextBox 61">
            <a:extLst>
              <a:ext uri="{FF2B5EF4-FFF2-40B4-BE49-F238E27FC236}">
                <a16:creationId xmlns:a16="http://schemas.microsoft.com/office/drawing/2014/main" id="{CE8444B8-C2EF-4ACF-9C5E-C4A09ABC1544}"/>
              </a:ext>
            </a:extLst>
          </p:cNvPr>
          <p:cNvSpPr txBox="1"/>
          <p:nvPr/>
        </p:nvSpPr>
        <p:spPr>
          <a:xfrm>
            <a:off x="984738" y="2457192"/>
            <a:ext cx="5748596" cy="5604804"/>
          </a:xfrm>
          <a:prstGeom prst="rect">
            <a:avLst/>
          </a:prstGeom>
          <a:noFill/>
        </p:spPr>
        <p:txBody>
          <a:bodyPr wrap="square" lIns="36000" rtlCol="1">
            <a:spAutoFit/>
          </a:bodyPr>
          <a:lstStyle/>
          <a:p>
            <a:pPr marL="182563" indent="-182563" algn="r" rtl="1">
              <a:lnSpc>
                <a:spcPct val="150000"/>
              </a:lnSpc>
              <a:spcAft>
                <a:spcPts val="600"/>
              </a:spcAft>
              <a:buClr>
                <a:srgbClr val="76B856"/>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שלב ההגעה מבית הספר הביתה גם הוא שלב מעבר. חשוב להתייחס לכך בהתאם ולתת לילדים ביטחון באופן הבא:</a:t>
            </a:r>
          </a:p>
          <a:p>
            <a:pPr marL="182563" indent="-182563" algn="r" rtl="1">
              <a:lnSpc>
                <a:spcPct val="150000"/>
              </a:lnSpc>
              <a:spcAft>
                <a:spcPts val="600"/>
              </a:spcAft>
              <a:buClr>
                <a:srgbClr val="76B856"/>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קבלו את הילדים בחום, אמפתיה ואהבה</a:t>
            </a:r>
            <a:r>
              <a:rPr lang="he-IL" sz="1601" dirty="0">
                <a:solidFill>
                  <a:schemeClr val="tx1">
                    <a:lumMod val="50000"/>
                    <a:lumOff val="50000"/>
                  </a:schemeClr>
                </a:solidFill>
                <a:latin typeface="Arial" pitchFamily="34" charset="0"/>
                <a:cs typeface="Arial" pitchFamily="34" charset="0"/>
              </a:rPr>
              <a:t> - כמו שהייתם רוצים שיקבלו אתכם. הם מחפשים להרגיש שייכים ומקווים לקבל תחושת חמימות של בית.</a:t>
            </a:r>
          </a:p>
          <a:p>
            <a:pPr marL="182563" indent="-182563" algn="r" rtl="1">
              <a:lnSpc>
                <a:spcPct val="150000"/>
              </a:lnSpc>
              <a:spcAft>
                <a:spcPts val="600"/>
              </a:spcAft>
              <a:buClr>
                <a:srgbClr val="76B856"/>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רכזו אותם למפגש קצר והסבירו להם מה צפוי להם במהלך היום</a:t>
            </a:r>
            <a:r>
              <a:rPr lang="he-IL" sz="1601" dirty="0">
                <a:solidFill>
                  <a:schemeClr val="tx1">
                    <a:lumMod val="50000"/>
                    <a:lumOff val="50000"/>
                  </a:schemeClr>
                </a:solidFill>
                <a:latin typeface="Arial" pitchFamily="34" charset="0"/>
                <a:cs typeface="Arial" pitchFamily="34" charset="0"/>
              </a:rPr>
              <a:t>.</a:t>
            </a:r>
            <a:br>
              <a:rPr lang="en-US" sz="1601" dirty="0">
                <a:solidFill>
                  <a:schemeClr val="tx1">
                    <a:lumMod val="50000"/>
                    <a:lumOff val="50000"/>
                  </a:schemeClr>
                </a:solidFill>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הילדים הצעירים (עד כיתה ו') אוכלים בבית הספר ועל כן זוהי גם ההזדמנות להקשיב להם ולשמוע איך עבר עליהם היום.</a:t>
            </a:r>
          </a:p>
          <a:p>
            <a:pPr marL="182563" indent="-182563" algn="r" rtl="1">
              <a:lnSpc>
                <a:spcPct val="150000"/>
              </a:lnSpc>
              <a:spcAft>
                <a:spcPts val="600"/>
              </a:spcAft>
              <a:buClr>
                <a:srgbClr val="76B856"/>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אכלו את ארוחת הצהריים יחד</a:t>
            </a:r>
            <a:r>
              <a:rPr lang="he-IL" sz="1601" dirty="0">
                <a:solidFill>
                  <a:schemeClr val="tx1">
                    <a:lumMod val="50000"/>
                    <a:lumOff val="50000"/>
                  </a:schemeClr>
                </a:solidFill>
                <a:latin typeface="Arial" pitchFamily="34" charset="0"/>
                <a:cs typeface="Arial" pitchFamily="34" charset="0"/>
              </a:rPr>
              <a:t> עד כמה שניתן באווירה רגועה ונינוחה.</a:t>
            </a:r>
            <a:br>
              <a:rPr lang="en-US" sz="1601" dirty="0">
                <a:solidFill>
                  <a:schemeClr val="tx1">
                    <a:lumMod val="50000"/>
                    <a:lumOff val="50000"/>
                  </a:schemeClr>
                </a:solidFill>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זוהי הזדמנות לשמוע על חוויות הילדים ממהלך היום ולהבין את מצב הרוח שלהם.</a:t>
            </a:r>
          </a:p>
          <a:p>
            <a:pPr marL="182563" indent="-182563" algn="r" rtl="1">
              <a:lnSpc>
                <a:spcPct val="150000"/>
              </a:lnSpc>
              <a:spcAft>
                <a:spcPts val="600"/>
              </a:spcAft>
              <a:buClr>
                <a:srgbClr val="76B856"/>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בשלב זה הילדים </a:t>
            </a:r>
            <a:r>
              <a:rPr lang="he-IL" sz="1601" b="1" dirty="0">
                <a:solidFill>
                  <a:schemeClr val="tx1">
                    <a:lumMod val="50000"/>
                    <a:lumOff val="50000"/>
                  </a:schemeClr>
                </a:solidFill>
                <a:highlight>
                  <a:srgbClr val="D7EACC"/>
                </a:highlight>
                <a:latin typeface="Arial" pitchFamily="34" charset="0"/>
                <a:cs typeface="Arial" pitchFamily="34" charset="0"/>
              </a:rPr>
              <a:t>מכינים שיעורי בית </a:t>
            </a:r>
            <a:r>
              <a:rPr lang="he-IL" sz="1601" dirty="0">
                <a:solidFill>
                  <a:schemeClr val="tx1">
                    <a:lumMod val="50000"/>
                    <a:lumOff val="50000"/>
                  </a:schemeClr>
                </a:solidFill>
                <a:latin typeface="Arial" pitchFamily="34" charset="0"/>
                <a:cs typeface="Arial" pitchFamily="34" charset="0"/>
              </a:rPr>
              <a:t>ומקבלים סיוע </a:t>
            </a:r>
            <a:r>
              <a:rPr lang="he-IL" sz="1601" dirty="0" err="1">
                <a:solidFill>
                  <a:schemeClr val="tx1">
                    <a:lumMod val="50000"/>
                    <a:lumOff val="50000"/>
                  </a:schemeClr>
                </a:solidFill>
                <a:latin typeface="Arial" pitchFamily="34" charset="0"/>
                <a:cs typeface="Arial" pitchFamily="34" charset="0"/>
              </a:rPr>
              <a:t>מהש"ש</a:t>
            </a:r>
            <a:r>
              <a:rPr lang="he-IL" sz="1601" dirty="0">
                <a:solidFill>
                  <a:schemeClr val="tx1">
                    <a:lumMod val="50000"/>
                    <a:lumOff val="50000"/>
                  </a:schemeClr>
                </a:solidFill>
                <a:latin typeface="Arial" pitchFamily="34" charset="0"/>
                <a:cs typeface="Arial" pitchFamily="34" charset="0"/>
              </a:rPr>
              <a:t>.</a:t>
            </a:r>
          </a:p>
          <a:p>
            <a:pPr marL="182563" indent="-182563" algn="r" rtl="1">
              <a:lnSpc>
                <a:spcPct val="150000"/>
              </a:lnSpc>
              <a:spcAft>
                <a:spcPts val="600"/>
              </a:spcAft>
              <a:buClr>
                <a:srgbClr val="76B856"/>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אחר הצהריים: 16:00-18:30</a:t>
            </a:r>
            <a:r>
              <a:rPr lang="he-IL" sz="1601" dirty="0">
                <a:solidFill>
                  <a:schemeClr val="tx1">
                    <a:lumMod val="50000"/>
                    <a:lumOff val="50000"/>
                  </a:schemeClr>
                </a:solidFill>
                <a:latin typeface="Arial" pitchFamily="34" charset="0"/>
                <a:cs typeface="Arial" pitchFamily="34" charset="0"/>
              </a:rPr>
              <a:t>: ישנו מגוון של פעילויות המותאמות באופן אישי לכל חניך.</a:t>
            </a:r>
          </a:p>
        </p:txBody>
      </p:sp>
      <p:sp>
        <p:nvSpPr>
          <p:cNvPr id="12" name="מלבן 11">
            <a:hlinkClick r:id="" action="ppaction://hlinkshowjump?jump=nextslide"/>
            <a:extLst>
              <a:ext uri="{FF2B5EF4-FFF2-40B4-BE49-F238E27FC236}">
                <a16:creationId xmlns:a16="http://schemas.microsoft.com/office/drawing/2014/main" id="{D8F51904-D73C-481B-93E3-5254D7892288}"/>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hlinkClick r:id="" action="ppaction://hlinkshowjump?jump=previousslide"/>
            <a:extLst>
              <a:ext uri="{FF2B5EF4-FFF2-40B4-BE49-F238E27FC236}">
                <a16:creationId xmlns:a16="http://schemas.microsoft.com/office/drawing/2014/main" id="{E623094B-73B9-4E0A-B796-6DBE5BC67D4A}"/>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hlinkClick r:id="rId2" action="ppaction://hlinksldjump"/>
            <a:extLst>
              <a:ext uri="{FF2B5EF4-FFF2-40B4-BE49-F238E27FC236}">
                <a16:creationId xmlns:a16="http://schemas.microsoft.com/office/drawing/2014/main" id="{43C8D87D-7886-4E4D-B5A3-AF71F6C54A8A}"/>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hlinkClick r:id="rId3" action="ppaction://hlinksldjump"/>
            <a:extLst>
              <a:ext uri="{FF2B5EF4-FFF2-40B4-BE49-F238E27FC236}">
                <a16:creationId xmlns:a16="http://schemas.microsoft.com/office/drawing/2014/main" id="{65FA72D4-501A-4BCA-A79D-373E32EE973B}"/>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ציין מיקום של מספר שקופית 3">
            <a:extLst>
              <a:ext uri="{FF2B5EF4-FFF2-40B4-BE49-F238E27FC236}">
                <a16:creationId xmlns:a16="http://schemas.microsoft.com/office/drawing/2014/main" id="{1312F99A-2B6D-41A0-8B8B-4931AD81D355}"/>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117</a:t>
            </a:fld>
            <a:endParaRPr lang="he-IL" dirty="0"/>
          </a:p>
        </p:txBody>
      </p:sp>
    </p:spTree>
    <p:extLst>
      <p:ext uri="{BB962C8B-B14F-4D97-AF65-F5344CB8AC3E}">
        <p14:creationId xmlns:p14="http://schemas.microsoft.com/office/powerpoint/2010/main" val="150322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76B856"/>
                </a:solidFill>
              </a:rPr>
              <a:t>השגרה היומית</a:t>
            </a:r>
          </a:p>
        </p:txBody>
      </p:sp>
      <p:sp>
        <p:nvSpPr>
          <p:cNvPr id="21" name="מלבן 20">
            <a:extLst>
              <a:ext uri="{FF2B5EF4-FFF2-40B4-BE49-F238E27FC236}">
                <a16:creationId xmlns:a16="http://schemas.microsoft.com/office/drawing/2014/main" id="{D1ACB189-6244-4BDF-8BCC-884A24C4F710}"/>
              </a:ext>
            </a:extLst>
          </p:cNvPr>
          <p:cNvSpPr/>
          <p:nvPr/>
        </p:nvSpPr>
        <p:spPr>
          <a:xfrm>
            <a:off x="824810" y="2153675"/>
            <a:ext cx="5908524" cy="753896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7" name="מלבן 6">
            <a:extLst>
              <a:ext uri="{FF2B5EF4-FFF2-40B4-BE49-F238E27FC236}">
                <a16:creationId xmlns:a16="http://schemas.microsoft.com/office/drawing/2014/main" id="{8953FB6C-5231-43DB-8E38-42949F050506}"/>
              </a:ext>
            </a:extLst>
          </p:cNvPr>
          <p:cNvSpPr/>
          <p:nvPr/>
        </p:nvSpPr>
        <p:spPr>
          <a:xfrm>
            <a:off x="5733143" y="2064160"/>
            <a:ext cx="1221000" cy="376526"/>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שגרת הערב</a:t>
            </a:r>
          </a:p>
        </p:txBody>
      </p:sp>
      <p:sp>
        <p:nvSpPr>
          <p:cNvPr id="62" name="TextBox 61">
            <a:extLst>
              <a:ext uri="{FF2B5EF4-FFF2-40B4-BE49-F238E27FC236}">
                <a16:creationId xmlns:a16="http://schemas.microsoft.com/office/drawing/2014/main" id="{CE8444B8-C2EF-4ACF-9C5E-C4A09ABC1544}"/>
              </a:ext>
            </a:extLst>
          </p:cNvPr>
          <p:cNvSpPr txBox="1"/>
          <p:nvPr/>
        </p:nvSpPr>
        <p:spPr>
          <a:xfrm>
            <a:off x="943428" y="2457192"/>
            <a:ext cx="5789905" cy="3603294"/>
          </a:xfrm>
          <a:prstGeom prst="rect">
            <a:avLst/>
          </a:prstGeom>
          <a:noFill/>
        </p:spPr>
        <p:txBody>
          <a:bodyPr wrap="square" lIns="36000" rtlCol="1">
            <a:spAutoFit/>
          </a:bodyPr>
          <a:lstStyle/>
          <a:p>
            <a:pPr marL="182563" indent="-182563" algn="r" rtl="1">
              <a:lnSpc>
                <a:spcPct val="150000"/>
              </a:lnSpc>
              <a:spcAft>
                <a:spcPts val="600"/>
              </a:spcAft>
              <a:buClr>
                <a:srgbClr val="76B856"/>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בבתים מעורבים מבחינת הגיל יש </a:t>
            </a:r>
            <a:r>
              <a:rPr lang="he-IL" sz="1601" b="1" dirty="0">
                <a:solidFill>
                  <a:schemeClr val="tx1">
                    <a:lumMod val="50000"/>
                    <a:lumOff val="50000"/>
                  </a:schemeClr>
                </a:solidFill>
                <a:highlight>
                  <a:srgbClr val="D7EACC"/>
                </a:highlight>
                <a:latin typeface="Arial" pitchFamily="34" charset="0"/>
                <a:cs typeface="Arial" pitchFamily="34" charset="0"/>
              </a:rPr>
              <a:t>לו"ז המותאם לכל קבוצת גיל</a:t>
            </a:r>
            <a:r>
              <a:rPr lang="he-IL" sz="1601" dirty="0">
                <a:solidFill>
                  <a:schemeClr val="tx1">
                    <a:lumMod val="50000"/>
                    <a:lumOff val="50000"/>
                  </a:schemeClr>
                </a:solidFill>
                <a:latin typeface="Arial" pitchFamily="34" charset="0"/>
                <a:cs typeface="Arial" pitchFamily="34" charset="0"/>
              </a:rPr>
              <a:t>.</a:t>
            </a:r>
          </a:p>
          <a:p>
            <a:pPr marL="182563" indent="-182563" algn="r" rtl="1">
              <a:lnSpc>
                <a:spcPct val="150000"/>
              </a:lnSpc>
              <a:spcAft>
                <a:spcPts val="600"/>
              </a:spcAft>
              <a:buClr>
                <a:srgbClr val="76B856"/>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שעת ארוחת ערב</a:t>
            </a:r>
            <a:r>
              <a:rPr lang="he-IL" sz="1601" b="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(בהתאם לתפריט משרד הרווחה) - שלב זה הוא הזדמנות לשבת יחד כל ילדי המשפחתון ולשוחח: להבין מה עבר על הילדים, להעלות התלבטויות, לתת פידבקים חיוביים ועוד.</a:t>
            </a:r>
          </a:p>
          <a:p>
            <a:pPr marL="182563" indent="-182563" algn="r" rtl="1">
              <a:lnSpc>
                <a:spcPct val="150000"/>
              </a:lnSpc>
              <a:spcAft>
                <a:spcPts val="600"/>
              </a:spcAft>
              <a:buClr>
                <a:srgbClr val="76B856"/>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סיום היום והכנת היום הבא</a:t>
            </a:r>
            <a:r>
              <a:rPr lang="he-IL" sz="1601" dirty="0">
                <a:solidFill>
                  <a:schemeClr val="tx1">
                    <a:lumMod val="50000"/>
                    <a:lumOff val="50000"/>
                  </a:schemeClr>
                </a:solidFill>
                <a:latin typeface="Arial" pitchFamily="34" charset="0"/>
                <a:cs typeface="Arial" pitchFamily="34" charset="0"/>
              </a:rPr>
              <a:t>: ניקיון וסידור הבית, מקלחות, הכנת הילקוט ליום הבא ועוד.</a:t>
            </a:r>
          </a:p>
          <a:p>
            <a:pPr marL="182563" indent="-182563" algn="r" rtl="1">
              <a:lnSpc>
                <a:spcPct val="150000"/>
              </a:lnSpc>
              <a:spcAft>
                <a:spcPts val="600"/>
              </a:spcAft>
              <a:buClr>
                <a:srgbClr val="76B856"/>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שיחת סיכום יום </a:t>
            </a:r>
            <a:r>
              <a:rPr lang="he-IL" sz="1601" dirty="0">
                <a:solidFill>
                  <a:schemeClr val="tx1">
                    <a:lumMod val="50000"/>
                    <a:lumOff val="50000"/>
                  </a:schemeClr>
                </a:solidFill>
                <a:latin typeface="Arial" pitchFamily="34" charset="0"/>
                <a:cs typeface="Arial" pitchFamily="34" charset="0"/>
              </a:rPr>
              <a:t>- כחלק מהצורך להעניק תחושת ביטחון לילדים חשוב להסביר מה צפוי מחר: סדר יום, ציפיות להתארגנות הבוקר, מזג האוויר והתארגנות לקראתו, אירועים מיוחדים וכדומה.</a:t>
            </a:r>
          </a:p>
        </p:txBody>
      </p:sp>
      <p:grpSp>
        <p:nvGrpSpPr>
          <p:cNvPr id="2" name="קבוצה 1">
            <a:extLst>
              <a:ext uri="{FF2B5EF4-FFF2-40B4-BE49-F238E27FC236}">
                <a16:creationId xmlns:a16="http://schemas.microsoft.com/office/drawing/2014/main" id="{7D38A163-E01D-4ED2-894A-952D2C7E0EA4}"/>
              </a:ext>
            </a:extLst>
          </p:cNvPr>
          <p:cNvGrpSpPr/>
          <p:nvPr/>
        </p:nvGrpSpPr>
        <p:grpSpPr>
          <a:xfrm>
            <a:off x="1090096" y="6176276"/>
            <a:ext cx="5377952" cy="1311799"/>
            <a:chOff x="1248229" y="6080993"/>
            <a:chExt cx="5377952" cy="1311799"/>
          </a:xfrm>
        </p:grpSpPr>
        <p:sp>
          <p:nvSpPr>
            <p:cNvPr id="12" name="מלבן: פינות מעוגלות 11">
              <a:extLst>
                <a:ext uri="{FF2B5EF4-FFF2-40B4-BE49-F238E27FC236}">
                  <a16:creationId xmlns:a16="http://schemas.microsoft.com/office/drawing/2014/main" id="{FE42C42D-7D5C-4377-A9AC-4FACCBA8206C}"/>
                </a:ext>
              </a:extLst>
            </p:cNvPr>
            <p:cNvSpPr/>
            <p:nvPr/>
          </p:nvSpPr>
          <p:spPr>
            <a:xfrm>
              <a:off x="1248229" y="6080993"/>
              <a:ext cx="5377952" cy="1311799"/>
            </a:xfrm>
            <a:prstGeom prst="roundRect">
              <a:avLst>
                <a:gd name="adj" fmla="val 1299"/>
              </a:avLst>
            </a:prstGeom>
            <a:solidFill>
              <a:schemeClr val="bg1">
                <a:alpha val="80000"/>
              </a:schemeClr>
            </a:solidFill>
            <a:ln>
              <a:solidFill>
                <a:srgbClr val="D7EA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TextBox 12">
              <a:extLst>
                <a:ext uri="{FF2B5EF4-FFF2-40B4-BE49-F238E27FC236}">
                  <a16:creationId xmlns:a16="http://schemas.microsoft.com/office/drawing/2014/main" id="{EEC82112-A6B5-402A-A102-C23CE086B285}"/>
                </a:ext>
              </a:extLst>
            </p:cNvPr>
            <p:cNvSpPr txBox="1"/>
            <p:nvPr/>
          </p:nvSpPr>
          <p:spPr>
            <a:xfrm>
              <a:off x="1248229" y="6107385"/>
              <a:ext cx="5371534" cy="1132041"/>
            </a:xfrm>
            <a:prstGeom prst="rect">
              <a:avLst/>
            </a:prstGeom>
            <a:noFill/>
            <a:ln>
              <a:noFill/>
            </a:ln>
          </p:spPr>
          <p:txBody>
            <a:bodyPr wrap="square" rtlCol="1">
              <a:spAutoFit/>
            </a:bodyPr>
            <a:lstStyle/>
            <a:p>
              <a:pPr algn="r" rtl="1">
                <a:lnSpc>
                  <a:spcPct val="150000"/>
                </a:lnSpc>
              </a:pPr>
              <a:r>
                <a:rPr lang="he-IL" sz="1500" b="1" dirty="0">
                  <a:solidFill>
                    <a:srgbClr val="E20000"/>
                  </a:solidFill>
                </a:rPr>
                <a:t>שים      ! </a:t>
              </a:r>
            </a:p>
            <a:p>
              <a:pPr algn="r" rtl="1">
                <a:lnSpc>
                  <a:spcPct val="150000"/>
                </a:lnSpc>
              </a:pPr>
              <a:r>
                <a:rPr lang="he-IL" sz="1601" b="1" dirty="0">
                  <a:solidFill>
                    <a:schemeClr val="tx1">
                      <a:lumMod val="50000"/>
                      <a:lumOff val="50000"/>
                    </a:schemeClr>
                  </a:solidFill>
                  <a:highlight>
                    <a:srgbClr val="D7EACC"/>
                  </a:highlight>
                  <a:latin typeface="Arial" pitchFamily="34" charset="0"/>
                  <a:cs typeface="Arial" pitchFamily="34" charset="0"/>
                </a:rPr>
                <a:t>לאחר שיחת הסיכום חשוב לעמעם אורות</a:t>
              </a:r>
              <a:r>
                <a:rPr lang="he-IL" sz="1601" b="1" dirty="0">
                  <a:solidFill>
                    <a:schemeClr val="tx1">
                      <a:lumMod val="50000"/>
                      <a:lumOff val="50000"/>
                    </a:schemeClr>
                  </a:solidFill>
                  <a:latin typeface="Arial" pitchFamily="34" charset="0"/>
                  <a:cs typeface="Arial" pitchFamily="34" charset="0"/>
                </a:rPr>
                <a:t> - זה מסייע לילדים להוריד הילוך לקראת ההשכבה.</a:t>
              </a:r>
            </a:p>
          </p:txBody>
        </p:sp>
        <p:sp>
          <p:nvSpPr>
            <p:cNvPr id="14" name="לב 13">
              <a:extLst>
                <a:ext uri="{FF2B5EF4-FFF2-40B4-BE49-F238E27FC236}">
                  <a16:creationId xmlns:a16="http://schemas.microsoft.com/office/drawing/2014/main" id="{1CEF2FC1-6540-4C11-B0AD-A73766CDD293}"/>
                </a:ext>
              </a:extLst>
            </p:cNvPr>
            <p:cNvSpPr/>
            <p:nvPr/>
          </p:nvSpPr>
          <p:spPr>
            <a:xfrm>
              <a:off x="5920934" y="6207147"/>
              <a:ext cx="206375" cy="206375"/>
            </a:xfrm>
            <a:prstGeom prst="heart">
              <a:avLst/>
            </a:prstGeom>
            <a:solidFill>
              <a:srgbClr val="E20000"/>
            </a:solid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6" name="TextBox 15">
            <a:extLst>
              <a:ext uri="{FF2B5EF4-FFF2-40B4-BE49-F238E27FC236}">
                <a16:creationId xmlns:a16="http://schemas.microsoft.com/office/drawing/2014/main" id="{673F3473-B895-4BBB-B640-D7894AEF768A}"/>
              </a:ext>
            </a:extLst>
          </p:cNvPr>
          <p:cNvSpPr txBox="1"/>
          <p:nvPr/>
        </p:nvSpPr>
        <p:spPr>
          <a:xfrm>
            <a:off x="857488" y="7587837"/>
            <a:ext cx="5789905" cy="1940339"/>
          </a:xfrm>
          <a:prstGeom prst="rect">
            <a:avLst/>
          </a:prstGeom>
          <a:noFill/>
        </p:spPr>
        <p:txBody>
          <a:bodyPr wrap="square" lIns="36000" rtlCol="1">
            <a:spAutoFit/>
          </a:bodyPr>
          <a:lstStyle/>
          <a:p>
            <a:pPr algn="r" rtl="1">
              <a:lnSpc>
                <a:spcPct val="150000"/>
              </a:lnSpc>
              <a:spcAft>
                <a:spcPts val="600"/>
              </a:spcAft>
              <a:buClr>
                <a:srgbClr val="76B856"/>
              </a:buClr>
            </a:pPr>
            <a:r>
              <a:rPr lang="he-IL" b="1" dirty="0">
                <a:solidFill>
                  <a:srgbClr val="76B856"/>
                </a:solidFill>
              </a:rPr>
              <a:t>שעת ההשכבה:</a:t>
            </a:r>
            <a:br>
              <a:rPr lang="en-US" b="1" dirty="0">
                <a:solidFill>
                  <a:srgbClr val="76B856"/>
                </a:solidFill>
              </a:rPr>
            </a:br>
            <a:r>
              <a:rPr lang="he-IL" sz="1601" dirty="0">
                <a:solidFill>
                  <a:schemeClr val="tx1">
                    <a:lumMod val="50000"/>
                    <a:lumOff val="50000"/>
                  </a:schemeClr>
                </a:solidFill>
                <a:latin typeface="Arial" pitchFamily="34" charset="0"/>
                <a:cs typeface="Arial" pitchFamily="34" charset="0"/>
              </a:rPr>
              <a:t>זהו </a:t>
            </a:r>
            <a:r>
              <a:rPr lang="he-IL" sz="1601" b="1" dirty="0">
                <a:solidFill>
                  <a:schemeClr val="tx1">
                    <a:lumMod val="50000"/>
                    <a:lumOff val="50000"/>
                  </a:schemeClr>
                </a:solidFill>
                <a:highlight>
                  <a:srgbClr val="D7EACC"/>
                </a:highlight>
                <a:latin typeface="Arial" pitchFamily="34" charset="0"/>
                <a:cs typeface="Arial" pitchFamily="34" charset="0"/>
              </a:rPr>
              <a:t>זמן מעבר</a:t>
            </a:r>
            <a:r>
              <a:rPr lang="he-IL" sz="1601" b="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שבו כולם מותשים ועייפים ופעמים רבות מתקשים </a:t>
            </a:r>
            <a:r>
              <a:rPr lang="he-IL" sz="1601" b="1" dirty="0">
                <a:solidFill>
                  <a:schemeClr val="tx1">
                    <a:lumMod val="50000"/>
                    <a:lumOff val="50000"/>
                  </a:schemeClr>
                </a:solidFill>
                <a:highlight>
                  <a:srgbClr val="D7EACC"/>
                </a:highlight>
                <a:latin typeface="Arial" pitchFamily="34" charset="0"/>
                <a:cs typeface="Arial" pitchFamily="34" charset="0"/>
              </a:rPr>
              <a:t>להתנתק מהגירויים הסביבתיים ולהתרכז בתוך עצמם.</a:t>
            </a:r>
            <a:r>
              <a:rPr lang="he-IL" sz="1601" dirty="0">
                <a:solidFill>
                  <a:schemeClr val="tx1">
                    <a:lumMod val="50000"/>
                    <a:lumOff val="50000"/>
                  </a:schemeClr>
                </a:solidFill>
                <a:latin typeface="Arial" pitchFamily="34" charset="0"/>
                <a:cs typeface="Arial" pitchFamily="34" charset="0"/>
              </a:rPr>
              <a:t> פעמים רבות זוהי </a:t>
            </a:r>
            <a:r>
              <a:rPr lang="he-IL" sz="1601" b="1" dirty="0">
                <a:solidFill>
                  <a:schemeClr val="tx1">
                    <a:lumMod val="50000"/>
                    <a:lumOff val="50000"/>
                  </a:schemeClr>
                </a:solidFill>
                <a:highlight>
                  <a:srgbClr val="D7EACC"/>
                </a:highlight>
                <a:latin typeface="Arial" pitchFamily="34" charset="0"/>
                <a:cs typeface="Arial" pitchFamily="34" charset="0"/>
              </a:rPr>
              <a:t>שעת משבר בה עולים וצפים חרדות ופחדים.</a:t>
            </a:r>
            <a:r>
              <a:rPr lang="he-IL" sz="1601" dirty="0">
                <a:solidFill>
                  <a:schemeClr val="tx1">
                    <a:lumMod val="50000"/>
                    <a:lumOff val="50000"/>
                  </a:schemeClr>
                </a:solidFill>
                <a:latin typeface="Arial" pitchFamily="34" charset="0"/>
                <a:cs typeface="Arial" pitchFamily="34" charset="0"/>
              </a:rPr>
              <a:t> עלינו להיות שם עבור הילדים, לגלות אמפתיה, להקשיב ולתת מענה.</a:t>
            </a:r>
          </a:p>
        </p:txBody>
      </p:sp>
      <p:sp>
        <p:nvSpPr>
          <p:cNvPr id="17" name="מלבן 16">
            <a:hlinkClick r:id="" action="ppaction://hlinkshowjump?jump=nextslide"/>
            <a:extLst>
              <a:ext uri="{FF2B5EF4-FFF2-40B4-BE49-F238E27FC236}">
                <a16:creationId xmlns:a16="http://schemas.microsoft.com/office/drawing/2014/main" id="{EC3C685B-279F-49CC-AE87-FA4728D50F95}"/>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a:hlinkClick r:id="" action="ppaction://hlinkshowjump?jump=previousslide"/>
            <a:extLst>
              <a:ext uri="{FF2B5EF4-FFF2-40B4-BE49-F238E27FC236}">
                <a16:creationId xmlns:a16="http://schemas.microsoft.com/office/drawing/2014/main" id="{1D70B990-8928-4B3A-85B3-2EF26430FC0B}"/>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hlinkClick r:id="rId2" action="ppaction://hlinksldjump"/>
            <a:extLst>
              <a:ext uri="{FF2B5EF4-FFF2-40B4-BE49-F238E27FC236}">
                <a16:creationId xmlns:a16="http://schemas.microsoft.com/office/drawing/2014/main" id="{8ADC7E89-6725-4259-A516-730DB790DD4E}"/>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hlinkClick r:id="rId3" action="ppaction://hlinksldjump"/>
            <a:extLst>
              <a:ext uri="{FF2B5EF4-FFF2-40B4-BE49-F238E27FC236}">
                <a16:creationId xmlns:a16="http://schemas.microsoft.com/office/drawing/2014/main" id="{2DF64FFE-7078-453C-BCE8-3A78A0D84C03}"/>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ציין מיקום של מספר שקופית 3">
            <a:extLst>
              <a:ext uri="{FF2B5EF4-FFF2-40B4-BE49-F238E27FC236}">
                <a16:creationId xmlns:a16="http://schemas.microsoft.com/office/drawing/2014/main" id="{39647242-726E-4A2E-A7BF-5C6F765CFBB5}"/>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118</a:t>
            </a:fld>
            <a:endParaRPr lang="he-IL" dirty="0"/>
          </a:p>
        </p:txBody>
      </p:sp>
    </p:spTree>
    <p:extLst>
      <p:ext uri="{BB962C8B-B14F-4D97-AF65-F5344CB8AC3E}">
        <p14:creationId xmlns:p14="http://schemas.microsoft.com/office/powerpoint/2010/main" val="346883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76B856"/>
                </a:solidFill>
              </a:rPr>
              <a:t>השגרה היומית</a:t>
            </a:r>
          </a:p>
        </p:txBody>
      </p:sp>
      <p:sp>
        <p:nvSpPr>
          <p:cNvPr id="21" name="מלבן 20">
            <a:extLst>
              <a:ext uri="{FF2B5EF4-FFF2-40B4-BE49-F238E27FC236}">
                <a16:creationId xmlns:a16="http://schemas.microsoft.com/office/drawing/2014/main" id="{D1ACB189-6244-4BDF-8BCC-884A24C4F710}"/>
              </a:ext>
            </a:extLst>
          </p:cNvPr>
          <p:cNvSpPr/>
          <p:nvPr/>
        </p:nvSpPr>
        <p:spPr>
          <a:xfrm>
            <a:off x="824810" y="2153675"/>
            <a:ext cx="5908524" cy="753896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62" name="TextBox 61">
            <a:extLst>
              <a:ext uri="{FF2B5EF4-FFF2-40B4-BE49-F238E27FC236}">
                <a16:creationId xmlns:a16="http://schemas.microsoft.com/office/drawing/2014/main" id="{CE8444B8-C2EF-4ACF-9C5E-C4A09ABC1544}"/>
              </a:ext>
            </a:extLst>
          </p:cNvPr>
          <p:cNvSpPr txBox="1"/>
          <p:nvPr/>
        </p:nvSpPr>
        <p:spPr>
          <a:xfrm>
            <a:off x="943428" y="2241292"/>
            <a:ext cx="5789905" cy="5065617"/>
          </a:xfrm>
          <a:prstGeom prst="rect">
            <a:avLst/>
          </a:prstGeom>
          <a:noFill/>
        </p:spPr>
        <p:txBody>
          <a:bodyPr wrap="square" lIns="36000" rtlCol="1">
            <a:spAutoFit/>
          </a:bodyPr>
          <a:lstStyle/>
          <a:p>
            <a:pPr algn="r">
              <a:lnSpc>
                <a:spcPct val="150000"/>
              </a:lnSpc>
              <a:spcAft>
                <a:spcPts val="600"/>
              </a:spcAft>
              <a:buClr>
                <a:srgbClr val="76B856"/>
              </a:buClr>
            </a:pPr>
            <a:r>
              <a:rPr lang="he-IL" b="1" dirty="0">
                <a:solidFill>
                  <a:srgbClr val="76B856"/>
                </a:solidFill>
              </a:rPr>
              <a:t>מה יכול לסייע בשעה זו?</a:t>
            </a:r>
          </a:p>
          <a:p>
            <a:pPr marL="182563" indent="-182563" algn="r" rtl="1">
              <a:lnSpc>
                <a:spcPct val="150000"/>
              </a:lnSpc>
              <a:spcAft>
                <a:spcPts val="600"/>
              </a:spcAft>
              <a:buClr>
                <a:srgbClr val="76B856"/>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להגיד לילה טוב באופן אישי לכל ילד ולהגיד מילה טובה</a:t>
            </a:r>
            <a:r>
              <a:rPr lang="he-IL" sz="1601" b="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(תמיד!!!</a:t>
            </a:r>
            <a:br>
              <a:rPr lang="en-US" sz="1601" dirty="0">
                <a:solidFill>
                  <a:schemeClr val="tx1">
                    <a:lumMod val="50000"/>
                    <a:lumOff val="50000"/>
                  </a:schemeClr>
                </a:solidFill>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גם אם ההתנהגות של הילד הייתה שלילית הוא חייבת לדעת שאוהבים אותו ולעודד אותו לשנות את התנהגותו).</a:t>
            </a:r>
          </a:p>
          <a:p>
            <a:pPr marL="182563" indent="-182563" algn="r" rtl="1">
              <a:lnSpc>
                <a:spcPct val="150000"/>
              </a:lnSpc>
              <a:spcAft>
                <a:spcPts val="600"/>
              </a:spcAft>
              <a:buClr>
                <a:srgbClr val="76B856"/>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סיפור לפני שינה </a:t>
            </a:r>
            <a:r>
              <a:rPr lang="he-IL" sz="1601" dirty="0">
                <a:solidFill>
                  <a:schemeClr val="tx1">
                    <a:lumMod val="50000"/>
                    <a:lumOff val="50000"/>
                  </a:schemeClr>
                </a:solidFill>
                <a:latin typeface="Arial" pitchFamily="34" charset="0"/>
                <a:cs typeface="Arial" pitchFamily="34" charset="0"/>
              </a:rPr>
              <a:t>- מרגיע ומאפשר לחשוב על הסיפור במקום על מחשבות שליליות אחרות.</a:t>
            </a:r>
          </a:p>
          <a:p>
            <a:pPr marL="182563" indent="-182563" algn="r" rtl="1">
              <a:lnSpc>
                <a:spcPct val="150000"/>
              </a:lnSpc>
              <a:spcAft>
                <a:spcPts val="600"/>
              </a:spcAft>
              <a:buClr>
                <a:srgbClr val="76B856"/>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לשים כוס מים ליד המיטה</a:t>
            </a:r>
            <a:r>
              <a:rPr lang="he-IL" sz="1601" b="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לפני שהולכים לישון.</a:t>
            </a:r>
          </a:p>
          <a:p>
            <a:pPr marL="182563" indent="-182563" algn="r" rtl="1">
              <a:lnSpc>
                <a:spcPct val="150000"/>
              </a:lnSpc>
              <a:spcAft>
                <a:spcPts val="600"/>
              </a:spcAft>
              <a:buClr>
                <a:srgbClr val="76B856"/>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לישון עם </a:t>
            </a:r>
            <a:r>
              <a:rPr lang="he-IL" sz="1601" b="1" dirty="0">
                <a:solidFill>
                  <a:schemeClr val="tx1">
                    <a:lumMod val="50000"/>
                    <a:lumOff val="50000"/>
                  </a:schemeClr>
                </a:solidFill>
                <a:highlight>
                  <a:srgbClr val="D7EACC"/>
                </a:highlight>
                <a:latin typeface="Arial" pitchFamily="34" charset="0"/>
                <a:cs typeface="Arial" pitchFamily="34" charset="0"/>
              </a:rPr>
              <a:t>בובה</a:t>
            </a:r>
            <a:r>
              <a:rPr lang="he-IL" sz="1601" dirty="0">
                <a:solidFill>
                  <a:schemeClr val="tx1">
                    <a:lumMod val="50000"/>
                    <a:lumOff val="50000"/>
                  </a:schemeClr>
                </a:solidFill>
                <a:latin typeface="Arial" pitchFamily="34" charset="0"/>
                <a:cs typeface="Arial" pitchFamily="34" charset="0"/>
              </a:rPr>
              <a:t>.</a:t>
            </a:r>
          </a:p>
          <a:p>
            <a:pPr marL="182563" indent="-182563" algn="r" rtl="1">
              <a:lnSpc>
                <a:spcPct val="150000"/>
              </a:lnSpc>
              <a:spcAft>
                <a:spcPts val="600"/>
              </a:spcAft>
              <a:buClr>
                <a:srgbClr val="76B856"/>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לישון עם </a:t>
            </a:r>
            <a:r>
              <a:rPr lang="he-IL" sz="1601" b="1" dirty="0">
                <a:solidFill>
                  <a:schemeClr val="tx1">
                    <a:lumMod val="50000"/>
                    <a:lumOff val="50000"/>
                  </a:schemeClr>
                </a:solidFill>
                <a:highlight>
                  <a:srgbClr val="D7EACC"/>
                </a:highlight>
                <a:latin typeface="Arial" pitchFamily="34" charset="0"/>
                <a:cs typeface="Arial" pitchFamily="34" charset="0"/>
              </a:rPr>
              <a:t>מנורת לילה</a:t>
            </a:r>
            <a:r>
              <a:rPr lang="he-IL" sz="1601" b="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קטנה.</a:t>
            </a:r>
          </a:p>
          <a:p>
            <a:pPr marL="182563" indent="-182563" algn="r" rtl="1">
              <a:lnSpc>
                <a:spcPct val="150000"/>
              </a:lnSpc>
              <a:spcAft>
                <a:spcPts val="600"/>
              </a:spcAft>
              <a:buClr>
                <a:srgbClr val="76B856"/>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להגיד </a:t>
            </a:r>
            <a:r>
              <a:rPr lang="he-IL" sz="1601" b="1" dirty="0">
                <a:solidFill>
                  <a:schemeClr val="tx1">
                    <a:lumMod val="50000"/>
                    <a:lumOff val="50000"/>
                  </a:schemeClr>
                </a:solidFill>
                <a:highlight>
                  <a:srgbClr val="D7EACC"/>
                </a:highlight>
                <a:latin typeface="Arial" pitchFamily="34" charset="0"/>
                <a:cs typeface="Arial" pitchFamily="34" charset="0"/>
              </a:rPr>
              <a:t>תפילה אישית בלב</a:t>
            </a:r>
            <a:r>
              <a:rPr lang="he-IL" sz="1601" dirty="0">
                <a:solidFill>
                  <a:schemeClr val="tx1">
                    <a:lumMod val="50000"/>
                    <a:lumOff val="50000"/>
                  </a:schemeClr>
                </a:solidFill>
                <a:latin typeface="Arial" pitchFamily="34" charset="0"/>
                <a:cs typeface="Arial" pitchFamily="34" charset="0"/>
              </a:rPr>
              <a:t>.</a:t>
            </a:r>
          </a:p>
          <a:p>
            <a:pPr marL="182563" indent="-182563" algn="r" rtl="1">
              <a:lnSpc>
                <a:spcPct val="150000"/>
              </a:lnSpc>
              <a:spcAft>
                <a:spcPts val="600"/>
              </a:spcAft>
              <a:buClr>
                <a:srgbClr val="76B856"/>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במהלך הלילה </a:t>
            </a:r>
            <a:r>
              <a:rPr lang="he-IL" sz="1601" b="1" dirty="0">
                <a:solidFill>
                  <a:schemeClr val="tx1">
                    <a:lumMod val="50000"/>
                    <a:lumOff val="50000"/>
                  </a:schemeClr>
                </a:solidFill>
                <a:highlight>
                  <a:srgbClr val="D7EACC"/>
                </a:highlight>
                <a:latin typeface="Arial" pitchFamily="34" charset="0"/>
                <a:cs typeface="Arial" pitchFamily="34" charset="0"/>
              </a:rPr>
              <a:t>תמיד יש מדריך לילה שנשאר ער</a:t>
            </a:r>
            <a:r>
              <a:rPr lang="he-IL" sz="1601" b="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ונותן מענה בהתאם לצורך.</a:t>
            </a:r>
          </a:p>
        </p:txBody>
      </p:sp>
      <p:grpSp>
        <p:nvGrpSpPr>
          <p:cNvPr id="18" name="קבוצה 17">
            <a:extLst>
              <a:ext uri="{FF2B5EF4-FFF2-40B4-BE49-F238E27FC236}">
                <a16:creationId xmlns:a16="http://schemas.microsoft.com/office/drawing/2014/main" id="{775CE537-7E6F-43BD-A86F-654886819218}"/>
              </a:ext>
            </a:extLst>
          </p:cNvPr>
          <p:cNvGrpSpPr/>
          <p:nvPr/>
        </p:nvGrpSpPr>
        <p:grpSpPr>
          <a:xfrm>
            <a:off x="2975943" y="7339550"/>
            <a:ext cx="3646797" cy="545997"/>
            <a:chOff x="2975943" y="2284950"/>
            <a:chExt cx="3646797" cy="545997"/>
          </a:xfrm>
        </p:grpSpPr>
        <p:sp>
          <p:nvSpPr>
            <p:cNvPr id="19" name="אליפסה 18">
              <a:extLst>
                <a:ext uri="{FF2B5EF4-FFF2-40B4-BE49-F238E27FC236}">
                  <a16:creationId xmlns:a16="http://schemas.microsoft.com/office/drawing/2014/main" id="{E58CAED7-D87C-4BBF-9DE5-1C87A06F72CB}"/>
                </a:ext>
              </a:extLst>
            </p:cNvPr>
            <p:cNvSpPr/>
            <p:nvPr/>
          </p:nvSpPr>
          <p:spPr>
            <a:xfrm>
              <a:off x="6076743" y="2284950"/>
              <a:ext cx="545997" cy="545997"/>
            </a:xfrm>
            <a:prstGeom prst="ellipse">
              <a:avLst/>
            </a:prstGeom>
            <a:solidFill>
              <a:schemeClr val="bg1"/>
            </a:solidFill>
            <a:ln w="3175">
              <a:solidFill>
                <a:srgbClr val="76B856"/>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0" name="גרפיקה 19">
              <a:extLst>
                <a:ext uri="{FF2B5EF4-FFF2-40B4-BE49-F238E27FC236}">
                  <a16:creationId xmlns:a16="http://schemas.microsoft.com/office/drawing/2014/main" id="{212E08D8-EC80-4445-BB24-394AD4D03E1D}"/>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109114" y="2323622"/>
              <a:ext cx="481257" cy="481257"/>
            </a:xfrm>
            <a:prstGeom prst="rect">
              <a:avLst/>
            </a:prstGeom>
          </p:spPr>
        </p:pic>
        <p:sp>
          <p:nvSpPr>
            <p:cNvPr id="22" name="TextBox 21">
              <a:extLst>
                <a:ext uri="{FF2B5EF4-FFF2-40B4-BE49-F238E27FC236}">
                  <a16:creationId xmlns:a16="http://schemas.microsoft.com/office/drawing/2014/main" id="{3413457D-51DB-42A9-A803-26D2680B6595}"/>
                </a:ext>
              </a:extLst>
            </p:cNvPr>
            <p:cNvSpPr txBox="1"/>
            <p:nvPr/>
          </p:nvSpPr>
          <p:spPr>
            <a:xfrm>
              <a:off x="2975943" y="2363727"/>
              <a:ext cx="3138900" cy="369332"/>
            </a:xfrm>
            <a:prstGeom prst="rect">
              <a:avLst/>
            </a:prstGeom>
            <a:noFill/>
          </p:spPr>
          <p:txBody>
            <a:bodyPr wrap="square" rtlCol="1">
              <a:spAutoFit/>
            </a:bodyPr>
            <a:lstStyle/>
            <a:p>
              <a:pPr algn="r" rtl="1"/>
              <a:r>
                <a:rPr lang="he-IL" b="1" dirty="0">
                  <a:solidFill>
                    <a:srgbClr val="76B856"/>
                  </a:solidFill>
                </a:rPr>
                <a:t>מופעים נפוצים ודרכי התמודדות</a:t>
              </a:r>
            </a:p>
          </p:txBody>
        </p:sp>
      </p:grpSp>
      <p:grpSp>
        <p:nvGrpSpPr>
          <p:cNvPr id="23" name="קבוצה 22">
            <a:extLst>
              <a:ext uri="{FF2B5EF4-FFF2-40B4-BE49-F238E27FC236}">
                <a16:creationId xmlns:a16="http://schemas.microsoft.com/office/drawing/2014/main" id="{2EDBA258-1A30-47DB-8225-213D4BDE560C}"/>
              </a:ext>
            </a:extLst>
          </p:cNvPr>
          <p:cNvGrpSpPr/>
          <p:nvPr/>
        </p:nvGrpSpPr>
        <p:grpSpPr>
          <a:xfrm>
            <a:off x="952500" y="7827764"/>
            <a:ext cx="5156614" cy="1662435"/>
            <a:chOff x="952500" y="2773164"/>
            <a:chExt cx="5156614" cy="1662435"/>
          </a:xfrm>
        </p:grpSpPr>
        <p:sp>
          <p:nvSpPr>
            <p:cNvPr id="24" name="TextBox 23">
              <a:extLst>
                <a:ext uri="{FF2B5EF4-FFF2-40B4-BE49-F238E27FC236}">
                  <a16:creationId xmlns:a16="http://schemas.microsoft.com/office/drawing/2014/main" id="{F57CFC95-C921-4924-85D3-7D380FA2AF25}"/>
                </a:ext>
              </a:extLst>
            </p:cNvPr>
            <p:cNvSpPr txBox="1"/>
            <p:nvPr/>
          </p:nvSpPr>
          <p:spPr>
            <a:xfrm>
              <a:off x="952500" y="2773164"/>
              <a:ext cx="5156614" cy="416011"/>
            </a:xfrm>
            <a:prstGeom prst="rect">
              <a:avLst/>
            </a:prstGeom>
            <a:noFill/>
          </p:spPr>
          <p:txBody>
            <a:bodyPr wrap="square" rtlCol="1">
              <a:spAutoFit/>
            </a:bodyPr>
            <a:lstStyle/>
            <a:p>
              <a:pPr marL="177800" indent="-177800" algn="r" rtl="1">
                <a:lnSpc>
                  <a:spcPct val="150000"/>
                </a:lnSpc>
                <a:buFont typeface="Arial" panose="020B0604020202020204" pitchFamily="34" charset="0"/>
                <a:buChar char="•"/>
              </a:pPr>
              <a:r>
                <a:rPr lang="he-IL" sz="1600" dirty="0">
                  <a:solidFill>
                    <a:srgbClr val="76B856"/>
                  </a:solidFill>
                </a:rPr>
                <a:t>בריחת שתן |</a:t>
              </a:r>
            </a:p>
          </p:txBody>
        </p:sp>
        <p:sp>
          <p:nvSpPr>
            <p:cNvPr id="25" name="TextBox 24">
              <a:extLst>
                <a:ext uri="{FF2B5EF4-FFF2-40B4-BE49-F238E27FC236}">
                  <a16:creationId xmlns:a16="http://schemas.microsoft.com/office/drawing/2014/main" id="{DB997A11-F7FF-485F-B168-7300EC6D490C}"/>
                </a:ext>
              </a:extLst>
            </p:cNvPr>
            <p:cNvSpPr txBox="1"/>
            <p:nvPr/>
          </p:nvSpPr>
          <p:spPr>
            <a:xfrm>
              <a:off x="1003300" y="3203980"/>
              <a:ext cx="4928602" cy="1231619"/>
            </a:xfrm>
            <a:prstGeom prst="rect">
              <a:avLst/>
            </a:prstGeom>
            <a:noFill/>
          </p:spPr>
          <p:txBody>
            <a:bodyPr wrap="square" rtlCol="1">
              <a:spAutoFit/>
            </a:bodyPr>
            <a:lstStyle/>
            <a:p>
              <a:pPr algn="r" rtl="1">
                <a:lnSpc>
                  <a:spcPct val="150000"/>
                </a:lnSpc>
                <a:spcAft>
                  <a:spcPts val="600"/>
                </a:spcAft>
              </a:pPr>
              <a:r>
                <a:rPr lang="he-IL" sz="1600" dirty="0">
                  <a:solidFill>
                    <a:schemeClr val="tx1">
                      <a:lumMod val="50000"/>
                      <a:lumOff val="50000"/>
                    </a:schemeClr>
                  </a:solidFill>
                </a:rPr>
                <a:t>הסיבות הנפוצות הן חרדה או גורם </a:t>
              </a:r>
              <a:r>
                <a:rPr lang="he-IL" sz="1600" dirty="0" err="1">
                  <a:solidFill>
                    <a:schemeClr val="tx1">
                      <a:lumMod val="50000"/>
                      <a:lumOff val="50000"/>
                    </a:schemeClr>
                  </a:solidFill>
                </a:rPr>
                <a:t>פזיולוגי</a:t>
              </a:r>
              <a:r>
                <a:rPr lang="he-IL" sz="1600" dirty="0">
                  <a:solidFill>
                    <a:schemeClr val="tx1">
                      <a:lumMod val="50000"/>
                      <a:lumOff val="50000"/>
                    </a:schemeClr>
                  </a:solidFill>
                </a:rPr>
                <a:t>. </a:t>
              </a:r>
            </a:p>
            <a:p>
              <a:pPr algn="r" rtl="1">
                <a:lnSpc>
                  <a:spcPct val="150000"/>
                </a:lnSpc>
                <a:spcAft>
                  <a:spcPts val="600"/>
                </a:spcAft>
              </a:pPr>
              <a:r>
                <a:rPr lang="he-IL" sz="1601" b="1" dirty="0">
                  <a:solidFill>
                    <a:schemeClr val="tx1">
                      <a:lumMod val="50000"/>
                      <a:lumOff val="50000"/>
                    </a:schemeClr>
                  </a:solidFill>
                  <a:highlight>
                    <a:srgbClr val="D7EACC"/>
                  </a:highlight>
                  <a:latin typeface="Arial" pitchFamily="34" charset="0"/>
                  <a:cs typeface="Arial" pitchFamily="34" charset="0"/>
                </a:rPr>
                <a:t>אין לכעוס על הילד - לא משנה בן כמה הוא, הוא לא גאה בזה ולא עושה זאת בכוונה!!!</a:t>
              </a:r>
            </a:p>
          </p:txBody>
        </p:sp>
      </p:grpSp>
      <p:sp>
        <p:nvSpPr>
          <p:cNvPr id="26" name="מלבן 25">
            <a:hlinkClick r:id="" action="ppaction://hlinkshowjump?jump=nextslide"/>
            <a:extLst>
              <a:ext uri="{FF2B5EF4-FFF2-40B4-BE49-F238E27FC236}">
                <a16:creationId xmlns:a16="http://schemas.microsoft.com/office/drawing/2014/main" id="{C0C2642B-C54B-4E38-AD43-ECDAC770557B}"/>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a:hlinkClick r:id="" action="ppaction://hlinkshowjump?jump=previousslide"/>
            <a:extLst>
              <a:ext uri="{FF2B5EF4-FFF2-40B4-BE49-F238E27FC236}">
                <a16:creationId xmlns:a16="http://schemas.microsoft.com/office/drawing/2014/main" id="{A6175E6E-D9EA-4B0C-BF57-DF5F6AA19091}"/>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a:hlinkClick r:id="rId4" action="ppaction://hlinksldjump"/>
            <a:extLst>
              <a:ext uri="{FF2B5EF4-FFF2-40B4-BE49-F238E27FC236}">
                <a16:creationId xmlns:a16="http://schemas.microsoft.com/office/drawing/2014/main" id="{771E128E-DFE5-449C-A880-C1DE6A2BEB5D}"/>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a:hlinkClick r:id="rId5" action="ppaction://hlinksldjump"/>
            <a:extLst>
              <a:ext uri="{FF2B5EF4-FFF2-40B4-BE49-F238E27FC236}">
                <a16:creationId xmlns:a16="http://schemas.microsoft.com/office/drawing/2014/main" id="{596D9EBE-B9DA-4BBA-8359-9AF0FB722F49}"/>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ציין מיקום של מספר שקופית 3">
            <a:extLst>
              <a:ext uri="{FF2B5EF4-FFF2-40B4-BE49-F238E27FC236}">
                <a16:creationId xmlns:a16="http://schemas.microsoft.com/office/drawing/2014/main" id="{5E9F08E9-6D56-4D59-B433-D14CBD106F24}"/>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119</a:t>
            </a:fld>
            <a:endParaRPr lang="he-IL" dirty="0"/>
          </a:p>
        </p:txBody>
      </p:sp>
    </p:spTree>
    <p:extLst>
      <p:ext uri="{BB962C8B-B14F-4D97-AF65-F5344CB8AC3E}">
        <p14:creationId xmlns:p14="http://schemas.microsoft.com/office/powerpoint/2010/main" val="145176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קבוצה 4">
            <a:extLst>
              <a:ext uri="{FF2B5EF4-FFF2-40B4-BE49-F238E27FC236}">
                <a16:creationId xmlns:a16="http://schemas.microsoft.com/office/drawing/2014/main" id="{02F533F9-C3F9-4D5B-ABC3-7095202AA1D0}"/>
              </a:ext>
            </a:extLst>
          </p:cNvPr>
          <p:cNvGrpSpPr/>
          <p:nvPr/>
        </p:nvGrpSpPr>
        <p:grpSpPr>
          <a:xfrm>
            <a:off x="824812" y="2064160"/>
            <a:ext cx="6129333" cy="7037996"/>
            <a:chOff x="824810" y="2064160"/>
            <a:chExt cx="6129333" cy="7037996"/>
          </a:xfrm>
        </p:grpSpPr>
        <p:sp>
          <p:nvSpPr>
            <p:cNvPr id="6" name="מלבן 5">
              <a:extLst>
                <a:ext uri="{FF2B5EF4-FFF2-40B4-BE49-F238E27FC236}">
                  <a16:creationId xmlns:a16="http://schemas.microsoft.com/office/drawing/2014/main" id="{F8511E20-535B-48E1-8617-A48CF1696FE3}"/>
                </a:ext>
              </a:extLst>
            </p:cNvPr>
            <p:cNvSpPr/>
            <p:nvPr/>
          </p:nvSpPr>
          <p:spPr>
            <a:xfrm>
              <a:off x="824810" y="2153676"/>
              <a:ext cx="5908524" cy="694848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dirty="0"/>
            </a:p>
          </p:txBody>
        </p:sp>
        <p:sp>
          <p:nvSpPr>
            <p:cNvPr id="7" name="מלבן 6">
              <a:extLst>
                <a:ext uri="{FF2B5EF4-FFF2-40B4-BE49-F238E27FC236}">
                  <a16:creationId xmlns:a16="http://schemas.microsoft.com/office/drawing/2014/main" id="{8953FB6C-5231-43DB-8E38-42949F050506}"/>
                </a:ext>
              </a:extLst>
            </p:cNvPr>
            <p:cNvSpPr/>
            <p:nvPr/>
          </p:nvSpPr>
          <p:spPr>
            <a:xfrm>
              <a:off x="5619135" y="2064160"/>
              <a:ext cx="1335008" cy="37652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הערכים שלנו</a:t>
              </a:r>
            </a:p>
          </p:txBody>
        </p:sp>
        <p:sp>
          <p:nvSpPr>
            <p:cNvPr id="8" name="TextBox 7">
              <a:extLst>
                <a:ext uri="{FF2B5EF4-FFF2-40B4-BE49-F238E27FC236}">
                  <a16:creationId xmlns:a16="http://schemas.microsoft.com/office/drawing/2014/main" id="{98F3E99F-DD21-4CE6-BD56-541074EF9E86}"/>
                </a:ext>
              </a:extLst>
            </p:cNvPr>
            <p:cNvSpPr txBox="1"/>
            <p:nvPr/>
          </p:nvSpPr>
          <p:spPr>
            <a:xfrm>
              <a:off x="973394" y="2558471"/>
              <a:ext cx="5516240" cy="416268"/>
            </a:xfrm>
            <a:prstGeom prst="rect">
              <a:avLst/>
            </a:prstGeom>
            <a:noFill/>
          </p:spPr>
          <p:txBody>
            <a:bodyPr wrap="square" rtlCol="1">
              <a:spAutoFit/>
            </a:bodyPr>
            <a:lstStyle/>
            <a:p>
              <a:pPr algn="r" rtl="1">
                <a:lnSpc>
                  <a:spcPct val="150000"/>
                </a:lnSpc>
              </a:pPr>
              <a:endParaRPr lang="he-IL" sz="1601" dirty="0">
                <a:solidFill>
                  <a:schemeClr val="tx1">
                    <a:lumMod val="50000"/>
                    <a:lumOff val="50000"/>
                  </a:schemeClr>
                </a:solidFill>
              </a:endParaRPr>
            </a:p>
          </p:txBody>
        </p:sp>
      </p:grpSp>
      <p:sp>
        <p:nvSpPr>
          <p:cNvPr id="19" name="TextBox 18">
            <a:extLst>
              <a:ext uri="{FF2B5EF4-FFF2-40B4-BE49-F238E27FC236}">
                <a16:creationId xmlns:a16="http://schemas.microsoft.com/office/drawing/2014/main" id="{DBB4CA66-A61F-4821-B678-F994DA4AD362}"/>
              </a:ext>
            </a:extLst>
          </p:cNvPr>
          <p:cNvSpPr txBox="1"/>
          <p:nvPr/>
        </p:nvSpPr>
        <p:spPr>
          <a:xfrm>
            <a:off x="973395" y="2432786"/>
            <a:ext cx="5516240" cy="1155316"/>
          </a:xfrm>
          <a:prstGeom prst="rect">
            <a:avLst/>
          </a:prstGeom>
          <a:noFill/>
        </p:spPr>
        <p:txBody>
          <a:bodyPr wrap="square" rtlCol="1">
            <a:spAutoFit/>
          </a:bodyPr>
          <a:lstStyle/>
          <a:p>
            <a:pPr algn="r" rtl="1">
              <a:lnSpc>
                <a:spcPct val="150000"/>
              </a:lnSpc>
              <a:spcAft>
                <a:spcPts val="600"/>
              </a:spcAft>
            </a:pPr>
            <a:r>
              <a:rPr lang="he-IL" sz="1601" dirty="0">
                <a:solidFill>
                  <a:schemeClr val="tx1">
                    <a:lumMod val="50000"/>
                    <a:lumOff val="50000"/>
                  </a:schemeClr>
                </a:solidFill>
              </a:rPr>
              <a:t>הארגון שלנו נבנה על בסיס אמונות וגישות, שמהוות אבני פינה להצלחה שלנו. </a:t>
            </a:r>
            <a:r>
              <a:rPr lang="he-IL" sz="1601" dirty="0">
                <a:solidFill>
                  <a:schemeClr val="tx1">
                    <a:lumMod val="50000"/>
                    <a:lumOff val="50000"/>
                  </a:schemeClr>
                </a:solidFill>
                <a:highlight>
                  <a:srgbClr val="FAD9DF"/>
                </a:highlight>
              </a:rPr>
              <a:t>ערכים אלה מלווים ומנחים את הפעולות וההחלטות </a:t>
            </a:r>
            <a:r>
              <a:rPr lang="he-IL" sz="1601" dirty="0">
                <a:solidFill>
                  <a:schemeClr val="tx1">
                    <a:lumMod val="50000"/>
                    <a:lumOff val="50000"/>
                  </a:schemeClr>
                </a:solidFill>
              </a:rPr>
              <a:t>בדרך להגשמת הייעוד שלנו.</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b="1" dirty="0">
                <a:solidFill>
                  <a:srgbClr val="EB727C"/>
                </a:solidFill>
              </a:rPr>
              <a:t>ערכים וחזון</a:t>
            </a:r>
          </a:p>
        </p:txBody>
      </p:sp>
      <p:sp>
        <p:nvSpPr>
          <p:cNvPr id="2" name="TextBox 1">
            <a:extLst>
              <a:ext uri="{FF2B5EF4-FFF2-40B4-BE49-F238E27FC236}">
                <a16:creationId xmlns:a16="http://schemas.microsoft.com/office/drawing/2014/main" id="{87AE2666-E4A1-4B7C-AD4A-76FB81DC1380}"/>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2" name="TextBox 11">
            <a:extLst>
              <a:ext uri="{FF2B5EF4-FFF2-40B4-BE49-F238E27FC236}">
                <a16:creationId xmlns:a16="http://schemas.microsoft.com/office/drawing/2014/main" id="{00471153-B2DC-4BAE-9940-EF4F4CB795A0}"/>
              </a:ext>
            </a:extLst>
          </p:cNvPr>
          <p:cNvSpPr txBox="1"/>
          <p:nvPr/>
        </p:nvSpPr>
        <p:spPr>
          <a:xfrm>
            <a:off x="4069285" y="3710114"/>
            <a:ext cx="1465532" cy="523220"/>
          </a:xfrm>
          <a:prstGeom prst="rect">
            <a:avLst/>
          </a:prstGeom>
          <a:noFill/>
        </p:spPr>
        <p:txBody>
          <a:bodyPr wrap="square" rtlCol="1">
            <a:spAutoFit/>
          </a:bodyPr>
          <a:lstStyle/>
          <a:p>
            <a:pPr algn="ctr" rtl="1"/>
            <a:r>
              <a:rPr lang="he-IL" sz="2800" b="1" dirty="0">
                <a:solidFill>
                  <a:srgbClr val="EB727C"/>
                </a:solidFill>
              </a:rPr>
              <a:t>אומץ</a:t>
            </a:r>
          </a:p>
        </p:txBody>
      </p:sp>
      <p:sp>
        <p:nvSpPr>
          <p:cNvPr id="17" name="TextBox 16">
            <a:extLst>
              <a:ext uri="{FF2B5EF4-FFF2-40B4-BE49-F238E27FC236}">
                <a16:creationId xmlns:a16="http://schemas.microsoft.com/office/drawing/2014/main" id="{D2E4C68C-75FD-44C7-BABC-E26F470DF592}"/>
              </a:ext>
            </a:extLst>
          </p:cNvPr>
          <p:cNvSpPr txBox="1"/>
          <p:nvPr/>
        </p:nvSpPr>
        <p:spPr>
          <a:xfrm>
            <a:off x="2047177" y="3718287"/>
            <a:ext cx="1465532" cy="523220"/>
          </a:xfrm>
          <a:prstGeom prst="rect">
            <a:avLst/>
          </a:prstGeom>
          <a:noFill/>
        </p:spPr>
        <p:txBody>
          <a:bodyPr wrap="square" rtlCol="1">
            <a:spAutoFit/>
          </a:bodyPr>
          <a:lstStyle/>
          <a:p>
            <a:pPr algn="ctr" rtl="1"/>
            <a:r>
              <a:rPr lang="he-IL" sz="2800" b="1" dirty="0">
                <a:solidFill>
                  <a:srgbClr val="EB727C"/>
                </a:solidFill>
              </a:rPr>
              <a:t>מחויבות</a:t>
            </a:r>
          </a:p>
        </p:txBody>
      </p:sp>
      <p:sp>
        <p:nvSpPr>
          <p:cNvPr id="18" name="TextBox 17">
            <a:extLst>
              <a:ext uri="{FF2B5EF4-FFF2-40B4-BE49-F238E27FC236}">
                <a16:creationId xmlns:a16="http://schemas.microsoft.com/office/drawing/2014/main" id="{CDBBAC48-E6EC-4C3C-9272-641C395FB475}"/>
              </a:ext>
            </a:extLst>
          </p:cNvPr>
          <p:cNvSpPr txBox="1"/>
          <p:nvPr/>
        </p:nvSpPr>
        <p:spPr>
          <a:xfrm>
            <a:off x="4046072" y="8163300"/>
            <a:ext cx="1465532" cy="523220"/>
          </a:xfrm>
          <a:prstGeom prst="rect">
            <a:avLst/>
          </a:prstGeom>
          <a:noFill/>
        </p:spPr>
        <p:txBody>
          <a:bodyPr wrap="square" rtlCol="1">
            <a:spAutoFit/>
          </a:bodyPr>
          <a:lstStyle/>
          <a:p>
            <a:pPr algn="ctr" rtl="1"/>
            <a:r>
              <a:rPr lang="he-IL" sz="2800" b="1" dirty="0">
                <a:solidFill>
                  <a:srgbClr val="EB727C"/>
                </a:solidFill>
              </a:rPr>
              <a:t>אמון</a:t>
            </a:r>
          </a:p>
        </p:txBody>
      </p:sp>
      <p:sp>
        <p:nvSpPr>
          <p:cNvPr id="20" name="TextBox 19">
            <a:extLst>
              <a:ext uri="{FF2B5EF4-FFF2-40B4-BE49-F238E27FC236}">
                <a16:creationId xmlns:a16="http://schemas.microsoft.com/office/drawing/2014/main" id="{0EEB1315-271A-44B5-9DD5-41B93A04CA49}"/>
              </a:ext>
            </a:extLst>
          </p:cNvPr>
          <p:cNvSpPr txBox="1"/>
          <p:nvPr/>
        </p:nvSpPr>
        <p:spPr>
          <a:xfrm>
            <a:off x="2023963" y="8171474"/>
            <a:ext cx="1465532" cy="523220"/>
          </a:xfrm>
          <a:prstGeom prst="rect">
            <a:avLst/>
          </a:prstGeom>
          <a:noFill/>
        </p:spPr>
        <p:txBody>
          <a:bodyPr wrap="square" rtlCol="1">
            <a:spAutoFit/>
          </a:bodyPr>
          <a:lstStyle/>
          <a:p>
            <a:pPr algn="ctr" rtl="1"/>
            <a:r>
              <a:rPr lang="he-IL" sz="2800" b="1" dirty="0">
                <a:solidFill>
                  <a:srgbClr val="EB727C"/>
                </a:solidFill>
              </a:rPr>
              <a:t>אחריות</a:t>
            </a:r>
          </a:p>
        </p:txBody>
      </p:sp>
      <p:grpSp>
        <p:nvGrpSpPr>
          <p:cNvPr id="21" name="קבוצה 20">
            <a:extLst>
              <a:ext uri="{FF2B5EF4-FFF2-40B4-BE49-F238E27FC236}">
                <a16:creationId xmlns:a16="http://schemas.microsoft.com/office/drawing/2014/main" id="{6006C33B-1A52-4018-A16D-048FF7FF3AC8}"/>
              </a:ext>
            </a:extLst>
          </p:cNvPr>
          <p:cNvGrpSpPr/>
          <p:nvPr/>
        </p:nvGrpSpPr>
        <p:grpSpPr>
          <a:xfrm>
            <a:off x="967646" y="8870812"/>
            <a:ext cx="5515200" cy="846748"/>
            <a:chOff x="967645" y="4549541"/>
            <a:chExt cx="5515200" cy="846749"/>
          </a:xfrm>
        </p:grpSpPr>
        <p:sp>
          <p:nvSpPr>
            <p:cNvPr id="22" name="TextBox 21">
              <a:extLst>
                <a:ext uri="{FF2B5EF4-FFF2-40B4-BE49-F238E27FC236}">
                  <a16:creationId xmlns:a16="http://schemas.microsoft.com/office/drawing/2014/main" id="{382DED21-CE15-4E52-9A89-1AC01D37416B}"/>
                </a:ext>
              </a:extLst>
            </p:cNvPr>
            <p:cNvSpPr txBox="1"/>
            <p:nvPr/>
          </p:nvSpPr>
          <p:spPr>
            <a:xfrm>
              <a:off x="967645" y="4974187"/>
              <a:ext cx="5515200" cy="422103"/>
            </a:xfrm>
            <a:prstGeom prst="rect">
              <a:avLst/>
            </a:prstGeom>
            <a:noFill/>
            <a:ln>
              <a:noFill/>
            </a:ln>
          </p:spPr>
          <p:txBody>
            <a:bodyPr wrap="square" rtlCol="1">
              <a:spAutoFit/>
            </a:bodyPr>
            <a:lstStyle/>
            <a:p>
              <a:pPr marL="182564" indent="-182564" algn="r" rtl="1">
                <a:lnSpc>
                  <a:spcPct val="150000"/>
                </a:lnSpc>
                <a:buClr>
                  <a:srgbClr val="EB727C"/>
                </a:buClr>
                <a:buFont typeface="Calibri" panose="020F0502020204030204" pitchFamily="34" charset="0"/>
                <a:buChar char="‹"/>
              </a:pPr>
              <a:r>
                <a:rPr lang="he-IL" sz="1601" dirty="0">
                  <a:solidFill>
                    <a:schemeClr val="tx1">
                      <a:lumMod val="50000"/>
                      <a:lumOff val="50000"/>
                    </a:schemeClr>
                  </a:solidFill>
                  <a:hlinkClick r:id="rId2"/>
                </a:rPr>
                <a:t>חזון ותפיסת העמותה </a:t>
              </a:r>
              <a:r>
                <a:rPr lang="he-IL" sz="1601" dirty="0">
                  <a:solidFill>
                    <a:schemeClr val="tx1">
                      <a:lumMod val="50000"/>
                      <a:lumOff val="50000"/>
                    </a:schemeClr>
                  </a:solidFill>
                </a:rPr>
                <a:t>– מתוך אתר </a:t>
              </a:r>
              <a:r>
                <a:rPr lang="en-US" sz="1601" dirty="0">
                  <a:solidFill>
                    <a:schemeClr val="tx1">
                      <a:lumMod val="50000"/>
                      <a:lumOff val="50000"/>
                    </a:schemeClr>
                  </a:solidFill>
                </a:rPr>
                <a:t>SOS</a:t>
              </a:r>
              <a:r>
                <a:rPr lang="he-IL" sz="1601" dirty="0">
                  <a:solidFill>
                    <a:schemeClr val="tx1">
                      <a:lumMod val="50000"/>
                      <a:lumOff val="50000"/>
                    </a:schemeClr>
                  </a:solidFill>
                </a:rPr>
                <a:t> כפרי ילדים </a:t>
              </a:r>
            </a:p>
          </p:txBody>
        </p:sp>
        <p:sp>
          <p:nvSpPr>
            <p:cNvPr id="23" name="מלבן 22">
              <a:extLst>
                <a:ext uri="{FF2B5EF4-FFF2-40B4-BE49-F238E27FC236}">
                  <a16:creationId xmlns:a16="http://schemas.microsoft.com/office/drawing/2014/main" id="{C94566B1-6CD4-452C-83E1-5391DBFEE84C}"/>
                </a:ext>
              </a:extLst>
            </p:cNvPr>
            <p:cNvSpPr/>
            <p:nvPr/>
          </p:nvSpPr>
          <p:spPr>
            <a:xfrm>
              <a:off x="2704540" y="4549541"/>
              <a:ext cx="1982175" cy="418761"/>
            </a:xfrm>
            <a:prstGeom prst="rect">
              <a:avLst/>
            </a:prstGeom>
            <a:solidFill>
              <a:srgbClr val="EB727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pSp>
          <p:nvGrpSpPr>
            <p:cNvPr id="24" name="גרפיקה 76">
              <a:extLst>
                <a:ext uri="{FF2B5EF4-FFF2-40B4-BE49-F238E27FC236}">
                  <a16:creationId xmlns:a16="http://schemas.microsoft.com/office/drawing/2014/main" id="{ACB293F6-5728-4C8E-814E-87A5F67EC15A}"/>
                </a:ext>
              </a:extLst>
            </p:cNvPr>
            <p:cNvGrpSpPr/>
            <p:nvPr/>
          </p:nvGrpSpPr>
          <p:grpSpPr>
            <a:xfrm>
              <a:off x="4276451" y="4617733"/>
              <a:ext cx="290396" cy="290396"/>
              <a:chOff x="1855787" y="3421856"/>
              <a:chExt cx="3848100" cy="3848100"/>
            </a:xfrm>
          </p:grpSpPr>
          <p:sp>
            <p:nvSpPr>
              <p:cNvPr id="26" name="צורה חופשית: צורה 57">
                <a:extLst>
                  <a:ext uri="{FF2B5EF4-FFF2-40B4-BE49-F238E27FC236}">
                    <a16:creationId xmlns:a16="http://schemas.microsoft.com/office/drawing/2014/main" id="{3040B3BC-01F3-4687-9AD3-6147DC06F44B}"/>
                  </a:ext>
                </a:extLst>
              </p:cNvPr>
              <p:cNvSpPr/>
              <p:nvPr/>
            </p:nvSpPr>
            <p:spPr>
              <a:xfrm>
                <a:off x="2319750" y="3414712"/>
                <a:ext cx="2924175" cy="3857625"/>
              </a:xfrm>
              <a:custGeom>
                <a:avLst/>
                <a:gdLst>
                  <a:gd name="connsiteX0" fmla="*/ 259366 w 2924175"/>
                  <a:gd name="connsiteY0" fmla="*/ 7144 h 3857625"/>
                  <a:gd name="connsiteX1" fmla="*/ 2286667 w 2924175"/>
                  <a:gd name="connsiteY1" fmla="*/ 7144 h 3857625"/>
                  <a:gd name="connsiteX2" fmla="*/ 2917603 w 2924175"/>
                  <a:gd name="connsiteY2" fmla="*/ 637699 h 3857625"/>
                  <a:gd name="connsiteX3" fmla="*/ 2917603 w 2924175"/>
                  <a:gd name="connsiteY3" fmla="*/ 3228499 h 3857625"/>
                  <a:gd name="connsiteX4" fmla="*/ 2286667 w 2924175"/>
                  <a:gd name="connsiteY4" fmla="*/ 3859435 h 3857625"/>
                  <a:gd name="connsiteX5" fmla="*/ 259366 w 2924175"/>
                  <a:gd name="connsiteY5" fmla="*/ 3859435 h 3857625"/>
                  <a:gd name="connsiteX6" fmla="*/ 7144 w 2924175"/>
                  <a:gd name="connsiteY6" fmla="*/ 3607213 h 3857625"/>
                  <a:gd name="connsiteX7" fmla="*/ 7144 w 2924175"/>
                  <a:gd name="connsiteY7" fmla="*/ 259366 h 3857625"/>
                  <a:gd name="connsiteX8" fmla="*/ 259366 w 2924175"/>
                  <a:gd name="connsiteY8" fmla="*/ 7144 h 3857625"/>
                  <a:gd name="connsiteX9" fmla="*/ 259366 w 2924175"/>
                  <a:gd name="connsiteY9" fmla="*/ 7144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175" h="3857625">
                    <a:moveTo>
                      <a:pt x="259366" y="7144"/>
                    </a:moveTo>
                    <a:lnTo>
                      <a:pt x="2286667" y="7144"/>
                    </a:lnTo>
                    <a:cubicBezTo>
                      <a:pt x="2634539" y="8192"/>
                      <a:pt x="2916346" y="289827"/>
                      <a:pt x="2917603" y="637699"/>
                    </a:cubicBezTo>
                    <a:lnTo>
                      <a:pt x="2917603" y="3228499"/>
                    </a:lnTo>
                    <a:cubicBezTo>
                      <a:pt x="2916555" y="3576523"/>
                      <a:pt x="2634691" y="3858387"/>
                      <a:pt x="2286667" y="3859435"/>
                    </a:cubicBezTo>
                    <a:lnTo>
                      <a:pt x="259366" y="3859435"/>
                    </a:lnTo>
                    <a:cubicBezTo>
                      <a:pt x="120244" y="3859016"/>
                      <a:pt x="7563" y="3746335"/>
                      <a:pt x="7144" y="3607213"/>
                    </a:cubicBezTo>
                    <a:lnTo>
                      <a:pt x="7144" y="259366"/>
                    </a:lnTo>
                    <a:cubicBezTo>
                      <a:pt x="7563" y="120244"/>
                      <a:pt x="120244" y="7563"/>
                      <a:pt x="259366" y="7144"/>
                    </a:cubicBezTo>
                    <a:lnTo>
                      <a:pt x="259366" y="7144"/>
                    </a:lnTo>
                    <a:close/>
                  </a:path>
                </a:pathLst>
              </a:custGeom>
              <a:solidFill>
                <a:schemeClr val="accent3">
                  <a:lumMod val="40000"/>
                  <a:lumOff val="60000"/>
                </a:schemeClr>
              </a:solidFill>
              <a:ln w="9525" cap="flat">
                <a:noFill/>
                <a:prstDash val="solid"/>
                <a:miter/>
              </a:ln>
            </p:spPr>
            <p:txBody>
              <a:bodyPr rtlCol="1" anchor="ctr"/>
              <a:lstStyle/>
              <a:p>
                <a:endParaRPr lang="he-IL" sz="1400"/>
              </a:p>
            </p:txBody>
          </p:sp>
          <p:sp>
            <p:nvSpPr>
              <p:cNvPr id="27" name="צורה חופשית: צורה 58">
                <a:extLst>
                  <a:ext uri="{FF2B5EF4-FFF2-40B4-BE49-F238E27FC236}">
                    <a16:creationId xmlns:a16="http://schemas.microsoft.com/office/drawing/2014/main" id="{676F3456-9F90-4625-B6CB-87B5F09CD4EF}"/>
                  </a:ext>
                </a:extLst>
              </p:cNvPr>
              <p:cNvSpPr/>
              <p:nvPr/>
            </p:nvSpPr>
            <p:spPr>
              <a:xfrm>
                <a:off x="2319750" y="3414712"/>
                <a:ext cx="2733675" cy="3609975"/>
              </a:xfrm>
              <a:custGeom>
                <a:avLst/>
                <a:gdLst>
                  <a:gd name="connsiteX0" fmla="*/ 259366 w 2733675"/>
                  <a:gd name="connsiteY0" fmla="*/ 7144 h 3609975"/>
                  <a:gd name="connsiteX1" fmla="*/ 2286667 w 2733675"/>
                  <a:gd name="connsiteY1" fmla="*/ 7144 h 3609975"/>
                  <a:gd name="connsiteX2" fmla="*/ 2688241 w 2733675"/>
                  <a:gd name="connsiteY2" fmla="*/ 152686 h 3609975"/>
                  <a:gd name="connsiteX3" fmla="*/ 2734723 w 2733675"/>
                  <a:gd name="connsiteY3" fmla="*/ 390049 h 3609975"/>
                  <a:gd name="connsiteX4" fmla="*/ 2734723 w 2733675"/>
                  <a:gd name="connsiteY4" fmla="*/ 2980849 h 3609975"/>
                  <a:gd name="connsiteX5" fmla="*/ 2104168 w 2733675"/>
                  <a:gd name="connsiteY5" fmla="*/ 3609499 h 3609975"/>
                  <a:gd name="connsiteX6" fmla="*/ 76867 w 2733675"/>
                  <a:gd name="connsiteY6" fmla="*/ 3609499 h 3609975"/>
                  <a:gd name="connsiteX7" fmla="*/ 7144 w 2733675"/>
                  <a:gd name="connsiteY7" fmla="*/ 3599593 h 3609975"/>
                  <a:gd name="connsiteX8" fmla="*/ 7144 w 2733675"/>
                  <a:gd name="connsiteY8" fmla="*/ 259366 h 3609975"/>
                  <a:gd name="connsiteX9" fmla="*/ 259366 w 2733675"/>
                  <a:gd name="connsiteY9" fmla="*/ 7144 h 3609975"/>
                  <a:gd name="connsiteX10" fmla="*/ 259366 w 2733675"/>
                  <a:gd name="connsiteY10"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3675" h="3609975">
                    <a:moveTo>
                      <a:pt x="259366" y="7144"/>
                    </a:moveTo>
                    <a:lnTo>
                      <a:pt x="2286667" y="7144"/>
                    </a:lnTo>
                    <a:cubicBezTo>
                      <a:pt x="2433428" y="7210"/>
                      <a:pt x="2575522" y="58703"/>
                      <a:pt x="2688241" y="152686"/>
                    </a:cubicBezTo>
                    <a:cubicBezTo>
                      <a:pt x="2719045" y="228029"/>
                      <a:pt x="2734837" y="308658"/>
                      <a:pt x="2734723" y="390049"/>
                    </a:cubicBezTo>
                    <a:lnTo>
                      <a:pt x="2734723" y="2980849"/>
                    </a:lnTo>
                    <a:cubicBezTo>
                      <a:pt x="2732427" y="3327825"/>
                      <a:pt x="2451154" y="3608251"/>
                      <a:pt x="2104168" y="3609499"/>
                    </a:cubicBezTo>
                    <a:lnTo>
                      <a:pt x="76867" y="3609499"/>
                    </a:lnTo>
                    <a:cubicBezTo>
                      <a:pt x="53273" y="3609499"/>
                      <a:pt x="29804" y="3606165"/>
                      <a:pt x="7144" y="3599593"/>
                    </a:cubicBezTo>
                    <a:lnTo>
                      <a:pt x="7144" y="259366"/>
                    </a:lnTo>
                    <a:cubicBezTo>
                      <a:pt x="7563" y="120244"/>
                      <a:pt x="120244" y="7563"/>
                      <a:pt x="259366" y="7144"/>
                    </a:cubicBezTo>
                    <a:lnTo>
                      <a:pt x="259366" y="7144"/>
                    </a:lnTo>
                    <a:close/>
                  </a:path>
                </a:pathLst>
              </a:custGeom>
              <a:solidFill>
                <a:srgbClr val="FFFFFF"/>
              </a:solidFill>
              <a:ln w="9525" cap="flat">
                <a:noFill/>
                <a:prstDash val="solid"/>
                <a:miter/>
              </a:ln>
            </p:spPr>
            <p:txBody>
              <a:bodyPr rtlCol="1" anchor="ctr"/>
              <a:lstStyle/>
              <a:p>
                <a:endParaRPr lang="he-IL" sz="1400"/>
              </a:p>
            </p:txBody>
          </p:sp>
          <p:sp>
            <p:nvSpPr>
              <p:cNvPr id="28" name="צורה חופשית: צורה 59">
                <a:extLst>
                  <a:ext uri="{FF2B5EF4-FFF2-40B4-BE49-F238E27FC236}">
                    <a16:creationId xmlns:a16="http://schemas.microsoft.com/office/drawing/2014/main" id="{9E62980D-7D51-4130-9C61-657DB35DD669}"/>
                  </a:ext>
                </a:extLst>
              </p:cNvPr>
              <p:cNvSpPr/>
              <p:nvPr/>
            </p:nvSpPr>
            <p:spPr>
              <a:xfrm>
                <a:off x="2319369" y="3414712"/>
                <a:ext cx="2552700" cy="3609975"/>
              </a:xfrm>
              <a:custGeom>
                <a:avLst/>
                <a:gdLst>
                  <a:gd name="connsiteX0" fmla="*/ 227743 w 2552700"/>
                  <a:gd name="connsiteY0" fmla="*/ 7144 h 3609975"/>
                  <a:gd name="connsiteX1" fmla="*/ 2330101 w 2552700"/>
                  <a:gd name="connsiteY1" fmla="*/ 7144 h 3609975"/>
                  <a:gd name="connsiteX2" fmla="*/ 2550700 w 2552700"/>
                  <a:gd name="connsiteY2" fmla="*/ 227743 h 3609975"/>
                  <a:gd name="connsiteX3" fmla="*/ 2550700 w 2552700"/>
                  <a:gd name="connsiteY3" fmla="*/ 2901220 h 3609975"/>
                  <a:gd name="connsiteX4" fmla="*/ 2105692 w 2552700"/>
                  <a:gd name="connsiteY4" fmla="*/ 3386233 h 3609975"/>
                  <a:gd name="connsiteX5" fmla="*/ 227743 w 2552700"/>
                  <a:gd name="connsiteY5" fmla="*/ 3386233 h 3609975"/>
                  <a:gd name="connsiteX6" fmla="*/ 7144 w 2552700"/>
                  <a:gd name="connsiteY6" fmla="*/ 3606832 h 3609975"/>
                  <a:gd name="connsiteX7" fmla="*/ 7144 w 2552700"/>
                  <a:gd name="connsiteY7" fmla="*/ 227743 h 3609975"/>
                  <a:gd name="connsiteX8" fmla="*/ 227743 w 2552700"/>
                  <a:gd name="connsiteY8" fmla="*/ 7144 h 3609975"/>
                  <a:gd name="connsiteX9" fmla="*/ 227743 w 2552700"/>
                  <a:gd name="connsiteY9"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2700" h="3609975">
                    <a:moveTo>
                      <a:pt x="227743" y="7144"/>
                    </a:moveTo>
                    <a:lnTo>
                      <a:pt x="2330101" y="7144"/>
                    </a:lnTo>
                    <a:cubicBezTo>
                      <a:pt x="2451849" y="7353"/>
                      <a:pt x="2550490" y="105994"/>
                      <a:pt x="2550700" y="227743"/>
                    </a:cubicBezTo>
                    <a:lnTo>
                      <a:pt x="2550700" y="2901220"/>
                    </a:lnTo>
                    <a:cubicBezTo>
                      <a:pt x="2561749" y="3222784"/>
                      <a:pt x="2405920" y="3376708"/>
                      <a:pt x="2105692" y="3386233"/>
                    </a:cubicBezTo>
                    <a:lnTo>
                      <a:pt x="227743" y="3386233"/>
                    </a:lnTo>
                    <a:cubicBezTo>
                      <a:pt x="105994" y="3386443"/>
                      <a:pt x="7353" y="3485083"/>
                      <a:pt x="7144" y="3606832"/>
                    </a:cubicBezTo>
                    <a:lnTo>
                      <a:pt x="7144" y="227743"/>
                    </a:lnTo>
                    <a:cubicBezTo>
                      <a:pt x="7353" y="105994"/>
                      <a:pt x="105994" y="7353"/>
                      <a:pt x="227743" y="7144"/>
                    </a:cubicBezTo>
                    <a:lnTo>
                      <a:pt x="227743" y="7144"/>
                    </a:lnTo>
                    <a:close/>
                  </a:path>
                </a:pathLst>
              </a:custGeom>
              <a:solidFill>
                <a:schemeClr val="tx2">
                  <a:lumMod val="40000"/>
                  <a:lumOff val="60000"/>
                </a:schemeClr>
              </a:solidFill>
              <a:ln w="9525" cap="flat">
                <a:noFill/>
                <a:prstDash val="solid"/>
                <a:miter/>
              </a:ln>
            </p:spPr>
            <p:txBody>
              <a:bodyPr rtlCol="1" anchor="ctr"/>
              <a:lstStyle/>
              <a:p>
                <a:endParaRPr lang="he-IL" sz="1400"/>
              </a:p>
            </p:txBody>
          </p:sp>
          <p:sp>
            <p:nvSpPr>
              <p:cNvPr id="29" name="צורה חופשית: צורה 60">
                <a:extLst>
                  <a:ext uri="{FF2B5EF4-FFF2-40B4-BE49-F238E27FC236}">
                    <a16:creationId xmlns:a16="http://schemas.microsoft.com/office/drawing/2014/main" id="{E05A879E-3DF6-4030-972B-50A66D1893D7}"/>
                  </a:ext>
                </a:extLst>
              </p:cNvPr>
              <p:cNvSpPr/>
              <p:nvPr/>
            </p:nvSpPr>
            <p:spPr>
              <a:xfrm>
                <a:off x="2856960" y="4232338"/>
                <a:ext cx="1476375" cy="428625"/>
              </a:xfrm>
              <a:custGeom>
                <a:avLst/>
                <a:gdLst>
                  <a:gd name="connsiteX0" fmla="*/ 133255 w 1476375"/>
                  <a:gd name="connsiteY0" fmla="*/ 7144 h 428625"/>
                  <a:gd name="connsiteX1" fmla="*/ 1349788 w 1476375"/>
                  <a:gd name="connsiteY1" fmla="*/ 7144 h 428625"/>
                  <a:gd name="connsiteX2" fmla="*/ 1475899 w 1476375"/>
                  <a:gd name="connsiteY2" fmla="*/ 133255 h 428625"/>
                  <a:gd name="connsiteX3" fmla="*/ 1475899 w 1476375"/>
                  <a:gd name="connsiteY3" fmla="*/ 303943 h 428625"/>
                  <a:gd name="connsiteX4" fmla="*/ 1349788 w 1476375"/>
                  <a:gd name="connsiteY4" fmla="*/ 430054 h 428625"/>
                  <a:gd name="connsiteX5" fmla="*/ 133255 w 1476375"/>
                  <a:gd name="connsiteY5" fmla="*/ 430054 h 428625"/>
                  <a:gd name="connsiteX6" fmla="*/ 7144 w 1476375"/>
                  <a:gd name="connsiteY6" fmla="*/ 303943 h 428625"/>
                  <a:gd name="connsiteX7" fmla="*/ 7144 w 1476375"/>
                  <a:gd name="connsiteY7" fmla="*/ 133255 h 428625"/>
                  <a:gd name="connsiteX8" fmla="*/ 133255 w 1476375"/>
                  <a:gd name="connsiteY8" fmla="*/ 71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75" h="428625">
                    <a:moveTo>
                      <a:pt x="133255" y="7144"/>
                    </a:moveTo>
                    <a:lnTo>
                      <a:pt x="1349788" y="7144"/>
                    </a:lnTo>
                    <a:cubicBezTo>
                      <a:pt x="1419435" y="7144"/>
                      <a:pt x="1475899" y="63608"/>
                      <a:pt x="1475899" y="133255"/>
                    </a:cubicBezTo>
                    <a:lnTo>
                      <a:pt x="1475899" y="303943"/>
                    </a:lnTo>
                    <a:cubicBezTo>
                      <a:pt x="1475899" y="373590"/>
                      <a:pt x="1419435" y="430054"/>
                      <a:pt x="1349788" y="430054"/>
                    </a:cubicBezTo>
                    <a:lnTo>
                      <a:pt x="133255" y="430054"/>
                    </a:lnTo>
                    <a:cubicBezTo>
                      <a:pt x="63608" y="430054"/>
                      <a:pt x="7144" y="373590"/>
                      <a:pt x="7144" y="303943"/>
                    </a:cubicBezTo>
                    <a:lnTo>
                      <a:pt x="7144" y="133255"/>
                    </a:lnTo>
                    <a:cubicBezTo>
                      <a:pt x="7144" y="63608"/>
                      <a:pt x="63608" y="7144"/>
                      <a:pt x="133255" y="7144"/>
                    </a:cubicBezTo>
                    <a:close/>
                  </a:path>
                </a:pathLst>
              </a:custGeom>
              <a:solidFill>
                <a:srgbClr val="FFFFFF"/>
              </a:solidFill>
              <a:ln w="9525" cap="flat">
                <a:noFill/>
                <a:prstDash val="solid"/>
                <a:miter/>
              </a:ln>
            </p:spPr>
            <p:txBody>
              <a:bodyPr rtlCol="1" anchor="ctr"/>
              <a:lstStyle/>
              <a:p>
                <a:endParaRPr lang="he-IL" sz="1400"/>
              </a:p>
            </p:txBody>
          </p:sp>
          <p:sp>
            <p:nvSpPr>
              <p:cNvPr id="30" name="צורה חופשית: צורה 61">
                <a:extLst>
                  <a:ext uri="{FF2B5EF4-FFF2-40B4-BE49-F238E27FC236}">
                    <a16:creationId xmlns:a16="http://schemas.microsoft.com/office/drawing/2014/main" id="{0F052801-190C-484D-96BE-0C3992BDC59F}"/>
                  </a:ext>
                </a:extLst>
              </p:cNvPr>
              <p:cNvSpPr/>
              <p:nvPr/>
            </p:nvSpPr>
            <p:spPr>
              <a:xfrm>
                <a:off x="4090638" y="3414712"/>
                <a:ext cx="466725" cy="542925"/>
              </a:xfrm>
              <a:custGeom>
                <a:avLst/>
                <a:gdLst>
                  <a:gd name="connsiteX0" fmla="*/ 7144 w 466725"/>
                  <a:gd name="connsiteY0" fmla="*/ 7144 h 542925"/>
                  <a:gd name="connsiteX1" fmla="*/ 468916 w 466725"/>
                  <a:gd name="connsiteY1" fmla="*/ 7144 h 542925"/>
                  <a:gd name="connsiteX2" fmla="*/ 468916 w 466725"/>
                  <a:gd name="connsiteY2" fmla="*/ 538258 h 542925"/>
                  <a:gd name="connsiteX3" fmla="*/ 238030 w 466725"/>
                  <a:gd name="connsiteY3" fmla="*/ 272701 h 542925"/>
                  <a:gd name="connsiteX4" fmla="*/ 7144 w 466725"/>
                  <a:gd name="connsiteY4" fmla="*/ 538258 h 542925"/>
                  <a:gd name="connsiteX5" fmla="*/ 7144 w 466725"/>
                  <a:gd name="connsiteY5" fmla="*/ 71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42925">
                    <a:moveTo>
                      <a:pt x="7144" y="7144"/>
                    </a:moveTo>
                    <a:lnTo>
                      <a:pt x="468916" y="7144"/>
                    </a:lnTo>
                    <a:lnTo>
                      <a:pt x="468916" y="538258"/>
                    </a:lnTo>
                    <a:lnTo>
                      <a:pt x="238030" y="272701"/>
                    </a:lnTo>
                    <a:lnTo>
                      <a:pt x="7144" y="538258"/>
                    </a:lnTo>
                    <a:lnTo>
                      <a:pt x="7144" y="7144"/>
                    </a:lnTo>
                    <a:close/>
                  </a:path>
                </a:pathLst>
              </a:custGeom>
              <a:solidFill>
                <a:schemeClr val="bg2">
                  <a:lumMod val="50000"/>
                </a:schemeClr>
              </a:solidFill>
              <a:ln w="9525" cap="flat">
                <a:noFill/>
                <a:prstDash val="solid"/>
                <a:miter/>
              </a:ln>
            </p:spPr>
            <p:txBody>
              <a:bodyPr rtlCol="1" anchor="ctr"/>
              <a:lstStyle/>
              <a:p>
                <a:endParaRPr lang="he-IL" sz="1400"/>
              </a:p>
            </p:txBody>
          </p:sp>
        </p:grpSp>
        <p:sp>
          <p:nvSpPr>
            <p:cNvPr id="25" name="TextBox 24">
              <a:extLst>
                <a:ext uri="{FF2B5EF4-FFF2-40B4-BE49-F238E27FC236}">
                  <a16:creationId xmlns:a16="http://schemas.microsoft.com/office/drawing/2014/main" id="{E5C0176F-3021-4C21-A933-43F75D2ED6D6}"/>
                </a:ext>
              </a:extLst>
            </p:cNvPr>
            <p:cNvSpPr txBox="1"/>
            <p:nvPr/>
          </p:nvSpPr>
          <p:spPr>
            <a:xfrm>
              <a:off x="2841661" y="4596350"/>
              <a:ext cx="1431404" cy="338682"/>
            </a:xfrm>
            <a:prstGeom prst="rect">
              <a:avLst/>
            </a:prstGeom>
            <a:noFill/>
          </p:spPr>
          <p:txBody>
            <a:bodyPr wrap="square" rtlCol="1">
              <a:spAutoFit/>
            </a:bodyPr>
            <a:lstStyle/>
            <a:p>
              <a:pPr algn="ctr" rtl="1"/>
              <a:r>
                <a:rPr lang="he-IL" sz="1601" dirty="0">
                  <a:ln>
                    <a:solidFill>
                      <a:schemeClr val="bg1"/>
                    </a:solidFill>
                  </a:ln>
                  <a:solidFill>
                    <a:schemeClr val="bg1"/>
                  </a:solidFill>
                </a:rPr>
                <a:t>קריאת כיוון</a:t>
              </a:r>
            </a:p>
          </p:txBody>
        </p:sp>
      </p:grpSp>
      <p:sp>
        <p:nvSpPr>
          <p:cNvPr id="31" name="מלבן 30">
            <a:hlinkClick r:id="" action="ppaction://hlinkshowjump?jump=nextslide"/>
            <a:extLst>
              <a:ext uri="{FF2B5EF4-FFF2-40B4-BE49-F238E27FC236}">
                <a16:creationId xmlns:a16="http://schemas.microsoft.com/office/drawing/2014/main" id="{D02218D5-FCD6-4B7B-BBDC-CDA785D33277}"/>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לבן 31">
            <a:hlinkClick r:id="" action="ppaction://hlinkshowjump?jump=previousslide"/>
            <a:extLst>
              <a:ext uri="{FF2B5EF4-FFF2-40B4-BE49-F238E27FC236}">
                <a16:creationId xmlns:a16="http://schemas.microsoft.com/office/drawing/2014/main" id="{8D53CFFF-4509-42FA-B755-5AC1F9D8DB7D}"/>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מלבן 32">
            <a:hlinkClick r:id="rId3" action="ppaction://hlinksldjump"/>
            <a:extLst>
              <a:ext uri="{FF2B5EF4-FFF2-40B4-BE49-F238E27FC236}">
                <a16:creationId xmlns:a16="http://schemas.microsoft.com/office/drawing/2014/main" id="{BE076FF2-FCDE-4B7B-A1FF-4DE6D077DE3F}"/>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מלבן 33">
            <a:hlinkClick r:id="rId4" action="ppaction://hlinksldjump"/>
            <a:extLst>
              <a:ext uri="{FF2B5EF4-FFF2-40B4-BE49-F238E27FC236}">
                <a16:creationId xmlns:a16="http://schemas.microsoft.com/office/drawing/2014/main" id="{11ED5DFB-C3B3-41D1-BCA4-657FFC3C0AA3}"/>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descr="תמונה שמכילה דשא, חוץ, עץ, ילד&#10;&#10;תיאור שנוצר ברמת מהימנות גבוהה מאוד">
            <a:extLst>
              <a:ext uri="{FF2B5EF4-FFF2-40B4-BE49-F238E27FC236}">
                <a16:creationId xmlns:a16="http://schemas.microsoft.com/office/drawing/2014/main" id="{C45FE2ED-819A-45B9-9A70-EC254CA3E1D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792256" y="4240942"/>
            <a:ext cx="1929600" cy="1929600"/>
          </a:xfrm>
          <a:prstGeom prst="rect">
            <a:avLst/>
          </a:prstGeom>
        </p:spPr>
      </p:pic>
      <p:pic>
        <p:nvPicPr>
          <p:cNvPr id="36" name="תמונה 35" descr="תמונה שמכילה חוץ, עץ, אדם, דשא&#10;&#10;תיאור שנוצר ברמת מהימנות גבוהה מאוד">
            <a:extLst>
              <a:ext uri="{FF2B5EF4-FFF2-40B4-BE49-F238E27FC236}">
                <a16:creationId xmlns:a16="http://schemas.microsoft.com/office/drawing/2014/main" id="{65391E44-D3EA-44D1-8D2E-D0262391251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837818" y="6277886"/>
            <a:ext cx="1929600" cy="1929600"/>
          </a:xfrm>
          <a:prstGeom prst="rect">
            <a:avLst/>
          </a:prstGeom>
        </p:spPr>
      </p:pic>
      <p:pic>
        <p:nvPicPr>
          <p:cNvPr id="38" name="תמונה 37" descr="תמונה שמכילה חוץ, עץ, דשא, מים&#10;&#10;תיאור שנוצר ברמת מהימנות גבוהה מאוד">
            <a:extLst>
              <a:ext uri="{FF2B5EF4-FFF2-40B4-BE49-F238E27FC236}">
                <a16:creationId xmlns:a16="http://schemas.microsoft.com/office/drawing/2014/main" id="{03F48F2A-8FF5-493B-8495-AD678AEBC05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837818" y="4240942"/>
            <a:ext cx="1929600" cy="1929600"/>
          </a:xfrm>
          <a:prstGeom prst="rect">
            <a:avLst/>
          </a:prstGeom>
        </p:spPr>
      </p:pic>
      <p:pic>
        <p:nvPicPr>
          <p:cNvPr id="42" name="תמונה 41" descr="תמונה שמכילה אדם, שמים, חוץ, איש&#10;&#10;תיאור שנוצר ברמת מהימנות גבוהה מאוד">
            <a:extLst>
              <a:ext uri="{FF2B5EF4-FFF2-40B4-BE49-F238E27FC236}">
                <a16:creationId xmlns:a16="http://schemas.microsoft.com/office/drawing/2014/main" id="{CE5C5F60-4F87-4078-98E5-9A9CE4B74F5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792256" y="6277886"/>
            <a:ext cx="1929600" cy="1929600"/>
          </a:xfrm>
          <a:prstGeom prst="rect">
            <a:avLst/>
          </a:prstGeom>
        </p:spPr>
      </p:pic>
      <p:sp>
        <p:nvSpPr>
          <p:cNvPr id="35" name="מציין מיקום של מספר שקופית 3">
            <a:extLst>
              <a:ext uri="{FF2B5EF4-FFF2-40B4-BE49-F238E27FC236}">
                <a16:creationId xmlns:a16="http://schemas.microsoft.com/office/drawing/2014/main" id="{02E08F75-1278-45AE-BBCE-13A08CC4C0C2}"/>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12</a:t>
            </a:fld>
            <a:endParaRPr lang="he-IL" dirty="0"/>
          </a:p>
        </p:txBody>
      </p:sp>
    </p:spTree>
    <p:extLst>
      <p:ext uri="{BB962C8B-B14F-4D97-AF65-F5344CB8AC3E}">
        <p14:creationId xmlns:p14="http://schemas.microsoft.com/office/powerpoint/2010/main" val="105628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76B856"/>
                </a:solidFill>
              </a:rPr>
              <a:t>השגרה היומית</a:t>
            </a:r>
          </a:p>
        </p:txBody>
      </p:sp>
      <p:sp>
        <p:nvSpPr>
          <p:cNvPr id="21" name="מלבן 20">
            <a:extLst>
              <a:ext uri="{FF2B5EF4-FFF2-40B4-BE49-F238E27FC236}">
                <a16:creationId xmlns:a16="http://schemas.microsoft.com/office/drawing/2014/main" id="{D1ACB189-6244-4BDF-8BCC-884A24C4F710}"/>
              </a:ext>
            </a:extLst>
          </p:cNvPr>
          <p:cNvSpPr/>
          <p:nvPr/>
        </p:nvSpPr>
        <p:spPr>
          <a:xfrm>
            <a:off x="824810" y="2153674"/>
            <a:ext cx="5908524" cy="270000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25" name="TextBox 24">
            <a:extLst>
              <a:ext uri="{FF2B5EF4-FFF2-40B4-BE49-F238E27FC236}">
                <a16:creationId xmlns:a16="http://schemas.microsoft.com/office/drawing/2014/main" id="{DB997A11-F7FF-485F-B168-7300EC6D490C}"/>
              </a:ext>
            </a:extLst>
          </p:cNvPr>
          <p:cNvSpPr txBox="1"/>
          <p:nvPr/>
        </p:nvSpPr>
        <p:spPr>
          <a:xfrm>
            <a:off x="1003300" y="2265708"/>
            <a:ext cx="4928602" cy="1970283"/>
          </a:xfrm>
          <a:prstGeom prst="rect">
            <a:avLst/>
          </a:prstGeom>
          <a:noFill/>
        </p:spPr>
        <p:txBody>
          <a:bodyPr wrap="square" rtlCol="1">
            <a:spAutoFit/>
          </a:bodyPr>
          <a:lstStyle/>
          <a:p>
            <a:pPr algn="r" rtl="1">
              <a:lnSpc>
                <a:spcPct val="150000"/>
              </a:lnSpc>
              <a:spcAft>
                <a:spcPts val="600"/>
              </a:spcAft>
            </a:pPr>
            <a:r>
              <a:rPr lang="he-IL" sz="1600" dirty="0">
                <a:solidFill>
                  <a:schemeClr val="tx1">
                    <a:lumMod val="50000"/>
                    <a:lumOff val="50000"/>
                  </a:schemeClr>
                </a:solidFill>
              </a:rPr>
              <a:t>בבוקר נחליף מצעים ונפנה את הילד להתקלח.</a:t>
            </a:r>
          </a:p>
          <a:p>
            <a:pPr algn="r" rtl="1">
              <a:lnSpc>
                <a:spcPct val="150000"/>
              </a:lnSpc>
              <a:spcAft>
                <a:spcPts val="600"/>
              </a:spcAft>
            </a:pPr>
            <a:r>
              <a:rPr lang="he-IL" sz="1600" dirty="0">
                <a:solidFill>
                  <a:schemeClr val="tx1">
                    <a:lumMod val="50000"/>
                    <a:lumOff val="50000"/>
                  </a:schemeClr>
                </a:solidFill>
              </a:rPr>
              <a:t>במידה ומדובר על בריחות שתן חוזרות, יש לתעד זאת במחברת מעקב ולבדוק עם הילד ועם </a:t>
            </a:r>
            <a:r>
              <a:rPr lang="he-IL" sz="1600" dirty="0" err="1">
                <a:solidFill>
                  <a:schemeClr val="tx1">
                    <a:lumMod val="50000"/>
                    <a:lumOff val="50000"/>
                  </a:schemeClr>
                </a:solidFill>
              </a:rPr>
              <a:t>העו"ס</a:t>
            </a:r>
            <a:r>
              <a:rPr lang="he-IL" sz="1600" dirty="0">
                <a:solidFill>
                  <a:schemeClr val="tx1">
                    <a:lumMod val="50000"/>
                    <a:lumOff val="50000"/>
                  </a:schemeClr>
                </a:solidFill>
              </a:rPr>
              <a:t> מתי זה קורה. מחברת המעקב אף מאפשרת לילד לקחת שליטה על המצב. במידה והנושא לא נפתר, תהיה מעורבות של פסיכיאטר.</a:t>
            </a:r>
          </a:p>
        </p:txBody>
      </p:sp>
      <p:grpSp>
        <p:nvGrpSpPr>
          <p:cNvPr id="27" name="קבוצה 26">
            <a:extLst>
              <a:ext uri="{FF2B5EF4-FFF2-40B4-BE49-F238E27FC236}">
                <a16:creationId xmlns:a16="http://schemas.microsoft.com/office/drawing/2014/main" id="{508B89BA-CE3D-4ED5-8AEB-EA6E0161EDA1}"/>
              </a:ext>
            </a:extLst>
          </p:cNvPr>
          <p:cNvGrpSpPr/>
          <p:nvPr/>
        </p:nvGrpSpPr>
        <p:grpSpPr>
          <a:xfrm>
            <a:off x="605631" y="4650578"/>
            <a:ext cx="5877215" cy="1656904"/>
            <a:chOff x="605631" y="8803477"/>
            <a:chExt cx="5877215" cy="1656904"/>
          </a:xfrm>
        </p:grpSpPr>
        <p:sp>
          <p:nvSpPr>
            <p:cNvPr id="28" name="TextBox 27">
              <a:extLst>
                <a:ext uri="{FF2B5EF4-FFF2-40B4-BE49-F238E27FC236}">
                  <a16:creationId xmlns:a16="http://schemas.microsoft.com/office/drawing/2014/main" id="{1AE877B1-B734-4E12-950D-BA8184D085FD}"/>
                </a:ext>
              </a:extLst>
            </p:cNvPr>
            <p:cNvSpPr txBox="1"/>
            <p:nvPr/>
          </p:nvSpPr>
          <p:spPr>
            <a:xfrm>
              <a:off x="605631" y="9228121"/>
              <a:ext cx="5877215" cy="1232260"/>
            </a:xfrm>
            <a:prstGeom prst="rect">
              <a:avLst/>
            </a:prstGeom>
            <a:noFill/>
            <a:ln>
              <a:noFill/>
            </a:ln>
          </p:spPr>
          <p:txBody>
            <a:bodyPr wrap="square" rtlCol="1">
              <a:spAutoFit/>
            </a:bodyPr>
            <a:lstStyle/>
            <a:p>
              <a:pPr marL="182564" indent="-182564" algn="r" rtl="1">
                <a:lnSpc>
                  <a:spcPct val="150000"/>
                </a:lnSpc>
                <a:spcAft>
                  <a:spcPts val="600"/>
                </a:spcAft>
                <a:buClr>
                  <a:srgbClr val="76B856"/>
                </a:buClr>
                <a:buFont typeface="Calibri" panose="020F0502020204030204" pitchFamily="34" charset="0"/>
                <a:buChar char="‹"/>
              </a:pPr>
              <a:r>
                <a:rPr lang="he-IL" sz="1601" dirty="0">
                  <a:solidFill>
                    <a:schemeClr val="tx1">
                      <a:lumMod val="50000"/>
                      <a:lumOff val="50000"/>
                    </a:schemeClr>
                  </a:solidFill>
                </a:rPr>
                <a:t>הטיפול במרחב החיים - אוסף מאמרים על הטיפול הפנימייתי -</a:t>
              </a:r>
              <a:br>
                <a:rPr lang="en-US" sz="1601" dirty="0">
                  <a:solidFill>
                    <a:schemeClr val="tx1">
                      <a:lumMod val="50000"/>
                      <a:lumOff val="50000"/>
                    </a:schemeClr>
                  </a:solidFill>
                </a:rPr>
              </a:br>
              <a:r>
                <a:rPr lang="he-IL" sz="1601" dirty="0">
                  <a:solidFill>
                    <a:schemeClr val="tx1">
                      <a:lumMod val="50000"/>
                      <a:lumOff val="50000"/>
                    </a:schemeClr>
                  </a:solidFill>
                </a:rPr>
                <a:t>פרק 10: 'עבודה טיפולית בשעת ההשכבה', עמוד 160.</a:t>
              </a:r>
            </a:p>
            <a:p>
              <a:pPr marL="182564" indent="-182564" algn="r" rtl="1">
                <a:lnSpc>
                  <a:spcPct val="150000"/>
                </a:lnSpc>
                <a:spcAft>
                  <a:spcPts val="600"/>
                </a:spcAft>
                <a:buClr>
                  <a:srgbClr val="76B856"/>
                </a:buClr>
                <a:buFont typeface="Calibri" panose="020F0502020204030204" pitchFamily="34" charset="0"/>
                <a:buChar char="‹"/>
              </a:pPr>
              <a:r>
                <a:rPr lang="he-IL" sz="1601" dirty="0">
                  <a:solidFill>
                    <a:schemeClr val="tx1">
                      <a:lumMod val="50000"/>
                      <a:lumOff val="50000"/>
                    </a:schemeClr>
                  </a:solidFill>
                </a:rPr>
                <a:t>'דיאלוג על ילדים' מאת ד"ר עדנה כצנלסון, 'השכבה ושינה', עמוד 106.</a:t>
              </a:r>
            </a:p>
          </p:txBody>
        </p:sp>
        <p:grpSp>
          <p:nvGrpSpPr>
            <p:cNvPr id="29" name="קבוצה 28">
              <a:extLst>
                <a:ext uri="{FF2B5EF4-FFF2-40B4-BE49-F238E27FC236}">
                  <a16:creationId xmlns:a16="http://schemas.microsoft.com/office/drawing/2014/main" id="{DE506D69-230A-48EE-B371-376D597AA256}"/>
                </a:ext>
              </a:extLst>
            </p:cNvPr>
            <p:cNvGrpSpPr/>
            <p:nvPr/>
          </p:nvGrpSpPr>
          <p:grpSpPr>
            <a:xfrm>
              <a:off x="2704543" y="8803477"/>
              <a:ext cx="1982175" cy="418761"/>
              <a:chOff x="2704543" y="2148677"/>
              <a:chExt cx="1982175" cy="418761"/>
            </a:xfrm>
          </p:grpSpPr>
          <p:sp>
            <p:nvSpPr>
              <p:cNvPr id="30" name="מלבן 29">
                <a:extLst>
                  <a:ext uri="{FF2B5EF4-FFF2-40B4-BE49-F238E27FC236}">
                    <a16:creationId xmlns:a16="http://schemas.microsoft.com/office/drawing/2014/main" id="{1503EF9B-CCD1-4634-A5B7-F562E14D45C7}"/>
                  </a:ext>
                </a:extLst>
              </p:cNvPr>
              <p:cNvSpPr/>
              <p:nvPr/>
            </p:nvSpPr>
            <p:spPr>
              <a:xfrm>
                <a:off x="2704543" y="2148677"/>
                <a:ext cx="1982175" cy="418761"/>
              </a:xfrm>
              <a:prstGeom prst="rect">
                <a:avLst/>
              </a:prstGeom>
              <a:solidFill>
                <a:srgbClr val="76B85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pSp>
            <p:nvGrpSpPr>
              <p:cNvPr id="31" name="גרפיקה 76">
                <a:extLst>
                  <a:ext uri="{FF2B5EF4-FFF2-40B4-BE49-F238E27FC236}">
                    <a16:creationId xmlns:a16="http://schemas.microsoft.com/office/drawing/2014/main" id="{1DCA9E71-532D-45DF-8780-610D42509EF6}"/>
                  </a:ext>
                </a:extLst>
              </p:cNvPr>
              <p:cNvGrpSpPr/>
              <p:nvPr/>
            </p:nvGrpSpPr>
            <p:grpSpPr>
              <a:xfrm>
                <a:off x="4276451" y="2216866"/>
                <a:ext cx="290396" cy="290396"/>
                <a:chOff x="1855787" y="3421856"/>
                <a:chExt cx="3848100" cy="3848100"/>
              </a:xfrm>
            </p:grpSpPr>
            <p:sp>
              <p:nvSpPr>
                <p:cNvPr id="33" name="צורה חופשית: צורה 57">
                  <a:extLst>
                    <a:ext uri="{FF2B5EF4-FFF2-40B4-BE49-F238E27FC236}">
                      <a16:creationId xmlns:a16="http://schemas.microsoft.com/office/drawing/2014/main" id="{2615AD6D-1C77-491E-9503-0AA647C9D5C5}"/>
                    </a:ext>
                  </a:extLst>
                </p:cNvPr>
                <p:cNvSpPr/>
                <p:nvPr/>
              </p:nvSpPr>
              <p:spPr>
                <a:xfrm>
                  <a:off x="2319750" y="3414712"/>
                  <a:ext cx="2924175" cy="3857625"/>
                </a:xfrm>
                <a:custGeom>
                  <a:avLst/>
                  <a:gdLst>
                    <a:gd name="connsiteX0" fmla="*/ 259366 w 2924175"/>
                    <a:gd name="connsiteY0" fmla="*/ 7144 h 3857625"/>
                    <a:gd name="connsiteX1" fmla="*/ 2286667 w 2924175"/>
                    <a:gd name="connsiteY1" fmla="*/ 7144 h 3857625"/>
                    <a:gd name="connsiteX2" fmla="*/ 2917603 w 2924175"/>
                    <a:gd name="connsiteY2" fmla="*/ 637699 h 3857625"/>
                    <a:gd name="connsiteX3" fmla="*/ 2917603 w 2924175"/>
                    <a:gd name="connsiteY3" fmla="*/ 3228499 h 3857625"/>
                    <a:gd name="connsiteX4" fmla="*/ 2286667 w 2924175"/>
                    <a:gd name="connsiteY4" fmla="*/ 3859435 h 3857625"/>
                    <a:gd name="connsiteX5" fmla="*/ 259366 w 2924175"/>
                    <a:gd name="connsiteY5" fmla="*/ 3859435 h 3857625"/>
                    <a:gd name="connsiteX6" fmla="*/ 7144 w 2924175"/>
                    <a:gd name="connsiteY6" fmla="*/ 3607213 h 3857625"/>
                    <a:gd name="connsiteX7" fmla="*/ 7144 w 2924175"/>
                    <a:gd name="connsiteY7" fmla="*/ 259366 h 3857625"/>
                    <a:gd name="connsiteX8" fmla="*/ 259366 w 2924175"/>
                    <a:gd name="connsiteY8" fmla="*/ 7144 h 3857625"/>
                    <a:gd name="connsiteX9" fmla="*/ 259366 w 2924175"/>
                    <a:gd name="connsiteY9" fmla="*/ 7144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175" h="3857625">
                      <a:moveTo>
                        <a:pt x="259366" y="7144"/>
                      </a:moveTo>
                      <a:lnTo>
                        <a:pt x="2286667" y="7144"/>
                      </a:lnTo>
                      <a:cubicBezTo>
                        <a:pt x="2634539" y="8192"/>
                        <a:pt x="2916346" y="289827"/>
                        <a:pt x="2917603" y="637699"/>
                      </a:cubicBezTo>
                      <a:lnTo>
                        <a:pt x="2917603" y="3228499"/>
                      </a:lnTo>
                      <a:cubicBezTo>
                        <a:pt x="2916555" y="3576523"/>
                        <a:pt x="2634691" y="3858387"/>
                        <a:pt x="2286667" y="3859435"/>
                      </a:cubicBezTo>
                      <a:lnTo>
                        <a:pt x="259366" y="3859435"/>
                      </a:lnTo>
                      <a:cubicBezTo>
                        <a:pt x="120244" y="3859016"/>
                        <a:pt x="7563" y="3746335"/>
                        <a:pt x="7144" y="3607213"/>
                      </a:cubicBezTo>
                      <a:lnTo>
                        <a:pt x="7144" y="259366"/>
                      </a:lnTo>
                      <a:cubicBezTo>
                        <a:pt x="7563" y="120244"/>
                        <a:pt x="120244" y="7563"/>
                        <a:pt x="259366" y="7144"/>
                      </a:cubicBezTo>
                      <a:lnTo>
                        <a:pt x="259366" y="7144"/>
                      </a:lnTo>
                      <a:close/>
                    </a:path>
                  </a:pathLst>
                </a:custGeom>
                <a:solidFill>
                  <a:schemeClr val="accent3">
                    <a:lumMod val="40000"/>
                    <a:lumOff val="60000"/>
                  </a:schemeClr>
                </a:solidFill>
                <a:ln w="9525" cap="flat">
                  <a:noFill/>
                  <a:prstDash val="solid"/>
                  <a:miter/>
                </a:ln>
              </p:spPr>
              <p:txBody>
                <a:bodyPr rtlCol="1" anchor="ctr"/>
                <a:lstStyle/>
                <a:p>
                  <a:endParaRPr lang="he-IL" sz="1400"/>
                </a:p>
              </p:txBody>
            </p:sp>
            <p:sp>
              <p:nvSpPr>
                <p:cNvPr id="38" name="צורה חופשית: צורה 58">
                  <a:extLst>
                    <a:ext uri="{FF2B5EF4-FFF2-40B4-BE49-F238E27FC236}">
                      <a16:creationId xmlns:a16="http://schemas.microsoft.com/office/drawing/2014/main" id="{980B404B-C893-4229-86B2-7950CC957E77}"/>
                    </a:ext>
                  </a:extLst>
                </p:cNvPr>
                <p:cNvSpPr/>
                <p:nvPr/>
              </p:nvSpPr>
              <p:spPr>
                <a:xfrm>
                  <a:off x="2319750" y="3414712"/>
                  <a:ext cx="2733675" cy="3609975"/>
                </a:xfrm>
                <a:custGeom>
                  <a:avLst/>
                  <a:gdLst>
                    <a:gd name="connsiteX0" fmla="*/ 259366 w 2733675"/>
                    <a:gd name="connsiteY0" fmla="*/ 7144 h 3609975"/>
                    <a:gd name="connsiteX1" fmla="*/ 2286667 w 2733675"/>
                    <a:gd name="connsiteY1" fmla="*/ 7144 h 3609975"/>
                    <a:gd name="connsiteX2" fmla="*/ 2688241 w 2733675"/>
                    <a:gd name="connsiteY2" fmla="*/ 152686 h 3609975"/>
                    <a:gd name="connsiteX3" fmla="*/ 2734723 w 2733675"/>
                    <a:gd name="connsiteY3" fmla="*/ 390049 h 3609975"/>
                    <a:gd name="connsiteX4" fmla="*/ 2734723 w 2733675"/>
                    <a:gd name="connsiteY4" fmla="*/ 2980849 h 3609975"/>
                    <a:gd name="connsiteX5" fmla="*/ 2104168 w 2733675"/>
                    <a:gd name="connsiteY5" fmla="*/ 3609499 h 3609975"/>
                    <a:gd name="connsiteX6" fmla="*/ 76867 w 2733675"/>
                    <a:gd name="connsiteY6" fmla="*/ 3609499 h 3609975"/>
                    <a:gd name="connsiteX7" fmla="*/ 7144 w 2733675"/>
                    <a:gd name="connsiteY7" fmla="*/ 3599593 h 3609975"/>
                    <a:gd name="connsiteX8" fmla="*/ 7144 w 2733675"/>
                    <a:gd name="connsiteY8" fmla="*/ 259366 h 3609975"/>
                    <a:gd name="connsiteX9" fmla="*/ 259366 w 2733675"/>
                    <a:gd name="connsiteY9" fmla="*/ 7144 h 3609975"/>
                    <a:gd name="connsiteX10" fmla="*/ 259366 w 2733675"/>
                    <a:gd name="connsiteY10"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3675" h="3609975">
                      <a:moveTo>
                        <a:pt x="259366" y="7144"/>
                      </a:moveTo>
                      <a:lnTo>
                        <a:pt x="2286667" y="7144"/>
                      </a:lnTo>
                      <a:cubicBezTo>
                        <a:pt x="2433428" y="7210"/>
                        <a:pt x="2575522" y="58703"/>
                        <a:pt x="2688241" y="152686"/>
                      </a:cubicBezTo>
                      <a:cubicBezTo>
                        <a:pt x="2719045" y="228029"/>
                        <a:pt x="2734837" y="308658"/>
                        <a:pt x="2734723" y="390049"/>
                      </a:cubicBezTo>
                      <a:lnTo>
                        <a:pt x="2734723" y="2980849"/>
                      </a:lnTo>
                      <a:cubicBezTo>
                        <a:pt x="2732427" y="3327825"/>
                        <a:pt x="2451154" y="3608251"/>
                        <a:pt x="2104168" y="3609499"/>
                      </a:cubicBezTo>
                      <a:lnTo>
                        <a:pt x="76867" y="3609499"/>
                      </a:lnTo>
                      <a:cubicBezTo>
                        <a:pt x="53273" y="3609499"/>
                        <a:pt x="29804" y="3606165"/>
                        <a:pt x="7144" y="3599593"/>
                      </a:cubicBezTo>
                      <a:lnTo>
                        <a:pt x="7144" y="259366"/>
                      </a:lnTo>
                      <a:cubicBezTo>
                        <a:pt x="7563" y="120244"/>
                        <a:pt x="120244" y="7563"/>
                        <a:pt x="259366" y="7144"/>
                      </a:cubicBezTo>
                      <a:lnTo>
                        <a:pt x="259366" y="7144"/>
                      </a:lnTo>
                      <a:close/>
                    </a:path>
                  </a:pathLst>
                </a:custGeom>
                <a:solidFill>
                  <a:srgbClr val="FFFFFF"/>
                </a:solidFill>
                <a:ln w="9525" cap="flat">
                  <a:noFill/>
                  <a:prstDash val="solid"/>
                  <a:miter/>
                </a:ln>
              </p:spPr>
              <p:txBody>
                <a:bodyPr rtlCol="1" anchor="ctr"/>
                <a:lstStyle/>
                <a:p>
                  <a:endParaRPr lang="he-IL" sz="1400"/>
                </a:p>
              </p:txBody>
            </p:sp>
            <p:sp>
              <p:nvSpPr>
                <p:cNvPr id="39" name="צורה חופשית: צורה 59">
                  <a:extLst>
                    <a:ext uri="{FF2B5EF4-FFF2-40B4-BE49-F238E27FC236}">
                      <a16:creationId xmlns:a16="http://schemas.microsoft.com/office/drawing/2014/main" id="{CA96D413-F0FC-482F-BE09-15C62B08C83B}"/>
                    </a:ext>
                  </a:extLst>
                </p:cNvPr>
                <p:cNvSpPr/>
                <p:nvPr/>
              </p:nvSpPr>
              <p:spPr>
                <a:xfrm>
                  <a:off x="2319369" y="3414712"/>
                  <a:ext cx="2552700" cy="3609975"/>
                </a:xfrm>
                <a:custGeom>
                  <a:avLst/>
                  <a:gdLst>
                    <a:gd name="connsiteX0" fmla="*/ 227743 w 2552700"/>
                    <a:gd name="connsiteY0" fmla="*/ 7144 h 3609975"/>
                    <a:gd name="connsiteX1" fmla="*/ 2330101 w 2552700"/>
                    <a:gd name="connsiteY1" fmla="*/ 7144 h 3609975"/>
                    <a:gd name="connsiteX2" fmla="*/ 2550700 w 2552700"/>
                    <a:gd name="connsiteY2" fmla="*/ 227743 h 3609975"/>
                    <a:gd name="connsiteX3" fmla="*/ 2550700 w 2552700"/>
                    <a:gd name="connsiteY3" fmla="*/ 2901220 h 3609975"/>
                    <a:gd name="connsiteX4" fmla="*/ 2105692 w 2552700"/>
                    <a:gd name="connsiteY4" fmla="*/ 3386233 h 3609975"/>
                    <a:gd name="connsiteX5" fmla="*/ 227743 w 2552700"/>
                    <a:gd name="connsiteY5" fmla="*/ 3386233 h 3609975"/>
                    <a:gd name="connsiteX6" fmla="*/ 7144 w 2552700"/>
                    <a:gd name="connsiteY6" fmla="*/ 3606832 h 3609975"/>
                    <a:gd name="connsiteX7" fmla="*/ 7144 w 2552700"/>
                    <a:gd name="connsiteY7" fmla="*/ 227743 h 3609975"/>
                    <a:gd name="connsiteX8" fmla="*/ 227743 w 2552700"/>
                    <a:gd name="connsiteY8" fmla="*/ 7144 h 3609975"/>
                    <a:gd name="connsiteX9" fmla="*/ 227743 w 2552700"/>
                    <a:gd name="connsiteY9"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2700" h="3609975">
                      <a:moveTo>
                        <a:pt x="227743" y="7144"/>
                      </a:moveTo>
                      <a:lnTo>
                        <a:pt x="2330101" y="7144"/>
                      </a:lnTo>
                      <a:cubicBezTo>
                        <a:pt x="2451849" y="7353"/>
                        <a:pt x="2550490" y="105994"/>
                        <a:pt x="2550700" y="227743"/>
                      </a:cubicBezTo>
                      <a:lnTo>
                        <a:pt x="2550700" y="2901220"/>
                      </a:lnTo>
                      <a:cubicBezTo>
                        <a:pt x="2561749" y="3222784"/>
                        <a:pt x="2405920" y="3376708"/>
                        <a:pt x="2105692" y="3386233"/>
                      </a:cubicBezTo>
                      <a:lnTo>
                        <a:pt x="227743" y="3386233"/>
                      </a:lnTo>
                      <a:cubicBezTo>
                        <a:pt x="105994" y="3386443"/>
                        <a:pt x="7353" y="3485083"/>
                        <a:pt x="7144" y="3606832"/>
                      </a:cubicBezTo>
                      <a:lnTo>
                        <a:pt x="7144" y="227743"/>
                      </a:lnTo>
                      <a:cubicBezTo>
                        <a:pt x="7353" y="105994"/>
                        <a:pt x="105994" y="7353"/>
                        <a:pt x="227743" y="7144"/>
                      </a:cubicBezTo>
                      <a:lnTo>
                        <a:pt x="227743" y="7144"/>
                      </a:lnTo>
                      <a:close/>
                    </a:path>
                  </a:pathLst>
                </a:custGeom>
                <a:solidFill>
                  <a:schemeClr val="tx2">
                    <a:lumMod val="40000"/>
                    <a:lumOff val="60000"/>
                  </a:schemeClr>
                </a:solidFill>
                <a:ln w="9525" cap="flat">
                  <a:noFill/>
                  <a:prstDash val="solid"/>
                  <a:miter/>
                </a:ln>
              </p:spPr>
              <p:txBody>
                <a:bodyPr rtlCol="1" anchor="ctr"/>
                <a:lstStyle/>
                <a:p>
                  <a:endParaRPr lang="he-IL" sz="1400"/>
                </a:p>
              </p:txBody>
            </p:sp>
            <p:sp>
              <p:nvSpPr>
                <p:cNvPr id="40" name="צורה חופשית: צורה 60">
                  <a:extLst>
                    <a:ext uri="{FF2B5EF4-FFF2-40B4-BE49-F238E27FC236}">
                      <a16:creationId xmlns:a16="http://schemas.microsoft.com/office/drawing/2014/main" id="{0693AE04-01FD-4CDF-BF85-A2FC8BA8DAA5}"/>
                    </a:ext>
                  </a:extLst>
                </p:cNvPr>
                <p:cNvSpPr/>
                <p:nvPr/>
              </p:nvSpPr>
              <p:spPr>
                <a:xfrm>
                  <a:off x="2856960" y="4232338"/>
                  <a:ext cx="1476375" cy="428625"/>
                </a:xfrm>
                <a:custGeom>
                  <a:avLst/>
                  <a:gdLst>
                    <a:gd name="connsiteX0" fmla="*/ 133255 w 1476375"/>
                    <a:gd name="connsiteY0" fmla="*/ 7144 h 428625"/>
                    <a:gd name="connsiteX1" fmla="*/ 1349788 w 1476375"/>
                    <a:gd name="connsiteY1" fmla="*/ 7144 h 428625"/>
                    <a:gd name="connsiteX2" fmla="*/ 1475899 w 1476375"/>
                    <a:gd name="connsiteY2" fmla="*/ 133255 h 428625"/>
                    <a:gd name="connsiteX3" fmla="*/ 1475899 w 1476375"/>
                    <a:gd name="connsiteY3" fmla="*/ 303943 h 428625"/>
                    <a:gd name="connsiteX4" fmla="*/ 1349788 w 1476375"/>
                    <a:gd name="connsiteY4" fmla="*/ 430054 h 428625"/>
                    <a:gd name="connsiteX5" fmla="*/ 133255 w 1476375"/>
                    <a:gd name="connsiteY5" fmla="*/ 430054 h 428625"/>
                    <a:gd name="connsiteX6" fmla="*/ 7144 w 1476375"/>
                    <a:gd name="connsiteY6" fmla="*/ 303943 h 428625"/>
                    <a:gd name="connsiteX7" fmla="*/ 7144 w 1476375"/>
                    <a:gd name="connsiteY7" fmla="*/ 133255 h 428625"/>
                    <a:gd name="connsiteX8" fmla="*/ 133255 w 1476375"/>
                    <a:gd name="connsiteY8" fmla="*/ 71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75" h="428625">
                      <a:moveTo>
                        <a:pt x="133255" y="7144"/>
                      </a:moveTo>
                      <a:lnTo>
                        <a:pt x="1349788" y="7144"/>
                      </a:lnTo>
                      <a:cubicBezTo>
                        <a:pt x="1419435" y="7144"/>
                        <a:pt x="1475899" y="63608"/>
                        <a:pt x="1475899" y="133255"/>
                      </a:cubicBezTo>
                      <a:lnTo>
                        <a:pt x="1475899" y="303943"/>
                      </a:lnTo>
                      <a:cubicBezTo>
                        <a:pt x="1475899" y="373590"/>
                        <a:pt x="1419435" y="430054"/>
                        <a:pt x="1349788" y="430054"/>
                      </a:cubicBezTo>
                      <a:lnTo>
                        <a:pt x="133255" y="430054"/>
                      </a:lnTo>
                      <a:cubicBezTo>
                        <a:pt x="63608" y="430054"/>
                        <a:pt x="7144" y="373590"/>
                        <a:pt x="7144" y="303943"/>
                      </a:cubicBezTo>
                      <a:lnTo>
                        <a:pt x="7144" y="133255"/>
                      </a:lnTo>
                      <a:cubicBezTo>
                        <a:pt x="7144" y="63608"/>
                        <a:pt x="63608" y="7144"/>
                        <a:pt x="133255" y="7144"/>
                      </a:cubicBezTo>
                      <a:close/>
                    </a:path>
                  </a:pathLst>
                </a:custGeom>
                <a:solidFill>
                  <a:srgbClr val="FFFFFF"/>
                </a:solidFill>
                <a:ln w="9525" cap="flat">
                  <a:noFill/>
                  <a:prstDash val="solid"/>
                  <a:miter/>
                </a:ln>
              </p:spPr>
              <p:txBody>
                <a:bodyPr rtlCol="1" anchor="ctr"/>
                <a:lstStyle/>
                <a:p>
                  <a:endParaRPr lang="he-IL" sz="1400"/>
                </a:p>
              </p:txBody>
            </p:sp>
            <p:sp>
              <p:nvSpPr>
                <p:cNvPr id="41" name="צורה חופשית: צורה 61">
                  <a:extLst>
                    <a:ext uri="{FF2B5EF4-FFF2-40B4-BE49-F238E27FC236}">
                      <a16:creationId xmlns:a16="http://schemas.microsoft.com/office/drawing/2014/main" id="{EDC09CF9-9228-42F0-9779-2C1D35AA136E}"/>
                    </a:ext>
                  </a:extLst>
                </p:cNvPr>
                <p:cNvSpPr/>
                <p:nvPr/>
              </p:nvSpPr>
              <p:spPr>
                <a:xfrm>
                  <a:off x="4090638" y="3414712"/>
                  <a:ext cx="466725" cy="542925"/>
                </a:xfrm>
                <a:custGeom>
                  <a:avLst/>
                  <a:gdLst>
                    <a:gd name="connsiteX0" fmla="*/ 7144 w 466725"/>
                    <a:gd name="connsiteY0" fmla="*/ 7144 h 542925"/>
                    <a:gd name="connsiteX1" fmla="*/ 468916 w 466725"/>
                    <a:gd name="connsiteY1" fmla="*/ 7144 h 542925"/>
                    <a:gd name="connsiteX2" fmla="*/ 468916 w 466725"/>
                    <a:gd name="connsiteY2" fmla="*/ 538258 h 542925"/>
                    <a:gd name="connsiteX3" fmla="*/ 238030 w 466725"/>
                    <a:gd name="connsiteY3" fmla="*/ 272701 h 542925"/>
                    <a:gd name="connsiteX4" fmla="*/ 7144 w 466725"/>
                    <a:gd name="connsiteY4" fmla="*/ 538258 h 542925"/>
                    <a:gd name="connsiteX5" fmla="*/ 7144 w 466725"/>
                    <a:gd name="connsiteY5" fmla="*/ 71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42925">
                      <a:moveTo>
                        <a:pt x="7144" y="7144"/>
                      </a:moveTo>
                      <a:lnTo>
                        <a:pt x="468916" y="7144"/>
                      </a:lnTo>
                      <a:lnTo>
                        <a:pt x="468916" y="538258"/>
                      </a:lnTo>
                      <a:lnTo>
                        <a:pt x="238030" y="272701"/>
                      </a:lnTo>
                      <a:lnTo>
                        <a:pt x="7144" y="538258"/>
                      </a:lnTo>
                      <a:lnTo>
                        <a:pt x="7144" y="7144"/>
                      </a:lnTo>
                      <a:close/>
                    </a:path>
                  </a:pathLst>
                </a:custGeom>
                <a:solidFill>
                  <a:schemeClr val="bg2">
                    <a:lumMod val="50000"/>
                  </a:schemeClr>
                </a:solidFill>
                <a:ln w="9525" cap="flat">
                  <a:noFill/>
                  <a:prstDash val="solid"/>
                  <a:miter/>
                </a:ln>
              </p:spPr>
              <p:txBody>
                <a:bodyPr rtlCol="1" anchor="ctr"/>
                <a:lstStyle/>
                <a:p>
                  <a:endParaRPr lang="he-IL" sz="1400"/>
                </a:p>
              </p:txBody>
            </p:sp>
          </p:grpSp>
          <p:sp>
            <p:nvSpPr>
              <p:cNvPr id="32" name="TextBox 31">
                <a:extLst>
                  <a:ext uri="{FF2B5EF4-FFF2-40B4-BE49-F238E27FC236}">
                    <a16:creationId xmlns:a16="http://schemas.microsoft.com/office/drawing/2014/main" id="{99F1E8D7-73A9-4CD7-8017-E09BCBB0970B}"/>
                  </a:ext>
                </a:extLst>
              </p:cNvPr>
              <p:cNvSpPr txBox="1"/>
              <p:nvPr/>
            </p:nvSpPr>
            <p:spPr>
              <a:xfrm>
                <a:off x="2841661" y="2180735"/>
                <a:ext cx="1431404" cy="338682"/>
              </a:xfrm>
              <a:prstGeom prst="rect">
                <a:avLst/>
              </a:prstGeom>
              <a:noFill/>
            </p:spPr>
            <p:txBody>
              <a:bodyPr wrap="square" rtlCol="1">
                <a:spAutoFit/>
              </a:bodyPr>
              <a:lstStyle/>
              <a:p>
                <a:pPr algn="ctr" rtl="1"/>
                <a:r>
                  <a:rPr lang="he-IL" sz="1601" dirty="0">
                    <a:ln>
                      <a:solidFill>
                        <a:schemeClr val="bg1"/>
                      </a:solidFill>
                    </a:ln>
                    <a:solidFill>
                      <a:schemeClr val="bg1"/>
                    </a:solidFill>
                  </a:rPr>
                  <a:t>קריאת כיוון</a:t>
                </a:r>
              </a:p>
            </p:txBody>
          </p:sp>
        </p:grpSp>
      </p:grpSp>
      <p:sp>
        <p:nvSpPr>
          <p:cNvPr id="22" name="מלבן 21">
            <a:hlinkClick r:id="" action="ppaction://hlinkshowjump?jump=nextslide"/>
            <a:extLst>
              <a:ext uri="{FF2B5EF4-FFF2-40B4-BE49-F238E27FC236}">
                <a16:creationId xmlns:a16="http://schemas.microsoft.com/office/drawing/2014/main" id="{B72CCFD2-A615-4CAA-A280-D9BDDDE1B676}"/>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a:hlinkClick r:id="" action="ppaction://hlinkshowjump?jump=previousslide"/>
            <a:extLst>
              <a:ext uri="{FF2B5EF4-FFF2-40B4-BE49-F238E27FC236}">
                <a16:creationId xmlns:a16="http://schemas.microsoft.com/office/drawing/2014/main" id="{5AFE000D-667D-4036-96D2-66756BCA18D6}"/>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a:hlinkClick r:id="rId2" action="ppaction://hlinksldjump"/>
            <a:extLst>
              <a:ext uri="{FF2B5EF4-FFF2-40B4-BE49-F238E27FC236}">
                <a16:creationId xmlns:a16="http://schemas.microsoft.com/office/drawing/2014/main" id="{71E5E182-5AAF-410C-A026-9881101EB25A}"/>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25">
            <a:hlinkClick r:id="rId3" action="ppaction://hlinksldjump"/>
            <a:extLst>
              <a:ext uri="{FF2B5EF4-FFF2-40B4-BE49-F238E27FC236}">
                <a16:creationId xmlns:a16="http://schemas.microsoft.com/office/drawing/2014/main" id="{ACBF5040-7BBD-4C4D-84D9-D303F3C689FD}"/>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מציין מיקום של מספר שקופית 3">
            <a:extLst>
              <a:ext uri="{FF2B5EF4-FFF2-40B4-BE49-F238E27FC236}">
                <a16:creationId xmlns:a16="http://schemas.microsoft.com/office/drawing/2014/main" id="{FFEDC4F6-2E19-4FD4-830C-B1D148FAF3F1}"/>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120</a:t>
            </a:fld>
            <a:endParaRPr lang="he-IL" dirty="0"/>
          </a:p>
        </p:txBody>
      </p:sp>
    </p:spTree>
    <p:extLst>
      <p:ext uri="{BB962C8B-B14F-4D97-AF65-F5344CB8AC3E}">
        <p14:creationId xmlns:p14="http://schemas.microsoft.com/office/powerpoint/2010/main" val="184435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מלבן 18">
            <a:extLst>
              <a:ext uri="{FF2B5EF4-FFF2-40B4-BE49-F238E27FC236}">
                <a16:creationId xmlns:a16="http://schemas.microsoft.com/office/drawing/2014/main" id="{0D88C9BF-E7EE-4900-86AC-5FAD565C4BA2}"/>
              </a:ext>
            </a:extLst>
          </p:cNvPr>
          <p:cNvSpPr/>
          <p:nvPr/>
        </p:nvSpPr>
        <p:spPr>
          <a:xfrm>
            <a:off x="3878075" y="1622407"/>
            <a:ext cx="2973758" cy="2630938"/>
          </a:xfrm>
          <a:prstGeom prst="rect">
            <a:avLst/>
          </a:prstGeom>
          <a:solidFill>
            <a:srgbClr val="FFF4EA"/>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108000" rtlCol="1" anchor="t"/>
          <a:lstStyle/>
          <a:p>
            <a:pPr algn="ctr" rtl="1"/>
            <a:r>
              <a:rPr lang="he-IL" b="1" dirty="0">
                <a:solidFill>
                  <a:schemeClr val="accent4"/>
                </a:solidFill>
                <a:latin typeface="Arial Unicode MS" panose="020B0604020202020204" pitchFamily="34" charset="-128"/>
                <a:ea typeface="Arial Unicode MS" panose="020B0604020202020204" pitchFamily="34" charset="-128"/>
                <a:cs typeface="Arial Unicode MS" panose="020B0604020202020204" pitchFamily="34" charset="-128"/>
              </a:rPr>
              <a:t>קליטת ילד בכפר</a:t>
            </a:r>
          </a:p>
        </p:txBody>
      </p:sp>
      <p:sp>
        <p:nvSpPr>
          <p:cNvPr id="21" name="מלבן 20">
            <a:hlinkClick r:id="rId2" action="ppaction://hlinksldjump"/>
            <a:extLst>
              <a:ext uri="{FF2B5EF4-FFF2-40B4-BE49-F238E27FC236}">
                <a16:creationId xmlns:a16="http://schemas.microsoft.com/office/drawing/2014/main" id="{EBE14438-BF9B-49AD-93D8-2245A911324C}"/>
              </a:ext>
            </a:extLst>
          </p:cNvPr>
          <p:cNvSpPr/>
          <p:nvPr/>
        </p:nvSpPr>
        <p:spPr>
          <a:xfrm>
            <a:off x="4036871" y="2133600"/>
            <a:ext cx="2656162" cy="518400"/>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שלבי הקליטה</a:t>
            </a:r>
            <a:br>
              <a:rPr lang="en-US" sz="1601" dirty="0">
                <a:solidFill>
                  <a:schemeClr val="tx1">
                    <a:lumMod val="50000"/>
                    <a:lumOff val="50000"/>
                  </a:schemeClr>
                </a:solidFill>
              </a:rPr>
            </a:br>
            <a:r>
              <a:rPr lang="he-IL" sz="1601" dirty="0">
                <a:solidFill>
                  <a:schemeClr val="tx1">
                    <a:lumMod val="50000"/>
                    <a:lumOff val="50000"/>
                  </a:schemeClr>
                </a:solidFill>
              </a:rPr>
              <a:t>והגורמים המעורבים</a:t>
            </a:r>
          </a:p>
        </p:txBody>
      </p:sp>
      <p:sp>
        <p:nvSpPr>
          <p:cNvPr id="23" name="מלבן 22">
            <a:hlinkClick r:id="rId3" action="ppaction://hlinksldjump"/>
            <a:extLst>
              <a:ext uri="{FF2B5EF4-FFF2-40B4-BE49-F238E27FC236}">
                <a16:creationId xmlns:a16="http://schemas.microsoft.com/office/drawing/2014/main" id="{FE13A4B5-6B99-4124-97AC-39437864BF6C}"/>
              </a:ext>
            </a:extLst>
          </p:cNvPr>
          <p:cNvSpPr/>
          <p:nvPr/>
        </p:nvSpPr>
        <p:spPr>
          <a:xfrm>
            <a:off x="4036871" y="2721990"/>
            <a:ext cx="2656162" cy="517890"/>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הכנת הבית לקראת</a:t>
            </a:r>
            <a:br>
              <a:rPr lang="en-US" sz="1601" dirty="0">
                <a:solidFill>
                  <a:schemeClr val="tx1">
                    <a:lumMod val="50000"/>
                    <a:lumOff val="50000"/>
                  </a:schemeClr>
                </a:solidFill>
                <a:latin typeface="Arial" panose="020B0604020202020204" pitchFamily="34" charset="0"/>
              </a:rPr>
            </a:br>
            <a:r>
              <a:rPr lang="he-IL" sz="1601" dirty="0">
                <a:solidFill>
                  <a:schemeClr val="tx1">
                    <a:lumMod val="50000"/>
                    <a:lumOff val="50000"/>
                  </a:schemeClr>
                </a:solidFill>
                <a:latin typeface="Arial" panose="020B0604020202020204" pitchFamily="34" charset="0"/>
              </a:rPr>
              <a:t>בואו של הילד</a:t>
            </a:r>
          </a:p>
        </p:txBody>
      </p:sp>
      <p:sp>
        <p:nvSpPr>
          <p:cNvPr id="24" name="מלבן 23">
            <a:hlinkClick r:id="rId4" action="ppaction://hlinksldjump"/>
            <a:extLst>
              <a:ext uri="{FF2B5EF4-FFF2-40B4-BE49-F238E27FC236}">
                <a16:creationId xmlns:a16="http://schemas.microsoft.com/office/drawing/2014/main" id="{D04716E0-E464-4E49-97DC-379D270A9C92}"/>
              </a:ext>
            </a:extLst>
          </p:cNvPr>
          <p:cNvSpPr/>
          <p:nvPr/>
        </p:nvSpPr>
        <p:spPr>
          <a:xfrm>
            <a:off x="4036871" y="3309871"/>
            <a:ext cx="2656162" cy="378000"/>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הכנת ילדי הבית</a:t>
            </a:r>
          </a:p>
        </p:txBody>
      </p:sp>
      <p:sp>
        <p:nvSpPr>
          <p:cNvPr id="25" name="מלבן 24">
            <a:hlinkClick r:id="rId5" action="ppaction://hlinksldjump"/>
            <a:extLst>
              <a:ext uri="{FF2B5EF4-FFF2-40B4-BE49-F238E27FC236}">
                <a16:creationId xmlns:a16="http://schemas.microsoft.com/office/drawing/2014/main" id="{4E60705D-89A7-4B4A-AD77-D3C75C84FA85}"/>
              </a:ext>
            </a:extLst>
          </p:cNvPr>
          <p:cNvSpPr/>
          <p:nvPr/>
        </p:nvSpPr>
        <p:spPr>
          <a:xfrm>
            <a:off x="4036871" y="3757861"/>
            <a:ext cx="2656162" cy="378000"/>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קבלת הילד בכפר</a:t>
            </a:r>
          </a:p>
        </p:txBody>
      </p:sp>
      <p:sp>
        <p:nvSpPr>
          <p:cNvPr id="26" name="מלבן 25">
            <a:extLst>
              <a:ext uri="{FF2B5EF4-FFF2-40B4-BE49-F238E27FC236}">
                <a16:creationId xmlns:a16="http://schemas.microsoft.com/office/drawing/2014/main" id="{C7DF7612-3393-4234-9DC8-571659428FB4}"/>
              </a:ext>
            </a:extLst>
          </p:cNvPr>
          <p:cNvSpPr/>
          <p:nvPr/>
        </p:nvSpPr>
        <p:spPr>
          <a:xfrm>
            <a:off x="726681" y="1622407"/>
            <a:ext cx="2973758" cy="1008000"/>
          </a:xfrm>
          <a:prstGeom prst="rect">
            <a:avLst/>
          </a:prstGeom>
          <a:solidFill>
            <a:srgbClr val="FFF4EA"/>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108000" rtlCol="1" anchor="t"/>
          <a:lstStyle/>
          <a:p>
            <a:pPr algn="ctr" rtl="1"/>
            <a:r>
              <a:rPr lang="he-IL" b="1" dirty="0">
                <a:solidFill>
                  <a:schemeClr val="accent4"/>
                </a:solidFill>
                <a:latin typeface="Arial Unicode MS" panose="020B0604020202020204" pitchFamily="34" charset="-128"/>
                <a:ea typeface="Arial Unicode MS" panose="020B0604020202020204" pitchFamily="34" charset="-128"/>
                <a:cs typeface="Arial Unicode MS" panose="020B0604020202020204" pitchFamily="34" charset="-128"/>
              </a:rPr>
              <a:t>טיולים</a:t>
            </a:r>
            <a:endParaRPr lang="he-IL" b="1" dirty="0">
              <a:solidFill>
                <a:srgbClr val="009EE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7" name="מלבן 26">
            <a:hlinkClick r:id="rId6" action="ppaction://hlinksldjump"/>
            <a:extLst>
              <a:ext uri="{FF2B5EF4-FFF2-40B4-BE49-F238E27FC236}">
                <a16:creationId xmlns:a16="http://schemas.microsoft.com/office/drawing/2014/main" id="{380D02E9-9A1B-4DF8-840A-387814C88945}"/>
              </a:ext>
            </a:extLst>
          </p:cNvPr>
          <p:cNvSpPr/>
          <p:nvPr/>
        </p:nvSpPr>
        <p:spPr>
          <a:xfrm>
            <a:off x="885478" y="2133600"/>
            <a:ext cx="2656162" cy="378000"/>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קום והתהלך בארץ</a:t>
            </a:r>
          </a:p>
        </p:txBody>
      </p:sp>
      <p:sp>
        <p:nvSpPr>
          <p:cNvPr id="29" name="מלבן 28">
            <a:extLst>
              <a:ext uri="{FF2B5EF4-FFF2-40B4-BE49-F238E27FC236}">
                <a16:creationId xmlns:a16="http://schemas.microsoft.com/office/drawing/2014/main" id="{850C4354-C70F-4C2D-88B9-2A6AA8A6ECFF}"/>
              </a:ext>
            </a:extLst>
          </p:cNvPr>
          <p:cNvSpPr/>
          <p:nvPr/>
        </p:nvSpPr>
        <p:spPr>
          <a:xfrm>
            <a:off x="726681" y="3970489"/>
            <a:ext cx="2973758" cy="1440000"/>
          </a:xfrm>
          <a:prstGeom prst="rect">
            <a:avLst/>
          </a:prstGeom>
          <a:solidFill>
            <a:srgbClr val="FFF4EA"/>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108000" rtlCol="1" anchor="t"/>
          <a:lstStyle/>
          <a:p>
            <a:pPr algn="ctr" rtl="1"/>
            <a:r>
              <a:rPr lang="he-IL" b="1" dirty="0">
                <a:solidFill>
                  <a:schemeClr val="accent4"/>
                </a:solidFill>
                <a:latin typeface="Arial Unicode MS" panose="020B0604020202020204" pitchFamily="34" charset="-128"/>
                <a:ea typeface="Arial Unicode MS" panose="020B0604020202020204" pitchFamily="34" charset="-128"/>
                <a:cs typeface="Arial Unicode MS" panose="020B0604020202020204" pitchFamily="34" charset="-128"/>
              </a:rPr>
              <a:t>חגים וסופי שבוע</a:t>
            </a:r>
          </a:p>
        </p:txBody>
      </p:sp>
      <p:sp>
        <p:nvSpPr>
          <p:cNvPr id="30" name="מלבן 29">
            <a:hlinkClick r:id="rId7" action="ppaction://hlinksldjump"/>
            <a:extLst>
              <a:ext uri="{FF2B5EF4-FFF2-40B4-BE49-F238E27FC236}">
                <a16:creationId xmlns:a16="http://schemas.microsoft.com/office/drawing/2014/main" id="{010272FE-4C94-4267-9B80-BF2F48A65D51}"/>
              </a:ext>
            </a:extLst>
          </p:cNvPr>
          <p:cNvSpPr/>
          <p:nvPr/>
        </p:nvSpPr>
        <p:spPr>
          <a:xfrm>
            <a:off x="885478" y="4425691"/>
            <a:ext cx="2656162" cy="378000"/>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רב תרבותיות</a:t>
            </a:r>
          </a:p>
        </p:txBody>
      </p:sp>
      <p:sp>
        <p:nvSpPr>
          <p:cNvPr id="39" name="מלבן 38">
            <a:extLst>
              <a:ext uri="{FF2B5EF4-FFF2-40B4-BE49-F238E27FC236}">
                <a16:creationId xmlns:a16="http://schemas.microsoft.com/office/drawing/2014/main" id="{12BD9F45-19DB-462B-9280-31517DB9FF57}"/>
              </a:ext>
            </a:extLst>
          </p:cNvPr>
          <p:cNvSpPr/>
          <p:nvPr/>
        </p:nvSpPr>
        <p:spPr>
          <a:xfrm>
            <a:off x="726681" y="2757077"/>
            <a:ext cx="2973758" cy="1080000"/>
          </a:xfrm>
          <a:prstGeom prst="rect">
            <a:avLst/>
          </a:prstGeom>
          <a:solidFill>
            <a:srgbClr val="FFF4EA"/>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108000" rtlCol="1" anchor="t"/>
          <a:lstStyle/>
          <a:p>
            <a:pPr algn="ctr" rtl="1"/>
            <a:r>
              <a:rPr lang="he-IL" b="1" dirty="0">
                <a:solidFill>
                  <a:schemeClr val="accent4"/>
                </a:solidFill>
                <a:latin typeface="Arial Unicode MS" panose="020B0604020202020204" pitchFamily="34" charset="-128"/>
                <a:ea typeface="Arial Unicode MS" panose="020B0604020202020204" pitchFamily="34" charset="-128"/>
                <a:cs typeface="Arial Unicode MS" panose="020B0604020202020204" pitchFamily="34" charset="-128"/>
              </a:rPr>
              <a:t>ימי הולדת</a:t>
            </a:r>
          </a:p>
        </p:txBody>
      </p:sp>
      <p:sp>
        <p:nvSpPr>
          <p:cNvPr id="40" name="מלבן 39">
            <a:hlinkClick r:id="rId8" action="ppaction://hlinksldjump"/>
            <a:extLst>
              <a:ext uri="{FF2B5EF4-FFF2-40B4-BE49-F238E27FC236}">
                <a16:creationId xmlns:a16="http://schemas.microsoft.com/office/drawing/2014/main" id="{156A0CE5-5838-46A3-ABE4-CCE3EB0655E8}"/>
              </a:ext>
            </a:extLst>
          </p:cNvPr>
          <p:cNvSpPr/>
          <p:nvPr/>
        </p:nvSpPr>
        <p:spPr>
          <a:xfrm>
            <a:off x="885478" y="3212277"/>
            <a:ext cx="2656162" cy="518400"/>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יום הולדת בכפר -</a:t>
            </a:r>
            <a:br>
              <a:rPr lang="en-US" sz="1601" dirty="0">
                <a:solidFill>
                  <a:schemeClr val="tx1">
                    <a:lumMod val="50000"/>
                    <a:lumOff val="50000"/>
                  </a:schemeClr>
                </a:solidFill>
                <a:latin typeface="Arial" panose="020B0604020202020204" pitchFamily="34" charset="0"/>
              </a:rPr>
            </a:br>
            <a:r>
              <a:rPr lang="he-IL" sz="1601" dirty="0">
                <a:solidFill>
                  <a:schemeClr val="tx1">
                    <a:lumMod val="50000"/>
                    <a:lumOff val="50000"/>
                  </a:schemeClr>
                </a:solidFill>
                <a:latin typeface="Arial" panose="020B0604020202020204" pitchFamily="34" charset="0"/>
              </a:rPr>
              <a:t>הזדמנות להעצמה וצמיחה</a:t>
            </a:r>
          </a:p>
        </p:txBody>
      </p:sp>
      <p:sp>
        <p:nvSpPr>
          <p:cNvPr id="54" name="מלבן 53">
            <a:extLst>
              <a:ext uri="{FF2B5EF4-FFF2-40B4-BE49-F238E27FC236}">
                <a16:creationId xmlns:a16="http://schemas.microsoft.com/office/drawing/2014/main" id="{2F5478D4-D5D5-4696-9112-36807841F4A0}"/>
              </a:ext>
            </a:extLst>
          </p:cNvPr>
          <p:cNvSpPr/>
          <p:nvPr/>
        </p:nvSpPr>
        <p:spPr>
          <a:xfrm>
            <a:off x="3878075" y="5993656"/>
            <a:ext cx="2973758" cy="1008000"/>
          </a:xfrm>
          <a:prstGeom prst="rect">
            <a:avLst/>
          </a:prstGeom>
          <a:solidFill>
            <a:srgbClr val="FFF4EA"/>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108000" rtlCol="1" anchor="t"/>
          <a:lstStyle/>
          <a:p>
            <a:pPr algn="ctr" rtl="1"/>
            <a:r>
              <a:rPr lang="he-IL" b="1" dirty="0">
                <a:solidFill>
                  <a:schemeClr val="accent4"/>
                </a:solidFill>
                <a:latin typeface="Arial Unicode MS" panose="020B0604020202020204" pitchFamily="34" charset="-128"/>
                <a:ea typeface="Arial Unicode MS" panose="020B0604020202020204" pitchFamily="34" charset="-128"/>
                <a:cs typeface="Arial Unicode MS" panose="020B0604020202020204" pitchFamily="34" charset="-128"/>
              </a:rPr>
              <a:t>תכנית הבוגרים</a:t>
            </a:r>
          </a:p>
        </p:txBody>
      </p:sp>
      <p:sp>
        <p:nvSpPr>
          <p:cNvPr id="55" name="מלבן 54">
            <a:hlinkClick r:id="rId9" action="ppaction://hlinksldjump"/>
            <a:extLst>
              <a:ext uri="{FF2B5EF4-FFF2-40B4-BE49-F238E27FC236}">
                <a16:creationId xmlns:a16="http://schemas.microsoft.com/office/drawing/2014/main" id="{15362BEA-5B82-4F62-9DB7-3EAFBD7DC00F}"/>
              </a:ext>
            </a:extLst>
          </p:cNvPr>
          <p:cNvSpPr/>
          <p:nvPr/>
        </p:nvSpPr>
        <p:spPr>
          <a:xfrm>
            <a:off x="4036871" y="6521428"/>
            <a:ext cx="2656162" cy="378000"/>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הכנה לחיים עצמאיים</a:t>
            </a:r>
          </a:p>
        </p:txBody>
      </p:sp>
      <p:sp>
        <p:nvSpPr>
          <p:cNvPr id="63" name="מלבן 62">
            <a:hlinkClick r:id="rId10" action="ppaction://hlinksldjump"/>
            <a:extLst>
              <a:ext uri="{FF2B5EF4-FFF2-40B4-BE49-F238E27FC236}">
                <a16:creationId xmlns:a16="http://schemas.microsoft.com/office/drawing/2014/main" id="{D45C4790-A6C7-41AF-A12E-A4BB59BDEF55}"/>
              </a:ext>
            </a:extLst>
          </p:cNvPr>
          <p:cNvSpPr/>
          <p:nvPr/>
        </p:nvSpPr>
        <p:spPr>
          <a:xfrm>
            <a:off x="885478" y="4896965"/>
            <a:ext cx="2656162" cy="378000"/>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החגים וסופי השבוע בכפר</a:t>
            </a:r>
          </a:p>
        </p:txBody>
      </p:sp>
      <p:sp>
        <p:nvSpPr>
          <p:cNvPr id="68" name="מלבן 67">
            <a:extLst>
              <a:ext uri="{FF2B5EF4-FFF2-40B4-BE49-F238E27FC236}">
                <a16:creationId xmlns:a16="http://schemas.microsoft.com/office/drawing/2014/main" id="{7D06CB4C-5BF6-4FFF-8279-5EEA54C99C35}"/>
              </a:ext>
            </a:extLst>
          </p:cNvPr>
          <p:cNvSpPr/>
          <p:nvPr/>
        </p:nvSpPr>
        <p:spPr>
          <a:xfrm>
            <a:off x="726681" y="5529419"/>
            <a:ext cx="2973758" cy="1126391"/>
          </a:xfrm>
          <a:prstGeom prst="rect">
            <a:avLst/>
          </a:prstGeom>
          <a:solidFill>
            <a:srgbClr val="FFF4EA"/>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108000" rtlCol="1" anchor="t"/>
          <a:lstStyle/>
          <a:p>
            <a:pPr algn="ctr" rtl="1"/>
            <a:r>
              <a:rPr lang="he-IL" b="1" dirty="0">
                <a:solidFill>
                  <a:schemeClr val="accent4"/>
                </a:solidFill>
                <a:latin typeface="Arial Unicode MS" panose="020B0604020202020204" pitchFamily="34" charset="-128"/>
                <a:ea typeface="Arial Unicode MS" panose="020B0604020202020204" pitchFamily="34" charset="-128"/>
                <a:cs typeface="Arial Unicode MS" panose="020B0604020202020204" pitchFamily="34" charset="-128"/>
              </a:rPr>
              <a:t>החופש הגדול</a:t>
            </a:r>
          </a:p>
        </p:txBody>
      </p:sp>
      <p:sp>
        <p:nvSpPr>
          <p:cNvPr id="69" name="מלבן 68">
            <a:hlinkClick r:id="rId11" action="ppaction://hlinksldjump"/>
            <a:extLst>
              <a:ext uri="{FF2B5EF4-FFF2-40B4-BE49-F238E27FC236}">
                <a16:creationId xmlns:a16="http://schemas.microsoft.com/office/drawing/2014/main" id="{CFE56288-FAED-4E56-8486-8F5B0EEE6904}"/>
              </a:ext>
            </a:extLst>
          </p:cNvPr>
          <p:cNvSpPr/>
          <p:nvPr/>
        </p:nvSpPr>
        <p:spPr>
          <a:xfrm>
            <a:off x="885479" y="6015003"/>
            <a:ext cx="2656162" cy="518400"/>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אתגרי החופש הגדול</a:t>
            </a:r>
            <a:br>
              <a:rPr lang="en-US" sz="1601" dirty="0">
                <a:solidFill>
                  <a:schemeClr val="tx1">
                    <a:lumMod val="50000"/>
                    <a:lumOff val="50000"/>
                  </a:schemeClr>
                </a:solidFill>
                <a:latin typeface="Arial" panose="020B0604020202020204" pitchFamily="34" charset="0"/>
              </a:rPr>
            </a:br>
            <a:r>
              <a:rPr lang="he-IL" sz="1601" dirty="0">
                <a:solidFill>
                  <a:schemeClr val="tx1">
                    <a:lumMod val="50000"/>
                    <a:lumOff val="50000"/>
                  </a:schemeClr>
                </a:solidFill>
                <a:latin typeface="Arial" panose="020B0604020202020204" pitchFamily="34" charset="0"/>
              </a:rPr>
              <a:t>ודרכי התמודדות</a:t>
            </a:r>
          </a:p>
        </p:txBody>
      </p:sp>
      <p:sp>
        <p:nvSpPr>
          <p:cNvPr id="49" name="מלבן 48">
            <a:extLst>
              <a:ext uri="{FF2B5EF4-FFF2-40B4-BE49-F238E27FC236}">
                <a16:creationId xmlns:a16="http://schemas.microsoft.com/office/drawing/2014/main" id="{0AF4160E-7088-4382-8F54-D225F60D5F77}"/>
              </a:ext>
            </a:extLst>
          </p:cNvPr>
          <p:cNvSpPr/>
          <p:nvPr/>
        </p:nvSpPr>
        <p:spPr>
          <a:xfrm>
            <a:off x="3878075" y="4355964"/>
            <a:ext cx="2973758" cy="1512000"/>
          </a:xfrm>
          <a:prstGeom prst="rect">
            <a:avLst/>
          </a:prstGeom>
          <a:solidFill>
            <a:srgbClr val="FFF4EA"/>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108000" rtlCol="1" anchor="t"/>
          <a:lstStyle/>
          <a:p>
            <a:pPr algn="ctr" rtl="1"/>
            <a:r>
              <a:rPr lang="he-IL" b="1" dirty="0">
                <a:solidFill>
                  <a:schemeClr val="accent4"/>
                </a:solidFill>
                <a:latin typeface="Arial Unicode MS" panose="020B0604020202020204" pitchFamily="34" charset="-128"/>
                <a:ea typeface="Arial Unicode MS" panose="020B0604020202020204" pitchFamily="34" charset="-128"/>
                <a:cs typeface="Arial Unicode MS" panose="020B0604020202020204" pitchFamily="34" charset="-128"/>
              </a:rPr>
              <a:t>פרידת ילד מהכפר</a:t>
            </a:r>
          </a:p>
        </p:txBody>
      </p:sp>
      <p:sp>
        <p:nvSpPr>
          <p:cNvPr id="50" name="מלבן 49">
            <a:hlinkClick r:id="rId12" action="ppaction://hlinksldjump"/>
            <a:extLst>
              <a:ext uri="{FF2B5EF4-FFF2-40B4-BE49-F238E27FC236}">
                <a16:creationId xmlns:a16="http://schemas.microsoft.com/office/drawing/2014/main" id="{04D7089C-E57F-41E4-B6F4-09D1C8532DB2}"/>
              </a:ext>
            </a:extLst>
          </p:cNvPr>
          <p:cNvSpPr/>
          <p:nvPr/>
        </p:nvSpPr>
        <p:spPr>
          <a:xfrm>
            <a:off x="4036871" y="4883737"/>
            <a:ext cx="2656162" cy="378000"/>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הסיבות לפרידה</a:t>
            </a:r>
          </a:p>
        </p:txBody>
      </p:sp>
      <p:sp>
        <p:nvSpPr>
          <p:cNvPr id="51" name="מלבן 50">
            <a:hlinkClick r:id="rId13" action="ppaction://hlinksldjump"/>
            <a:extLst>
              <a:ext uri="{FF2B5EF4-FFF2-40B4-BE49-F238E27FC236}">
                <a16:creationId xmlns:a16="http://schemas.microsoft.com/office/drawing/2014/main" id="{7DCAC8DD-2910-46F0-95BE-5EC0ABBFA62A}"/>
              </a:ext>
            </a:extLst>
          </p:cNvPr>
          <p:cNvSpPr/>
          <p:nvPr/>
        </p:nvSpPr>
        <p:spPr>
          <a:xfrm>
            <a:off x="4036871" y="5347207"/>
            <a:ext cx="2656162" cy="378000"/>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הפרידה מילדי המשפחתון</a:t>
            </a:r>
          </a:p>
        </p:txBody>
      </p:sp>
      <p:sp>
        <p:nvSpPr>
          <p:cNvPr id="38" name="מלבן 37">
            <a:hlinkClick r:id="" action="ppaction://hlinkshowjump?jump=nextslide"/>
            <a:extLst>
              <a:ext uri="{FF2B5EF4-FFF2-40B4-BE49-F238E27FC236}">
                <a16:creationId xmlns:a16="http://schemas.microsoft.com/office/drawing/2014/main" id="{304C86C2-57A0-4559-9DD5-79373CA1C530}"/>
              </a:ext>
            </a:extLst>
          </p:cNvPr>
          <p:cNvSpPr/>
          <p:nvPr/>
        </p:nvSpPr>
        <p:spPr>
          <a:xfrm>
            <a:off x="3104163"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מלבן 45">
            <a:hlinkClick r:id="rId14" action="ppaction://hlinksldjump"/>
            <a:extLst>
              <a:ext uri="{FF2B5EF4-FFF2-40B4-BE49-F238E27FC236}">
                <a16:creationId xmlns:a16="http://schemas.microsoft.com/office/drawing/2014/main" id="{51AF1C8A-0F44-43BF-AC7C-242ECA53BEED}"/>
              </a:ext>
            </a:extLst>
          </p:cNvPr>
          <p:cNvSpPr/>
          <p:nvPr/>
        </p:nvSpPr>
        <p:spPr>
          <a:xfrm>
            <a:off x="3476626"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מלבן 46">
            <a:hlinkClick r:id="" action="ppaction://hlinkshowjump?jump=previousslide"/>
            <a:extLst>
              <a:ext uri="{FF2B5EF4-FFF2-40B4-BE49-F238E27FC236}">
                <a16:creationId xmlns:a16="http://schemas.microsoft.com/office/drawing/2014/main" id="{E7F4661E-4592-4A94-904D-B0DD9F96240A}"/>
              </a:ext>
            </a:extLst>
          </p:cNvPr>
          <p:cNvSpPr/>
          <p:nvPr/>
        </p:nvSpPr>
        <p:spPr>
          <a:xfrm>
            <a:off x="4117334"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ציין מיקום של מספר שקופית 3">
            <a:extLst>
              <a:ext uri="{FF2B5EF4-FFF2-40B4-BE49-F238E27FC236}">
                <a16:creationId xmlns:a16="http://schemas.microsoft.com/office/drawing/2014/main" id="{26DE59BF-8EDF-4B52-B64D-D6A7152DD9C4}"/>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121</a:t>
            </a:fld>
            <a:endParaRPr lang="he-IL" dirty="0"/>
          </a:p>
        </p:txBody>
      </p:sp>
    </p:spTree>
    <p:extLst>
      <p:ext uri="{BB962C8B-B14F-4D97-AF65-F5344CB8AC3E}">
        <p14:creationId xmlns:p14="http://schemas.microsoft.com/office/powerpoint/2010/main" val="35093733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761378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0" name="TextBox 39">
            <a:extLst>
              <a:ext uri="{FF2B5EF4-FFF2-40B4-BE49-F238E27FC236}">
                <a16:creationId xmlns:a16="http://schemas.microsoft.com/office/drawing/2014/main" id="{60992F3C-67D2-4C17-AB2E-7F5D4F277B33}"/>
              </a:ext>
            </a:extLst>
          </p:cNvPr>
          <p:cNvSpPr txBox="1"/>
          <p:nvPr/>
        </p:nvSpPr>
        <p:spPr>
          <a:xfrm>
            <a:off x="973395" y="2427381"/>
            <a:ext cx="5516240" cy="3079882"/>
          </a:xfrm>
          <a:prstGeom prst="rect">
            <a:avLst/>
          </a:prstGeom>
          <a:noFill/>
        </p:spPr>
        <p:txBody>
          <a:bodyPr wrap="square" lIns="36000" rtlCol="1">
            <a:spAutoFit/>
          </a:bodyPr>
          <a:lstStyle/>
          <a:p>
            <a:pPr algn="r" rtl="1">
              <a:lnSpc>
                <a:spcPct val="150000"/>
              </a:lnSpc>
              <a:spcAft>
                <a:spcPts val="600"/>
              </a:spcAft>
            </a:pPr>
            <a:r>
              <a:rPr lang="he-IL" sz="1601" dirty="0">
                <a:solidFill>
                  <a:schemeClr val="tx1">
                    <a:lumMod val="50000"/>
                    <a:lumOff val="50000"/>
                  </a:schemeClr>
                </a:solidFill>
              </a:rPr>
              <a:t>מקומם הטבעי של ילדים הוא עם משפחתם. פרידה מהמשפחה היא חוויה מורכבת ובמיוחד כאשר מדובר בילדים המגיעים אלינו לכפר: </a:t>
            </a:r>
            <a:r>
              <a:rPr lang="he-IL" sz="1601" b="1" dirty="0">
                <a:solidFill>
                  <a:schemeClr val="tx1">
                    <a:lumMod val="50000"/>
                    <a:lumOff val="50000"/>
                  </a:schemeClr>
                </a:solidFill>
                <a:highlight>
                  <a:srgbClr val="FEE3CA"/>
                </a:highlight>
              </a:rPr>
              <a:t>בנוסף לקושי במעבר למקום מרוחק מהבית ולא מוכר, הילדים מגיעים עם מטענים רגשיים ולכן תהליך הקליטה מורכבת יותר</a:t>
            </a:r>
            <a:r>
              <a:rPr lang="he-IL" sz="1601" dirty="0">
                <a:solidFill>
                  <a:schemeClr val="tx1">
                    <a:lumMod val="50000"/>
                    <a:lumOff val="50000"/>
                  </a:schemeClr>
                </a:solidFill>
                <a:highlight>
                  <a:srgbClr val="FEE3CA"/>
                </a:highlight>
              </a:rPr>
              <a:t>.</a:t>
            </a:r>
          </a:p>
          <a:p>
            <a:pPr algn="r" rtl="1">
              <a:lnSpc>
                <a:spcPct val="150000"/>
              </a:lnSpc>
              <a:spcAft>
                <a:spcPts val="600"/>
              </a:spcAft>
            </a:pPr>
            <a:r>
              <a:rPr lang="he-IL" sz="1601" dirty="0">
                <a:solidFill>
                  <a:schemeClr val="tx1">
                    <a:lumMod val="50000"/>
                    <a:lumOff val="50000"/>
                  </a:schemeClr>
                </a:solidFill>
                <a:latin typeface="Arial" pitchFamily="34" charset="0"/>
                <a:cs typeface="Arial" pitchFamily="34" charset="0"/>
              </a:rPr>
              <a:t>תהליך הקליטה כולל מספר שלבים במסגרתם כל הגורמים המעורבים מוודאים את ההתאמה של הילד לכפר ואת הרצון שלו להגיע לחיות בו. פעמים רבות ילד או ילדה מבקרים במספר פנימיות כדי לבחור את הפנימייה בה הם מעדיפים לחיות.</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קליטת ילד בכפר</a:t>
            </a:r>
          </a:p>
        </p:txBody>
      </p:sp>
      <p:sp>
        <p:nvSpPr>
          <p:cNvPr id="7" name="מלבן 6">
            <a:extLst>
              <a:ext uri="{FF2B5EF4-FFF2-40B4-BE49-F238E27FC236}">
                <a16:creationId xmlns:a16="http://schemas.microsoft.com/office/drawing/2014/main" id="{8953FB6C-5231-43DB-8E38-42949F050506}"/>
              </a:ext>
            </a:extLst>
          </p:cNvPr>
          <p:cNvSpPr/>
          <p:nvPr/>
        </p:nvSpPr>
        <p:spPr>
          <a:xfrm>
            <a:off x="3949895" y="2064160"/>
            <a:ext cx="3004248" cy="376526"/>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שלבי הקליטה והגורמים המעורבים</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51" name="TextBox 50">
            <a:extLst>
              <a:ext uri="{FF2B5EF4-FFF2-40B4-BE49-F238E27FC236}">
                <a16:creationId xmlns:a16="http://schemas.microsoft.com/office/drawing/2014/main" id="{63DF073E-8C57-4FC7-B087-A45541F6AF1E}"/>
              </a:ext>
            </a:extLst>
          </p:cNvPr>
          <p:cNvSpPr txBox="1"/>
          <p:nvPr/>
        </p:nvSpPr>
        <p:spPr>
          <a:xfrm>
            <a:off x="992955" y="5572637"/>
            <a:ext cx="5516240" cy="422103"/>
          </a:xfrm>
          <a:prstGeom prst="rect">
            <a:avLst/>
          </a:prstGeom>
          <a:noFill/>
        </p:spPr>
        <p:txBody>
          <a:bodyPr wrap="square" lIns="36000" rtlCol="1">
            <a:spAutoFit/>
          </a:bodyPr>
          <a:lstStyle/>
          <a:p>
            <a:pPr algn="r" rtl="1">
              <a:lnSpc>
                <a:spcPct val="150000"/>
              </a:lnSpc>
              <a:spcAft>
                <a:spcPts val="600"/>
              </a:spcAft>
            </a:pPr>
            <a:r>
              <a:rPr lang="he-IL" sz="1601" b="1" dirty="0">
                <a:solidFill>
                  <a:schemeClr val="accent4"/>
                </a:solidFill>
              </a:rPr>
              <a:t>שלבי תהליך הקליטה לכפרי הילדים של </a:t>
            </a:r>
            <a:r>
              <a:rPr lang="en-US" sz="1601" b="1" dirty="0">
                <a:solidFill>
                  <a:schemeClr val="accent4"/>
                </a:solidFill>
              </a:rPr>
              <a:t>SOS</a:t>
            </a:r>
            <a:r>
              <a:rPr lang="he-IL" sz="1601" b="1" dirty="0">
                <a:solidFill>
                  <a:schemeClr val="accent4"/>
                </a:solidFill>
              </a:rPr>
              <a:t>:</a:t>
            </a:r>
            <a:endParaRPr lang="he-IL" sz="1601" b="1" dirty="0">
              <a:solidFill>
                <a:schemeClr val="accent4"/>
              </a:solidFill>
              <a:latin typeface="Arial" pitchFamily="34" charset="0"/>
              <a:cs typeface="Arial" pitchFamily="34" charset="0"/>
            </a:endParaRPr>
          </a:p>
        </p:txBody>
      </p:sp>
      <p:sp>
        <p:nvSpPr>
          <p:cNvPr id="58" name="אליפסה 57">
            <a:extLst>
              <a:ext uri="{FF2B5EF4-FFF2-40B4-BE49-F238E27FC236}">
                <a16:creationId xmlns:a16="http://schemas.microsoft.com/office/drawing/2014/main" id="{109A32E8-FEA6-415B-BE01-AE839DBC575E}"/>
              </a:ext>
            </a:extLst>
          </p:cNvPr>
          <p:cNvSpPr/>
          <p:nvPr/>
        </p:nvSpPr>
        <p:spPr>
          <a:xfrm flipV="1">
            <a:off x="5990085" y="9071832"/>
            <a:ext cx="421847" cy="421847"/>
          </a:xfrm>
          <a:prstGeom prst="ellipse">
            <a:avLst/>
          </a:prstGeom>
          <a:solidFill>
            <a:srgbClr val="4A7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אליפסה 58">
            <a:extLst>
              <a:ext uri="{FF2B5EF4-FFF2-40B4-BE49-F238E27FC236}">
                <a16:creationId xmlns:a16="http://schemas.microsoft.com/office/drawing/2014/main" id="{F59E6859-7663-4C75-99BB-515E4BE8DCE5}"/>
              </a:ext>
            </a:extLst>
          </p:cNvPr>
          <p:cNvSpPr/>
          <p:nvPr/>
        </p:nvSpPr>
        <p:spPr>
          <a:xfrm flipV="1">
            <a:off x="5990085" y="8584886"/>
            <a:ext cx="421847" cy="421847"/>
          </a:xfrm>
          <a:prstGeom prst="ellipse">
            <a:avLst/>
          </a:prstGeom>
          <a:solidFill>
            <a:srgbClr val="609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 name="אליפסה 59">
            <a:extLst>
              <a:ext uri="{FF2B5EF4-FFF2-40B4-BE49-F238E27FC236}">
                <a16:creationId xmlns:a16="http://schemas.microsoft.com/office/drawing/2014/main" id="{62934BEA-0C9F-43AB-A1E1-C05CD82A22D2}"/>
              </a:ext>
            </a:extLst>
          </p:cNvPr>
          <p:cNvSpPr/>
          <p:nvPr/>
        </p:nvSpPr>
        <p:spPr>
          <a:xfrm flipV="1">
            <a:off x="5990085" y="8097938"/>
            <a:ext cx="421847" cy="421847"/>
          </a:xfrm>
          <a:prstGeom prst="ellipse">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אליפסה 60">
            <a:extLst>
              <a:ext uri="{FF2B5EF4-FFF2-40B4-BE49-F238E27FC236}">
                <a16:creationId xmlns:a16="http://schemas.microsoft.com/office/drawing/2014/main" id="{0345E25A-2529-4FE6-B7FA-4CAF3FFE5770}"/>
              </a:ext>
            </a:extLst>
          </p:cNvPr>
          <p:cNvSpPr/>
          <p:nvPr/>
        </p:nvSpPr>
        <p:spPr>
          <a:xfrm flipV="1">
            <a:off x="5990085" y="7610992"/>
            <a:ext cx="421847" cy="42184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2" name="אליפסה 61">
            <a:extLst>
              <a:ext uri="{FF2B5EF4-FFF2-40B4-BE49-F238E27FC236}">
                <a16:creationId xmlns:a16="http://schemas.microsoft.com/office/drawing/2014/main" id="{F74856FA-BB46-4099-9030-5BE5F047A183}"/>
              </a:ext>
            </a:extLst>
          </p:cNvPr>
          <p:cNvSpPr/>
          <p:nvPr/>
        </p:nvSpPr>
        <p:spPr>
          <a:xfrm flipV="1">
            <a:off x="5990085" y="7124044"/>
            <a:ext cx="421847" cy="421847"/>
          </a:xfrm>
          <a:prstGeom prst="ellipse">
            <a:avLst/>
          </a:prstGeom>
          <a:solidFill>
            <a:srgbClr val="FC9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3" name="אליפסה 62">
            <a:extLst>
              <a:ext uri="{FF2B5EF4-FFF2-40B4-BE49-F238E27FC236}">
                <a16:creationId xmlns:a16="http://schemas.microsoft.com/office/drawing/2014/main" id="{17A02D6A-AA01-483B-9698-BB6BF2AFAC4B}"/>
              </a:ext>
            </a:extLst>
          </p:cNvPr>
          <p:cNvSpPr/>
          <p:nvPr/>
        </p:nvSpPr>
        <p:spPr>
          <a:xfrm flipV="1">
            <a:off x="5990085" y="6637098"/>
            <a:ext cx="421847" cy="421847"/>
          </a:xfrm>
          <a:prstGeom prst="ellipse">
            <a:avLst/>
          </a:prstGeom>
          <a:solidFill>
            <a:srgbClr val="FC7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4" name="אליפסה 63">
            <a:extLst>
              <a:ext uri="{FF2B5EF4-FFF2-40B4-BE49-F238E27FC236}">
                <a16:creationId xmlns:a16="http://schemas.microsoft.com/office/drawing/2014/main" id="{64D80EF4-3FF5-4BC1-86A6-F080D42C5288}"/>
              </a:ext>
            </a:extLst>
          </p:cNvPr>
          <p:cNvSpPr/>
          <p:nvPr/>
        </p:nvSpPr>
        <p:spPr>
          <a:xfrm flipV="1">
            <a:off x="5990085" y="6150150"/>
            <a:ext cx="421847" cy="421847"/>
          </a:xfrm>
          <a:prstGeom prst="ellipse">
            <a:avLst/>
          </a:prstGeom>
          <a:solidFill>
            <a:srgbClr val="E44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2" name="מחבר ישר 11">
            <a:extLst>
              <a:ext uri="{FF2B5EF4-FFF2-40B4-BE49-F238E27FC236}">
                <a16:creationId xmlns:a16="http://schemas.microsoft.com/office/drawing/2014/main" id="{317320E6-8748-4B7B-B409-899D63BA031F}"/>
              </a:ext>
            </a:extLst>
          </p:cNvPr>
          <p:cNvCxnSpPr/>
          <p:nvPr/>
        </p:nvCxnSpPr>
        <p:spPr>
          <a:xfrm>
            <a:off x="6201005" y="6571996"/>
            <a:ext cx="0" cy="65101"/>
          </a:xfrm>
          <a:prstGeom prst="line">
            <a:avLst/>
          </a:prstGeom>
          <a:ln w="28575">
            <a:solidFill>
              <a:srgbClr val="FC7C08"/>
            </a:solidFill>
          </a:ln>
        </p:spPr>
        <p:style>
          <a:lnRef idx="1">
            <a:schemeClr val="accent1"/>
          </a:lnRef>
          <a:fillRef idx="0">
            <a:schemeClr val="accent1"/>
          </a:fillRef>
          <a:effectRef idx="0">
            <a:schemeClr val="accent1"/>
          </a:effectRef>
          <a:fontRef idx="minor">
            <a:schemeClr val="tx1"/>
          </a:fontRef>
        </p:style>
      </p:cxnSp>
      <p:cxnSp>
        <p:nvCxnSpPr>
          <p:cNvPr id="65" name="מחבר ישר 64">
            <a:extLst>
              <a:ext uri="{FF2B5EF4-FFF2-40B4-BE49-F238E27FC236}">
                <a16:creationId xmlns:a16="http://schemas.microsoft.com/office/drawing/2014/main" id="{8CB8E9B7-BC35-4654-8CCC-B4D1E30648FC}"/>
              </a:ext>
            </a:extLst>
          </p:cNvPr>
          <p:cNvCxnSpPr>
            <a:cxnSpLocks/>
          </p:cNvCxnSpPr>
          <p:nvPr/>
        </p:nvCxnSpPr>
        <p:spPr>
          <a:xfrm>
            <a:off x="6201005" y="7058944"/>
            <a:ext cx="0" cy="65101"/>
          </a:xfrm>
          <a:prstGeom prst="line">
            <a:avLst/>
          </a:prstGeom>
          <a:ln w="28575">
            <a:solidFill>
              <a:srgbClr val="FC9130"/>
            </a:solidFill>
          </a:ln>
        </p:spPr>
        <p:style>
          <a:lnRef idx="1">
            <a:schemeClr val="accent1"/>
          </a:lnRef>
          <a:fillRef idx="0">
            <a:schemeClr val="accent1"/>
          </a:fillRef>
          <a:effectRef idx="0">
            <a:schemeClr val="accent1"/>
          </a:effectRef>
          <a:fontRef idx="minor">
            <a:schemeClr val="tx1"/>
          </a:fontRef>
        </p:style>
      </p:cxnSp>
      <p:cxnSp>
        <p:nvCxnSpPr>
          <p:cNvPr id="68" name="מחבר ישר 67">
            <a:extLst>
              <a:ext uri="{FF2B5EF4-FFF2-40B4-BE49-F238E27FC236}">
                <a16:creationId xmlns:a16="http://schemas.microsoft.com/office/drawing/2014/main" id="{1C2A060F-E60B-4F8B-B067-8C96D0149367}"/>
              </a:ext>
            </a:extLst>
          </p:cNvPr>
          <p:cNvCxnSpPr>
            <a:cxnSpLocks/>
          </p:cNvCxnSpPr>
          <p:nvPr/>
        </p:nvCxnSpPr>
        <p:spPr>
          <a:xfrm>
            <a:off x="6201005" y="7545890"/>
            <a:ext cx="0" cy="6510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1" name="מחבר ישר 70">
            <a:extLst>
              <a:ext uri="{FF2B5EF4-FFF2-40B4-BE49-F238E27FC236}">
                <a16:creationId xmlns:a16="http://schemas.microsoft.com/office/drawing/2014/main" id="{05188C45-63AD-47CC-B609-00C6CE834D90}"/>
              </a:ext>
            </a:extLst>
          </p:cNvPr>
          <p:cNvCxnSpPr>
            <a:cxnSpLocks/>
          </p:cNvCxnSpPr>
          <p:nvPr/>
        </p:nvCxnSpPr>
        <p:spPr>
          <a:xfrm>
            <a:off x="6201008" y="8032838"/>
            <a:ext cx="1" cy="65101"/>
          </a:xfrm>
          <a:prstGeom prst="line">
            <a:avLst/>
          </a:prstGeom>
          <a:ln w="28575">
            <a:solidFill>
              <a:srgbClr val="76B856"/>
            </a:solidFill>
          </a:ln>
        </p:spPr>
        <p:style>
          <a:lnRef idx="1">
            <a:schemeClr val="accent1"/>
          </a:lnRef>
          <a:fillRef idx="0">
            <a:schemeClr val="accent1"/>
          </a:fillRef>
          <a:effectRef idx="0">
            <a:schemeClr val="accent1"/>
          </a:effectRef>
          <a:fontRef idx="minor">
            <a:schemeClr val="tx1"/>
          </a:fontRef>
        </p:style>
      </p:cxnSp>
      <p:cxnSp>
        <p:nvCxnSpPr>
          <p:cNvPr id="72" name="מחבר ישר 71">
            <a:extLst>
              <a:ext uri="{FF2B5EF4-FFF2-40B4-BE49-F238E27FC236}">
                <a16:creationId xmlns:a16="http://schemas.microsoft.com/office/drawing/2014/main" id="{91946E27-E105-4825-A36B-6CF965228EE7}"/>
              </a:ext>
            </a:extLst>
          </p:cNvPr>
          <p:cNvCxnSpPr>
            <a:cxnSpLocks/>
          </p:cNvCxnSpPr>
          <p:nvPr/>
        </p:nvCxnSpPr>
        <p:spPr>
          <a:xfrm>
            <a:off x="6201008" y="8519784"/>
            <a:ext cx="1" cy="65101"/>
          </a:xfrm>
          <a:prstGeom prst="line">
            <a:avLst/>
          </a:prstGeom>
          <a:ln w="28575">
            <a:solidFill>
              <a:srgbClr val="609B43"/>
            </a:solidFill>
          </a:ln>
        </p:spPr>
        <p:style>
          <a:lnRef idx="1">
            <a:schemeClr val="accent1"/>
          </a:lnRef>
          <a:fillRef idx="0">
            <a:schemeClr val="accent1"/>
          </a:fillRef>
          <a:effectRef idx="0">
            <a:schemeClr val="accent1"/>
          </a:effectRef>
          <a:fontRef idx="minor">
            <a:schemeClr val="tx1"/>
          </a:fontRef>
        </p:style>
      </p:cxnSp>
      <p:cxnSp>
        <p:nvCxnSpPr>
          <p:cNvPr id="73" name="מחבר ישר 72">
            <a:extLst>
              <a:ext uri="{FF2B5EF4-FFF2-40B4-BE49-F238E27FC236}">
                <a16:creationId xmlns:a16="http://schemas.microsoft.com/office/drawing/2014/main" id="{FD5AB975-A555-4C55-BCF2-0F8951F827AA}"/>
              </a:ext>
            </a:extLst>
          </p:cNvPr>
          <p:cNvCxnSpPr>
            <a:cxnSpLocks/>
          </p:cNvCxnSpPr>
          <p:nvPr/>
        </p:nvCxnSpPr>
        <p:spPr>
          <a:xfrm>
            <a:off x="6201008" y="9006732"/>
            <a:ext cx="1" cy="65101"/>
          </a:xfrm>
          <a:prstGeom prst="line">
            <a:avLst/>
          </a:prstGeom>
          <a:ln w="28575">
            <a:solidFill>
              <a:srgbClr val="4A7933"/>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D3F4E973-5E9C-41B5-9505-ADC8FF38D6DE}"/>
              </a:ext>
            </a:extLst>
          </p:cNvPr>
          <p:cNvSpPr txBox="1"/>
          <p:nvPr/>
        </p:nvSpPr>
        <p:spPr>
          <a:xfrm>
            <a:off x="6036376" y="6173890"/>
            <a:ext cx="338787" cy="369332"/>
          </a:xfrm>
          <a:prstGeom prst="rect">
            <a:avLst/>
          </a:prstGeom>
          <a:noFill/>
        </p:spPr>
        <p:txBody>
          <a:bodyPr wrap="square" rtlCol="1">
            <a:spAutoFit/>
          </a:bodyPr>
          <a:lstStyle/>
          <a:p>
            <a:r>
              <a:rPr lang="he-IL" b="1" dirty="0">
                <a:solidFill>
                  <a:schemeClr val="bg1"/>
                </a:solidFill>
              </a:rPr>
              <a:t>1</a:t>
            </a:r>
          </a:p>
        </p:txBody>
      </p:sp>
      <p:sp>
        <p:nvSpPr>
          <p:cNvPr id="75" name="TextBox 74">
            <a:extLst>
              <a:ext uri="{FF2B5EF4-FFF2-40B4-BE49-F238E27FC236}">
                <a16:creationId xmlns:a16="http://schemas.microsoft.com/office/drawing/2014/main" id="{12922FB8-D90C-4975-9883-750F1DBE2815}"/>
              </a:ext>
            </a:extLst>
          </p:cNvPr>
          <p:cNvSpPr txBox="1"/>
          <p:nvPr/>
        </p:nvSpPr>
        <p:spPr>
          <a:xfrm>
            <a:off x="6045900" y="6655801"/>
            <a:ext cx="338787" cy="369332"/>
          </a:xfrm>
          <a:prstGeom prst="rect">
            <a:avLst/>
          </a:prstGeom>
          <a:noFill/>
        </p:spPr>
        <p:txBody>
          <a:bodyPr wrap="square" rtlCol="1">
            <a:spAutoFit/>
          </a:bodyPr>
          <a:lstStyle/>
          <a:p>
            <a:r>
              <a:rPr lang="he-IL" b="1" dirty="0">
                <a:solidFill>
                  <a:schemeClr val="bg1"/>
                </a:solidFill>
              </a:rPr>
              <a:t>2</a:t>
            </a:r>
          </a:p>
        </p:txBody>
      </p:sp>
      <p:sp>
        <p:nvSpPr>
          <p:cNvPr id="76" name="TextBox 75">
            <a:extLst>
              <a:ext uri="{FF2B5EF4-FFF2-40B4-BE49-F238E27FC236}">
                <a16:creationId xmlns:a16="http://schemas.microsoft.com/office/drawing/2014/main" id="{7ECE34BF-924A-4135-87B7-8EDFFDC82550}"/>
              </a:ext>
            </a:extLst>
          </p:cNvPr>
          <p:cNvSpPr txBox="1"/>
          <p:nvPr/>
        </p:nvSpPr>
        <p:spPr>
          <a:xfrm>
            <a:off x="6043519" y="7142950"/>
            <a:ext cx="338787" cy="369332"/>
          </a:xfrm>
          <a:prstGeom prst="rect">
            <a:avLst/>
          </a:prstGeom>
          <a:noFill/>
        </p:spPr>
        <p:txBody>
          <a:bodyPr wrap="square" rtlCol="1">
            <a:spAutoFit/>
          </a:bodyPr>
          <a:lstStyle/>
          <a:p>
            <a:r>
              <a:rPr lang="he-IL" b="1" dirty="0">
                <a:solidFill>
                  <a:schemeClr val="bg1"/>
                </a:solidFill>
              </a:rPr>
              <a:t>3</a:t>
            </a:r>
          </a:p>
        </p:txBody>
      </p:sp>
      <p:sp>
        <p:nvSpPr>
          <p:cNvPr id="77" name="TextBox 76">
            <a:extLst>
              <a:ext uri="{FF2B5EF4-FFF2-40B4-BE49-F238E27FC236}">
                <a16:creationId xmlns:a16="http://schemas.microsoft.com/office/drawing/2014/main" id="{9F2408E0-416B-4830-B264-91AFD9E9DA1A}"/>
              </a:ext>
            </a:extLst>
          </p:cNvPr>
          <p:cNvSpPr txBox="1"/>
          <p:nvPr/>
        </p:nvSpPr>
        <p:spPr>
          <a:xfrm>
            <a:off x="6036376" y="7630578"/>
            <a:ext cx="338787" cy="369332"/>
          </a:xfrm>
          <a:prstGeom prst="rect">
            <a:avLst/>
          </a:prstGeom>
          <a:noFill/>
        </p:spPr>
        <p:txBody>
          <a:bodyPr wrap="square" rtlCol="1">
            <a:spAutoFit/>
          </a:bodyPr>
          <a:lstStyle/>
          <a:p>
            <a:r>
              <a:rPr lang="he-IL" b="1" dirty="0">
                <a:solidFill>
                  <a:schemeClr val="bg1"/>
                </a:solidFill>
              </a:rPr>
              <a:t>4</a:t>
            </a:r>
          </a:p>
        </p:txBody>
      </p:sp>
      <p:sp>
        <p:nvSpPr>
          <p:cNvPr id="78" name="TextBox 77">
            <a:extLst>
              <a:ext uri="{FF2B5EF4-FFF2-40B4-BE49-F238E27FC236}">
                <a16:creationId xmlns:a16="http://schemas.microsoft.com/office/drawing/2014/main" id="{ABE6F3BF-EA21-4FF6-B5C9-5E6BDC57379C}"/>
              </a:ext>
            </a:extLst>
          </p:cNvPr>
          <p:cNvSpPr txBox="1"/>
          <p:nvPr/>
        </p:nvSpPr>
        <p:spPr>
          <a:xfrm>
            <a:off x="6038757" y="8124059"/>
            <a:ext cx="338787" cy="369332"/>
          </a:xfrm>
          <a:prstGeom prst="rect">
            <a:avLst/>
          </a:prstGeom>
          <a:noFill/>
        </p:spPr>
        <p:txBody>
          <a:bodyPr wrap="square" rtlCol="1">
            <a:spAutoFit/>
          </a:bodyPr>
          <a:lstStyle/>
          <a:p>
            <a:r>
              <a:rPr lang="he-IL" b="1" dirty="0">
                <a:solidFill>
                  <a:schemeClr val="bg1"/>
                </a:solidFill>
              </a:rPr>
              <a:t>5</a:t>
            </a:r>
          </a:p>
        </p:txBody>
      </p:sp>
      <p:sp>
        <p:nvSpPr>
          <p:cNvPr id="79" name="TextBox 78">
            <a:extLst>
              <a:ext uri="{FF2B5EF4-FFF2-40B4-BE49-F238E27FC236}">
                <a16:creationId xmlns:a16="http://schemas.microsoft.com/office/drawing/2014/main" id="{20195CD6-15B4-4924-BCEB-5821BCC638CA}"/>
              </a:ext>
            </a:extLst>
          </p:cNvPr>
          <p:cNvSpPr txBox="1"/>
          <p:nvPr/>
        </p:nvSpPr>
        <p:spPr>
          <a:xfrm>
            <a:off x="6038757" y="8608016"/>
            <a:ext cx="338787" cy="369332"/>
          </a:xfrm>
          <a:prstGeom prst="rect">
            <a:avLst/>
          </a:prstGeom>
          <a:noFill/>
        </p:spPr>
        <p:txBody>
          <a:bodyPr wrap="square" rtlCol="1">
            <a:spAutoFit/>
          </a:bodyPr>
          <a:lstStyle/>
          <a:p>
            <a:r>
              <a:rPr lang="he-IL" b="1" dirty="0">
                <a:solidFill>
                  <a:schemeClr val="bg1"/>
                </a:solidFill>
              </a:rPr>
              <a:t>6</a:t>
            </a:r>
          </a:p>
        </p:txBody>
      </p:sp>
      <p:sp>
        <p:nvSpPr>
          <p:cNvPr id="80" name="TextBox 79">
            <a:extLst>
              <a:ext uri="{FF2B5EF4-FFF2-40B4-BE49-F238E27FC236}">
                <a16:creationId xmlns:a16="http://schemas.microsoft.com/office/drawing/2014/main" id="{490B3085-8506-4CC4-8B28-20F4CB12BC61}"/>
              </a:ext>
            </a:extLst>
          </p:cNvPr>
          <p:cNvSpPr txBox="1"/>
          <p:nvPr/>
        </p:nvSpPr>
        <p:spPr>
          <a:xfrm>
            <a:off x="6045900" y="9103878"/>
            <a:ext cx="338787" cy="369332"/>
          </a:xfrm>
          <a:prstGeom prst="rect">
            <a:avLst/>
          </a:prstGeom>
          <a:noFill/>
        </p:spPr>
        <p:txBody>
          <a:bodyPr wrap="square" rtlCol="1">
            <a:spAutoFit/>
          </a:bodyPr>
          <a:lstStyle/>
          <a:p>
            <a:r>
              <a:rPr lang="he-IL" b="1" dirty="0">
                <a:solidFill>
                  <a:schemeClr val="bg1"/>
                </a:solidFill>
              </a:rPr>
              <a:t>7</a:t>
            </a:r>
          </a:p>
        </p:txBody>
      </p:sp>
      <p:sp>
        <p:nvSpPr>
          <p:cNvPr id="81" name="TextBox 80">
            <a:extLst>
              <a:ext uri="{FF2B5EF4-FFF2-40B4-BE49-F238E27FC236}">
                <a16:creationId xmlns:a16="http://schemas.microsoft.com/office/drawing/2014/main" id="{746022B9-81E6-4A98-B5DA-6DAF0B4B1DDB}"/>
              </a:ext>
            </a:extLst>
          </p:cNvPr>
          <p:cNvSpPr txBox="1"/>
          <p:nvPr/>
        </p:nvSpPr>
        <p:spPr>
          <a:xfrm>
            <a:off x="2316482" y="6189365"/>
            <a:ext cx="3667487" cy="338682"/>
          </a:xfrm>
          <a:prstGeom prst="rect">
            <a:avLst/>
          </a:prstGeom>
          <a:noFill/>
        </p:spPr>
        <p:txBody>
          <a:bodyPr wrap="square" lIns="36000" rtlCol="1">
            <a:spAutoFit/>
          </a:bodyPr>
          <a:lstStyle/>
          <a:p>
            <a:pPr algn="r" rtl="1">
              <a:spcAft>
                <a:spcPts val="600"/>
              </a:spcAft>
            </a:pPr>
            <a:r>
              <a:rPr lang="he-IL" sz="1601" dirty="0">
                <a:solidFill>
                  <a:schemeClr val="tx1">
                    <a:lumMod val="50000"/>
                    <a:lumOff val="50000"/>
                  </a:schemeClr>
                </a:solidFill>
              </a:rPr>
              <a:t>קבלת החלטה על הוצאת הילד מביתו</a:t>
            </a:r>
            <a:endParaRPr lang="he-IL" sz="1601" dirty="0">
              <a:solidFill>
                <a:schemeClr val="tx1">
                  <a:lumMod val="50000"/>
                  <a:lumOff val="50000"/>
                </a:schemeClr>
              </a:solidFill>
              <a:latin typeface="Arial" pitchFamily="34" charset="0"/>
              <a:cs typeface="Arial" pitchFamily="34" charset="0"/>
            </a:endParaRPr>
          </a:p>
        </p:txBody>
      </p:sp>
      <p:sp>
        <p:nvSpPr>
          <p:cNvPr id="82" name="TextBox 81">
            <a:extLst>
              <a:ext uri="{FF2B5EF4-FFF2-40B4-BE49-F238E27FC236}">
                <a16:creationId xmlns:a16="http://schemas.microsoft.com/office/drawing/2014/main" id="{884A3350-1EAE-4731-A122-5BD6971309D0}"/>
              </a:ext>
            </a:extLst>
          </p:cNvPr>
          <p:cNvSpPr txBox="1"/>
          <p:nvPr/>
        </p:nvSpPr>
        <p:spPr>
          <a:xfrm>
            <a:off x="1229175" y="6674986"/>
            <a:ext cx="4754793" cy="338682"/>
          </a:xfrm>
          <a:prstGeom prst="rect">
            <a:avLst/>
          </a:prstGeom>
          <a:noFill/>
        </p:spPr>
        <p:txBody>
          <a:bodyPr wrap="square" lIns="36000" rtlCol="1">
            <a:spAutoFit/>
          </a:bodyPr>
          <a:lstStyle/>
          <a:p>
            <a:pPr algn="r" rtl="1">
              <a:spcAft>
                <a:spcPts val="600"/>
              </a:spcAft>
            </a:pPr>
            <a:r>
              <a:rPr lang="he-IL" sz="1601" dirty="0">
                <a:solidFill>
                  <a:schemeClr val="tx1">
                    <a:lumMod val="50000"/>
                    <a:lumOff val="50000"/>
                  </a:schemeClr>
                </a:solidFill>
                <a:latin typeface="Arial" pitchFamily="34" charset="0"/>
                <a:cs typeface="Arial" pitchFamily="34" charset="0"/>
              </a:rPr>
              <a:t>קבלת מסמכים על הילד</a:t>
            </a:r>
          </a:p>
        </p:txBody>
      </p:sp>
      <p:sp>
        <p:nvSpPr>
          <p:cNvPr id="83" name="TextBox 82">
            <a:extLst>
              <a:ext uri="{FF2B5EF4-FFF2-40B4-BE49-F238E27FC236}">
                <a16:creationId xmlns:a16="http://schemas.microsoft.com/office/drawing/2014/main" id="{FBB8CCF9-D3E7-4984-B091-4A769005FF41}"/>
              </a:ext>
            </a:extLst>
          </p:cNvPr>
          <p:cNvSpPr txBox="1"/>
          <p:nvPr/>
        </p:nvSpPr>
        <p:spPr>
          <a:xfrm>
            <a:off x="1061033" y="7160606"/>
            <a:ext cx="4922935" cy="338682"/>
          </a:xfrm>
          <a:prstGeom prst="rect">
            <a:avLst/>
          </a:prstGeom>
          <a:noFill/>
        </p:spPr>
        <p:txBody>
          <a:bodyPr wrap="square" lIns="36000" rtlCol="1">
            <a:spAutoFit/>
          </a:bodyPr>
          <a:lstStyle/>
          <a:p>
            <a:pPr algn="r" rtl="1">
              <a:spcAft>
                <a:spcPts val="600"/>
              </a:spcAft>
            </a:pPr>
            <a:r>
              <a:rPr lang="he-IL" sz="1601" dirty="0">
                <a:solidFill>
                  <a:schemeClr val="tx1">
                    <a:lumMod val="50000"/>
                    <a:lumOff val="50000"/>
                  </a:schemeClr>
                </a:solidFill>
                <a:latin typeface="Arial" pitchFamily="34" charset="0"/>
                <a:cs typeface="Arial" pitchFamily="34" charset="0"/>
              </a:rPr>
              <a:t>התייעצות וקבלת החלטה לגבי מידת ההתאמה של הילד לכפר</a:t>
            </a:r>
          </a:p>
        </p:txBody>
      </p:sp>
      <p:sp>
        <p:nvSpPr>
          <p:cNvPr id="84" name="TextBox 83">
            <a:extLst>
              <a:ext uri="{FF2B5EF4-FFF2-40B4-BE49-F238E27FC236}">
                <a16:creationId xmlns:a16="http://schemas.microsoft.com/office/drawing/2014/main" id="{5CC0A18D-37DD-4D11-91D3-A5894D8185E3}"/>
              </a:ext>
            </a:extLst>
          </p:cNvPr>
          <p:cNvSpPr txBox="1"/>
          <p:nvPr/>
        </p:nvSpPr>
        <p:spPr>
          <a:xfrm>
            <a:off x="1229174" y="7646225"/>
            <a:ext cx="4754793" cy="338682"/>
          </a:xfrm>
          <a:prstGeom prst="rect">
            <a:avLst/>
          </a:prstGeom>
          <a:noFill/>
        </p:spPr>
        <p:txBody>
          <a:bodyPr wrap="square" lIns="36000" rtlCol="1">
            <a:spAutoFit/>
          </a:bodyPr>
          <a:lstStyle/>
          <a:p>
            <a:pPr algn="r" rtl="1">
              <a:spcAft>
                <a:spcPts val="600"/>
              </a:spcAft>
            </a:pPr>
            <a:r>
              <a:rPr lang="he-IL" sz="1601" dirty="0">
                <a:solidFill>
                  <a:schemeClr val="tx1">
                    <a:lumMod val="50000"/>
                    <a:lumOff val="50000"/>
                  </a:schemeClr>
                </a:solidFill>
                <a:latin typeface="Arial" pitchFamily="34" charset="0"/>
                <a:cs typeface="Arial" pitchFamily="34" charset="0"/>
              </a:rPr>
              <a:t>הזמנת הילד ומשפחתו לוועדת קבלה</a:t>
            </a:r>
          </a:p>
        </p:txBody>
      </p:sp>
      <p:sp>
        <p:nvSpPr>
          <p:cNvPr id="85" name="TextBox 84">
            <a:extLst>
              <a:ext uri="{FF2B5EF4-FFF2-40B4-BE49-F238E27FC236}">
                <a16:creationId xmlns:a16="http://schemas.microsoft.com/office/drawing/2014/main" id="{2DFDAE70-5C20-4EFB-BF5A-809E1F356AD7}"/>
              </a:ext>
            </a:extLst>
          </p:cNvPr>
          <p:cNvSpPr txBox="1"/>
          <p:nvPr/>
        </p:nvSpPr>
        <p:spPr>
          <a:xfrm>
            <a:off x="1229174" y="8131846"/>
            <a:ext cx="4754793" cy="338682"/>
          </a:xfrm>
          <a:prstGeom prst="rect">
            <a:avLst/>
          </a:prstGeom>
          <a:noFill/>
        </p:spPr>
        <p:txBody>
          <a:bodyPr wrap="square" lIns="36000" rtlCol="1">
            <a:spAutoFit/>
          </a:bodyPr>
          <a:lstStyle/>
          <a:p>
            <a:pPr algn="r" rtl="1">
              <a:spcAft>
                <a:spcPts val="600"/>
              </a:spcAft>
            </a:pPr>
            <a:r>
              <a:rPr lang="he-IL" sz="1601" dirty="0">
                <a:solidFill>
                  <a:schemeClr val="tx1">
                    <a:lumMod val="50000"/>
                    <a:lumOff val="50000"/>
                  </a:schemeClr>
                </a:solidFill>
                <a:latin typeface="Arial" pitchFamily="34" charset="0"/>
                <a:cs typeface="Arial" pitchFamily="34" charset="0"/>
              </a:rPr>
              <a:t>פרסום מסקנות ועדת הקבלה</a:t>
            </a:r>
          </a:p>
        </p:txBody>
      </p:sp>
      <p:sp>
        <p:nvSpPr>
          <p:cNvPr id="86" name="TextBox 85">
            <a:extLst>
              <a:ext uri="{FF2B5EF4-FFF2-40B4-BE49-F238E27FC236}">
                <a16:creationId xmlns:a16="http://schemas.microsoft.com/office/drawing/2014/main" id="{2CF1BB1F-A400-448E-A368-B47614FCC178}"/>
              </a:ext>
            </a:extLst>
          </p:cNvPr>
          <p:cNvSpPr txBox="1"/>
          <p:nvPr/>
        </p:nvSpPr>
        <p:spPr>
          <a:xfrm>
            <a:off x="1229173" y="8617466"/>
            <a:ext cx="4754793" cy="338682"/>
          </a:xfrm>
          <a:prstGeom prst="rect">
            <a:avLst/>
          </a:prstGeom>
          <a:noFill/>
        </p:spPr>
        <p:txBody>
          <a:bodyPr wrap="square" lIns="36000" rtlCol="1">
            <a:spAutoFit/>
          </a:bodyPr>
          <a:lstStyle/>
          <a:p>
            <a:pPr algn="r" rtl="1">
              <a:spcAft>
                <a:spcPts val="600"/>
              </a:spcAft>
            </a:pPr>
            <a:r>
              <a:rPr lang="he-IL" sz="1601" dirty="0">
                <a:solidFill>
                  <a:schemeClr val="tx1">
                    <a:lumMod val="50000"/>
                    <a:lumOff val="50000"/>
                  </a:schemeClr>
                </a:solidFill>
                <a:latin typeface="Arial" pitchFamily="34" charset="0"/>
                <a:cs typeface="Arial" pitchFamily="34" charset="0"/>
              </a:rPr>
              <a:t>תיאום ועדת קליטה</a:t>
            </a:r>
          </a:p>
        </p:txBody>
      </p:sp>
      <p:sp>
        <p:nvSpPr>
          <p:cNvPr id="87" name="TextBox 86">
            <a:extLst>
              <a:ext uri="{FF2B5EF4-FFF2-40B4-BE49-F238E27FC236}">
                <a16:creationId xmlns:a16="http://schemas.microsoft.com/office/drawing/2014/main" id="{21708E45-5105-431A-BBC8-2DD275928F02}"/>
              </a:ext>
            </a:extLst>
          </p:cNvPr>
          <p:cNvSpPr txBox="1"/>
          <p:nvPr/>
        </p:nvSpPr>
        <p:spPr>
          <a:xfrm>
            <a:off x="1229172" y="9103088"/>
            <a:ext cx="4754793" cy="338682"/>
          </a:xfrm>
          <a:prstGeom prst="rect">
            <a:avLst/>
          </a:prstGeom>
          <a:noFill/>
        </p:spPr>
        <p:txBody>
          <a:bodyPr wrap="square" lIns="36000" rtlCol="1">
            <a:spAutoFit/>
          </a:bodyPr>
          <a:lstStyle/>
          <a:p>
            <a:pPr algn="r" rtl="1">
              <a:spcAft>
                <a:spcPts val="600"/>
              </a:spcAft>
            </a:pPr>
            <a:r>
              <a:rPr lang="he-IL" sz="1601" dirty="0">
                <a:solidFill>
                  <a:schemeClr val="tx1">
                    <a:lumMod val="50000"/>
                    <a:lumOff val="50000"/>
                  </a:schemeClr>
                </a:solidFill>
                <a:latin typeface="Arial" pitchFamily="34" charset="0"/>
                <a:cs typeface="Arial" pitchFamily="34" charset="0"/>
              </a:rPr>
              <a:t>קליטה בכפר ובמשפחתון</a:t>
            </a:r>
          </a:p>
        </p:txBody>
      </p:sp>
      <p:sp>
        <p:nvSpPr>
          <p:cNvPr id="41" name="מלבן 40">
            <a:hlinkClick r:id="" action="ppaction://hlinkshowjump?jump=nextslide"/>
            <a:extLst>
              <a:ext uri="{FF2B5EF4-FFF2-40B4-BE49-F238E27FC236}">
                <a16:creationId xmlns:a16="http://schemas.microsoft.com/office/drawing/2014/main" id="{D9D80317-C930-41A2-893C-73F9DADBD722}"/>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מלבן 41">
            <a:hlinkClick r:id="" action="ppaction://hlinkshowjump?jump=previousslide"/>
            <a:extLst>
              <a:ext uri="{FF2B5EF4-FFF2-40B4-BE49-F238E27FC236}">
                <a16:creationId xmlns:a16="http://schemas.microsoft.com/office/drawing/2014/main" id="{DA24995B-33AE-41D1-902E-14B0B84E538E}"/>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3" name="מלבן 42">
            <a:hlinkClick r:id="rId2" action="ppaction://hlinksldjump"/>
            <a:extLst>
              <a:ext uri="{FF2B5EF4-FFF2-40B4-BE49-F238E27FC236}">
                <a16:creationId xmlns:a16="http://schemas.microsoft.com/office/drawing/2014/main" id="{426D80D4-22B7-4323-9847-908147A83C6C}"/>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a:hlinkClick r:id="rId3" action="ppaction://hlinksldjump"/>
            <a:extLst>
              <a:ext uri="{FF2B5EF4-FFF2-40B4-BE49-F238E27FC236}">
                <a16:creationId xmlns:a16="http://schemas.microsoft.com/office/drawing/2014/main" id="{92AA2164-DB60-4A96-8C19-D17102DDE482}"/>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5" name="מציין מיקום של מספר שקופית 3">
            <a:extLst>
              <a:ext uri="{FF2B5EF4-FFF2-40B4-BE49-F238E27FC236}">
                <a16:creationId xmlns:a16="http://schemas.microsoft.com/office/drawing/2014/main" id="{AE9A5B8B-C9A4-479F-9F3D-17A1D56B3929}"/>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122</a:t>
            </a:fld>
            <a:endParaRPr lang="he-IL" dirty="0"/>
          </a:p>
        </p:txBody>
      </p:sp>
    </p:spTree>
    <p:extLst>
      <p:ext uri="{BB962C8B-B14F-4D97-AF65-F5344CB8AC3E}">
        <p14:creationId xmlns:p14="http://schemas.microsoft.com/office/powerpoint/2010/main" val="342100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761378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0" name="TextBox 39">
            <a:extLst>
              <a:ext uri="{FF2B5EF4-FFF2-40B4-BE49-F238E27FC236}">
                <a16:creationId xmlns:a16="http://schemas.microsoft.com/office/drawing/2014/main" id="{60992F3C-67D2-4C17-AB2E-7F5D4F277B33}"/>
              </a:ext>
            </a:extLst>
          </p:cNvPr>
          <p:cNvSpPr txBox="1"/>
          <p:nvPr/>
        </p:nvSpPr>
        <p:spPr>
          <a:xfrm>
            <a:off x="973395" y="2427380"/>
            <a:ext cx="5516240" cy="338682"/>
          </a:xfrm>
          <a:prstGeom prst="rect">
            <a:avLst/>
          </a:prstGeom>
          <a:noFill/>
        </p:spPr>
        <p:txBody>
          <a:bodyPr wrap="square" lIns="36000" rtlCol="1">
            <a:spAutoFit/>
          </a:bodyPr>
          <a:lstStyle/>
          <a:p>
            <a:pPr algn="r" rtl="1">
              <a:spcAft>
                <a:spcPts val="600"/>
              </a:spcAft>
            </a:pPr>
            <a:r>
              <a:rPr lang="he-IL" sz="1601" b="1" dirty="0">
                <a:solidFill>
                  <a:schemeClr val="accent4"/>
                </a:solidFill>
              </a:rPr>
              <a:t>מה כולל כל שלב?</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קליטת ילד בכפר</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grpSp>
        <p:nvGrpSpPr>
          <p:cNvPr id="9" name="קבוצה 8">
            <a:extLst>
              <a:ext uri="{FF2B5EF4-FFF2-40B4-BE49-F238E27FC236}">
                <a16:creationId xmlns:a16="http://schemas.microsoft.com/office/drawing/2014/main" id="{AC315AEC-2F2C-4D25-9E72-7599037BA08D}"/>
              </a:ext>
            </a:extLst>
          </p:cNvPr>
          <p:cNvGrpSpPr/>
          <p:nvPr/>
        </p:nvGrpSpPr>
        <p:grpSpPr>
          <a:xfrm>
            <a:off x="824813" y="2958516"/>
            <a:ext cx="5561853" cy="2164821"/>
            <a:chOff x="824810" y="2869613"/>
            <a:chExt cx="5561853" cy="2164822"/>
          </a:xfrm>
        </p:grpSpPr>
        <p:sp>
          <p:nvSpPr>
            <p:cNvPr id="81" name="TextBox 80">
              <a:extLst>
                <a:ext uri="{FF2B5EF4-FFF2-40B4-BE49-F238E27FC236}">
                  <a16:creationId xmlns:a16="http://schemas.microsoft.com/office/drawing/2014/main" id="{746022B9-81E6-4A98-B5DA-6DAF0B4B1DDB}"/>
                </a:ext>
              </a:extLst>
            </p:cNvPr>
            <p:cNvSpPr txBox="1"/>
            <p:nvPr/>
          </p:nvSpPr>
          <p:spPr>
            <a:xfrm>
              <a:off x="2462184" y="2869613"/>
              <a:ext cx="3667487" cy="323165"/>
            </a:xfrm>
            <a:prstGeom prst="rect">
              <a:avLst/>
            </a:prstGeom>
            <a:noFill/>
          </p:spPr>
          <p:txBody>
            <a:bodyPr wrap="square" lIns="36000" rtlCol="1">
              <a:spAutoFit/>
            </a:bodyPr>
            <a:lstStyle/>
            <a:p>
              <a:pPr algn="r" rtl="1">
                <a:spcAft>
                  <a:spcPts val="600"/>
                </a:spcAft>
              </a:pPr>
              <a:r>
                <a:rPr lang="he-IL" sz="1500" dirty="0">
                  <a:solidFill>
                    <a:srgbClr val="E44931"/>
                  </a:solidFill>
                </a:rPr>
                <a:t>קבלת החלטה על הוצאת הילד מביתו</a:t>
              </a:r>
              <a:endParaRPr lang="he-IL" sz="1500" dirty="0">
                <a:solidFill>
                  <a:srgbClr val="E44931"/>
                </a:solidFill>
                <a:latin typeface="Arial" pitchFamily="34" charset="0"/>
                <a:cs typeface="Arial" pitchFamily="34" charset="0"/>
              </a:endParaRPr>
            </a:p>
          </p:txBody>
        </p:sp>
        <p:sp>
          <p:nvSpPr>
            <p:cNvPr id="2" name="אליפסה 1">
              <a:extLst>
                <a:ext uri="{FF2B5EF4-FFF2-40B4-BE49-F238E27FC236}">
                  <a16:creationId xmlns:a16="http://schemas.microsoft.com/office/drawing/2014/main" id="{8A3A5743-C31E-45D0-BD18-8F17A78FBD33}"/>
                </a:ext>
              </a:extLst>
            </p:cNvPr>
            <p:cNvSpPr/>
            <p:nvPr/>
          </p:nvSpPr>
          <p:spPr>
            <a:xfrm>
              <a:off x="6108379" y="2903268"/>
              <a:ext cx="278284" cy="278284"/>
            </a:xfrm>
            <a:prstGeom prst="ellipse">
              <a:avLst/>
            </a:prstGeom>
            <a:solidFill>
              <a:srgbClr val="E44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t>1</a:t>
              </a:r>
            </a:p>
          </p:txBody>
        </p:sp>
        <p:cxnSp>
          <p:nvCxnSpPr>
            <p:cNvPr id="6" name="מחבר ישר 5">
              <a:extLst>
                <a:ext uri="{FF2B5EF4-FFF2-40B4-BE49-F238E27FC236}">
                  <a16:creationId xmlns:a16="http://schemas.microsoft.com/office/drawing/2014/main" id="{5A42C72C-11AD-4F5A-9797-F96B42EB642E}"/>
                </a:ext>
              </a:extLst>
            </p:cNvPr>
            <p:cNvCxnSpPr>
              <a:cxnSpLocks/>
            </p:cNvCxnSpPr>
            <p:nvPr/>
          </p:nvCxnSpPr>
          <p:spPr>
            <a:xfrm flipH="1">
              <a:off x="1143000" y="3173932"/>
              <a:ext cx="5104522" cy="0"/>
            </a:xfrm>
            <a:prstGeom prst="line">
              <a:avLst/>
            </a:prstGeom>
            <a:ln>
              <a:solidFill>
                <a:srgbClr val="E4493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24C5AFE-1B6C-42B3-AD97-E7DCC024E74E}"/>
                </a:ext>
              </a:extLst>
            </p:cNvPr>
            <p:cNvSpPr txBox="1"/>
            <p:nvPr/>
          </p:nvSpPr>
          <p:spPr>
            <a:xfrm>
              <a:off x="824810" y="3176681"/>
              <a:ext cx="5253105" cy="1857754"/>
            </a:xfrm>
            <a:prstGeom prst="rect">
              <a:avLst/>
            </a:prstGeom>
            <a:noFill/>
          </p:spPr>
          <p:txBody>
            <a:bodyPr wrap="square" lIns="36000" rtlCol="1">
              <a:spAutoFit/>
            </a:bodyPr>
            <a:lstStyle/>
            <a:p>
              <a:pPr algn="r" rtl="1">
                <a:lnSpc>
                  <a:spcPct val="150000"/>
                </a:lnSpc>
                <a:spcAft>
                  <a:spcPts val="600"/>
                </a:spcAft>
              </a:pPr>
              <a:r>
                <a:rPr lang="he-IL" sz="1500" dirty="0">
                  <a:solidFill>
                    <a:schemeClr val="tx1">
                      <a:lumMod val="50000"/>
                      <a:lumOff val="50000"/>
                    </a:schemeClr>
                  </a:solidFill>
                </a:rPr>
                <a:t>ילד הנמצא הסיכון או סכנה בסביבת ביתו מופנה לפנימייה על ידי</a:t>
              </a:r>
              <a:br>
                <a:rPr lang="en-US" sz="1500" dirty="0">
                  <a:solidFill>
                    <a:schemeClr val="tx1">
                      <a:lumMod val="50000"/>
                      <a:lumOff val="50000"/>
                    </a:schemeClr>
                  </a:solidFill>
                </a:rPr>
              </a:br>
              <a:r>
                <a:rPr lang="he-IL" sz="1500" dirty="0">
                  <a:solidFill>
                    <a:schemeClr val="tx1">
                      <a:lumMod val="50000"/>
                      <a:lumOff val="50000"/>
                    </a:schemeClr>
                  </a:solidFill>
                </a:rPr>
                <a:t>ועדת תכנון טיפול והערכה במחלקה לשירותים חברתיים שבאזור מגוריו. ההפניה כוללת טופס השמה ובו התחייבות לדמי אחזקת הילד.</a:t>
              </a:r>
            </a:p>
            <a:p>
              <a:pPr algn="r" rtl="1">
                <a:lnSpc>
                  <a:spcPct val="150000"/>
                </a:lnSpc>
                <a:spcAft>
                  <a:spcPts val="600"/>
                </a:spcAft>
              </a:pPr>
              <a:r>
                <a:rPr lang="he-IL" sz="1500" dirty="0">
                  <a:solidFill>
                    <a:schemeClr val="tx1">
                      <a:lumMod val="50000"/>
                      <a:lumOff val="50000"/>
                    </a:schemeClr>
                  </a:solidFill>
                  <a:latin typeface="Arial" pitchFamily="34" charset="0"/>
                  <a:cs typeface="Arial" pitchFamily="34" charset="0"/>
                </a:rPr>
                <a:t>במצב בו ההורים מתנגדים להוצאת הילד מביתו, מתווסף צו בית משפט. לעיתים הצו מגיע לאחר שהילד נקלט.</a:t>
              </a:r>
            </a:p>
          </p:txBody>
        </p:sp>
      </p:grpSp>
      <p:grpSp>
        <p:nvGrpSpPr>
          <p:cNvPr id="46" name="קבוצה 45">
            <a:extLst>
              <a:ext uri="{FF2B5EF4-FFF2-40B4-BE49-F238E27FC236}">
                <a16:creationId xmlns:a16="http://schemas.microsoft.com/office/drawing/2014/main" id="{5957D784-CA64-47D5-B97A-CA2F2B80C88A}"/>
              </a:ext>
            </a:extLst>
          </p:cNvPr>
          <p:cNvGrpSpPr/>
          <p:nvPr/>
        </p:nvGrpSpPr>
        <p:grpSpPr>
          <a:xfrm>
            <a:off x="752223" y="5583310"/>
            <a:ext cx="5618505" cy="3857591"/>
            <a:chOff x="768158" y="2869613"/>
            <a:chExt cx="5618505" cy="3857592"/>
          </a:xfrm>
        </p:grpSpPr>
        <p:sp>
          <p:nvSpPr>
            <p:cNvPr id="47" name="TextBox 46">
              <a:extLst>
                <a:ext uri="{FF2B5EF4-FFF2-40B4-BE49-F238E27FC236}">
                  <a16:creationId xmlns:a16="http://schemas.microsoft.com/office/drawing/2014/main" id="{5993449A-E3BF-4AB1-8083-580B62BAE3A8}"/>
                </a:ext>
              </a:extLst>
            </p:cNvPr>
            <p:cNvSpPr txBox="1"/>
            <p:nvPr/>
          </p:nvSpPr>
          <p:spPr>
            <a:xfrm>
              <a:off x="1025149" y="2869613"/>
              <a:ext cx="5104521" cy="323165"/>
            </a:xfrm>
            <a:prstGeom prst="rect">
              <a:avLst/>
            </a:prstGeom>
            <a:noFill/>
          </p:spPr>
          <p:txBody>
            <a:bodyPr wrap="square" lIns="36000" rtlCol="1">
              <a:spAutoFit/>
            </a:bodyPr>
            <a:lstStyle/>
            <a:p>
              <a:pPr algn="r" rtl="1">
                <a:spcAft>
                  <a:spcPts val="600"/>
                </a:spcAft>
              </a:pPr>
              <a:r>
                <a:rPr lang="he-IL" sz="1500" dirty="0">
                  <a:solidFill>
                    <a:srgbClr val="FC7C08"/>
                  </a:solidFill>
                </a:rPr>
                <a:t>קבלת מסמכים על הילד</a:t>
              </a:r>
            </a:p>
          </p:txBody>
        </p:sp>
        <p:sp>
          <p:nvSpPr>
            <p:cNvPr id="48" name="אליפסה 47">
              <a:extLst>
                <a:ext uri="{FF2B5EF4-FFF2-40B4-BE49-F238E27FC236}">
                  <a16:creationId xmlns:a16="http://schemas.microsoft.com/office/drawing/2014/main" id="{F43F3397-22E1-433C-A01D-31E0B612DBD2}"/>
                </a:ext>
              </a:extLst>
            </p:cNvPr>
            <p:cNvSpPr/>
            <p:nvPr/>
          </p:nvSpPr>
          <p:spPr>
            <a:xfrm>
              <a:off x="6108379" y="2903268"/>
              <a:ext cx="278284" cy="278284"/>
            </a:xfrm>
            <a:prstGeom prst="ellipse">
              <a:avLst/>
            </a:prstGeom>
            <a:solidFill>
              <a:srgbClr val="FC7C0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t>2</a:t>
              </a:r>
            </a:p>
          </p:txBody>
        </p:sp>
        <p:cxnSp>
          <p:nvCxnSpPr>
            <p:cNvPr id="49" name="מחבר ישר 48">
              <a:extLst>
                <a:ext uri="{FF2B5EF4-FFF2-40B4-BE49-F238E27FC236}">
                  <a16:creationId xmlns:a16="http://schemas.microsoft.com/office/drawing/2014/main" id="{E9831C66-5D79-4A59-94BF-A930BEE25DD8}"/>
                </a:ext>
              </a:extLst>
            </p:cNvPr>
            <p:cNvCxnSpPr>
              <a:cxnSpLocks/>
            </p:cNvCxnSpPr>
            <p:nvPr/>
          </p:nvCxnSpPr>
          <p:spPr>
            <a:xfrm flipH="1">
              <a:off x="1143000" y="3173932"/>
              <a:ext cx="5104522" cy="0"/>
            </a:xfrm>
            <a:prstGeom prst="line">
              <a:avLst/>
            </a:prstGeom>
            <a:ln>
              <a:solidFill>
                <a:srgbClr val="FC7C08"/>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87FA3610-5DDA-499D-861A-C8BF4AE3C40F}"/>
                </a:ext>
              </a:extLst>
            </p:cNvPr>
            <p:cNvSpPr txBox="1"/>
            <p:nvPr/>
          </p:nvSpPr>
          <p:spPr>
            <a:xfrm>
              <a:off x="768158" y="3176680"/>
              <a:ext cx="5309757" cy="3550525"/>
            </a:xfrm>
            <a:prstGeom prst="rect">
              <a:avLst/>
            </a:prstGeom>
            <a:noFill/>
          </p:spPr>
          <p:txBody>
            <a:bodyPr wrap="square" lIns="36000" rtlCol="1">
              <a:spAutoFit/>
            </a:bodyPr>
            <a:lstStyle/>
            <a:p>
              <a:pPr algn="r" rtl="1">
                <a:lnSpc>
                  <a:spcPct val="150000"/>
                </a:lnSpc>
                <a:spcAft>
                  <a:spcPts val="600"/>
                </a:spcAft>
              </a:pPr>
              <a:r>
                <a:rPr lang="he-IL" sz="1500" dirty="0">
                  <a:solidFill>
                    <a:schemeClr val="tx1">
                      <a:lumMod val="50000"/>
                      <a:lumOff val="50000"/>
                    </a:schemeClr>
                  </a:solidFill>
                </a:rPr>
                <a:t>העובדת הסוציאלית של הפנימייה מקבלת את המסמכים הבאים:</a:t>
              </a:r>
            </a:p>
            <a:p>
              <a:pPr marL="177801" indent="-177801" algn="r" rtl="1">
                <a:lnSpc>
                  <a:spcPct val="150000"/>
                </a:lnSpc>
                <a:spcAft>
                  <a:spcPts val="600"/>
                </a:spcAft>
                <a:buFont typeface="Arial" panose="020B0604020202020204" pitchFamily="34" charset="0"/>
                <a:buChar char="•"/>
              </a:pPr>
              <a:r>
                <a:rPr lang="he-IL" sz="1500" dirty="0">
                  <a:solidFill>
                    <a:schemeClr val="tx1">
                      <a:lumMod val="50000"/>
                      <a:lumOff val="50000"/>
                    </a:schemeClr>
                  </a:solidFill>
                </a:rPr>
                <a:t>דו"ח סוציאלי המתאר את הרקע ממנו מגיע הילד</a:t>
              </a:r>
            </a:p>
            <a:p>
              <a:pPr marL="177801" indent="-177801" algn="r" rtl="1">
                <a:lnSpc>
                  <a:spcPct val="150000"/>
                </a:lnSpc>
                <a:spcAft>
                  <a:spcPts val="600"/>
                </a:spcAft>
                <a:buFont typeface="Arial" panose="020B0604020202020204" pitchFamily="34" charset="0"/>
                <a:buChar char="•"/>
              </a:pPr>
              <a:r>
                <a:rPr lang="he-IL" sz="1500" dirty="0">
                  <a:solidFill>
                    <a:schemeClr val="tx1">
                      <a:lumMod val="50000"/>
                      <a:lumOff val="50000"/>
                    </a:schemeClr>
                  </a:solidFill>
                </a:rPr>
                <a:t>אבחון פסיכו דידקטי (לבדיקת קשיים בתחום הלמידה ואת הקשר שלהם למצב הפסיכולוגי של הילד) או פסיכו דיאגנוסטי (סדרת מבחנים שמטרתם להעריך את האישיות של הילד, לדוגמא, מבחני אינטליגנציה, מבחנים לזיהוי הפרעות נפשיות ועוד)</a:t>
              </a:r>
            </a:p>
            <a:p>
              <a:pPr marL="177801" indent="-177801" algn="r" rtl="1">
                <a:lnSpc>
                  <a:spcPct val="150000"/>
                </a:lnSpc>
                <a:spcAft>
                  <a:spcPts val="600"/>
                </a:spcAft>
                <a:buFont typeface="Arial" panose="020B0604020202020204" pitchFamily="34" charset="0"/>
                <a:buChar char="•"/>
              </a:pPr>
              <a:r>
                <a:rPr lang="he-IL" sz="1500" dirty="0">
                  <a:solidFill>
                    <a:schemeClr val="tx1">
                      <a:lumMod val="50000"/>
                      <a:lumOff val="50000"/>
                    </a:schemeClr>
                  </a:solidFill>
                </a:rPr>
                <a:t>דו"ח חינוכי / תעודות מבית הספר</a:t>
              </a:r>
            </a:p>
            <a:p>
              <a:pPr marL="177801" indent="-177801" algn="r" rtl="1">
                <a:lnSpc>
                  <a:spcPct val="150000"/>
                </a:lnSpc>
                <a:spcAft>
                  <a:spcPts val="600"/>
                </a:spcAft>
                <a:buFont typeface="Arial" panose="020B0604020202020204" pitchFamily="34" charset="0"/>
                <a:buChar char="•"/>
              </a:pPr>
              <a:r>
                <a:rPr lang="he-IL" sz="1500" dirty="0">
                  <a:solidFill>
                    <a:schemeClr val="tx1">
                      <a:lumMod val="50000"/>
                      <a:lumOff val="50000"/>
                    </a:schemeClr>
                  </a:solidFill>
                </a:rPr>
                <a:t>ועדת השמה של משרד החינוך במידה ויש (במקרה של חינוך מיוחד)</a:t>
              </a:r>
            </a:p>
            <a:p>
              <a:pPr marL="177801" indent="-177801" algn="r" rtl="1">
                <a:lnSpc>
                  <a:spcPct val="150000"/>
                </a:lnSpc>
                <a:spcAft>
                  <a:spcPts val="600"/>
                </a:spcAft>
                <a:buFont typeface="Arial" panose="020B0604020202020204" pitchFamily="34" charset="0"/>
                <a:buChar char="•"/>
              </a:pPr>
              <a:r>
                <a:rPr lang="he-IL" sz="1500" dirty="0">
                  <a:solidFill>
                    <a:schemeClr val="tx1">
                      <a:lumMod val="50000"/>
                      <a:lumOff val="50000"/>
                    </a:schemeClr>
                  </a:solidFill>
                </a:rPr>
                <a:t>צו בית משפט במידה ויש</a:t>
              </a:r>
            </a:p>
          </p:txBody>
        </p:sp>
      </p:grpSp>
      <p:sp>
        <p:nvSpPr>
          <p:cNvPr id="22" name="מלבן 21">
            <a:hlinkClick r:id="" action="ppaction://hlinkshowjump?jump=nextslide"/>
            <a:extLst>
              <a:ext uri="{FF2B5EF4-FFF2-40B4-BE49-F238E27FC236}">
                <a16:creationId xmlns:a16="http://schemas.microsoft.com/office/drawing/2014/main" id="{7A613EEE-A2BA-4794-BE7B-6172D9189C39}"/>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a:hlinkClick r:id="" action="ppaction://hlinkshowjump?jump=previousslide"/>
            <a:extLst>
              <a:ext uri="{FF2B5EF4-FFF2-40B4-BE49-F238E27FC236}">
                <a16:creationId xmlns:a16="http://schemas.microsoft.com/office/drawing/2014/main" id="{D0E8A06F-A1BF-4EB0-9CF3-430C7AD7E825}"/>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a:hlinkClick r:id="rId2" action="ppaction://hlinksldjump"/>
            <a:extLst>
              <a:ext uri="{FF2B5EF4-FFF2-40B4-BE49-F238E27FC236}">
                <a16:creationId xmlns:a16="http://schemas.microsoft.com/office/drawing/2014/main" id="{05039A09-2340-4420-854D-E9437A71906C}"/>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a:hlinkClick r:id="rId3" action="ppaction://hlinksldjump"/>
            <a:extLst>
              <a:ext uri="{FF2B5EF4-FFF2-40B4-BE49-F238E27FC236}">
                <a16:creationId xmlns:a16="http://schemas.microsoft.com/office/drawing/2014/main" id="{F4E77E4C-A5C3-409B-AC34-AD2DA995E677}"/>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ציין מיקום של מספר שקופית 3">
            <a:extLst>
              <a:ext uri="{FF2B5EF4-FFF2-40B4-BE49-F238E27FC236}">
                <a16:creationId xmlns:a16="http://schemas.microsoft.com/office/drawing/2014/main" id="{A37BDC91-4FBB-4B85-89F6-70CD2138211F}"/>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123</a:t>
            </a:fld>
            <a:endParaRPr lang="he-IL" dirty="0"/>
          </a:p>
        </p:txBody>
      </p:sp>
    </p:spTree>
    <p:extLst>
      <p:ext uri="{BB962C8B-B14F-4D97-AF65-F5344CB8AC3E}">
        <p14:creationId xmlns:p14="http://schemas.microsoft.com/office/powerpoint/2010/main" val="84256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761378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grpSp>
        <p:nvGrpSpPr>
          <p:cNvPr id="9" name="קבוצה 8">
            <a:extLst>
              <a:ext uri="{FF2B5EF4-FFF2-40B4-BE49-F238E27FC236}">
                <a16:creationId xmlns:a16="http://schemas.microsoft.com/office/drawing/2014/main" id="{AC315AEC-2F2C-4D25-9E72-7599037BA08D}"/>
              </a:ext>
            </a:extLst>
          </p:cNvPr>
          <p:cNvGrpSpPr/>
          <p:nvPr/>
        </p:nvGrpSpPr>
        <p:grpSpPr>
          <a:xfrm>
            <a:off x="1035732" y="2514015"/>
            <a:ext cx="5350932" cy="1049131"/>
            <a:chOff x="1035732" y="2869613"/>
            <a:chExt cx="5350931" cy="1049131"/>
          </a:xfrm>
        </p:grpSpPr>
        <p:sp>
          <p:nvSpPr>
            <p:cNvPr id="81" name="TextBox 80">
              <a:extLst>
                <a:ext uri="{FF2B5EF4-FFF2-40B4-BE49-F238E27FC236}">
                  <a16:creationId xmlns:a16="http://schemas.microsoft.com/office/drawing/2014/main" id="{746022B9-81E6-4A98-B5DA-6DAF0B4B1DDB}"/>
                </a:ext>
              </a:extLst>
            </p:cNvPr>
            <p:cNvSpPr txBox="1"/>
            <p:nvPr/>
          </p:nvSpPr>
          <p:spPr>
            <a:xfrm>
              <a:off x="1087490" y="2869613"/>
              <a:ext cx="5042181" cy="323165"/>
            </a:xfrm>
            <a:prstGeom prst="rect">
              <a:avLst/>
            </a:prstGeom>
            <a:noFill/>
          </p:spPr>
          <p:txBody>
            <a:bodyPr wrap="square" lIns="36000" rtlCol="1">
              <a:spAutoFit/>
            </a:bodyPr>
            <a:lstStyle/>
            <a:p>
              <a:pPr algn="r" rtl="1">
                <a:spcAft>
                  <a:spcPts val="600"/>
                </a:spcAft>
              </a:pPr>
              <a:r>
                <a:rPr lang="he-IL" sz="1500" dirty="0">
                  <a:solidFill>
                    <a:srgbClr val="FC9130"/>
                  </a:solidFill>
                </a:rPr>
                <a:t>התייעצות וקבלת החלטה לגבי מידת ההתאמה של הילד לכפר</a:t>
              </a:r>
            </a:p>
          </p:txBody>
        </p:sp>
        <p:sp>
          <p:nvSpPr>
            <p:cNvPr id="2" name="אליפסה 1">
              <a:extLst>
                <a:ext uri="{FF2B5EF4-FFF2-40B4-BE49-F238E27FC236}">
                  <a16:creationId xmlns:a16="http://schemas.microsoft.com/office/drawing/2014/main" id="{8A3A5743-C31E-45D0-BD18-8F17A78FBD33}"/>
                </a:ext>
              </a:extLst>
            </p:cNvPr>
            <p:cNvSpPr/>
            <p:nvPr/>
          </p:nvSpPr>
          <p:spPr>
            <a:xfrm>
              <a:off x="6108379" y="2903268"/>
              <a:ext cx="278284" cy="278284"/>
            </a:xfrm>
            <a:prstGeom prst="ellipse">
              <a:avLst/>
            </a:prstGeom>
            <a:solidFill>
              <a:srgbClr val="FC9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t>3</a:t>
              </a:r>
            </a:p>
          </p:txBody>
        </p:sp>
        <p:cxnSp>
          <p:nvCxnSpPr>
            <p:cNvPr id="6" name="מחבר ישר 5">
              <a:extLst>
                <a:ext uri="{FF2B5EF4-FFF2-40B4-BE49-F238E27FC236}">
                  <a16:creationId xmlns:a16="http://schemas.microsoft.com/office/drawing/2014/main" id="{5A42C72C-11AD-4F5A-9797-F96B42EB642E}"/>
                </a:ext>
              </a:extLst>
            </p:cNvPr>
            <p:cNvCxnSpPr>
              <a:cxnSpLocks/>
            </p:cNvCxnSpPr>
            <p:nvPr/>
          </p:nvCxnSpPr>
          <p:spPr>
            <a:xfrm flipH="1">
              <a:off x="1143000" y="3173932"/>
              <a:ext cx="5104522" cy="0"/>
            </a:xfrm>
            <a:prstGeom prst="line">
              <a:avLst/>
            </a:prstGeom>
            <a:ln>
              <a:solidFill>
                <a:srgbClr val="FC9130"/>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24C5AFE-1B6C-42B3-AD97-E7DCC024E74E}"/>
                </a:ext>
              </a:extLst>
            </p:cNvPr>
            <p:cNvSpPr txBox="1"/>
            <p:nvPr/>
          </p:nvSpPr>
          <p:spPr>
            <a:xfrm>
              <a:off x="1035732" y="3176681"/>
              <a:ext cx="5042183" cy="742063"/>
            </a:xfrm>
            <a:prstGeom prst="rect">
              <a:avLst/>
            </a:prstGeom>
            <a:noFill/>
          </p:spPr>
          <p:txBody>
            <a:bodyPr wrap="square" lIns="36000" rtlCol="1">
              <a:spAutoFit/>
            </a:bodyPr>
            <a:lstStyle/>
            <a:p>
              <a:pPr algn="r" rtl="1">
                <a:lnSpc>
                  <a:spcPct val="150000"/>
                </a:lnSpc>
                <a:spcAft>
                  <a:spcPts val="600"/>
                </a:spcAft>
              </a:pPr>
              <a:r>
                <a:rPr lang="he-IL" sz="1500" dirty="0">
                  <a:solidFill>
                    <a:schemeClr val="tx1">
                      <a:lumMod val="50000"/>
                      <a:lumOff val="50000"/>
                    </a:schemeClr>
                  </a:solidFill>
                </a:rPr>
                <a:t>האם כפר הילדים שלנו הוא הטוב ביותר עבור הילד? האם זוהי המסגרת הנכונה עבורו? </a:t>
              </a:r>
              <a:r>
                <a:rPr lang="he-IL" sz="1500" dirty="0">
                  <a:solidFill>
                    <a:schemeClr val="tx1">
                      <a:lumMod val="50000"/>
                      <a:lumOff val="50000"/>
                    </a:schemeClr>
                  </a:solidFill>
                  <a:latin typeface="Arial" pitchFamily="34" charset="0"/>
                  <a:cs typeface="Arial" pitchFamily="34" charset="0"/>
                </a:rPr>
                <a:t>מנהל הכפר </a:t>
              </a:r>
              <a:r>
                <a:rPr lang="he-IL" sz="1500" dirty="0" err="1">
                  <a:solidFill>
                    <a:schemeClr val="tx1">
                      <a:lumMod val="50000"/>
                      <a:lumOff val="50000"/>
                    </a:schemeClr>
                  </a:solidFill>
                  <a:latin typeface="Arial" pitchFamily="34" charset="0"/>
                  <a:cs typeface="Arial" pitchFamily="34" charset="0"/>
                </a:rPr>
                <a:t>והעו"ס</a:t>
              </a:r>
              <a:r>
                <a:rPr lang="he-IL" sz="1500" dirty="0">
                  <a:solidFill>
                    <a:schemeClr val="tx1">
                      <a:lumMod val="50000"/>
                      <a:lumOff val="50000"/>
                    </a:schemeClr>
                  </a:solidFill>
                  <a:latin typeface="Arial" pitchFamily="34" charset="0"/>
                  <a:cs typeface="Arial" pitchFamily="34" charset="0"/>
                </a:rPr>
                <a:t> דנים ומקבלים החלטה.</a:t>
              </a:r>
            </a:p>
          </p:txBody>
        </p:sp>
      </p:gr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קליטת ילד בכפר</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grpSp>
        <p:nvGrpSpPr>
          <p:cNvPr id="46" name="קבוצה 45">
            <a:extLst>
              <a:ext uri="{FF2B5EF4-FFF2-40B4-BE49-F238E27FC236}">
                <a16:creationId xmlns:a16="http://schemas.microsoft.com/office/drawing/2014/main" id="{5957D784-CA64-47D5-B97A-CA2F2B80C88A}"/>
              </a:ext>
            </a:extLst>
          </p:cNvPr>
          <p:cNvGrpSpPr/>
          <p:nvPr/>
        </p:nvGrpSpPr>
        <p:grpSpPr>
          <a:xfrm>
            <a:off x="891362" y="3964924"/>
            <a:ext cx="5479364" cy="3357454"/>
            <a:chOff x="907299" y="2869613"/>
            <a:chExt cx="5479364" cy="3357454"/>
          </a:xfrm>
        </p:grpSpPr>
        <p:sp>
          <p:nvSpPr>
            <p:cNvPr id="47" name="TextBox 46">
              <a:extLst>
                <a:ext uri="{FF2B5EF4-FFF2-40B4-BE49-F238E27FC236}">
                  <a16:creationId xmlns:a16="http://schemas.microsoft.com/office/drawing/2014/main" id="{5993449A-E3BF-4AB1-8083-580B62BAE3A8}"/>
                </a:ext>
              </a:extLst>
            </p:cNvPr>
            <p:cNvSpPr txBox="1"/>
            <p:nvPr/>
          </p:nvSpPr>
          <p:spPr>
            <a:xfrm>
              <a:off x="1025150" y="2869613"/>
              <a:ext cx="5104521" cy="323165"/>
            </a:xfrm>
            <a:prstGeom prst="rect">
              <a:avLst/>
            </a:prstGeom>
            <a:noFill/>
          </p:spPr>
          <p:txBody>
            <a:bodyPr wrap="square" lIns="36000" rtlCol="1">
              <a:spAutoFit/>
            </a:bodyPr>
            <a:lstStyle/>
            <a:p>
              <a:pPr algn="r" rtl="1">
                <a:spcAft>
                  <a:spcPts val="600"/>
                </a:spcAft>
              </a:pPr>
              <a:r>
                <a:rPr lang="he-IL" sz="1500" dirty="0">
                  <a:solidFill>
                    <a:srgbClr val="EAA700"/>
                  </a:solidFill>
                </a:rPr>
                <a:t>הזמנת הילד ומשפחתו לוועדת קבלה</a:t>
              </a:r>
            </a:p>
          </p:txBody>
        </p:sp>
        <p:sp>
          <p:nvSpPr>
            <p:cNvPr id="48" name="אליפסה 47">
              <a:extLst>
                <a:ext uri="{FF2B5EF4-FFF2-40B4-BE49-F238E27FC236}">
                  <a16:creationId xmlns:a16="http://schemas.microsoft.com/office/drawing/2014/main" id="{F43F3397-22E1-433C-A01D-31E0B612DBD2}"/>
                </a:ext>
              </a:extLst>
            </p:cNvPr>
            <p:cNvSpPr/>
            <p:nvPr/>
          </p:nvSpPr>
          <p:spPr>
            <a:xfrm>
              <a:off x="6108379" y="2903268"/>
              <a:ext cx="278284" cy="278284"/>
            </a:xfrm>
            <a:prstGeom prst="ellipse">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t>4</a:t>
              </a:r>
            </a:p>
          </p:txBody>
        </p:sp>
        <p:cxnSp>
          <p:nvCxnSpPr>
            <p:cNvPr id="49" name="מחבר ישר 48">
              <a:extLst>
                <a:ext uri="{FF2B5EF4-FFF2-40B4-BE49-F238E27FC236}">
                  <a16:creationId xmlns:a16="http://schemas.microsoft.com/office/drawing/2014/main" id="{E9831C66-5D79-4A59-94BF-A930BEE25DD8}"/>
                </a:ext>
              </a:extLst>
            </p:cNvPr>
            <p:cNvCxnSpPr>
              <a:cxnSpLocks/>
            </p:cNvCxnSpPr>
            <p:nvPr/>
          </p:nvCxnSpPr>
          <p:spPr>
            <a:xfrm flipH="1">
              <a:off x="1143000" y="3173932"/>
              <a:ext cx="5104522" cy="0"/>
            </a:xfrm>
            <a:prstGeom prst="line">
              <a:avLst/>
            </a:prstGeom>
            <a:ln>
              <a:solidFill>
                <a:srgbClr val="FFB70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87FA3610-5DDA-499D-861A-C8BF4AE3C40F}"/>
                </a:ext>
              </a:extLst>
            </p:cNvPr>
            <p:cNvSpPr txBox="1"/>
            <p:nvPr/>
          </p:nvSpPr>
          <p:spPr>
            <a:xfrm>
              <a:off x="907299" y="3176680"/>
              <a:ext cx="5170616" cy="3050387"/>
            </a:xfrm>
            <a:prstGeom prst="rect">
              <a:avLst/>
            </a:prstGeom>
            <a:noFill/>
          </p:spPr>
          <p:txBody>
            <a:bodyPr wrap="square" lIns="36000" rtlCol="1">
              <a:spAutoFit/>
            </a:bodyPr>
            <a:lstStyle/>
            <a:p>
              <a:pPr algn="r" rtl="1">
                <a:lnSpc>
                  <a:spcPct val="150000"/>
                </a:lnSpc>
                <a:spcAft>
                  <a:spcPts val="600"/>
                </a:spcAft>
              </a:pPr>
              <a:r>
                <a:rPr lang="he-IL" sz="1500" dirty="0">
                  <a:solidFill>
                    <a:schemeClr val="tx1">
                      <a:lumMod val="50000"/>
                      <a:lumOff val="50000"/>
                    </a:schemeClr>
                  </a:solidFill>
                </a:rPr>
                <a:t>במידה ובשלב הקודם הוחלט שיש התאמה בין הילד לפנימייה, מתקיימת ועדת קבלה ובה נפגשים:</a:t>
              </a:r>
            </a:p>
            <a:p>
              <a:pPr marL="177801" indent="-177801" algn="r" rtl="1">
                <a:lnSpc>
                  <a:spcPct val="150000"/>
                </a:lnSpc>
                <a:spcAft>
                  <a:spcPts val="600"/>
                </a:spcAft>
                <a:buFont typeface="Arial" panose="020B0604020202020204" pitchFamily="34" charset="0"/>
                <a:buChar char="•"/>
              </a:pPr>
              <a:r>
                <a:rPr lang="he-IL" sz="1500" dirty="0">
                  <a:solidFill>
                    <a:schemeClr val="tx1">
                      <a:lumMod val="50000"/>
                      <a:lumOff val="50000"/>
                    </a:schemeClr>
                  </a:solidFill>
                </a:rPr>
                <a:t>הילד בליווי הוריו / אפוטרופוס</a:t>
              </a:r>
            </a:p>
            <a:p>
              <a:pPr marL="177801" indent="-177801" algn="r" rtl="1">
                <a:lnSpc>
                  <a:spcPct val="150000"/>
                </a:lnSpc>
                <a:spcAft>
                  <a:spcPts val="600"/>
                </a:spcAft>
                <a:buFont typeface="Arial" panose="020B0604020202020204" pitchFamily="34" charset="0"/>
                <a:buChar char="•"/>
              </a:pPr>
              <a:r>
                <a:rPr lang="he-IL" sz="1500" dirty="0">
                  <a:solidFill>
                    <a:schemeClr val="tx1">
                      <a:lumMod val="50000"/>
                      <a:lumOff val="50000"/>
                    </a:schemeClr>
                  </a:solidFill>
                </a:rPr>
                <a:t>מטעם הכפר: מנהל הכפר, עו"ס, רכז חינוך, רכז טיפול ולעיתים הפסיכולוג</a:t>
              </a:r>
            </a:p>
            <a:p>
              <a:pPr marL="177801" indent="-177801" algn="r" rtl="1">
                <a:lnSpc>
                  <a:spcPct val="150000"/>
                </a:lnSpc>
                <a:spcAft>
                  <a:spcPts val="600"/>
                </a:spcAft>
                <a:buFont typeface="Arial" panose="020B0604020202020204" pitchFamily="34" charset="0"/>
                <a:buChar char="•"/>
              </a:pPr>
              <a:r>
                <a:rPr lang="he-IL" sz="1500" dirty="0">
                  <a:solidFill>
                    <a:schemeClr val="tx1">
                      <a:lumMod val="50000"/>
                      <a:lumOff val="50000"/>
                    </a:schemeClr>
                  </a:solidFill>
                </a:rPr>
                <a:t>מטעם גורמי הרווחה: עו"ס של הרווחה וצוות ממרכז חירום.</a:t>
              </a:r>
              <a:br>
                <a:rPr lang="en-US" sz="1500" dirty="0">
                  <a:solidFill>
                    <a:schemeClr val="tx1">
                      <a:lumMod val="50000"/>
                      <a:lumOff val="50000"/>
                    </a:schemeClr>
                  </a:solidFill>
                </a:rPr>
              </a:br>
              <a:r>
                <a:rPr lang="he-IL" sz="1500" dirty="0">
                  <a:solidFill>
                    <a:schemeClr val="tx1">
                      <a:lumMod val="50000"/>
                      <a:lumOff val="50000"/>
                    </a:schemeClr>
                  </a:solidFill>
                </a:rPr>
                <a:t>במידה וישנו צו בית משפט, גם עו"ס לחוק הנוער (המתמחה בחוק הנוגע להגנה על קטינים)</a:t>
              </a:r>
            </a:p>
          </p:txBody>
        </p:sp>
      </p:grpSp>
      <p:grpSp>
        <p:nvGrpSpPr>
          <p:cNvPr id="51" name="קבוצה 50">
            <a:extLst>
              <a:ext uri="{FF2B5EF4-FFF2-40B4-BE49-F238E27FC236}">
                <a16:creationId xmlns:a16="http://schemas.microsoft.com/office/drawing/2014/main" id="{9F719688-E577-4029-BACF-C275A8884C8B}"/>
              </a:ext>
            </a:extLst>
          </p:cNvPr>
          <p:cNvGrpSpPr/>
          <p:nvPr/>
        </p:nvGrpSpPr>
        <p:grpSpPr>
          <a:xfrm>
            <a:off x="891362" y="7818161"/>
            <a:ext cx="5479364" cy="1049131"/>
            <a:chOff x="907299" y="2869613"/>
            <a:chExt cx="5479364" cy="1049130"/>
          </a:xfrm>
        </p:grpSpPr>
        <p:sp>
          <p:nvSpPr>
            <p:cNvPr id="52" name="TextBox 51">
              <a:extLst>
                <a:ext uri="{FF2B5EF4-FFF2-40B4-BE49-F238E27FC236}">
                  <a16:creationId xmlns:a16="http://schemas.microsoft.com/office/drawing/2014/main" id="{EBC89E11-4B0D-4884-B700-2DBF7CB93EFE}"/>
                </a:ext>
              </a:extLst>
            </p:cNvPr>
            <p:cNvSpPr txBox="1"/>
            <p:nvPr/>
          </p:nvSpPr>
          <p:spPr>
            <a:xfrm>
              <a:off x="1025150" y="2869613"/>
              <a:ext cx="5104521" cy="323165"/>
            </a:xfrm>
            <a:prstGeom prst="rect">
              <a:avLst/>
            </a:prstGeom>
            <a:noFill/>
          </p:spPr>
          <p:txBody>
            <a:bodyPr wrap="square" lIns="36000" rtlCol="1">
              <a:spAutoFit/>
            </a:bodyPr>
            <a:lstStyle/>
            <a:p>
              <a:pPr algn="r" rtl="1">
                <a:spcAft>
                  <a:spcPts val="600"/>
                </a:spcAft>
              </a:pPr>
              <a:r>
                <a:rPr lang="he-IL" sz="1500" dirty="0">
                  <a:solidFill>
                    <a:srgbClr val="76B856"/>
                  </a:solidFill>
                </a:rPr>
                <a:t>פרסום מסקנות ועדת הקבלה</a:t>
              </a:r>
            </a:p>
          </p:txBody>
        </p:sp>
        <p:sp>
          <p:nvSpPr>
            <p:cNvPr id="53" name="אליפסה 52">
              <a:extLst>
                <a:ext uri="{FF2B5EF4-FFF2-40B4-BE49-F238E27FC236}">
                  <a16:creationId xmlns:a16="http://schemas.microsoft.com/office/drawing/2014/main" id="{7A1A7C94-33F6-4C83-B2EE-844A50B0A4C1}"/>
                </a:ext>
              </a:extLst>
            </p:cNvPr>
            <p:cNvSpPr/>
            <p:nvPr/>
          </p:nvSpPr>
          <p:spPr>
            <a:xfrm>
              <a:off x="6108379" y="2903268"/>
              <a:ext cx="278284" cy="278284"/>
            </a:xfrm>
            <a:prstGeom prst="ellipse">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t>5</a:t>
              </a:r>
            </a:p>
          </p:txBody>
        </p:sp>
        <p:cxnSp>
          <p:nvCxnSpPr>
            <p:cNvPr id="54" name="מחבר ישר 53">
              <a:extLst>
                <a:ext uri="{FF2B5EF4-FFF2-40B4-BE49-F238E27FC236}">
                  <a16:creationId xmlns:a16="http://schemas.microsoft.com/office/drawing/2014/main" id="{15F7C092-D608-466C-8152-C426E851ED4D}"/>
                </a:ext>
              </a:extLst>
            </p:cNvPr>
            <p:cNvCxnSpPr>
              <a:cxnSpLocks/>
            </p:cNvCxnSpPr>
            <p:nvPr/>
          </p:nvCxnSpPr>
          <p:spPr>
            <a:xfrm flipH="1">
              <a:off x="1143000" y="3173932"/>
              <a:ext cx="5104522" cy="0"/>
            </a:xfrm>
            <a:prstGeom prst="line">
              <a:avLst/>
            </a:prstGeom>
            <a:ln>
              <a:solidFill>
                <a:srgbClr val="76B856"/>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128DCC67-ADF1-450C-9E4E-FA8185255577}"/>
                </a:ext>
              </a:extLst>
            </p:cNvPr>
            <p:cNvSpPr txBox="1"/>
            <p:nvPr/>
          </p:nvSpPr>
          <p:spPr>
            <a:xfrm>
              <a:off x="907299" y="3176681"/>
              <a:ext cx="5170616" cy="742062"/>
            </a:xfrm>
            <a:prstGeom prst="rect">
              <a:avLst/>
            </a:prstGeom>
            <a:noFill/>
          </p:spPr>
          <p:txBody>
            <a:bodyPr wrap="square" lIns="36000" rtlCol="1">
              <a:spAutoFit/>
            </a:bodyPr>
            <a:lstStyle/>
            <a:p>
              <a:pPr algn="r" rtl="1">
                <a:lnSpc>
                  <a:spcPct val="150000"/>
                </a:lnSpc>
                <a:spcAft>
                  <a:spcPts val="600"/>
                </a:spcAft>
              </a:pPr>
              <a:r>
                <a:rPr lang="he-IL" sz="1500" dirty="0">
                  <a:solidFill>
                    <a:schemeClr val="tx1">
                      <a:lumMod val="50000"/>
                      <a:lumOff val="50000"/>
                    </a:schemeClr>
                  </a:solidFill>
                </a:rPr>
                <a:t>התשובה של ועדת הקבלה ותשובתו של הילד לא ניתנת במקום אלא במכתב רשמי יחד עם סיכום החומרים שהועברו עד כה.</a:t>
              </a:r>
            </a:p>
          </p:txBody>
        </p:sp>
      </p:grpSp>
      <p:sp>
        <p:nvSpPr>
          <p:cNvPr id="25" name="מלבן 24">
            <a:hlinkClick r:id="" action="ppaction://hlinkshowjump?jump=nextslide"/>
            <a:extLst>
              <a:ext uri="{FF2B5EF4-FFF2-40B4-BE49-F238E27FC236}">
                <a16:creationId xmlns:a16="http://schemas.microsoft.com/office/drawing/2014/main" id="{76294C7A-DDEC-4108-A78B-B643D36BFBEE}"/>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25">
            <a:hlinkClick r:id="" action="ppaction://hlinkshowjump?jump=previousslide"/>
            <a:extLst>
              <a:ext uri="{FF2B5EF4-FFF2-40B4-BE49-F238E27FC236}">
                <a16:creationId xmlns:a16="http://schemas.microsoft.com/office/drawing/2014/main" id="{0EE978BF-68D3-4F40-BB31-36A73EB5600B}"/>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a:hlinkClick r:id="rId2" action="ppaction://hlinksldjump"/>
            <a:extLst>
              <a:ext uri="{FF2B5EF4-FFF2-40B4-BE49-F238E27FC236}">
                <a16:creationId xmlns:a16="http://schemas.microsoft.com/office/drawing/2014/main" id="{4ACABEA5-965F-4F61-BEA7-7755813304B6}"/>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a:hlinkClick r:id="rId3" action="ppaction://hlinksldjump"/>
            <a:extLst>
              <a:ext uri="{FF2B5EF4-FFF2-40B4-BE49-F238E27FC236}">
                <a16:creationId xmlns:a16="http://schemas.microsoft.com/office/drawing/2014/main" id="{42690813-DA0B-4F06-AC70-B061536B67C9}"/>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ציין מיקום של מספר שקופית 3">
            <a:extLst>
              <a:ext uri="{FF2B5EF4-FFF2-40B4-BE49-F238E27FC236}">
                <a16:creationId xmlns:a16="http://schemas.microsoft.com/office/drawing/2014/main" id="{0B9D45E0-5C21-4A8F-A3A4-A5B6B74972C9}"/>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124</a:t>
            </a:fld>
            <a:endParaRPr lang="he-IL" dirty="0"/>
          </a:p>
        </p:txBody>
      </p:sp>
    </p:spTree>
    <p:extLst>
      <p:ext uri="{BB962C8B-B14F-4D97-AF65-F5344CB8AC3E}">
        <p14:creationId xmlns:p14="http://schemas.microsoft.com/office/powerpoint/2010/main" val="273455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6672822"/>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grpSp>
        <p:nvGrpSpPr>
          <p:cNvPr id="9" name="קבוצה 8">
            <a:extLst>
              <a:ext uri="{FF2B5EF4-FFF2-40B4-BE49-F238E27FC236}">
                <a16:creationId xmlns:a16="http://schemas.microsoft.com/office/drawing/2014/main" id="{AC315AEC-2F2C-4D25-9E72-7599037BA08D}"/>
              </a:ext>
            </a:extLst>
          </p:cNvPr>
          <p:cNvGrpSpPr/>
          <p:nvPr/>
        </p:nvGrpSpPr>
        <p:grpSpPr>
          <a:xfrm>
            <a:off x="1035732" y="2514013"/>
            <a:ext cx="5350932" cy="4665505"/>
            <a:chOff x="1035732" y="2869613"/>
            <a:chExt cx="5350931" cy="4665507"/>
          </a:xfrm>
        </p:grpSpPr>
        <p:sp>
          <p:nvSpPr>
            <p:cNvPr id="81" name="TextBox 80">
              <a:extLst>
                <a:ext uri="{FF2B5EF4-FFF2-40B4-BE49-F238E27FC236}">
                  <a16:creationId xmlns:a16="http://schemas.microsoft.com/office/drawing/2014/main" id="{746022B9-81E6-4A98-B5DA-6DAF0B4B1DDB}"/>
                </a:ext>
              </a:extLst>
            </p:cNvPr>
            <p:cNvSpPr txBox="1"/>
            <p:nvPr/>
          </p:nvSpPr>
          <p:spPr>
            <a:xfrm>
              <a:off x="1087490" y="2869613"/>
              <a:ext cx="5042181" cy="323165"/>
            </a:xfrm>
            <a:prstGeom prst="rect">
              <a:avLst/>
            </a:prstGeom>
            <a:noFill/>
          </p:spPr>
          <p:txBody>
            <a:bodyPr wrap="square" lIns="36000" rtlCol="1">
              <a:spAutoFit/>
            </a:bodyPr>
            <a:lstStyle/>
            <a:p>
              <a:pPr algn="r" rtl="1">
                <a:spcAft>
                  <a:spcPts val="600"/>
                </a:spcAft>
              </a:pPr>
              <a:r>
                <a:rPr lang="he-IL" sz="1500" dirty="0">
                  <a:solidFill>
                    <a:srgbClr val="609B43"/>
                  </a:solidFill>
                </a:rPr>
                <a:t>תיאום ועדת קליטה</a:t>
              </a:r>
            </a:p>
          </p:txBody>
        </p:sp>
        <p:sp>
          <p:nvSpPr>
            <p:cNvPr id="2" name="אליפסה 1">
              <a:extLst>
                <a:ext uri="{FF2B5EF4-FFF2-40B4-BE49-F238E27FC236}">
                  <a16:creationId xmlns:a16="http://schemas.microsoft.com/office/drawing/2014/main" id="{8A3A5743-C31E-45D0-BD18-8F17A78FBD33}"/>
                </a:ext>
              </a:extLst>
            </p:cNvPr>
            <p:cNvSpPr/>
            <p:nvPr/>
          </p:nvSpPr>
          <p:spPr>
            <a:xfrm>
              <a:off x="6108379" y="2903268"/>
              <a:ext cx="278284" cy="278284"/>
            </a:xfrm>
            <a:prstGeom prst="ellipse">
              <a:avLst/>
            </a:prstGeom>
            <a:solidFill>
              <a:srgbClr val="609B4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t>6</a:t>
              </a:r>
            </a:p>
          </p:txBody>
        </p:sp>
        <p:cxnSp>
          <p:nvCxnSpPr>
            <p:cNvPr id="6" name="מחבר ישר 5">
              <a:extLst>
                <a:ext uri="{FF2B5EF4-FFF2-40B4-BE49-F238E27FC236}">
                  <a16:creationId xmlns:a16="http://schemas.microsoft.com/office/drawing/2014/main" id="{5A42C72C-11AD-4F5A-9797-F96B42EB642E}"/>
                </a:ext>
              </a:extLst>
            </p:cNvPr>
            <p:cNvCxnSpPr>
              <a:cxnSpLocks/>
            </p:cNvCxnSpPr>
            <p:nvPr/>
          </p:nvCxnSpPr>
          <p:spPr>
            <a:xfrm flipH="1">
              <a:off x="1143000" y="3173932"/>
              <a:ext cx="5104522" cy="0"/>
            </a:xfrm>
            <a:prstGeom prst="line">
              <a:avLst/>
            </a:prstGeom>
            <a:ln>
              <a:solidFill>
                <a:srgbClr val="609B43"/>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24C5AFE-1B6C-42B3-AD97-E7DCC024E74E}"/>
                </a:ext>
              </a:extLst>
            </p:cNvPr>
            <p:cNvSpPr txBox="1"/>
            <p:nvPr/>
          </p:nvSpPr>
          <p:spPr>
            <a:xfrm>
              <a:off x="1035732" y="3176681"/>
              <a:ext cx="5042183" cy="4358439"/>
            </a:xfrm>
            <a:prstGeom prst="rect">
              <a:avLst/>
            </a:prstGeom>
            <a:noFill/>
          </p:spPr>
          <p:txBody>
            <a:bodyPr wrap="square" lIns="36000" rtlCol="1">
              <a:spAutoFit/>
            </a:bodyPr>
            <a:lstStyle/>
            <a:p>
              <a:pPr algn="r" rtl="1">
                <a:lnSpc>
                  <a:spcPct val="150000"/>
                </a:lnSpc>
                <a:spcAft>
                  <a:spcPts val="600"/>
                </a:spcAft>
              </a:pPr>
              <a:r>
                <a:rPr lang="he-IL" sz="1500" dirty="0">
                  <a:solidFill>
                    <a:schemeClr val="tx1">
                      <a:lumMod val="50000"/>
                      <a:lumOff val="50000"/>
                    </a:schemeClr>
                  </a:solidFill>
                </a:rPr>
                <a:t>שלב זה כולל את הכנת כלל החומרים הנדרשים עבור הילד לפני שהוא נקלט בכפר: אישור רפואי, טפסים רלוונטיים, כרטיס קופת חולים, מעבר למרפאת קופת החולים האזורית, צילום ת"ז, תשלום עבור הילד מהרווחה, ציוד ראשוני מהבית . טרם הגעת הילד, נשלח דף קליטה לעו"ס ברווחה ובו מפורט הציוד שעל הילד להביא עמו.</a:t>
              </a:r>
            </a:p>
            <a:p>
              <a:pPr algn="r" rtl="1">
                <a:lnSpc>
                  <a:spcPct val="150000"/>
                </a:lnSpc>
                <a:spcAft>
                  <a:spcPts val="600"/>
                </a:spcAft>
              </a:pPr>
              <a:r>
                <a:rPr lang="he-IL" sz="1500" dirty="0">
                  <a:solidFill>
                    <a:schemeClr val="tx1">
                      <a:lumMod val="50000"/>
                      <a:lumOff val="50000"/>
                    </a:schemeClr>
                  </a:solidFill>
                </a:rPr>
                <a:t>בכל מקרה חשוב להכין (ולרכוש אם צריך) ציוד אישי לילד שכן לרוב הילד יגיע עם ציוד מינימלי. בנוסף ישנה תחושה טובה יותר כאשר מקבלים ציוד חדש.</a:t>
              </a:r>
              <a:br>
                <a:rPr lang="en-US" sz="1500" dirty="0">
                  <a:solidFill>
                    <a:schemeClr val="tx1">
                      <a:lumMod val="50000"/>
                      <a:lumOff val="50000"/>
                    </a:schemeClr>
                  </a:solidFill>
                </a:rPr>
              </a:br>
              <a:r>
                <a:rPr lang="he-IL" sz="1500" dirty="0">
                  <a:solidFill>
                    <a:schemeClr val="tx1">
                      <a:lumMod val="50000"/>
                      <a:lumOff val="50000"/>
                    </a:schemeClr>
                  </a:solidFill>
                </a:rPr>
                <a:t>ציוד לדוגמה: מגבת אישית, מצעים (לתת לילד ולמשפחתו לסדר אותם), כרית, מברשת שיניים. השלמת בגדים וציוד בהמשך תהיה לפי הצורך.</a:t>
              </a:r>
            </a:p>
            <a:p>
              <a:pPr algn="r" rtl="1">
                <a:lnSpc>
                  <a:spcPct val="150000"/>
                </a:lnSpc>
                <a:spcAft>
                  <a:spcPts val="600"/>
                </a:spcAft>
              </a:pPr>
              <a:endParaRPr lang="he-IL" sz="1500" dirty="0">
                <a:solidFill>
                  <a:schemeClr val="tx1">
                    <a:lumMod val="50000"/>
                    <a:lumOff val="50000"/>
                  </a:schemeClr>
                </a:solidFill>
                <a:latin typeface="Arial" pitchFamily="34" charset="0"/>
                <a:cs typeface="Arial" pitchFamily="34" charset="0"/>
              </a:endParaRPr>
            </a:p>
          </p:txBody>
        </p:sp>
      </p:gr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קליטת ילד בכפר</a:t>
            </a:r>
          </a:p>
        </p:txBody>
      </p:sp>
      <p:grpSp>
        <p:nvGrpSpPr>
          <p:cNvPr id="38" name="קבוצה 37">
            <a:extLst>
              <a:ext uri="{FF2B5EF4-FFF2-40B4-BE49-F238E27FC236}">
                <a16:creationId xmlns:a16="http://schemas.microsoft.com/office/drawing/2014/main" id="{EBE4A568-BBE8-4461-B3DD-8677A2409BFC}"/>
              </a:ext>
            </a:extLst>
          </p:cNvPr>
          <p:cNvGrpSpPr/>
          <p:nvPr/>
        </p:nvGrpSpPr>
        <p:grpSpPr>
          <a:xfrm>
            <a:off x="1034546" y="7105774"/>
            <a:ext cx="5350932" cy="1472322"/>
            <a:chOff x="1035732" y="2869613"/>
            <a:chExt cx="5350931" cy="1472322"/>
          </a:xfrm>
        </p:grpSpPr>
        <p:sp>
          <p:nvSpPr>
            <p:cNvPr id="39" name="TextBox 38">
              <a:extLst>
                <a:ext uri="{FF2B5EF4-FFF2-40B4-BE49-F238E27FC236}">
                  <a16:creationId xmlns:a16="http://schemas.microsoft.com/office/drawing/2014/main" id="{2BE7FFB1-7A29-4A67-BBC6-61861349D692}"/>
                </a:ext>
              </a:extLst>
            </p:cNvPr>
            <p:cNvSpPr txBox="1"/>
            <p:nvPr/>
          </p:nvSpPr>
          <p:spPr>
            <a:xfrm>
              <a:off x="1087490" y="2869613"/>
              <a:ext cx="5042181" cy="323165"/>
            </a:xfrm>
            <a:prstGeom prst="rect">
              <a:avLst/>
            </a:prstGeom>
            <a:noFill/>
          </p:spPr>
          <p:txBody>
            <a:bodyPr wrap="square" lIns="36000" rtlCol="1">
              <a:spAutoFit/>
            </a:bodyPr>
            <a:lstStyle/>
            <a:p>
              <a:pPr algn="r" rtl="1">
                <a:spcAft>
                  <a:spcPts val="600"/>
                </a:spcAft>
              </a:pPr>
              <a:r>
                <a:rPr lang="he-IL" sz="1500" dirty="0">
                  <a:solidFill>
                    <a:srgbClr val="4A7933"/>
                  </a:solidFill>
                </a:rPr>
                <a:t>קליטה בכפר ובמשפחתון</a:t>
              </a:r>
            </a:p>
          </p:txBody>
        </p:sp>
        <p:sp>
          <p:nvSpPr>
            <p:cNvPr id="40" name="אליפסה 39">
              <a:extLst>
                <a:ext uri="{FF2B5EF4-FFF2-40B4-BE49-F238E27FC236}">
                  <a16:creationId xmlns:a16="http://schemas.microsoft.com/office/drawing/2014/main" id="{C3A1F361-EBD1-4A90-937A-91F65615DE00}"/>
                </a:ext>
              </a:extLst>
            </p:cNvPr>
            <p:cNvSpPr/>
            <p:nvPr/>
          </p:nvSpPr>
          <p:spPr>
            <a:xfrm>
              <a:off x="6108379" y="2903268"/>
              <a:ext cx="278284" cy="278284"/>
            </a:xfrm>
            <a:prstGeom prst="ellipse">
              <a:avLst/>
            </a:prstGeom>
            <a:solidFill>
              <a:srgbClr val="4A7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t>7</a:t>
              </a:r>
            </a:p>
          </p:txBody>
        </p:sp>
        <p:cxnSp>
          <p:nvCxnSpPr>
            <p:cNvPr id="41" name="מחבר ישר 40">
              <a:extLst>
                <a:ext uri="{FF2B5EF4-FFF2-40B4-BE49-F238E27FC236}">
                  <a16:creationId xmlns:a16="http://schemas.microsoft.com/office/drawing/2014/main" id="{BFD80897-2CC3-46D3-B3D4-A11ECBEA7DD7}"/>
                </a:ext>
              </a:extLst>
            </p:cNvPr>
            <p:cNvCxnSpPr>
              <a:cxnSpLocks/>
            </p:cNvCxnSpPr>
            <p:nvPr/>
          </p:nvCxnSpPr>
          <p:spPr>
            <a:xfrm flipH="1">
              <a:off x="1143000" y="3173932"/>
              <a:ext cx="5104522" cy="0"/>
            </a:xfrm>
            <a:prstGeom prst="line">
              <a:avLst/>
            </a:prstGeom>
            <a:ln>
              <a:solidFill>
                <a:srgbClr val="4A7933"/>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7672146-4815-4B92-9892-3363FC9F1EAD}"/>
                </a:ext>
              </a:extLst>
            </p:cNvPr>
            <p:cNvSpPr txBox="1"/>
            <p:nvPr/>
          </p:nvSpPr>
          <p:spPr>
            <a:xfrm>
              <a:off x="1035732" y="3176680"/>
              <a:ext cx="5042183" cy="1165255"/>
            </a:xfrm>
            <a:prstGeom prst="rect">
              <a:avLst/>
            </a:prstGeom>
            <a:noFill/>
          </p:spPr>
          <p:txBody>
            <a:bodyPr wrap="square" lIns="36000" rtlCol="1">
              <a:spAutoFit/>
            </a:bodyPr>
            <a:lstStyle/>
            <a:p>
              <a:pPr algn="r" rtl="1">
                <a:lnSpc>
                  <a:spcPct val="150000"/>
                </a:lnSpc>
                <a:spcAft>
                  <a:spcPts val="600"/>
                </a:spcAft>
              </a:pPr>
              <a:r>
                <a:rPr lang="he-IL" sz="1500" dirty="0">
                  <a:solidFill>
                    <a:schemeClr val="tx1">
                      <a:lumMod val="50000"/>
                      <a:lumOff val="50000"/>
                    </a:schemeClr>
                  </a:solidFill>
                </a:rPr>
                <a:t>הקליטה בכפר ובמשפחתון כוללת את ההגעה הפיסית של הילד ובמקביל מתייחסת לילדי המשפחתון שיחיו עמו.</a:t>
              </a:r>
            </a:p>
            <a:p>
              <a:pPr algn="r" rtl="1">
                <a:lnSpc>
                  <a:spcPct val="150000"/>
                </a:lnSpc>
                <a:spcAft>
                  <a:spcPts val="600"/>
                </a:spcAft>
              </a:pPr>
              <a:r>
                <a:rPr lang="he-IL" sz="1500" dirty="0">
                  <a:solidFill>
                    <a:schemeClr val="tx1">
                      <a:lumMod val="50000"/>
                      <a:lumOff val="50000"/>
                    </a:schemeClr>
                  </a:solidFill>
                  <a:latin typeface="Arial" pitchFamily="34" charset="0"/>
                  <a:cs typeface="Arial" pitchFamily="34" charset="0"/>
                </a:rPr>
                <a:t>על כך ניתן לקרוא בעמוד הבא.</a:t>
              </a:r>
            </a:p>
          </p:txBody>
        </p:sp>
      </p:grpSp>
      <p:sp>
        <p:nvSpPr>
          <p:cNvPr id="22" name="מלבן 21">
            <a:hlinkClick r:id="" action="ppaction://hlinkshowjump?jump=nextslide"/>
            <a:extLst>
              <a:ext uri="{FF2B5EF4-FFF2-40B4-BE49-F238E27FC236}">
                <a16:creationId xmlns:a16="http://schemas.microsoft.com/office/drawing/2014/main" id="{F5F1F8D1-7449-4617-A334-124406115C81}"/>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a:hlinkClick r:id="" action="ppaction://hlinkshowjump?jump=previousslide"/>
            <a:extLst>
              <a:ext uri="{FF2B5EF4-FFF2-40B4-BE49-F238E27FC236}">
                <a16:creationId xmlns:a16="http://schemas.microsoft.com/office/drawing/2014/main" id="{CBE86F66-B657-4828-B2E8-328B649264B0}"/>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a:hlinkClick r:id="rId2" action="ppaction://hlinksldjump"/>
            <a:extLst>
              <a:ext uri="{FF2B5EF4-FFF2-40B4-BE49-F238E27FC236}">
                <a16:creationId xmlns:a16="http://schemas.microsoft.com/office/drawing/2014/main" id="{4E646CB9-7B27-4D3C-8945-E59D9C99071B}"/>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a:hlinkClick r:id="rId3" action="ppaction://hlinksldjump"/>
            <a:extLst>
              <a:ext uri="{FF2B5EF4-FFF2-40B4-BE49-F238E27FC236}">
                <a16:creationId xmlns:a16="http://schemas.microsoft.com/office/drawing/2014/main" id="{32081235-A588-43F6-B976-3C2309AFA392}"/>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ציין מיקום של מספר שקופית 3">
            <a:extLst>
              <a:ext uri="{FF2B5EF4-FFF2-40B4-BE49-F238E27FC236}">
                <a16:creationId xmlns:a16="http://schemas.microsoft.com/office/drawing/2014/main" id="{66518B55-C652-42AC-BB01-DC974803ABC5}"/>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125</a:t>
            </a:fld>
            <a:endParaRPr lang="he-IL" dirty="0"/>
          </a:p>
        </p:txBody>
      </p:sp>
    </p:spTree>
    <p:extLst>
      <p:ext uri="{BB962C8B-B14F-4D97-AF65-F5344CB8AC3E}">
        <p14:creationId xmlns:p14="http://schemas.microsoft.com/office/powerpoint/2010/main" val="67221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761378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0" name="TextBox 39">
            <a:extLst>
              <a:ext uri="{FF2B5EF4-FFF2-40B4-BE49-F238E27FC236}">
                <a16:creationId xmlns:a16="http://schemas.microsoft.com/office/drawing/2014/main" id="{60992F3C-67D2-4C17-AB2E-7F5D4F277B33}"/>
              </a:ext>
            </a:extLst>
          </p:cNvPr>
          <p:cNvSpPr txBox="1"/>
          <p:nvPr/>
        </p:nvSpPr>
        <p:spPr>
          <a:xfrm>
            <a:off x="973395" y="2427381"/>
            <a:ext cx="5516240" cy="416268"/>
          </a:xfrm>
          <a:prstGeom prst="rect">
            <a:avLst/>
          </a:prstGeom>
          <a:noFill/>
        </p:spPr>
        <p:txBody>
          <a:bodyPr wrap="square" lIns="36000" rtlCol="1">
            <a:spAutoFit/>
          </a:bodyPr>
          <a:lstStyle/>
          <a:p>
            <a:pPr algn="r" rtl="1">
              <a:lnSpc>
                <a:spcPct val="150000"/>
              </a:lnSpc>
              <a:spcAft>
                <a:spcPts val="600"/>
              </a:spcAft>
            </a:pPr>
            <a:r>
              <a:rPr lang="he-IL" sz="1601" dirty="0">
                <a:solidFill>
                  <a:schemeClr val="tx1">
                    <a:lumMod val="50000"/>
                    <a:lumOff val="50000"/>
                  </a:schemeClr>
                </a:solidFill>
                <a:latin typeface="Arial" pitchFamily="34" charset="0"/>
                <a:cs typeface="Arial" pitchFamily="34" charset="0"/>
              </a:rPr>
              <a:t>ישנה התרגשות ואף מתח לקראת הצטרפותו של ילד חדש</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קליטת ילד בכפר</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58" name="מלבן: פינות מעוגלות 57">
            <a:extLst>
              <a:ext uri="{FF2B5EF4-FFF2-40B4-BE49-F238E27FC236}">
                <a16:creationId xmlns:a16="http://schemas.microsoft.com/office/drawing/2014/main" id="{D3A78304-D4D1-4E5A-A930-86937314B5B2}"/>
              </a:ext>
            </a:extLst>
          </p:cNvPr>
          <p:cNvSpPr/>
          <p:nvPr/>
        </p:nvSpPr>
        <p:spPr>
          <a:xfrm>
            <a:off x="1222643" y="7683008"/>
            <a:ext cx="5136837" cy="1584000"/>
          </a:xfrm>
          <a:prstGeom prst="roundRect">
            <a:avLst>
              <a:gd name="adj" fmla="val 1299"/>
            </a:avLst>
          </a:prstGeom>
          <a:solidFill>
            <a:schemeClr val="bg1"/>
          </a:solidFill>
          <a:ln>
            <a:solidFill>
              <a:srgbClr val="F8C8D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TextBox 58">
            <a:extLst>
              <a:ext uri="{FF2B5EF4-FFF2-40B4-BE49-F238E27FC236}">
                <a16:creationId xmlns:a16="http://schemas.microsoft.com/office/drawing/2014/main" id="{18815792-0FDC-4D10-B6AA-DB72A958FC58}"/>
              </a:ext>
            </a:extLst>
          </p:cNvPr>
          <p:cNvSpPr txBox="1"/>
          <p:nvPr/>
        </p:nvSpPr>
        <p:spPr>
          <a:xfrm>
            <a:off x="1268568" y="7658600"/>
            <a:ext cx="5084495" cy="1524841"/>
          </a:xfrm>
          <a:prstGeom prst="rect">
            <a:avLst/>
          </a:prstGeom>
          <a:noFill/>
          <a:ln>
            <a:noFill/>
          </a:ln>
        </p:spPr>
        <p:txBody>
          <a:bodyPr wrap="square" rtlCol="1">
            <a:spAutoFit/>
          </a:bodyPr>
          <a:lstStyle/>
          <a:p>
            <a:pPr algn="r" rtl="1">
              <a:lnSpc>
                <a:spcPct val="150000"/>
              </a:lnSpc>
            </a:pPr>
            <a:r>
              <a:rPr lang="he-IL" sz="1601" b="1" dirty="0">
                <a:solidFill>
                  <a:srgbClr val="E20000"/>
                </a:solidFill>
              </a:rPr>
              <a:t>שים      !</a:t>
            </a:r>
            <a:br>
              <a:rPr lang="en-US" sz="1601" b="1" dirty="0">
                <a:solidFill>
                  <a:srgbClr val="E20000"/>
                </a:solidFill>
              </a:rPr>
            </a:br>
            <a:r>
              <a:rPr lang="he-IL" sz="1601" dirty="0">
                <a:solidFill>
                  <a:schemeClr val="tx1">
                    <a:lumMod val="50000"/>
                    <a:lumOff val="50000"/>
                  </a:schemeClr>
                </a:solidFill>
              </a:rPr>
              <a:t>הילד מגיע מבולבל. הוא נתלש מהשורשים שלו ומהסביבה המוכרת לו. </a:t>
            </a:r>
            <a:r>
              <a:rPr lang="he-IL" sz="1601" b="1" dirty="0">
                <a:solidFill>
                  <a:schemeClr val="tx1">
                    <a:lumMod val="50000"/>
                    <a:lumOff val="50000"/>
                  </a:schemeClr>
                </a:solidFill>
                <a:highlight>
                  <a:srgbClr val="FEE9D5"/>
                </a:highlight>
              </a:rPr>
              <a:t>הכלה ואמפתיה</a:t>
            </a:r>
            <a:r>
              <a:rPr lang="he-IL" sz="1601" dirty="0">
                <a:solidFill>
                  <a:schemeClr val="tx1">
                    <a:lumMod val="50000"/>
                    <a:lumOff val="50000"/>
                  </a:schemeClr>
                </a:solidFill>
              </a:rPr>
              <a:t> של כל הסביבה לתהליך הקליטה של הילד הם קריטיים.</a:t>
            </a:r>
          </a:p>
        </p:txBody>
      </p:sp>
      <p:sp>
        <p:nvSpPr>
          <p:cNvPr id="60" name="לב 59">
            <a:extLst>
              <a:ext uri="{FF2B5EF4-FFF2-40B4-BE49-F238E27FC236}">
                <a16:creationId xmlns:a16="http://schemas.microsoft.com/office/drawing/2014/main" id="{C8C80554-7C24-4610-81E3-05D5C14CA575}"/>
              </a:ext>
            </a:extLst>
          </p:cNvPr>
          <p:cNvSpPr/>
          <p:nvPr/>
        </p:nvSpPr>
        <p:spPr>
          <a:xfrm>
            <a:off x="5654234" y="7809162"/>
            <a:ext cx="206375" cy="206375"/>
          </a:xfrm>
          <a:prstGeom prst="heart">
            <a:avLst/>
          </a:prstGeom>
          <a:solidFill>
            <a:srgbClr val="E20000"/>
          </a:solid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צורה חופשית: צורה 24">
            <a:extLst>
              <a:ext uri="{FF2B5EF4-FFF2-40B4-BE49-F238E27FC236}">
                <a16:creationId xmlns:a16="http://schemas.microsoft.com/office/drawing/2014/main" id="{091C3A56-6D2C-4508-B105-A2751360E6FA}"/>
              </a:ext>
            </a:extLst>
          </p:cNvPr>
          <p:cNvSpPr/>
          <p:nvPr/>
        </p:nvSpPr>
        <p:spPr>
          <a:xfrm>
            <a:off x="2544770" y="3881278"/>
            <a:ext cx="1207189" cy="1207188"/>
          </a:xfrm>
          <a:custGeom>
            <a:avLst/>
            <a:gdLst>
              <a:gd name="connsiteX0" fmla="*/ 0 w 1454817"/>
              <a:gd name="connsiteY0" fmla="*/ 1454817 h 1454817"/>
              <a:gd name="connsiteX1" fmla="*/ 1454817 w 1454817"/>
              <a:gd name="connsiteY1" fmla="*/ 0 h 1454817"/>
              <a:gd name="connsiteX2" fmla="*/ 1454817 w 1454817"/>
              <a:gd name="connsiteY2" fmla="*/ 1454817 h 1454817"/>
              <a:gd name="connsiteX3" fmla="*/ 0 w 1454817"/>
              <a:gd name="connsiteY3" fmla="*/ 1454817 h 1454817"/>
            </a:gdLst>
            <a:ahLst/>
            <a:cxnLst>
              <a:cxn ang="0">
                <a:pos x="connsiteX0" y="connsiteY0"/>
              </a:cxn>
              <a:cxn ang="0">
                <a:pos x="connsiteX1" y="connsiteY1"/>
              </a:cxn>
              <a:cxn ang="0">
                <a:pos x="connsiteX2" y="connsiteY2"/>
              </a:cxn>
              <a:cxn ang="0">
                <a:pos x="connsiteX3" y="connsiteY3"/>
              </a:cxn>
            </a:cxnLst>
            <a:rect l="l" t="t" r="r" b="b"/>
            <a:pathLst>
              <a:path w="1454817" h="1454817">
                <a:moveTo>
                  <a:pt x="0" y="1454817"/>
                </a:moveTo>
                <a:cubicBezTo>
                  <a:pt x="0" y="651344"/>
                  <a:pt x="651344" y="0"/>
                  <a:pt x="1454817" y="0"/>
                </a:cubicBezTo>
                <a:lnTo>
                  <a:pt x="1454817" y="1454817"/>
                </a:lnTo>
                <a:lnTo>
                  <a:pt x="0" y="1454817"/>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346" tIns="568346" rIns="142240" bIns="142240" numCol="1" spcCol="1270" anchor="ctr" anchorCtr="0">
            <a:noAutofit/>
          </a:bodyPr>
          <a:lstStyle/>
          <a:p>
            <a:pPr algn="ctr" defTabSz="889006" rtl="1">
              <a:lnSpc>
                <a:spcPct val="90000"/>
              </a:lnSpc>
              <a:spcBef>
                <a:spcPct val="0"/>
              </a:spcBef>
              <a:spcAft>
                <a:spcPct val="35000"/>
              </a:spcAft>
            </a:pPr>
            <a:endParaRPr lang="he-IL"/>
          </a:p>
        </p:txBody>
      </p:sp>
      <p:sp>
        <p:nvSpPr>
          <p:cNvPr id="27" name="צורה חופשית: צורה 26">
            <a:extLst>
              <a:ext uri="{FF2B5EF4-FFF2-40B4-BE49-F238E27FC236}">
                <a16:creationId xmlns:a16="http://schemas.microsoft.com/office/drawing/2014/main" id="{B64A7A74-9ECE-4982-8A7C-C49723CED671}"/>
              </a:ext>
            </a:extLst>
          </p:cNvPr>
          <p:cNvSpPr/>
          <p:nvPr/>
        </p:nvSpPr>
        <p:spPr>
          <a:xfrm>
            <a:off x="3807720" y="3881278"/>
            <a:ext cx="1207189" cy="1207188"/>
          </a:xfrm>
          <a:custGeom>
            <a:avLst/>
            <a:gdLst>
              <a:gd name="connsiteX0" fmla="*/ 0 w 1454817"/>
              <a:gd name="connsiteY0" fmla="*/ 1454817 h 1454817"/>
              <a:gd name="connsiteX1" fmla="*/ 1454817 w 1454817"/>
              <a:gd name="connsiteY1" fmla="*/ 0 h 1454817"/>
              <a:gd name="connsiteX2" fmla="*/ 1454817 w 1454817"/>
              <a:gd name="connsiteY2" fmla="*/ 1454817 h 1454817"/>
              <a:gd name="connsiteX3" fmla="*/ 0 w 1454817"/>
              <a:gd name="connsiteY3" fmla="*/ 1454817 h 1454817"/>
            </a:gdLst>
            <a:ahLst/>
            <a:cxnLst>
              <a:cxn ang="0">
                <a:pos x="connsiteX0" y="connsiteY0"/>
              </a:cxn>
              <a:cxn ang="0">
                <a:pos x="connsiteX1" y="connsiteY1"/>
              </a:cxn>
              <a:cxn ang="0">
                <a:pos x="connsiteX2" y="connsiteY2"/>
              </a:cxn>
              <a:cxn ang="0">
                <a:pos x="connsiteX3" y="connsiteY3"/>
              </a:cxn>
            </a:cxnLst>
            <a:rect l="l" t="t" r="r" b="b"/>
            <a:pathLst>
              <a:path w="1454817" h="1454817">
                <a:moveTo>
                  <a:pt x="0" y="0"/>
                </a:moveTo>
                <a:cubicBezTo>
                  <a:pt x="803473" y="0"/>
                  <a:pt x="1454817" y="651344"/>
                  <a:pt x="1454817" y="1454817"/>
                </a:cubicBezTo>
                <a:lnTo>
                  <a:pt x="0" y="1454817"/>
                </a:lnTo>
                <a:lnTo>
                  <a:pt x="0" y="0"/>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568346" rIns="568346" bIns="142240" numCol="1" spcCol="1270" anchor="ctr" anchorCtr="0">
            <a:noAutofit/>
          </a:bodyPr>
          <a:lstStyle/>
          <a:p>
            <a:pPr algn="ctr" defTabSz="889006" rtl="1">
              <a:lnSpc>
                <a:spcPct val="90000"/>
              </a:lnSpc>
              <a:spcBef>
                <a:spcPct val="0"/>
              </a:spcBef>
              <a:spcAft>
                <a:spcPct val="35000"/>
              </a:spcAft>
            </a:pPr>
            <a:endParaRPr lang="he-IL"/>
          </a:p>
        </p:txBody>
      </p:sp>
      <p:sp>
        <p:nvSpPr>
          <p:cNvPr id="28" name="צורה חופשית: צורה 27">
            <a:extLst>
              <a:ext uri="{FF2B5EF4-FFF2-40B4-BE49-F238E27FC236}">
                <a16:creationId xmlns:a16="http://schemas.microsoft.com/office/drawing/2014/main" id="{6764696A-CE44-4D89-B2FD-B04514556E6D}"/>
              </a:ext>
            </a:extLst>
          </p:cNvPr>
          <p:cNvSpPr/>
          <p:nvPr/>
        </p:nvSpPr>
        <p:spPr>
          <a:xfrm>
            <a:off x="3807720" y="5144229"/>
            <a:ext cx="1207189" cy="1207189"/>
          </a:xfrm>
          <a:custGeom>
            <a:avLst/>
            <a:gdLst>
              <a:gd name="connsiteX0" fmla="*/ 0 w 1454817"/>
              <a:gd name="connsiteY0" fmla="*/ 1454817 h 1454817"/>
              <a:gd name="connsiteX1" fmla="*/ 1454817 w 1454817"/>
              <a:gd name="connsiteY1" fmla="*/ 0 h 1454817"/>
              <a:gd name="connsiteX2" fmla="*/ 1454817 w 1454817"/>
              <a:gd name="connsiteY2" fmla="*/ 1454817 h 1454817"/>
              <a:gd name="connsiteX3" fmla="*/ 0 w 1454817"/>
              <a:gd name="connsiteY3" fmla="*/ 1454817 h 1454817"/>
            </a:gdLst>
            <a:ahLst/>
            <a:cxnLst>
              <a:cxn ang="0">
                <a:pos x="connsiteX0" y="connsiteY0"/>
              </a:cxn>
              <a:cxn ang="0">
                <a:pos x="connsiteX1" y="connsiteY1"/>
              </a:cxn>
              <a:cxn ang="0">
                <a:pos x="connsiteX2" y="connsiteY2"/>
              </a:cxn>
              <a:cxn ang="0">
                <a:pos x="connsiteX3" y="connsiteY3"/>
              </a:cxn>
            </a:cxnLst>
            <a:rect l="l" t="t" r="r" b="b"/>
            <a:pathLst>
              <a:path w="1454817" h="1454817">
                <a:moveTo>
                  <a:pt x="1454817" y="0"/>
                </a:moveTo>
                <a:cubicBezTo>
                  <a:pt x="1454817" y="803473"/>
                  <a:pt x="803473" y="1454817"/>
                  <a:pt x="0" y="1454817"/>
                </a:cubicBezTo>
                <a:lnTo>
                  <a:pt x="0" y="0"/>
                </a:lnTo>
                <a:lnTo>
                  <a:pt x="1454817"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142240" rIns="568347" bIns="568346" numCol="1" spcCol="1270" anchor="ctr" anchorCtr="0">
            <a:noAutofit/>
          </a:bodyPr>
          <a:lstStyle/>
          <a:p>
            <a:pPr algn="ctr" defTabSz="889006" rtl="1">
              <a:lnSpc>
                <a:spcPct val="90000"/>
              </a:lnSpc>
              <a:spcBef>
                <a:spcPct val="0"/>
              </a:spcBef>
              <a:spcAft>
                <a:spcPct val="35000"/>
              </a:spcAft>
            </a:pPr>
            <a:endParaRPr lang="he-IL"/>
          </a:p>
        </p:txBody>
      </p:sp>
      <p:sp>
        <p:nvSpPr>
          <p:cNvPr id="29" name="צורה חופשית: צורה 28">
            <a:extLst>
              <a:ext uri="{FF2B5EF4-FFF2-40B4-BE49-F238E27FC236}">
                <a16:creationId xmlns:a16="http://schemas.microsoft.com/office/drawing/2014/main" id="{604FB1DC-69B1-4A9A-85A4-AFF37D1EDAFC}"/>
              </a:ext>
            </a:extLst>
          </p:cNvPr>
          <p:cNvSpPr/>
          <p:nvPr/>
        </p:nvSpPr>
        <p:spPr>
          <a:xfrm>
            <a:off x="2544770" y="5144227"/>
            <a:ext cx="1207189" cy="1207188"/>
          </a:xfrm>
          <a:custGeom>
            <a:avLst/>
            <a:gdLst>
              <a:gd name="connsiteX0" fmla="*/ 0 w 1454817"/>
              <a:gd name="connsiteY0" fmla="*/ 1454817 h 1454817"/>
              <a:gd name="connsiteX1" fmla="*/ 1454817 w 1454817"/>
              <a:gd name="connsiteY1" fmla="*/ 0 h 1454817"/>
              <a:gd name="connsiteX2" fmla="*/ 1454817 w 1454817"/>
              <a:gd name="connsiteY2" fmla="*/ 1454817 h 1454817"/>
              <a:gd name="connsiteX3" fmla="*/ 0 w 1454817"/>
              <a:gd name="connsiteY3" fmla="*/ 1454817 h 1454817"/>
            </a:gdLst>
            <a:ahLst/>
            <a:cxnLst>
              <a:cxn ang="0">
                <a:pos x="connsiteX0" y="connsiteY0"/>
              </a:cxn>
              <a:cxn ang="0">
                <a:pos x="connsiteX1" y="connsiteY1"/>
              </a:cxn>
              <a:cxn ang="0">
                <a:pos x="connsiteX2" y="connsiteY2"/>
              </a:cxn>
              <a:cxn ang="0">
                <a:pos x="connsiteX3" y="connsiteY3"/>
              </a:cxn>
            </a:cxnLst>
            <a:rect l="l" t="t" r="r" b="b"/>
            <a:pathLst>
              <a:path w="1454817" h="1454817">
                <a:moveTo>
                  <a:pt x="1454817" y="1454817"/>
                </a:moveTo>
                <a:cubicBezTo>
                  <a:pt x="651344" y="1454817"/>
                  <a:pt x="0" y="803473"/>
                  <a:pt x="0" y="0"/>
                </a:cubicBezTo>
                <a:lnTo>
                  <a:pt x="1454817" y="0"/>
                </a:lnTo>
                <a:lnTo>
                  <a:pt x="1454817" y="1454817"/>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8346" tIns="142240" rIns="142240" bIns="568346" numCol="1" spcCol="1270" anchor="ctr" anchorCtr="0">
            <a:noAutofit/>
          </a:bodyPr>
          <a:lstStyle/>
          <a:p>
            <a:pPr algn="ctr" defTabSz="889006" rtl="1">
              <a:lnSpc>
                <a:spcPct val="90000"/>
              </a:lnSpc>
              <a:spcBef>
                <a:spcPct val="0"/>
              </a:spcBef>
              <a:spcAft>
                <a:spcPct val="35000"/>
              </a:spcAft>
            </a:pPr>
            <a:endParaRPr lang="he-IL"/>
          </a:p>
        </p:txBody>
      </p:sp>
      <p:sp>
        <p:nvSpPr>
          <p:cNvPr id="32" name="TextBox 31">
            <a:extLst>
              <a:ext uri="{FF2B5EF4-FFF2-40B4-BE49-F238E27FC236}">
                <a16:creationId xmlns:a16="http://schemas.microsoft.com/office/drawing/2014/main" id="{94925DF3-072F-464F-900D-B20C463EEA5E}"/>
              </a:ext>
            </a:extLst>
          </p:cNvPr>
          <p:cNvSpPr txBox="1"/>
          <p:nvPr/>
        </p:nvSpPr>
        <p:spPr>
          <a:xfrm>
            <a:off x="4049403" y="4401128"/>
            <a:ext cx="597978" cy="338682"/>
          </a:xfrm>
          <a:prstGeom prst="rect">
            <a:avLst/>
          </a:prstGeom>
          <a:noFill/>
        </p:spPr>
        <p:txBody>
          <a:bodyPr wrap="square" rtlCol="1">
            <a:spAutoFit/>
          </a:bodyPr>
          <a:lstStyle/>
          <a:p>
            <a:pPr algn="ctr" rtl="1"/>
            <a:r>
              <a:rPr lang="he-IL" sz="1601" b="1" dirty="0">
                <a:solidFill>
                  <a:schemeClr val="bg1"/>
                </a:solidFill>
              </a:rPr>
              <a:t>הילד</a:t>
            </a:r>
          </a:p>
        </p:txBody>
      </p:sp>
      <p:sp>
        <p:nvSpPr>
          <p:cNvPr id="74" name="TextBox 73">
            <a:extLst>
              <a:ext uri="{FF2B5EF4-FFF2-40B4-BE49-F238E27FC236}">
                <a16:creationId xmlns:a16="http://schemas.microsoft.com/office/drawing/2014/main" id="{79D44E6C-E158-42FC-8E9E-0C8FF759742E}"/>
              </a:ext>
            </a:extLst>
          </p:cNvPr>
          <p:cNvSpPr txBox="1"/>
          <p:nvPr/>
        </p:nvSpPr>
        <p:spPr>
          <a:xfrm>
            <a:off x="3865267" y="5315928"/>
            <a:ext cx="1073722" cy="585032"/>
          </a:xfrm>
          <a:prstGeom prst="rect">
            <a:avLst/>
          </a:prstGeom>
          <a:noFill/>
        </p:spPr>
        <p:txBody>
          <a:bodyPr wrap="square" rtlCol="1">
            <a:spAutoFit/>
          </a:bodyPr>
          <a:lstStyle/>
          <a:p>
            <a:pPr algn="ctr" rtl="1"/>
            <a:r>
              <a:rPr lang="he-IL" sz="1601" b="1" dirty="0">
                <a:solidFill>
                  <a:schemeClr val="bg1"/>
                </a:solidFill>
              </a:rPr>
              <a:t>משפחת הילד</a:t>
            </a:r>
          </a:p>
        </p:txBody>
      </p:sp>
      <p:sp>
        <p:nvSpPr>
          <p:cNvPr id="75" name="TextBox 74">
            <a:extLst>
              <a:ext uri="{FF2B5EF4-FFF2-40B4-BE49-F238E27FC236}">
                <a16:creationId xmlns:a16="http://schemas.microsoft.com/office/drawing/2014/main" id="{2BCE1C27-2D54-4368-AD16-FF25D9B22C5F}"/>
              </a:ext>
            </a:extLst>
          </p:cNvPr>
          <p:cNvSpPr txBox="1"/>
          <p:nvPr/>
        </p:nvSpPr>
        <p:spPr>
          <a:xfrm>
            <a:off x="2668035" y="4294119"/>
            <a:ext cx="1083925" cy="585032"/>
          </a:xfrm>
          <a:prstGeom prst="rect">
            <a:avLst/>
          </a:prstGeom>
          <a:noFill/>
        </p:spPr>
        <p:txBody>
          <a:bodyPr wrap="square" rtlCol="1">
            <a:spAutoFit/>
          </a:bodyPr>
          <a:lstStyle/>
          <a:p>
            <a:pPr algn="ctr" rtl="1"/>
            <a:r>
              <a:rPr lang="he-IL" sz="1601" b="1" dirty="0">
                <a:solidFill>
                  <a:schemeClr val="bg1"/>
                </a:solidFill>
              </a:rPr>
              <a:t>הילדים במשפחתון</a:t>
            </a:r>
          </a:p>
        </p:txBody>
      </p:sp>
      <p:sp>
        <p:nvSpPr>
          <p:cNvPr id="76" name="TextBox 75">
            <a:extLst>
              <a:ext uri="{FF2B5EF4-FFF2-40B4-BE49-F238E27FC236}">
                <a16:creationId xmlns:a16="http://schemas.microsoft.com/office/drawing/2014/main" id="{D06241D0-2C6E-4506-8BB9-93C00735EAC5}"/>
              </a:ext>
            </a:extLst>
          </p:cNvPr>
          <p:cNvSpPr txBox="1"/>
          <p:nvPr/>
        </p:nvSpPr>
        <p:spPr>
          <a:xfrm>
            <a:off x="2852867" y="5312397"/>
            <a:ext cx="836117" cy="585032"/>
          </a:xfrm>
          <a:prstGeom prst="rect">
            <a:avLst/>
          </a:prstGeom>
          <a:noFill/>
        </p:spPr>
        <p:txBody>
          <a:bodyPr wrap="square" rtlCol="1">
            <a:spAutoFit/>
          </a:bodyPr>
          <a:lstStyle/>
          <a:p>
            <a:pPr algn="ctr" rtl="1"/>
            <a:r>
              <a:rPr lang="he-IL" sz="1601" b="1" dirty="0">
                <a:solidFill>
                  <a:schemeClr val="bg1"/>
                </a:solidFill>
              </a:rPr>
              <a:t>צוות הכפר</a:t>
            </a:r>
          </a:p>
        </p:txBody>
      </p:sp>
      <p:pic>
        <p:nvPicPr>
          <p:cNvPr id="61" name="גרפיקה 60">
            <a:extLst>
              <a:ext uri="{FF2B5EF4-FFF2-40B4-BE49-F238E27FC236}">
                <a16:creationId xmlns:a16="http://schemas.microsoft.com/office/drawing/2014/main" id="{95AA513D-D751-4AC8-984C-CE0B26BB944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6417" y="2895000"/>
            <a:ext cx="1760354" cy="1760354"/>
          </a:xfrm>
          <a:prstGeom prst="rect">
            <a:avLst/>
          </a:prstGeom>
        </p:spPr>
      </p:pic>
      <p:pic>
        <p:nvPicPr>
          <p:cNvPr id="87" name="גרפיקה 86">
            <a:extLst>
              <a:ext uri="{FF2B5EF4-FFF2-40B4-BE49-F238E27FC236}">
                <a16:creationId xmlns:a16="http://schemas.microsoft.com/office/drawing/2014/main" id="{024251EB-0026-4614-A3E8-76D7BA934F0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4787479" y="2895000"/>
            <a:ext cx="1760354" cy="1760354"/>
          </a:xfrm>
          <a:prstGeom prst="rect">
            <a:avLst/>
          </a:prstGeom>
        </p:spPr>
      </p:pic>
      <p:pic>
        <p:nvPicPr>
          <p:cNvPr id="94" name="גרפיקה 93">
            <a:extLst>
              <a:ext uri="{FF2B5EF4-FFF2-40B4-BE49-F238E27FC236}">
                <a16:creationId xmlns:a16="http://schemas.microsoft.com/office/drawing/2014/main" id="{91DA0232-B1D3-42A9-ACDB-7B0A0DD7911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flipV="1">
            <a:off x="1006417" y="5584437"/>
            <a:ext cx="1760354" cy="1760354"/>
          </a:xfrm>
          <a:prstGeom prst="rect">
            <a:avLst/>
          </a:prstGeom>
        </p:spPr>
      </p:pic>
      <p:pic>
        <p:nvPicPr>
          <p:cNvPr id="99" name="גרפיקה 98">
            <a:extLst>
              <a:ext uri="{FF2B5EF4-FFF2-40B4-BE49-F238E27FC236}">
                <a16:creationId xmlns:a16="http://schemas.microsoft.com/office/drawing/2014/main" id="{57DC9033-45C6-4C22-895B-7D036171F1AB}"/>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flipH="1" flipV="1">
            <a:off x="4787479" y="5584437"/>
            <a:ext cx="1760354" cy="1760354"/>
          </a:xfrm>
          <a:prstGeom prst="rect">
            <a:avLst/>
          </a:prstGeom>
        </p:spPr>
      </p:pic>
      <p:sp>
        <p:nvSpPr>
          <p:cNvPr id="6" name="מלבן 5">
            <a:extLst>
              <a:ext uri="{FF2B5EF4-FFF2-40B4-BE49-F238E27FC236}">
                <a16:creationId xmlns:a16="http://schemas.microsoft.com/office/drawing/2014/main" id="{EB5F01FC-34EE-4D57-80AB-12025D513DB8}"/>
              </a:ext>
            </a:extLst>
          </p:cNvPr>
          <p:cNvSpPr/>
          <p:nvPr/>
        </p:nvSpPr>
        <p:spPr>
          <a:xfrm>
            <a:off x="4733502" y="6017553"/>
            <a:ext cx="1703285" cy="831381"/>
          </a:xfrm>
          <a:prstGeom prst="rect">
            <a:avLst/>
          </a:prstGeom>
        </p:spPr>
        <p:txBody>
          <a:bodyPr wrap="square">
            <a:spAutoFit/>
          </a:bodyPr>
          <a:lstStyle/>
          <a:p>
            <a:pPr algn="ctr" rtl="1"/>
            <a:r>
              <a:rPr lang="he-IL" sz="1601" dirty="0">
                <a:solidFill>
                  <a:schemeClr val="bg1"/>
                </a:solidFill>
                <a:latin typeface="Arial" pitchFamily="34" charset="0"/>
                <a:cs typeface="Arial" pitchFamily="34" charset="0"/>
              </a:rPr>
              <a:t>מתי אוכל לדבר איתו? איך הוא יסתדר?</a:t>
            </a:r>
            <a:endParaRPr lang="he-IL" sz="1601" dirty="0">
              <a:solidFill>
                <a:schemeClr val="bg1"/>
              </a:solidFill>
            </a:endParaRPr>
          </a:p>
        </p:txBody>
      </p:sp>
      <p:sp>
        <p:nvSpPr>
          <p:cNvPr id="106" name="מלבן 105">
            <a:extLst>
              <a:ext uri="{FF2B5EF4-FFF2-40B4-BE49-F238E27FC236}">
                <a16:creationId xmlns:a16="http://schemas.microsoft.com/office/drawing/2014/main" id="{2AB0403F-D606-44E8-8514-EA580C62E6FD}"/>
              </a:ext>
            </a:extLst>
          </p:cNvPr>
          <p:cNvSpPr/>
          <p:nvPr/>
        </p:nvSpPr>
        <p:spPr>
          <a:xfrm>
            <a:off x="1034953" y="6017553"/>
            <a:ext cx="1703285" cy="831381"/>
          </a:xfrm>
          <a:prstGeom prst="rect">
            <a:avLst/>
          </a:prstGeom>
        </p:spPr>
        <p:txBody>
          <a:bodyPr wrap="square">
            <a:spAutoFit/>
          </a:bodyPr>
          <a:lstStyle/>
          <a:p>
            <a:pPr algn="ctr" rtl="1"/>
            <a:r>
              <a:rPr lang="he-IL" sz="1601" dirty="0">
                <a:solidFill>
                  <a:schemeClr val="bg1"/>
                </a:solidFill>
                <a:latin typeface="Arial" pitchFamily="34" charset="0"/>
                <a:cs typeface="Arial" pitchFamily="34" charset="0"/>
              </a:rPr>
              <a:t>איך הוא ישתלב? איך הוא יתנהג? האם יסתדר?</a:t>
            </a:r>
            <a:endParaRPr lang="he-IL" sz="1601" dirty="0">
              <a:solidFill>
                <a:schemeClr val="bg1"/>
              </a:solidFill>
            </a:endParaRPr>
          </a:p>
        </p:txBody>
      </p:sp>
      <p:sp>
        <p:nvSpPr>
          <p:cNvPr id="107" name="מלבן 106">
            <a:extLst>
              <a:ext uri="{FF2B5EF4-FFF2-40B4-BE49-F238E27FC236}">
                <a16:creationId xmlns:a16="http://schemas.microsoft.com/office/drawing/2014/main" id="{903857FA-9851-45D3-94DE-316124637794}"/>
              </a:ext>
            </a:extLst>
          </p:cNvPr>
          <p:cNvSpPr/>
          <p:nvPr/>
        </p:nvSpPr>
        <p:spPr>
          <a:xfrm>
            <a:off x="4816293" y="3356979"/>
            <a:ext cx="1703285" cy="831381"/>
          </a:xfrm>
          <a:prstGeom prst="rect">
            <a:avLst/>
          </a:prstGeom>
        </p:spPr>
        <p:txBody>
          <a:bodyPr wrap="square">
            <a:spAutoFit/>
          </a:bodyPr>
          <a:lstStyle/>
          <a:p>
            <a:pPr algn="ctr" rtl="1"/>
            <a:r>
              <a:rPr lang="he-IL" sz="1601" dirty="0">
                <a:solidFill>
                  <a:schemeClr val="bg1"/>
                </a:solidFill>
                <a:latin typeface="Arial" pitchFamily="34" charset="0"/>
                <a:cs typeface="Arial" pitchFamily="34" charset="0"/>
              </a:rPr>
              <a:t>יהיו לי חברים?</a:t>
            </a:r>
            <a:br>
              <a:rPr lang="en-US" sz="1601" dirty="0">
                <a:solidFill>
                  <a:schemeClr val="bg1"/>
                </a:solidFill>
                <a:latin typeface="Arial" pitchFamily="34" charset="0"/>
                <a:cs typeface="Arial" pitchFamily="34" charset="0"/>
              </a:rPr>
            </a:br>
            <a:r>
              <a:rPr lang="he-IL" sz="1601" dirty="0">
                <a:solidFill>
                  <a:schemeClr val="bg1"/>
                </a:solidFill>
                <a:latin typeface="Arial" pitchFamily="34" charset="0"/>
                <a:cs typeface="Arial" pitchFamily="34" charset="0"/>
              </a:rPr>
              <a:t>למי אני אפנה כשמשהו יפריע לי?</a:t>
            </a:r>
            <a:endParaRPr lang="he-IL" sz="1601" dirty="0">
              <a:solidFill>
                <a:schemeClr val="bg1"/>
              </a:solidFill>
            </a:endParaRPr>
          </a:p>
        </p:txBody>
      </p:sp>
      <p:sp>
        <p:nvSpPr>
          <p:cNvPr id="108" name="מלבן 107">
            <a:extLst>
              <a:ext uri="{FF2B5EF4-FFF2-40B4-BE49-F238E27FC236}">
                <a16:creationId xmlns:a16="http://schemas.microsoft.com/office/drawing/2014/main" id="{B48C665C-F58B-46A3-B1AC-20D19ABE5154}"/>
              </a:ext>
            </a:extLst>
          </p:cNvPr>
          <p:cNvSpPr/>
          <p:nvPr/>
        </p:nvSpPr>
        <p:spPr>
          <a:xfrm>
            <a:off x="1034953" y="3329172"/>
            <a:ext cx="1703285" cy="831381"/>
          </a:xfrm>
          <a:prstGeom prst="rect">
            <a:avLst/>
          </a:prstGeom>
        </p:spPr>
        <p:txBody>
          <a:bodyPr wrap="square">
            <a:spAutoFit/>
          </a:bodyPr>
          <a:lstStyle/>
          <a:p>
            <a:pPr algn="ctr" rtl="1"/>
            <a:r>
              <a:rPr lang="he-IL" sz="1601" dirty="0">
                <a:solidFill>
                  <a:schemeClr val="bg1"/>
                </a:solidFill>
                <a:latin typeface="Arial" pitchFamily="34" charset="0"/>
                <a:cs typeface="Arial" pitchFamily="34" charset="0"/>
              </a:rPr>
              <a:t>איך הוא? איזו מוסיקה הוא אוהב? מה הסיפור שלו?</a:t>
            </a:r>
            <a:endParaRPr lang="he-IL" sz="1601" dirty="0">
              <a:solidFill>
                <a:schemeClr val="bg1"/>
              </a:solidFill>
            </a:endParaRPr>
          </a:p>
        </p:txBody>
      </p:sp>
      <p:sp>
        <p:nvSpPr>
          <p:cNvPr id="30" name="מלבן 29">
            <a:hlinkClick r:id="" action="ppaction://hlinkshowjump?jump=nextslide"/>
            <a:extLst>
              <a:ext uri="{FF2B5EF4-FFF2-40B4-BE49-F238E27FC236}">
                <a16:creationId xmlns:a16="http://schemas.microsoft.com/office/drawing/2014/main" id="{83412CBE-BD10-4E73-A42E-B8140036A60A}"/>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לבן 30">
            <a:hlinkClick r:id="" action="ppaction://hlinkshowjump?jump=previousslide"/>
            <a:extLst>
              <a:ext uri="{FF2B5EF4-FFF2-40B4-BE49-F238E27FC236}">
                <a16:creationId xmlns:a16="http://schemas.microsoft.com/office/drawing/2014/main" id="{4E1A9C91-8F19-48AF-9B9E-67E5F9971758}"/>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מלבן 32">
            <a:hlinkClick r:id="rId10" action="ppaction://hlinksldjump"/>
            <a:extLst>
              <a:ext uri="{FF2B5EF4-FFF2-40B4-BE49-F238E27FC236}">
                <a16:creationId xmlns:a16="http://schemas.microsoft.com/office/drawing/2014/main" id="{87C68CA0-73DE-4837-B7C8-5AA0FA03E5A9}"/>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מלבן 37">
            <a:hlinkClick r:id="rId11" action="ppaction://hlinksldjump"/>
            <a:extLst>
              <a:ext uri="{FF2B5EF4-FFF2-40B4-BE49-F238E27FC236}">
                <a16:creationId xmlns:a16="http://schemas.microsoft.com/office/drawing/2014/main" id="{DA7DC3A2-816B-4453-9AA8-3DFF43D4D341}"/>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מציין מיקום של מספר שקופית 3">
            <a:extLst>
              <a:ext uri="{FF2B5EF4-FFF2-40B4-BE49-F238E27FC236}">
                <a16:creationId xmlns:a16="http://schemas.microsoft.com/office/drawing/2014/main" id="{CD0902C5-7D6B-4ED7-91FE-15C146098DEF}"/>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126</a:t>
            </a:fld>
            <a:endParaRPr lang="he-IL" dirty="0"/>
          </a:p>
        </p:txBody>
      </p:sp>
    </p:spTree>
    <p:extLst>
      <p:ext uri="{BB962C8B-B14F-4D97-AF65-F5344CB8AC3E}">
        <p14:creationId xmlns:p14="http://schemas.microsoft.com/office/powerpoint/2010/main" val="155505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761378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10" name="מלבן 9">
            <a:extLst>
              <a:ext uri="{FF2B5EF4-FFF2-40B4-BE49-F238E27FC236}">
                <a16:creationId xmlns:a16="http://schemas.microsoft.com/office/drawing/2014/main" id="{9EF9971E-FCE7-4E0C-A285-152456D4811A}"/>
              </a:ext>
            </a:extLst>
          </p:cNvPr>
          <p:cNvSpPr/>
          <p:nvPr/>
        </p:nvSpPr>
        <p:spPr>
          <a:xfrm>
            <a:off x="3803117" y="5114651"/>
            <a:ext cx="2227200" cy="515603"/>
          </a:xfrm>
          <a:prstGeom prst="rect">
            <a:avLst/>
          </a:prstGeom>
          <a:solidFill>
            <a:srgbClr val="FEE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קליטת ילד בכפר</a:t>
            </a:r>
          </a:p>
        </p:txBody>
      </p:sp>
      <p:sp>
        <p:nvSpPr>
          <p:cNvPr id="7" name="מלבן 6">
            <a:extLst>
              <a:ext uri="{FF2B5EF4-FFF2-40B4-BE49-F238E27FC236}">
                <a16:creationId xmlns:a16="http://schemas.microsoft.com/office/drawing/2014/main" id="{8953FB6C-5231-43DB-8E38-42949F050506}"/>
              </a:ext>
            </a:extLst>
          </p:cNvPr>
          <p:cNvSpPr/>
          <p:nvPr/>
        </p:nvSpPr>
        <p:spPr>
          <a:xfrm>
            <a:off x="4127500" y="2064160"/>
            <a:ext cx="2826642" cy="376526"/>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latin typeface="Arial" panose="020B0604020202020204" pitchFamily="34" charset="0"/>
              </a:rPr>
              <a:t>הכנת הבית לקראת</a:t>
            </a:r>
            <a:r>
              <a:rPr lang="en-US" sz="1601" dirty="0">
                <a:solidFill>
                  <a:schemeClr val="tx1">
                    <a:lumMod val="50000"/>
                    <a:lumOff val="50000"/>
                  </a:schemeClr>
                </a:solidFill>
                <a:latin typeface="Arial" panose="020B0604020202020204" pitchFamily="34" charset="0"/>
              </a:rPr>
              <a:t> </a:t>
            </a:r>
            <a:r>
              <a:rPr lang="he-IL" sz="1601" dirty="0">
                <a:solidFill>
                  <a:schemeClr val="tx1">
                    <a:lumMod val="50000"/>
                    <a:lumOff val="50000"/>
                  </a:schemeClr>
                </a:solidFill>
                <a:latin typeface="Arial" panose="020B0604020202020204" pitchFamily="34" charset="0"/>
              </a:rPr>
              <a:t>בואו של הילד</a:t>
            </a:r>
          </a:p>
        </p:txBody>
      </p:sp>
      <p:grpSp>
        <p:nvGrpSpPr>
          <p:cNvPr id="49" name="קבוצה 48">
            <a:extLst>
              <a:ext uri="{FF2B5EF4-FFF2-40B4-BE49-F238E27FC236}">
                <a16:creationId xmlns:a16="http://schemas.microsoft.com/office/drawing/2014/main" id="{DDD06B1D-DAFA-498D-AA40-983C14E28423}"/>
              </a:ext>
            </a:extLst>
          </p:cNvPr>
          <p:cNvGrpSpPr/>
          <p:nvPr/>
        </p:nvGrpSpPr>
        <p:grpSpPr>
          <a:xfrm>
            <a:off x="1183808" y="2648471"/>
            <a:ext cx="5358988" cy="1539485"/>
            <a:chOff x="1351869" y="8581199"/>
            <a:chExt cx="5358988" cy="1539485"/>
          </a:xfrm>
        </p:grpSpPr>
        <p:sp>
          <p:nvSpPr>
            <p:cNvPr id="50" name="מלבן 49">
              <a:extLst>
                <a:ext uri="{FF2B5EF4-FFF2-40B4-BE49-F238E27FC236}">
                  <a16:creationId xmlns:a16="http://schemas.microsoft.com/office/drawing/2014/main" id="{BE3D4EB7-B73F-4C66-BB26-76EBD82F76E5}"/>
                </a:ext>
              </a:extLst>
            </p:cNvPr>
            <p:cNvSpPr/>
            <p:nvPr/>
          </p:nvSpPr>
          <p:spPr>
            <a:xfrm>
              <a:off x="1351869" y="8889065"/>
              <a:ext cx="5117797" cy="1231619"/>
            </a:xfrm>
            <a:prstGeom prst="rect">
              <a:avLst/>
            </a:prstGeom>
            <a:solidFill>
              <a:schemeClr val="bg1"/>
            </a:solidFill>
            <a:ln>
              <a:solidFill>
                <a:srgbClr val="E7436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2" name="דמעה 51">
              <a:extLst>
                <a:ext uri="{FF2B5EF4-FFF2-40B4-BE49-F238E27FC236}">
                  <a16:creationId xmlns:a16="http://schemas.microsoft.com/office/drawing/2014/main" id="{4247374D-881E-4345-A78D-7AAC36C99944}"/>
                </a:ext>
              </a:extLst>
            </p:cNvPr>
            <p:cNvSpPr/>
            <p:nvPr/>
          </p:nvSpPr>
          <p:spPr>
            <a:xfrm rot="8225039">
              <a:off x="6274659" y="8581199"/>
              <a:ext cx="436198" cy="436198"/>
            </a:xfrm>
            <a:prstGeom prst="teardrop">
              <a:avLst/>
            </a:prstGeom>
            <a:solidFill>
              <a:schemeClr val="bg1"/>
            </a:solidFill>
            <a:ln>
              <a:solidFill>
                <a:srgbClr val="FFD9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3" name="TextBox 52">
              <a:extLst>
                <a:ext uri="{FF2B5EF4-FFF2-40B4-BE49-F238E27FC236}">
                  <a16:creationId xmlns:a16="http://schemas.microsoft.com/office/drawing/2014/main" id="{F161B01E-E479-45EB-8365-22E35790F470}"/>
                </a:ext>
              </a:extLst>
            </p:cNvPr>
            <p:cNvSpPr txBox="1"/>
            <p:nvPr/>
          </p:nvSpPr>
          <p:spPr>
            <a:xfrm>
              <a:off x="4961926" y="8961645"/>
              <a:ext cx="1422937" cy="338682"/>
            </a:xfrm>
            <a:prstGeom prst="rect">
              <a:avLst/>
            </a:prstGeom>
            <a:noFill/>
          </p:spPr>
          <p:txBody>
            <a:bodyPr wrap="square" rtlCol="1">
              <a:spAutoFit/>
            </a:bodyPr>
            <a:lstStyle/>
            <a:p>
              <a:pPr algn="r" rtl="1"/>
              <a:r>
                <a:rPr lang="he-IL" sz="1601" dirty="0">
                  <a:solidFill>
                    <a:schemeClr val="tx1">
                      <a:lumMod val="50000"/>
                      <a:lumOff val="50000"/>
                    </a:schemeClr>
                  </a:solidFill>
                </a:rPr>
                <a:t>טיפ!</a:t>
              </a:r>
            </a:p>
          </p:txBody>
        </p:sp>
        <p:grpSp>
          <p:nvGrpSpPr>
            <p:cNvPr id="54" name="גרפיקה 11">
              <a:extLst>
                <a:ext uri="{FF2B5EF4-FFF2-40B4-BE49-F238E27FC236}">
                  <a16:creationId xmlns:a16="http://schemas.microsoft.com/office/drawing/2014/main" id="{AA627DC4-1C3F-472F-AB76-27CA483F9E7F}"/>
                </a:ext>
              </a:extLst>
            </p:cNvPr>
            <p:cNvGrpSpPr/>
            <p:nvPr/>
          </p:nvGrpSpPr>
          <p:grpSpPr>
            <a:xfrm>
              <a:off x="6385946" y="8671833"/>
              <a:ext cx="213623" cy="309448"/>
              <a:chOff x="1493257" y="6803793"/>
              <a:chExt cx="675821" cy="978975"/>
            </a:xfrm>
          </p:grpSpPr>
          <p:sp>
            <p:nvSpPr>
              <p:cNvPr id="56" name="צורה חופשית: צורה 55">
                <a:extLst>
                  <a:ext uri="{FF2B5EF4-FFF2-40B4-BE49-F238E27FC236}">
                    <a16:creationId xmlns:a16="http://schemas.microsoft.com/office/drawing/2014/main" id="{8C49ACF8-C809-4B09-8AF9-1AA236C533B1}"/>
                  </a:ext>
                </a:extLst>
              </p:cNvPr>
              <p:cNvSpPr/>
              <p:nvPr/>
            </p:nvSpPr>
            <p:spPr>
              <a:xfrm>
                <a:off x="1493257" y="6803793"/>
                <a:ext cx="675821" cy="811751"/>
              </a:xfrm>
              <a:custGeom>
                <a:avLst/>
                <a:gdLst>
                  <a:gd name="connsiteX0" fmla="*/ 676304 w 675821"/>
                  <a:gd name="connsiteY0" fmla="*/ 338295 h 811751"/>
                  <a:gd name="connsiteX1" fmla="*/ 319955 w 675821"/>
                  <a:gd name="connsiteY1" fmla="*/ 771 h 811751"/>
                  <a:gd name="connsiteX2" fmla="*/ 331 w 675821"/>
                  <a:gd name="connsiteY2" fmla="*/ 343970 h 811751"/>
                  <a:gd name="connsiteX3" fmla="*/ 164682 w 675821"/>
                  <a:gd name="connsiteY3" fmla="*/ 628050 h 811751"/>
                  <a:gd name="connsiteX4" fmla="*/ 219991 w 675821"/>
                  <a:gd name="connsiteY4" fmla="*/ 728148 h 811751"/>
                  <a:gd name="connsiteX5" fmla="*/ 219991 w 675821"/>
                  <a:gd name="connsiteY5" fmla="*/ 811510 h 811751"/>
                  <a:gd name="connsiteX6" fmla="*/ 456597 w 675821"/>
                  <a:gd name="connsiteY6" fmla="*/ 811510 h 811751"/>
                  <a:gd name="connsiteX7" fmla="*/ 456597 w 675821"/>
                  <a:gd name="connsiteY7" fmla="*/ 728135 h 811751"/>
                  <a:gd name="connsiteX8" fmla="*/ 514700 w 675821"/>
                  <a:gd name="connsiteY8" fmla="*/ 626369 h 811751"/>
                  <a:gd name="connsiteX9" fmla="*/ 676304 w 675821"/>
                  <a:gd name="connsiteY9" fmla="*/ 338295 h 8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5821" h="811751">
                    <a:moveTo>
                      <a:pt x="676304" y="338295"/>
                    </a:moveTo>
                    <a:cubicBezTo>
                      <a:pt x="676304" y="145541"/>
                      <a:pt x="514959" y="-9531"/>
                      <a:pt x="319955" y="771"/>
                    </a:cubicBezTo>
                    <a:cubicBezTo>
                      <a:pt x="140410" y="10256"/>
                      <a:pt x="-2638" y="164199"/>
                      <a:pt x="331" y="343970"/>
                    </a:cubicBezTo>
                    <a:cubicBezTo>
                      <a:pt x="2326" y="464739"/>
                      <a:pt x="67749" y="569932"/>
                      <a:pt x="164682" y="628050"/>
                    </a:cubicBezTo>
                    <a:cubicBezTo>
                      <a:pt x="199548" y="648955"/>
                      <a:pt x="219991" y="687496"/>
                      <a:pt x="219991" y="728148"/>
                    </a:cubicBezTo>
                    <a:lnTo>
                      <a:pt x="219991" y="811510"/>
                    </a:lnTo>
                    <a:lnTo>
                      <a:pt x="456597" y="811510"/>
                    </a:lnTo>
                    <a:lnTo>
                      <a:pt x="456597" y="728135"/>
                    </a:lnTo>
                    <a:cubicBezTo>
                      <a:pt x="456597" y="686316"/>
                      <a:pt x="479045" y="648216"/>
                      <a:pt x="514700" y="626369"/>
                    </a:cubicBezTo>
                    <a:cubicBezTo>
                      <a:pt x="611601" y="566993"/>
                      <a:pt x="676304" y="460278"/>
                      <a:pt x="676304" y="338295"/>
                    </a:cubicBezTo>
                    <a:close/>
                  </a:path>
                </a:pathLst>
              </a:custGeom>
              <a:solidFill>
                <a:schemeClr val="accent6">
                  <a:lumMod val="60000"/>
                  <a:lumOff val="40000"/>
                </a:schemeClr>
              </a:solidFill>
              <a:ln w="1898" cap="flat">
                <a:noFill/>
                <a:prstDash val="solid"/>
                <a:miter/>
              </a:ln>
            </p:spPr>
            <p:txBody>
              <a:bodyPr rtlCol="1" anchor="ctr"/>
              <a:lstStyle/>
              <a:p>
                <a:endParaRPr lang="he-IL"/>
              </a:p>
            </p:txBody>
          </p:sp>
          <p:sp>
            <p:nvSpPr>
              <p:cNvPr id="57" name="צורה חופשית: צורה 56">
                <a:extLst>
                  <a:ext uri="{FF2B5EF4-FFF2-40B4-BE49-F238E27FC236}">
                    <a16:creationId xmlns:a16="http://schemas.microsoft.com/office/drawing/2014/main" id="{15651560-EC31-49B6-9D44-1EDE2F89DFD0}"/>
                  </a:ext>
                </a:extLst>
              </p:cNvPr>
              <p:cNvSpPr/>
              <p:nvPr/>
            </p:nvSpPr>
            <p:spPr>
              <a:xfrm>
                <a:off x="1712960" y="7615017"/>
                <a:ext cx="235484" cy="49777"/>
              </a:xfrm>
              <a:custGeom>
                <a:avLst/>
                <a:gdLst>
                  <a:gd name="connsiteX0" fmla="*/ 203094 w 235484"/>
                  <a:gd name="connsiteY0" fmla="*/ 50986 h 49777"/>
                  <a:gd name="connsiteX1" fmla="*/ 34087 w 235484"/>
                  <a:gd name="connsiteY1" fmla="*/ 50986 h 49777"/>
                  <a:gd name="connsiteX2" fmla="*/ 286 w 235484"/>
                  <a:gd name="connsiteY2" fmla="*/ 286 h 49777"/>
                  <a:gd name="connsiteX3" fmla="*/ 236894 w 235484"/>
                  <a:gd name="connsiteY3" fmla="*/ 286 h 49777"/>
                </a:gdLst>
                <a:ahLst/>
                <a:cxnLst>
                  <a:cxn ang="0">
                    <a:pos x="connsiteX0" y="connsiteY0"/>
                  </a:cxn>
                  <a:cxn ang="0">
                    <a:pos x="connsiteX1" y="connsiteY1"/>
                  </a:cxn>
                  <a:cxn ang="0">
                    <a:pos x="connsiteX2" y="connsiteY2"/>
                  </a:cxn>
                  <a:cxn ang="0">
                    <a:pos x="connsiteX3" y="connsiteY3"/>
                  </a:cxn>
                </a:cxnLst>
                <a:rect l="l" t="t" r="r" b="b"/>
                <a:pathLst>
                  <a:path w="235484" h="49777">
                    <a:moveTo>
                      <a:pt x="203094" y="50986"/>
                    </a:moveTo>
                    <a:lnTo>
                      <a:pt x="34087" y="50986"/>
                    </a:lnTo>
                    <a:lnTo>
                      <a:pt x="286" y="286"/>
                    </a:lnTo>
                    <a:lnTo>
                      <a:pt x="236894" y="286"/>
                    </a:lnTo>
                    <a:close/>
                  </a:path>
                </a:pathLst>
              </a:custGeom>
              <a:solidFill>
                <a:srgbClr val="AFB9D2"/>
              </a:solidFill>
              <a:ln w="1898" cap="flat">
                <a:noFill/>
                <a:prstDash val="solid"/>
                <a:miter/>
              </a:ln>
            </p:spPr>
            <p:txBody>
              <a:bodyPr rtlCol="1" anchor="ctr"/>
              <a:lstStyle/>
              <a:p>
                <a:endParaRPr lang="he-IL"/>
              </a:p>
            </p:txBody>
          </p:sp>
          <p:sp>
            <p:nvSpPr>
              <p:cNvPr id="66" name="צורה חופשית: צורה 65">
                <a:extLst>
                  <a:ext uri="{FF2B5EF4-FFF2-40B4-BE49-F238E27FC236}">
                    <a16:creationId xmlns:a16="http://schemas.microsoft.com/office/drawing/2014/main" id="{3BE79C8A-EDBF-49B7-82F8-D363D1AEB8F3}"/>
                  </a:ext>
                </a:extLst>
              </p:cNvPr>
              <p:cNvSpPr/>
              <p:nvPr/>
            </p:nvSpPr>
            <p:spPr>
              <a:xfrm>
                <a:off x="1712960" y="7615017"/>
                <a:ext cx="118699" cy="49777"/>
              </a:xfrm>
              <a:custGeom>
                <a:avLst/>
                <a:gdLst>
                  <a:gd name="connsiteX0" fmla="*/ 286 w 118699"/>
                  <a:gd name="connsiteY0" fmla="*/ 286 h 49777"/>
                  <a:gd name="connsiteX1" fmla="*/ 34087 w 118699"/>
                  <a:gd name="connsiteY1" fmla="*/ 50986 h 49777"/>
                  <a:gd name="connsiteX2" fmla="*/ 118591 w 118699"/>
                  <a:gd name="connsiteY2" fmla="*/ 50986 h 49777"/>
                  <a:gd name="connsiteX3" fmla="*/ 101690 w 118699"/>
                  <a:gd name="connsiteY3" fmla="*/ 286 h 49777"/>
                </a:gdLst>
                <a:ahLst/>
                <a:cxnLst>
                  <a:cxn ang="0">
                    <a:pos x="connsiteX0" y="connsiteY0"/>
                  </a:cxn>
                  <a:cxn ang="0">
                    <a:pos x="connsiteX1" y="connsiteY1"/>
                  </a:cxn>
                  <a:cxn ang="0">
                    <a:pos x="connsiteX2" y="connsiteY2"/>
                  </a:cxn>
                  <a:cxn ang="0">
                    <a:pos x="connsiteX3" y="connsiteY3"/>
                  </a:cxn>
                </a:cxnLst>
                <a:rect l="l" t="t" r="r" b="b"/>
                <a:pathLst>
                  <a:path w="118699" h="49777">
                    <a:moveTo>
                      <a:pt x="286" y="286"/>
                    </a:moveTo>
                    <a:lnTo>
                      <a:pt x="34087" y="50986"/>
                    </a:lnTo>
                    <a:lnTo>
                      <a:pt x="118591" y="50986"/>
                    </a:lnTo>
                    <a:lnTo>
                      <a:pt x="101690" y="286"/>
                    </a:lnTo>
                    <a:close/>
                  </a:path>
                </a:pathLst>
              </a:custGeom>
              <a:solidFill>
                <a:srgbClr val="959CB3"/>
              </a:solidFill>
              <a:ln w="1898" cap="flat">
                <a:noFill/>
                <a:prstDash val="solid"/>
                <a:miter/>
              </a:ln>
            </p:spPr>
            <p:txBody>
              <a:bodyPr rtlCol="1" anchor="ctr"/>
              <a:lstStyle/>
              <a:p>
                <a:endParaRPr lang="he-IL"/>
              </a:p>
            </p:txBody>
          </p:sp>
          <p:sp>
            <p:nvSpPr>
              <p:cNvPr id="67" name="צורה חופשית: צורה 66">
                <a:extLst>
                  <a:ext uri="{FF2B5EF4-FFF2-40B4-BE49-F238E27FC236}">
                    <a16:creationId xmlns:a16="http://schemas.microsoft.com/office/drawing/2014/main" id="{A58D2F90-25A3-4344-942F-CD8DD2E4139D}"/>
                  </a:ext>
                </a:extLst>
              </p:cNvPr>
              <p:cNvSpPr/>
              <p:nvPr/>
            </p:nvSpPr>
            <p:spPr>
              <a:xfrm>
                <a:off x="1729861" y="7648815"/>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4"/>
                      <a:pt x="195526" y="34089"/>
                      <a:pt x="186192" y="34089"/>
                    </a:cubicBezTo>
                    <a:close/>
                  </a:path>
                </a:pathLst>
              </a:custGeom>
              <a:solidFill>
                <a:srgbClr val="C7CFE2"/>
              </a:solidFill>
              <a:ln w="1898" cap="flat">
                <a:noFill/>
                <a:prstDash val="solid"/>
                <a:miter/>
              </a:ln>
            </p:spPr>
            <p:txBody>
              <a:bodyPr rtlCol="1" anchor="ctr"/>
              <a:lstStyle/>
              <a:p>
                <a:endParaRPr lang="he-IL"/>
              </a:p>
            </p:txBody>
          </p:sp>
          <p:sp>
            <p:nvSpPr>
              <p:cNvPr id="69" name="צורה חופשית: צורה 68">
                <a:extLst>
                  <a:ext uri="{FF2B5EF4-FFF2-40B4-BE49-F238E27FC236}">
                    <a16:creationId xmlns:a16="http://schemas.microsoft.com/office/drawing/2014/main" id="{2E6AB7ED-6643-45AA-A29A-2C6D0D179E6C}"/>
                  </a:ext>
                </a:extLst>
              </p:cNvPr>
              <p:cNvSpPr/>
              <p:nvPr/>
            </p:nvSpPr>
            <p:spPr>
              <a:xfrm>
                <a:off x="1729861" y="7682616"/>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4"/>
                      <a:pt x="195526" y="34089"/>
                      <a:pt x="186192" y="34089"/>
                    </a:cubicBezTo>
                    <a:close/>
                  </a:path>
                </a:pathLst>
              </a:custGeom>
              <a:solidFill>
                <a:srgbClr val="AFB9D2"/>
              </a:solidFill>
              <a:ln w="1898" cap="flat">
                <a:noFill/>
                <a:prstDash val="solid"/>
                <a:miter/>
              </a:ln>
            </p:spPr>
            <p:txBody>
              <a:bodyPr rtlCol="1" anchor="ctr"/>
              <a:lstStyle/>
              <a:p>
                <a:endParaRPr lang="he-IL"/>
              </a:p>
            </p:txBody>
          </p:sp>
          <p:sp>
            <p:nvSpPr>
              <p:cNvPr id="70" name="צורה חופשית: צורה 69">
                <a:extLst>
                  <a:ext uri="{FF2B5EF4-FFF2-40B4-BE49-F238E27FC236}">
                    <a16:creationId xmlns:a16="http://schemas.microsoft.com/office/drawing/2014/main" id="{13D36421-678C-4B74-BCE3-AD2FA1C05143}"/>
                  </a:ext>
                </a:extLst>
              </p:cNvPr>
              <p:cNvSpPr/>
              <p:nvPr/>
            </p:nvSpPr>
            <p:spPr>
              <a:xfrm>
                <a:off x="1729861" y="7716419"/>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2"/>
                      <a:pt x="195526" y="34089"/>
                      <a:pt x="186192" y="34089"/>
                    </a:cubicBezTo>
                    <a:close/>
                  </a:path>
                </a:pathLst>
              </a:custGeom>
              <a:solidFill>
                <a:srgbClr val="C7CFE2"/>
              </a:solidFill>
              <a:ln w="1898" cap="flat">
                <a:noFill/>
                <a:prstDash val="solid"/>
                <a:miter/>
              </a:ln>
            </p:spPr>
            <p:txBody>
              <a:bodyPr rtlCol="1" anchor="ctr"/>
              <a:lstStyle/>
              <a:p>
                <a:endParaRPr lang="he-IL"/>
              </a:p>
            </p:txBody>
          </p:sp>
          <p:sp>
            <p:nvSpPr>
              <p:cNvPr id="88" name="צורה חופשית: צורה 87">
                <a:extLst>
                  <a:ext uri="{FF2B5EF4-FFF2-40B4-BE49-F238E27FC236}">
                    <a16:creationId xmlns:a16="http://schemas.microsoft.com/office/drawing/2014/main" id="{9A270C96-1218-442B-8F68-3843756E4CC7}"/>
                  </a:ext>
                </a:extLst>
              </p:cNvPr>
              <p:cNvSpPr/>
              <p:nvPr/>
            </p:nvSpPr>
            <p:spPr>
              <a:xfrm>
                <a:off x="1746760" y="7750221"/>
                <a:ext cx="168477" cy="32547"/>
              </a:xfrm>
              <a:custGeom>
                <a:avLst/>
                <a:gdLst>
                  <a:gd name="connsiteX0" fmla="*/ 286 w 168476"/>
                  <a:gd name="connsiteY0" fmla="*/ 286 h 32546"/>
                  <a:gd name="connsiteX1" fmla="*/ 24187 w 168476"/>
                  <a:gd name="connsiteY1" fmla="*/ 24187 h 32546"/>
                  <a:gd name="connsiteX2" fmla="*/ 48087 w 168476"/>
                  <a:gd name="connsiteY2" fmla="*/ 34087 h 32546"/>
                  <a:gd name="connsiteX3" fmla="*/ 121488 w 168476"/>
                  <a:gd name="connsiteY3" fmla="*/ 34087 h 32546"/>
                  <a:gd name="connsiteX4" fmla="*/ 145389 w 168476"/>
                  <a:gd name="connsiteY4" fmla="*/ 24187 h 32546"/>
                  <a:gd name="connsiteX5" fmla="*/ 169289 w 168476"/>
                  <a:gd name="connsiteY5" fmla="*/ 286 h 32546"/>
                  <a:gd name="connsiteX6" fmla="*/ 286 w 168476"/>
                  <a:gd name="connsiteY6" fmla="*/ 286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476" h="32546">
                    <a:moveTo>
                      <a:pt x="286" y="286"/>
                    </a:moveTo>
                    <a:lnTo>
                      <a:pt x="24187" y="24187"/>
                    </a:lnTo>
                    <a:cubicBezTo>
                      <a:pt x="30526" y="30526"/>
                      <a:pt x="39122" y="34087"/>
                      <a:pt x="48087" y="34087"/>
                    </a:cubicBezTo>
                    <a:lnTo>
                      <a:pt x="121488" y="34087"/>
                    </a:lnTo>
                    <a:cubicBezTo>
                      <a:pt x="130452" y="34087"/>
                      <a:pt x="139050" y="30526"/>
                      <a:pt x="145389" y="24187"/>
                    </a:cubicBezTo>
                    <a:lnTo>
                      <a:pt x="169289" y="286"/>
                    </a:lnTo>
                    <a:lnTo>
                      <a:pt x="286" y="286"/>
                    </a:lnTo>
                    <a:close/>
                  </a:path>
                </a:pathLst>
              </a:custGeom>
              <a:solidFill>
                <a:srgbClr val="707487"/>
              </a:solidFill>
              <a:ln w="1898" cap="flat">
                <a:noFill/>
                <a:prstDash val="solid"/>
                <a:miter/>
              </a:ln>
            </p:spPr>
            <p:txBody>
              <a:bodyPr rtlCol="1" anchor="ctr"/>
              <a:lstStyle/>
              <a:p>
                <a:endParaRPr lang="he-IL"/>
              </a:p>
            </p:txBody>
          </p:sp>
          <p:sp>
            <p:nvSpPr>
              <p:cNvPr id="89" name="צורה חופשית: צורה 88">
                <a:extLst>
                  <a:ext uri="{FF2B5EF4-FFF2-40B4-BE49-F238E27FC236}">
                    <a16:creationId xmlns:a16="http://schemas.microsoft.com/office/drawing/2014/main" id="{A06A94A7-807F-4495-8B5E-9E45B62C429D}"/>
                  </a:ext>
                </a:extLst>
              </p:cNvPr>
              <p:cNvSpPr/>
              <p:nvPr/>
            </p:nvSpPr>
            <p:spPr>
              <a:xfrm>
                <a:off x="1728711" y="7647666"/>
                <a:ext cx="103383" cy="36376"/>
              </a:xfrm>
              <a:custGeom>
                <a:avLst/>
                <a:gdLst>
                  <a:gd name="connsiteX0" fmla="*/ 85938 w 103383"/>
                  <a:gd name="connsiteY0" fmla="*/ 18337 h 36375"/>
                  <a:gd name="connsiteX1" fmla="*/ 102840 w 103383"/>
                  <a:gd name="connsiteY1" fmla="*/ 1436 h 36375"/>
                  <a:gd name="connsiteX2" fmla="*/ 18337 w 103383"/>
                  <a:gd name="connsiteY2" fmla="*/ 1436 h 36375"/>
                  <a:gd name="connsiteX3" fmla="*/ 1436 w 103383"/>
                  <a:gd name="connsiteY3" fmla="*/ 18337 h 36375"/>
                  <a:gd name="connsiteX4" fmla="*/ 18337 w 103383"/>
                  <a:gd name="connsiteY4" fmla="*/ 35238 h 36375"/>
                  <a:gd name="connsiteX5" fmla="*/ 102840 w 103383"/>
                  <a:gd name="connsiteY5" fmla="*/ 35238 h 36375"/>
                  <a:gd name="connsiteX6" fmla="*/ 85938 w 103383"/>
                  <a:gd name="connsiteY6" fmla="*/ 18337 h 3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3" h="36375">
                    <a:moveTo>
                      <a:pt x="85938" y="18337"/>
                    </a:moveTo>
                    <a:cubicBezTo>
                      <a:pt x="85938" y="9004"/>
                      <a:pt x="93506" y="1436"/>
                      <a:pt x="102840" y="1436"/>
                    </a:cubicBezTo>
                    <a:lnTo>
                      <a:pt x="18337" y="1436"/>
                    </a:lnTo>
                    <a:cubicBezTo>
                      <a:pt x="9004" y="1436"/>
                      <a:pt x="1436" y="9004"/>
                      <a:pt x="1436" y="18337"/>
                    </a:cubicBezTo>
                    <a:cubicBezTo>
                      <a:pt x="1436" y="27670"/>
                      <a:pt x="9004" y="35238"/>
                      <a:pt x="18337" y="35238"/>
                    </a:cubicBezTo>
                    <a:lnTo>
                      <a:pt x="102840" y="35238"/>
                    </a:lnTo>
                    <a:cubicBezTo>
                      <a:pt x="93505" y="35238"/>
                      <a:pt x="85938" y="27672"/>
                      <a:pt x="85938" y="18337"/>
                    </a:cubicBezTo>
                    <a:close/>
                  </a:path>
                </a:pathLst>
              </a:custGeom>
              <a:solidFill>
                <a:srgbClr val="AFB9D2"/>
              </a:solidFill>
              <a:ln w="9525" cap="flat">
                <a:noFill/>
                <a:prstDash val="solid"/>
                <a:miter/>
              </a:ln>
            </p:spPr>
            <p:txBody>
              <a:bodyPr rtlCol="1" anchor="ctr"/>
              <a:lstStyle/>
              <a:p>
                <a:endParaRPr lang="he-IL"/>
              </a:p>
            </p:txBody>
          </p:sp>
          <p:sp>
            <p:nvSpPr>
              <p:cNvPr id="90" name="צורה חופשית: צורה 89">
                <a:extLst>
                  <a:ext uri="{FF2B5EF4-FFF2-40B4-BE49-F238E27FC236}">
                    <a16:creationId xmlns:a16="http://schemas.microsoft.com/office/drawing/2014/main" id="{63C5B50F-9A55-402E-96BE-D3087C00FBA2}"/>
                  </a:ext>
                </a:extLst>
              </p:cNvPr>
              <p:cNvSpPr/>
              <p:nvPr/>
            </p:nvSpPr>
            <p:spPr>
              <a:xfrm>
                <a:off x="1728711" y="7715269"/>
                <a:ext cx="103383" cy="36376"/>
              </a:xfrm>
              <a:custGeom>
                <a:avLst/>
                <a:gdLst>
                  <a:gd name="connsiteX0" fmla="*/ 85938 w 103383"/>
                  <a:gd name="connsiteY0" fmla="*/ 18337 h 36375"/>
                  <a:gd name="connsiteX1" fmla="*/ 102840 w 103383"/>
                  <a:gd name="connsiteY1" fmla="*/ 1436 h 36375"/>
                  <a:gd name="connsiteX2" fmla="*/ 18337 w 103383"/>
                  <a:gd name="connsiteY2" fmla="*/ 1436 h 36375"/>
                  <a:gd name="connsiteX3" fmla="*/ 1436 w 103383"/>
                  <a:gd name="connsiteY3" fmla="*/ 18337 h 36375"/>
                  <a:gd name="connsiteX4" fmla="*/ 18337 w 103383"/>
                  <a:gd name="connsiteY4" fmla="*/ 35238 h 36375"/>
                  <a:gd name="connsiteX5" fmla="*/ 102840 w 103383"/>
                  <a:gd name="connsiteY5" fmla="*/ 35238 h 36375"/>
                  <a:gd name="connsiteX6" fmla="*/ 85938 w 103383"/>
                  <a:gd name="connsiteY6" fmla="*/ 18337 h 3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3" h="36375">
                    <a:moveTo>
                      <a:pt x="85938" y="18337"/>
                    </a:moveTo>
                    <a:cubicBezTo>
                      <a:pt x="85938" y="9004"/>
                      <a:pt x="93506" y="1436"/>
                      <a:pt x="102840" y="1436"/>
                    </a:cubicBezTo>
                    <a:lnTo>
                      <a:pt x="18337" y="1436"/>
                    </a:lnTo>
                    <a:cubicBezTo>
                      <a:pt x="9004" y="1436"/>
                      <a:pt x="1436" y="9004"/>
                      <a:pt x="1436" y="18337"/>
                    </a:cubicBezTo>
                    <a:cubicBezTo>
                      <a:pt x="1436" y="27670"/>
                      <a:pt x="9004" y="35238"/>
                      <a:pt x="18337" y="35238"/>
                    </a:cubicBezTo>
                    <a:lnTo>
                      <a:pt x="102840" y="35238"/>
                    </a:lnTo>
                    <a:cubicBezTo>
                      <a:pt x="93505" y="35238"/>
                      <a:pt x="85938" y="27670"/>
                      <a:pt x="85938" y="18337"/>
                    </a:cubicBezTo>
                    <a:close/>
                  </a:path>
                </a:pathLst>
              </a:custGeom>
              <a:solidFill>
                <a:srgbClr val="AFB9D2"/>
              </a:solidFill>
              <a:ln w="9525" cap="flat">
                <a:noFill/>
                <a:prstDash val="solid"/>
                <a:miter/>
              </a:ln>
            </p:spPr>
            <p:txBody>
              <a:bodyPr rtlCol="1" anchor="ctr"/>
              <a:lstStyle/>
              <a:p>
                <a:endParaRPr lang="he-IL"/>
              </a:p>
            </p:txBody>
          </p:sp>
          <p:sp>
            <p:nvSpPr>
              <p:cNvPr id="91" name="צורה חופשית: צורה 90">
                <a:extLst>
                  <a:ext uri="{FF2B5EF4-FFF2-40B4-BE49-F238E27FC236}">
                    <a16:creationId xmlns:a16="http://schemas.microsoft.com/office/drawing/2014/main" id="{C6E37C08-0A3B-4C74-B366-05A989FA06E5}"/>
                  </a:ext>
                </a:extLst>
              </p:cNvPr>
              <p:cNvSpPr/>
              <p:nvPr/>
            </p:nvSpPr>
            <p:spPr>
              <a:xfrm>
                <a:off x="1729861" y="7682618"/>
                <a:ext cx="101469" cy="32547"/>
              </a:xfrm>
              <a:custGeom>
                <a:avLst/>
                <a:gdLst>
                  <a:gd name="connsiteX0" fmla="*/ 84789 w 101468"/>
                  <a:gd name="connsiteY0" fmla="*/ 17187 h 32546"/>
                  <a:gd name="connsiteX1" fmla="*/ 101690 w 101468"/>
                  <a:gd name="connsiteY1" fmla="*/ 286 h 32546"/>
                  <a:gd name="connsiteX2" fmla="*/ 17187 w 101468"/>
                  <a:gd name="connsiteY2" fmla="*/ 286 h 32546"/>
                  <a:gd name="connsiteX3" fmla="*/ 286 w 101468"/>
                  <a:gd name="connsiteY3" fmla="*/ 17187 h 32546"/>
                  <a:gd name="connsiteX4" fmla="*/ 17187 w 101468"/>
                  <a:gd name="connsiteY4" fmla="*/ 34089 h 32546"/>
                  <a:gd name="connsiteX5" fmla="*/ 101690 w 101468"/>
                  <a:gd name="connsiteY5" fmla="*/ 34089 h 32546"/>
                  <a:gd name="connsiteX6" fmla="*/ 84789 w 101468"/>
                  <a:gd name="connsiteY6" fmla="*/ 17187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68" h="32546">
                    <a:moveTo>
                      <a:pt x="84789" y="17187"/>
                    </a:moveTo>
                    <a:cubicBezTo>
                      <a:pt x="84789" y="7854"/>
                      <a:pt x="92357" y="286"/>
                      <a:pt x="101690" y="286"/>
                    </a:cubicBezTo>
                    <a:lnTo>
                      <a:pt x="17187" y="286"/>
                    </a:lnTo>
                    <a:cubicBezTo>
                      <a:pt x="7854" y="286"/>
                      <a:pt x="286" y="7854"/>
                      <a:pt x="286" y="17187"/>
                    </a:cubicBezTo>
                    <a:cubicBezTo>
                      <a:pt x="286" y="26521"/>
                      <a:pt x="7854" y="34089"/>
                      <a:pt x="17187" y="34089"/>
                    </a:cubicBezTo>
                    <a:lnTo>
                      <a:pt x="101690" y="34089"/>
                    </a:lnTo>
                    <a:cubicBezTo>
                      <a:pt x="92355" y="34087"/>
                      <a:pt x="84789" y="26521"/>
                      <a:pt x="84789" y="17187"/>
                    </a:cubicBezTo>
                    <a:close/>
                  </a:path>
                </a:pathLst>
              </a:custGeom>
              <a:solidFill>
                <a:srgbClr val="959CB3"/>
              </a:solidFill>
              <a:ln w="1898" cap="flat">
                <a:noFill/>
                <a:prstDash val="solid"/>
                <a:miter/>
              </a:ln>
            </p:spPr>
            <p:txBody>
              <a:bodyPr rtlCol="1" anchor="ctr"/>
              <a:lstStyle/>
              <a:p>
                <a:endParaRPr lang="he-IL"/>
              </a:p>
            </p:txBody>
          </p:sp>
          <p:sp>
            <p:nvSpPr>
              <p:cNvPr id="92" name="צורה חופשית: צורה 91">
                <a:extLst>
                  <a:ext uri="{FF2B5EF4-FFF2-40B4-BE49-F238E27FC236}">
                    <a16:creationId xmlns:a16="http://schemas.microsoft.com/office/drawing/2014/main" id="{686C7AB9-D74A-442B-84CF-ABCF64ACD614}"/>
                  </a:ext>
                </a:extLst>
              </p:cNvPr>
              <p:cNvSpPr/>
              <p:nvPr/>
            </p:nvSpPr>
            <p:spPr>
              <a:xfrm>
                <a:off x="1785173" y="7479812"/>
                <a:ext cx="91896" cy="134016"/>
              </a:xfrm>
              <a:custGeom>
                <a:avLst/>
                <a:gdLst>
                  <a:gd name="connsiteX0" fmla="*/ 92470 w 91896"/>
                  <a:gd name="connsiteY0" fmla="*/ 135491 h 134015"/>
                  <a:gd name="connsiteX1" fmla="*/ 81576 w 91896"/>
                  <a:gd name="connsiteY1" fmla="*/ 15656 h 134015"/>
                  <a:gd name="connsiteX2" fmla="*/ 64746 w 91896"/>
                  <a:gd name="connsiteY2" fmla="*/ 286 h 134015"/>
                  <a:gd name="connsiteX3" fmla="*/ 28010 w 91896"/>
                  <a:gd name="connsiteY3" fmla="*/ 286 h 134015"/>
                  <a:gd name="connsiteX4" fmla="*/ 11180 w 91896"/>
                  <a:gd name="connsiteY4" fmla="*/ 15656 h 134015"/>
                  <a:gd name="connsiteX5" fmla="*/ 286 w 91896"/>
                  <a:gd name="connsiteY5" fmla="*/ 135491 h 134015"/>
                  <a:gd name="connsiteX6" fmla="*/ 92470 w 91896"/>
                  <a:gd name="connsiteY6" fmla="*/ 135491 h 13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96" h="134015">
                    <a:moveTo>
                      <a:pt x="92470" y="135491"/>
                    </a:moveTo>
                    <a:lnTo>
                      <a:pt x="81576" y="15656"/>
                    </a:lnTo>
                    <a:cubicBezTo>
                      <a:pt x="80783" y="6950"/>
                      <a:pt x="73485" y="286"/>
                      <a:pt x="64746" y="286"/>
                    </a:cubicBezTo>
                    <a:lnTo>
                      <a:pt x="28010" y="286"/>
                    </a:lnTo>
                    <a:cubicBezTo>
                      <a:pt x="19268" y="286"/>
                      <a:pt x="11972" y="6950"/>
                      <a:pt x="11180" y="15656"/>
                    </a:cubicBezTo>
                    <a:lnTo>
                      <a:pt x="286" y="135491"/>
                    </a:lnTo>
                    <a:lnTo>
                      <a:pt x="92470" y="135491"/>
                    </a:lnTo>
                    <a:close/>
                  </a:path>
                </a:pathLst>
              </a:custGeom>
              <a:solidFill>
                <a:srgbClr val="FAEBAA"/>
              </a:solidFill>
              <a:ln w="1898" cap="flat">
                <a:noFill/>
                <a:prstDash val="solid"/>
                <a:miter/>
              </a:ln>
            </p:spPr>
            <p:txBody>
              <a:bodyPr rtlCol="1" anchor="ctr"/>
              <a:lstStyle/>
              <a:p>
                <a:endParaRPr lang="he-IL"/>
              </a:p>
            </p:txBody>
          </p:sp>
        </p:grpSp>
        <p:sp>
          <p:nvSpPr>
            <p:cNvPr id="55" name="TextBox 54">
              <a:extLst>
                <a:ext uri="{FF2B5EF4-FFF2-40B4-BE49-F238E27FC236}">
                  <a16:creationId xmlns:a16="http://schemas.microsoft.com/office/drawing/2014/main" id="{0B1DC99C-0820-4CCF-ABB8-72B4661DC38A}"/>
                </a:ext>
              </a:extLst>
            </p:cNvPr>
            <p:cNvSpPr txBox="1"/>
            <p:nvPr/>
          </p:nvSpPr>
          <p:spPr>
            <a:xfrm>
              <a:off x="1398423" y="8917208"/>
              <a:ext cx="4454774" cy="1155316"/>
            </a:xfrm>
            <a:prstGeom prst="rect">
              <a:avLst/>
            </a:prstGeom>
            <a:noFill/>
          </p:spPr>
          <p:txBody>
            <a:bodyPr wrap="square" rtlCol="1">
              <a:spAutoFit/>
            </a:bodyPr>
            <a:lstStyle/>
            <a:p>
              <a:pPr algn="r" rtl="1">
                <a:lnSpc>
                  <a:spcPct val="150000"/>
                </a:lnSpc>
              </a:pPr>
              <a:r>
                <a:rPr lang="he-IL" sz="1601" dirty="0">
                  <a:solidFill>
                    <a:schemeClr val="tx1">
                      <a:lumMod val="50000"/>
                      <a:lumOff val="50000"/>
                    </a:schemeClr>
                  </a:solidFill>
                </a:rPr>
                <a:t>בכל הגעה של ילד או ילדה חשוב שתמיד נשאל את עצמנו: מה אנחנו יכולים לעשות כדי לגרום להם להרגיש </a:t>
              </a:r>
              <a:r>
                <a:rPr lang="he-IL" sz="1601" b="1" dirty="0">
                  <a:solidFill>
                    <a:schemeClr val="tx1">
                      <a:lumMod val="50000"/>
                      <a:lumOff val="50000"/>
                    </a:schemeClr>
                  </a:solidFill>
                  <a:highlight>
                    <a:srgbClr val="FEE9D5"/>
                  </a:highlight>
                </a:rPr>
                <a:t>שייכים, אהובים ונחוצים</a:t>
              </a:r>
              <a:r>
                <a:rPr lang="he-IL" sz="1601" dirty="0">
                  <a:solidFill>
                    <a:schemeClr val="tx1">
                      <a:lumMod val="50000"/>
                      <a:lumOff val="50000"/>
                    </a:schemeClr>
                  </a:solidFill>
                </a:rPr>
                <a:t>?</a:t>
              </a:r>
            </a:p>
          </p:txBody>
        </p:sp>
      </p:grpSp>
      <p:sp>
        <p:nvSpPr>
          <p:cNvPr id="93" name="TextBox 92">
            <a:extLst>
              <a:ext uri="{FF2B5EF4-FFF2-40B4-BE49-F238E27FC236}">
                <a16:creationId xmlns:a16="http://schemas.microsoft.com/office/drawing/2014/main" id="{309E3AA0-8A11-479A-B16D-F4E3FCF2DE30}"/>
              </a:ext>
            </a:extLst>
          </p:cNvPr>
          <p:cNvSpPr txBox="1"/>
          <p:nvPr/>
        </p:nvSpPr>
        <p:spPr>
          <a:xfrm>
            <a:off x="973395" y="4415549"/>
            <a:ext cx="5516240" cy="338682"/>
          </a:xfrm>
          <a:prstGeom prst="rect">
            <a:avLst/>
          </a:prstGeom>
          <a:noFill/>
        </p:spPr>
        <p:txBody>
          <a:bodyPr wrap="square" lIns="36000" rtlCol="1">
            <a:spAutoFit/>
          </a:bodyPr>
          <a:lstStyle/>
          <a:p>
            <a:pPr algn="r" rtl="1">
              <a:spcAft>
                <a:spcPts val="600"/>
              </a:spcAft>
            </a:pPr>
            <a:r>
              <a:rPr lang="he-IL" sz="1601" b="1" dirty="0">
                <a:solidFill>
                  <a:srgbClr val="F1923F"/>
                </a:solidFill>
                <a:latin typeface="Arial" pitchFamily="34" charset="0"/>
                <a:cs typeface="Arial" pitchFamily="34" charset="0"/>
              </a:rPr>
              <a:t>הנה כמה פעולות קטנות שיהיו משמעותיות עבור הילדים החדשים:</a:t>
            </a:r>
          </a:p>
        </p:txBody>
      </p:sp>
      <p:sp>
        <p:nvSpPr>
          <p:cNvPr id="9" name="מלבן 8">
            <a:extLst>
              <a:ext uri="{FF2B5EF4-FFF2-40B4-BE49-F238E27FC236}">
                <a16:creationId xmlns:a16="http://schemas.microsoft.com/office/drawing/2014/main" id="{C3905788-1656-4841-8CB6-D7F7CA77A337}"/>
              </a:ext>
            </a:extLst>
          </p:cNvPr>
          <p:cNvSpPr/>
          <p:nvPr/>
        </p:nvSpPr>
        <p:spPr>
          <a:xfrm>
            <a:off x="3799224" y="5648574"/>
            <a:ext cx="2635781" cy="1088311"/>
          </a:xfrm>
          <a:prstGeom prst="rect">
            <a:avLst/>
          </a:prstGeom>
        </p:spPr>
        <p:txBody>
          <a:bodyPr wrap="square">
            <a:spAutoFit/>
          </a:bodyPr>
          <a:lstStyle/>
          <a:p>
            <a:pPr algn="r" rtl="1">
              <a:lnSpc>
                <a:spcPct val="150000"/>
              </a:lnSpc>
              <a:spcAft>
                <a:spcPts val="600"/>
              </a:spcAft>
              <a:buClr>
                <a:srgbClr val="FC9130"/>
              </a:buClr>
            </a:pPr>
            <a:r>
              <a:rPr lang="he-IL" sz="1500" dirty="0">
                <a:solidFill>
                  <a:schemeClr val="tx1">
                    <a:lumMod val="50000"/>
                    <a:lumOff val="50000"/>
                  </a:schemeClr>
                </a:solidFill>
                <a:latin typeface="Arial" pitchFamily="34" charset="0"/>
                <a:cs typeface="Arial" pitchFamily="34" charset="0"/>
              </a:rPr>
              <a:t>נקדיש ברכה אישית מאיתנו. כדאי לבקש גם מהילדים במשפחתון לכתוב ברכות </a:t>
            </a:r>
            <a:r>
              <a:rPr lang="en-US" sz="1500" dirty="0">
                <a:solidFill>
                  <a:schemeClr val="tx1">
                    <a:lumMod val="50000"/>
                    <a:lumOff val="50000"/>
                  </a:schemeClr>
                </a:solidFill>
                <a:latin typeface="Arial" pitchFamily="34" charset="0"/>
                <a:cs typeface="Arial" pitchFamily="34" charset="0"/>
              </a:rPr>
              <a:t>Welcome</a:t>
            </a:r>
            <a:r>
              <a:rPr lang="he-IL" sz="1500" dirty="0">
                <a:solidFill>
                  <a:schemeClr val="tx1">
                    <a:lumMod val="50000"/>
                    <a:lumOff val="50000"/>
                  </a:schemeClr>
                </a:solidFill>
                <a:latin typeface="Arial" pitchFamily="34" charset="0"/>
                <a:cs typeface="Arial" pitchFamily="34" charset="0"/>
              </a:rPr>
              <a:t>.</a:t>
            </a:r>
          </a:p>
        </p:txBody>
      </p:sp>
      <p:sp>
        <p:nvSpPr>
          <p:cNvPr id="98" name="מלבן 97">
            <a:extLst>
              <a:ext uri="{FF2B5EF4-FFF2-40B4-BE49-F238E27FC236}">
                <a16:creationId xmlns:a16="http://schemas.microsoft.com/office/drawing/2014/main" id="{07FB9A7F-C73D-4D0C-8443-526A57C97FD4}"/>
              </a:ext>
            </a:extLst>
          </p:cNvPr>
          <p:cNvSpPr/>
          <p:nvPr/>
        </p:nvSpPr>
        <p:spPr>
          <a:xfrm>
            <a:off x="3913471" y="5178584"/>
            <a:ext cx="1950732" cy="369332"/>
          </a:xfrm>
          <a:prstGeom prst="rect">
            <a:avLst/>
          </a:prstGeom>
          <a:ln>
            <a:noFill/>
          </a:ln>
        </p:spPr>
        <p:txBody>
          <a:bodyPr wrap="square">
            <a:spAutoFit/>
          </a:bodyPr>
          <a:lstStyle/>
          <a:p>
            <a:pPr algn="r" rtl="1">
              <a:spcAft>
                <a:spcPts val="600"/>
              </a:spcAft>
              <a:buClr>
                <a:srgbClr val="FC9130"/>
              </a:buClr>
            </a:pPr>
            <a:r>
              <a:rPr lang="he-IL" b="1" dirty="0">
                <a:solidFill>
                  <a:schemeClr val="tx1">
                    <a:lumMod val="50000"/>
                    <a:lumOff val="50000"/>
                  </a:schemeClr>
                </a:solidFill>
                <a:highlight>
                  <a:srgbClr val="FEE9D5"/>
                </a:highlight>
                <a:latin typeface="Arial" pitchFamily="34" charset="0"/>
                <a:cs typeface="Arial" pitchFamily="34" charset="0"/>
              </a:rPr>
              <a:t>ברכה אישית</a:t>
            </a:r>
          </a:p>
        </p:txBody>
      </p:sp>
      <p:sp>
        <p:nvSpPr>
          <p:cNvPr id="100" name="מלבן 99">
            <a:extLst>
              <a:ext uri="{FF2B5EF4-FFF2-40B4-BE49-F238E27FC236}">
                <a16:creationId xmlns:a16="http://schemas.microsoft.com/office/drawing/2014/main" id="{7BDCF301-A724-45A5-9453-D1FD6F94E45B}"/>
              </a:ext>
            </a:extLst>
          </p:cNvPr>
          <p:cNvSpPr/>
          <p:nvPr/>
        </p:nvSpPr>
        <p:spPr>
          <a:xfrm>
            <a:off x="1198417" y="5114651"/>
            <a:ext cx="2227200" cy="515603"/>
          </a:xfrm>
          <a:prstGeom prst="rect">
            <a:avLst/>
          </a:prstGeom>
          <a:solidFill>
            <a:srgbClr val="FEE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1" name="מלבן 100">
            <a:extLst>
              <a:ext uri="{FF2B5EF4-FFF2-40B4-BE49-F238E27FC236}">
                <a16:creationId xmlns:a16="http://schemas.microsoft.com/office/drawing/2014/main" id="{CC9A0650-A32E-4F05-AF23-F9625E32B6A8}"/>
              </a:ext>
            </a:extLst>
          </p:cNvPr>
          <p:cNvSpPr/>
          <p:nvPr/>
        </p:nvSpPr>
        <p:spPr>
          <a:xfrm>
            <a:off x="1198417" y="7241701"/>
            <a:ext cx="2227200" cy="515603"/>
          </a:xfrm>
          <a:prstGeom prst="rect">
            <a:avLst/>
          </a:prstGeom>
          <a:solidFill>
            <a:srgbClr val="FEE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2" name="מלבן 101">
            <a:extLst>
              <a:ext uri="{FF2B5EF4-FFF2-40B4-BE49-F238E27FC236}">
                <a16:creationId xmlns:a16="http://schemas.microsoft.com/office/drawing/2014/main" id="{2CABAE82-F46B-401E-9A91-69583CA7F4AD}"/>
              </a:ext>
            </a:extLst>
          </p:cNvPr>
          <p:cNvSpPr/>
          <p:nvPr/>
        </p:nvSpPr>
        <p:spPr>
          <a:xfrm>
            <a:off x="3803117" y="7250331"/>
            <a:ext cx="2227200" cy="515603"/>
          </a:xfrm>
          <a:prstGeom prst="rect">
            <a:avLst/>
          </a:prstGeom>
          <a:solidFill>
            <a:srgbClr val="FEE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3" name="מלבן 102">
            <a:extLst>
              <a:ext uri="{FF2B5EF4-FFF2-40B4-BE49-F238E27FC236}">
                <a16:creationId xmlns:a16="http://schemas.microsoft.com/office/drawing/2014/main" id="{558474CE-975D-4C02-8515-E33216AB9BDF}"/>
              </a:ext>
            </a:extLst>
          </p:cNvPr>
          <p:cNvSpPr/>
          <p:nvPr/>
        </p:nvSpPr>
        <p:spPr>
          <a:xfrm>
            <a:off x="1105464" y="5191307"/>
            <a:ext cx="1950732" cy="369332"/>
          </a:xfrm>
          <a:prstGeom prst="rect">
            <a:avLst/>
          </a:prstGeom>
          <a:ln>
            <a:noFill/>
          </a:ln>
        </p:spPr>
        <p:txBody>
          <a:bodyPr wrap="square">
            <a:spAutoFit/>
          </a:bodyPr>
          <a:lstStyle/>
          <a:p>
            <a:pPr algn="r" rtl="1">
              <a:spcAft>
                <a:spcPts val="600"/>
              </a:spcAft>
              <a:buClr>
                <a:srgbClr val="FC9130"/>
              </a:buClr>
            </a:pPr>
            <a:r>
              <a:rPr lang="he-IL" b="1" dirty="0">
                <a:solidFill>
                  <a:schemeClr val="tx1">
                    <a:lumMod val="50000"/>
                    <a:lumOff val="50000"/>
                  </a:schemeClr>
                </a:solidFill>
                <a:latin typeface="Arial" pitchFamily="34" charset="0"/>
                <a:cs typeface="Arial" pitchFamily="34" charset="0"/>
              </a:rPr>
              <a:t>בלונים וקישוטים </a:t>
            </a:r>
            <a:endParaRPr lang="he-IL" b="1" dirty="0">
              <a:solidFill>
                <a:schemeClr val="tx1">
                  <a:lumMod val="50000"/>
                  <a:lumOff val="50000"/>
                </a:schemeClr>
              </a:solidFill>
              <a:highlight>
                <a:srgbClr val="FEE9D5"/>
              </a:highlight>
              <a:latin typeface="Arial" pitchFamily="34" charset="0"/>
              <a:cs typeface="Arial" pitchFamily="34" charset="0"/>
            </a:endParaRPr>
          </a:p>
        </p:txBody>
      </p:sp>
      <p:sp>
        <p:nvSpPr>
          <p:cNvPr id="11" name="מלבן 10">
            <a:extLst>
              <a:ext uri="{FF2B5EF4-FFF2-40B4-BE49-F238E27FC236}">
                <a16:creationId xmlns:a16="http://schemas.microsoft.com/office/drawing/2014/main" id="{31338BB3-AAC0-4070-B9C1-678A5BD1FAB9}"/>
              </a:ext>
            </a:extLst>
          </p:cNvPr>
          <p:cNvSpPr/>
          <p:nvPr/>
        </p:nvSpPr>
        <p:spPr>
          <a:xfrm>
            <a:off x="1143566" y="5669246"/>
            <a:ext cx="2583887" cy="1088311"/>
          </a:xfrm>
          <a:prstGeom prst="rect">
            <a:avLst/>
          </a:prstGeom>
        </p:spPr>
        <p:txBody>
          <a:bodyPr wrap="square">
            <a:spAutoFit/>
          </a:bodyPr>
          <a:lstStyle/>
          <a:p>
            <a:pPr algn="r" rtl="1">
              <a:lnSpc>
                <a:spcPct val="150000"/>
              </a:lnSpc>
              <a:spcAft>
                <a:spcPts val="600"/>
              </a:spcAft>
              <a:buClr>
                <a:srgbClr val="FC9130"/>
              </a:buClr>
            </a:pPr>
            <a:r>
              <a:rPr lang="he-IL" sz="1500" dirty="0">
                <a:solidFill>
                  <a:schemeClr val="tx1">
                    <a:lumMod val="50000"/>
                    <a:lumOff val="50000"/>
                  </a:schemeClr>
                </a:solidFill>
                <a:latin typeface="Arial" pitchFamily="34" charset="0"/>
                <a:cs typeface="Arial" pitchFamily="34" charset="0"/>
              </a:rPr>
              <a:t>נפזר בלונים בחדר ועל המיטה, נתלה שלט 'ברוך הבא' ונקשט את החדר.</a:t>
            </a:r>
          </a:p>
        </p:txBody>
      </p:sp>
      <p:sp>
        <p:nvSpPr>
          <p:cNvPr id="104" name="מלבן 103">
            <a:extLst>
              <a:ext uri="{FF2B5EF4-FFF2-40B4-BE49-F238E27FC236}">
                <a16:creationId xmlns:a16="http://schemas.microsoft.com/office/drawing/2014/main" id="{27489726-5536-44C8-9498-E0B0E40BC764}"/>
              </a:ext>
            </a:extLst>
          </p:cNvPr>
          <p:cNvSpPr/>
          <p:nvPr/>
        </p:nvSpPr>
        <p:spPr>
          <a:xfrm>
            <a:off x="3896158" y="7310858"/>
            <a:ext cx="1950732" cy="369332"/>
          </a:xfrm>
          <a:prstGeom prst="rect">
            <a:avLst/>
          </a:prstGeom>
          <a:ln>
            <a:noFill/>
          </a:ln>
        </p:spPr>
        <p:txBody>
          <a:bodyPr wrap="square">
            <a:spAutoFit/>
          </a:bodyPr>
          <a:lstStyle/>
          <a:p>
            <a:pPr algn="r" rtl="1">
              <a:spcAft>
                <a:spcPts val="600"/>
              </a:spcAft>
              <a:buClr>
                <a:srgbClr val="FC9130"/>
              </a:buClr>
            </a:pPr>
            <a:r>
              <a:rPr lang="he-IL" b="1" dirty="0">
                <a:solidFill>
                  <a:schemeClr val="tx1">
                    <a:lumMod val="50000"/>
                    <a:lumOff val="50000"/>
                  </a:schemeClr>
                </a:solidFill>
                <a:highlight>
                  <a:srgbClr val="FEE9D5"/>
                </a:highlight>
                <a:latin typeface="Arial" pitchFamily="34" charset="0"/>
                <a:cs typeface="Arial" pitchFamily="34" charset="0"/>
              </a:rPr>
              <a:t>נקי וחדש</a:t>
            </a:r>
          </a:p>
        </p:txBody>
      </p:sp>
      <p:sp>
        <p:nvSpPr>
          <p:cNvPr id="105" name="מלבן 104">
            <a:extLst>
              <a:ext uri="{FF2B5EF4-FFF2-40B4-BE49-F238E27FC236}">
                <a16:creationId xmlns:a16="http://schemas.microsoft.com/office/drawing/2014/main" id="{A81B0DE4-3BAA-488C-B3F7-CFB7F98EF3D9}"/>
              </a:ext>
            </a:extLst>
          </p:cNvPr>
          <p:cNvSpPr/>
          <p:nvPr/>
        </p:nvSpPr>
        <p:spPr>
          <a:xfrm>
            <a:off x="1105464" y="7310858"/>
            <a:ext cx="1950732" cy="369332"/>
          </a:xfrm>
          <a:prstGeom prst="rect">
            <a:avLst/>
          </a:prstGeom>
          <a:ln>
            <a:noFill/>
          </a:ln>
        </p:spPr>
        <p:txBody>
          <a:bodyPr wrap="square">
            <a:spAutoFit/>
          </a:bodyPr>
          <a:lstStyle/>
          <a:p>
            <a:pPr algn="r" rtl="1">
              <a:spcAft>
                <a:spcPts val="600"/>
              </a:spcAft>
              <a:buClr>
                <a:srgbClr val="FC9130"/>
              </a:buClr>
            </a:pPr>
            <a:r>
              <a:rPr lang="he-IL" b="1" dirty="0">
                <a:solidFill>
                  <a:schemeClr val="tx1">
                    <a:lumMod val="50000"/>
                    <a:lumOff val="50000"/>
                  </a:schemeClr>
                </a:solidFill>
                <a:latin typeface="Arial" pitchFamily="34" charset="0"/>
                <a:cs typeface="Arial" pitchFamily="34" charset="0"/>
              </a:rPr>
              <a:t>ערכת </a:t>
            </a:r>
            <a:r>
              <a:rPr lang="en-US" b="1" dirty="0">
                <a:solidFill>
                  <a:schemeClr val="tx1">
                    <a:lumMod val="50000"/>
                    <a:lumOff val="50000"/>
                  </a:schemeClr>
                </a:solidFill>
                <a:latin typeface="Arial" pitchFamily="34" charset="0"/>
                <a:cs typeface="Arial" pitchFamily="34" charset="0"/>
              </a:rPr>
              <a:t>Welcome</a:t>
            </a:r>
            <a:endParaRPr lang="he-IL" b="1" dirty="0">
              <a:solidFill>
                <a:schemeClr val="tx1">
                  <a:lumMod val="50000"/>
                  <a:lumOff val="50000"/>
                </a:schemeClr>
              </a:solidFill>
              <a:highlight>
                <a:srgbClr val="FEE9D5"/>
              </a:highlight>
              <a:latin typeface="Arial" pitchFamily="34" charset="0"/>
              <a:cs typeface="Arial" pitchFamily="34" charset="0"/>
            </a:endParaRPr>
          </a:p>
        </p:txBody>
      </p:sp>
      <p:sp>
        <p:nvSpPr>
          <p:cNvPr id="13" name="מלבן 12">
            <a:extLst>
              <a:ext uri="{FF2B5EF4-FFF2-40B4-BE49-F238E27FC236}">
                <a16:creationId xmlns:a16="http://schemas.microsoft.com/office/drawing/2014/main" id="{424F8A92-A3BC-4EE3-BAAC-D534D7803531}"/>
              </a:ext>
            </a:extLst>
          </p:cNvPr>
          <p:cNvSpPr/>
          <p:nvPr/>
        </p:nvSpPr>
        <p:spPr>
          <a:xfrm>
            <a:off x="3646448" y="7818012"/>
            <a:ext cx="2798914" cy="1434560"/>
          </a:xfrm>
          <a:prstGeom prst="rect">
            <a:avLst/>
          </a:prstGeom>
        </p:spPr>
        <p:txBody>
          <a:bodyPr wrap="square">
            <a:spAutoFit/>
          </a:bodyPr>
          <a:lstStyle/>
          <a:p>
            <a:pPr algn="r" rtl="1">
              <a:lnSpc>
                <a:spcPct val="150000"/>
              </a:lnSpc>
              <a:spcAft>
                <a:spcPts val="600"/>
              </a:spcAft>
              <a:buClr>
                <a:srgbClr val="FC9130"/>
              </a:buClr>
            </a:pPr>
            <a:r>
              <a:rPr lang="he-IL" sz="1500" dirty="0">
                <a:solidFill>
                  <a:schemeClr val="tx1">
                    <a:lumMod val="50000"/>
                    <a:lumOff val="50000"/>
                  </a:schemeClr>
                </a:solidFill>
                <a:latin typeface="Arial" pitchFamily="34" charset="0"/>
                <a:cs typeface="Arial" pitchFamily="34" charset="0"/>
              </a:rPr>
              <a:t>נניח את מצעי המיטה על המיטה כשהם מקופלים (המיטה לא תהיה מוצעת). באופן זה אנו משדרים לילד ולהוריו שהמצעים נקיים.</a:t>
            </a:r>
          </a:p>
        </p:txBody>
      </p:sp>
      <p:sp>
        <p:nvSpPr>
          <p:cNvPr id="14" name="מלבן 13">
            <a:extLst>
              <a:ext uri="{FF2B5EF4-FFF2-40B4-BE49-F238E27FC236}">
                <a16:creationId xmlns:a16="http://schemas.microsoft.com/office/drawing/2014/main" id="{9C1E7869-48AF-4FF0-87FF-829529BFB86E}"/>
              </a:ext>
            </a:extLst>
          </p:cNvPr>
          <p:cNvSpPr/>
          <p:nvPr/>
        </p:nvSpPr>
        <p:spPr>
          <a:xfrm>
            <a:off x="1105467" y="7826463"/>
            <a:ext cx="2540983" cy="1088311"/>
          </a:xfrm>
          <a:prstGeom prst="rect">
            <a:avLst/>
          </a:prstGeom>
        </p:spPr>
        <p:txBody>
          <a:bodyPr wrap="square">
            <a:spAutoFit/>
          </a:bodyPr>
          <a:lstStyle/>
          <a:p>
            <a:pPr algn="r" rtl="1">
              <a:lnSpc>
                <a:spcPct val="150000"/>
              </a:lnSpc>
              <a:spcAft>
                <a:spcPts val="600"/>
              </a:spcAft>
              <a:buClr>
                <a:srgbClr val="FC9130"/>
              </a:buClr>
            </a:pPr>
            <a:r>
              <a:rPr lang="he-IL" sz="1500" dirty="0">
                <a:solidFill>
                  <a:schemeClr val="tx1">
                    <a:lumMod val="50000"/>
                    <a:lumOff val="50000"/>
                  </a:schemeClr>
                </a:solidFill>
                <a:latin typeface="Arial" pitchFamily="34" charset="0"/>
                <a:cs typeface="Arial" pitchFamily="34" charset="0"/>
              </a:rPr>
              <a:t>נניח על המיטה ערכה עם המוצרים האישיים הבסיסיים: מברשת שיניים ואפילו ממתק</a:t>
            </a:r>
          </a:p>
        </p:txBody>
      </p:sp>
      <p:pic>
        <p:nvPicPr>
          <p:cNvPr id="71" name="תמונה 70" descr="תמונה שמכילה אדם, מקורה, בגדים, אישה&#10;&#10;תיאור שנוצר ברמת מהימנות גבוהה מאוד">
            <a:extLst>
              <a:ext uri="{FF2B5EF4-FFF2-40B4-BE49-F238E27FC236}">
                <a16:creationId xmlns:a16="http://schemas.microsoft.com/office/drawing/2014/main" id="{664D14DC-8D67-4E9D-B5DF-16E0AE0724A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820453" y="7157199"/>
            <a:ext cx="720000" cy="720000"/>
          </a:xfrm>
          <a:prstGeom prst="rect">
            <a:avLst/>
          </a:prstGeom>
          <a:ln>
            <a:solidFill>
              <a:schemeClr val="bg2">
                <a:lumMod val="90000"/>
              </a:schemeClr>
            </a:solidFill>
          </a:ln>
        </p:spPr>
      </p:pic>
      <p:pic>
        <p:nvPicPr>
          <p:cNvPr id="72" name="תמונה 71">
            <a:extLst>
              <a:ext uri="{FF2B5EF4-FFF2-40B4-BE49-F238E27FC236}">
                <a16:creationId xmlns:a16="http://schemas.microsoft.com/office/drawing/2014/main" id="{F47D5A57-FA8C-4077-A81D-987116CEF73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025916" y="7157199"/>
            <a:ext cx="720000" cy="720000"/>
          </a:xfrm>
          <a:prstGeom prst="rect">
            <a:avLst/>
          </a:prstGeom>
          <a:ln>
            <a:solidFill>
              <a:schemeClr val="bg2">
                <a:lumMod val="90000"/>
              </a:schemeClr>
            </a:solidFill>
          </a:ln>
        </p:spPr>
      </p:pic>
      <p:pic>
        <p:nvPicPr>
          <p:cNvPr id="73" name="תמונה 72">
            <a:extLst>
              <a:ext uri="{FF2B5EF4-FFF2-40B4-BE49-F238E27FC236}">
                <a16:creationId xmlns:a16="http://schemas.microsoft.com/office/drawing/2014/main" id="{8475B0C7-DB88-4F8F-A24C-1B3994CD0B9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855780" y="5013482"/>
            <a:ext cx="720000" cy="720000"/>
          </a:xfrm>
          <a:prstGeom prst="rect">
            <a:avLst/>
          </a:prstGeom>
          <a:ln>
            <a:solidFill>
              <a:schemeClr val="bg2">
                <a:lumMod val="90000"/>
              </a:schemeClr>
            </a:solidFill>
          </a:ln>
        </p:spPr>
      </p:pic>
      <p:pic>
        <p:nvPicPr>
          <p:cNvPr id="74" name="תמונה 73" descr="תמונה שמכילה שמים, חפץ מחוץ לבית, אדם, תובלה&#10;&#10;תיאור שנוצר ברמת מהימנות גבוהה מאוד">
            <a:extLst>
              <a:ext uri="{FF2B5EF4-FFF2-40B4-BE49-F238E27FC236}">
                <a16:creationId xmlns:a16="http://schemas.microsoft.com/office/drawing/2014/main" id="{8549DB0A-DBBE-4420-9778-0B85388BE0E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214"/>
          <a:stretch/>
        </p:blipFill>
        <p:spPr>
          <a:xfrm>
            <a:off x="3014184" y="4986528"/>
            <a:ext cx="720000" cy="720000"/>
          </a:xfrm>
          <a:prstGeom prst="rect">
            <a:avLst/>
          </a:prstGeom>
          <a:ln>
            <a:solidFill>
              <a:schemeClr val="bg2">
                <a:lumMod val="90000"/>
              </a:schemeClr>
            </a:solidFill>
          </a:ln>
        </p:spPr>
      </p:pic>
      <p:sp>
        <p:nvSpPr>
          <p:cNvPr id="44" name="מלבן 43">
            <a:hlinkClick r:id="" action="ppaction://hlinkshowjump?jump=nextslide"/>
            <a:extLst>
              <a:ext uri="{FF2B5EF4-FFF2-40B4-BE49-F238E27FC236}">
                <a16:creationId xmlns:a16="http://schemas.microsoft.com/office/drawing/2014/main" id="{F04DB1A0-FE8F-4F6D-83BF-16EEFE5AD0DC}"/>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5" name="מלבן 44">
            <a:hlinkClick r:id="" action="ppaction://hlinkshowjump?jump=previousslide"/>
            <a:extLst>
              <a:ext uri="{FF2B5EF4-FFF2-40B4-BE49-F238E27FC236}">
                <a16:creationId xmlns:a16="http://schemas.microsoft.com/office/drawing/2014/main" id="{5ADE2F84-11A8-4A5D-8BC0-42F4D1956B08}"/>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מלבן 45">
            <a:hlinkClick r:id="rId6" action="ppaction://hlinksldjump"/>
            <a:extLst>
              <a:ext uri="{FF2B5EF4-FFF2-40B4-BE49-F238E27FC236}">
                <a16:creationId xmlns:a16="http://schemas.microsoft.com/office/drawing/2014/main" id="{80079875-E9A8-4A8F-8F82-2AB028E58F57}"/>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מלבן 46">
            <a:hlinkClick r:id="rId7" action="ppaction://hlinksldjump"/>
            <a:extLst>
              <a:ext uri="{FF2B5EF4-FFF2-40B4-BE49-F238E27FC236}">
                <a16:creationId xmlns:a16="http://schemas.microsoft.com/office/drawing/2014/main" id="{1D246FB5-18A6-4EC9-84C0-E3D0B887457C}"/>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מציין מיקום של מספר שקופית 3">
            <a:extLst>
              <a:ext uri="{FF2B5EF4-FFF2-40B4-BE49-F238E27FC236}">
                <a16:creationId xmlns:a16="http://schemas.microsoft.com/office/drawing/2014/main" id="{3F501CF7-70C0-45A8-9229-91B1466E6DE7}"/>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127</a:t>
            </a:fld>
            <a:endParaRPr lang="he-IL" dirty="0"/>
          </a:p>
        </p:txBody>
      </p:sp>
    </p:spTree>
    <p:extLst>
      <p:ext uri="{BB962C8B-B14F-4D97-AF65-F5344CB8AC3E}">
        <p14:creationId xmlns:p14="http://schemas.microsoft.com/office/powerpoint/2010/main" val="324137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761378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0" name="TextBox 39">
            <a:extLst>
              <a:ext uri="{FF2B5EF4-FFF2-40B4-BE49-F238E27FC236}">
                <a16:creationId xmlns:a16="http://schemas.microsoft.com/office/drawing/2014/main" id="{60992F3C-67D2-4C17-AB2E-7F5D4F277B33}"/>
              </a:ext>
            </a:extLst>
          </p:cNvPr>
          <p:cNvSpPr txBox="1"/>
          <p:nvPr/>
        </p:nvSpPr>
        <p:spPr>
          <a:xfrm>
            <a:off x="973395" y="2427382"/>
            <a:ext cx="5516240" cy="1971309"/>
          </a:xfrm>
          <a:prstGeom prst="rect">
            <a:avLst/>
          </a:prstGeom>
          <a:noFill/>
        </p:spPr>
        <p:txBody>
          <a:bodyPr wrap="square" lIns="36000" rtlCol="1">
            <a:spAutoFit/>
          </a:bodyPr>
          <a:lstStyle/>
          <a:p>
            <a:pPr algn="r" rtl="1">
              <a:lnSpc>
                <a:spcPct val="150000"/>
              </a:lnSpc>
              <a:spcAft>
                <a:spcPts val="600"/>
              </a:spcAft>
            </a:pPr>
            <a:r>
              <a:rPr lang="he-IL" sz="1601" dirty="0">
                <a:solidFill>
                  <a:schemeClr val="tx1">
                    <a:lumMod val="50000"/>
                    <a:lumOff val="50000"/>
                  </a:schemeClr>
                </a:solidFill>
                <a:latin typeface="Arial" pitchFamily="34" charset="0"/>
                <a:cs typeface="Arial" pitchFamily="34" charset="0"/>
              </a:rPr>
              <a:t>בדומה לאחים העתידים לקבל את פניו של אח חדש הנולד במשפחה, כך גם הילדים במשפחתון מוצפים בהתרגשות, בסקרנות ובחששות.</a:t>
            </a:r>
          </a:p>
          <a:p>
            <a:pPr algn="r" rtl="1">
              <a:lnSpc>
                <a:spcPct val="150000"/>
              </a:lnSpc>
              <a:spcAft>
                <a:spcPts val="600"/>
              </a:spcAft>
            </a:pPr>
            <a:r>
              <a:rPr lang="he-IL" sz="1601" dirty="0">
                <a:solidFill>
                  <a:schemeClr val="tx1">
                    <a:lumMod val="50000"/>
                    <a:lumOff val="50000"/>
                  </a:schemeClr>
                </a:solidFill>
                <a:latin typeface="Arial" pitchFamily="34" charset="0"/>
                <a:cs typeface="Arial" pitchFamily="34" charset="0"/>
              </a:rPr>
              <a:t>על כן חשוב להכין את הילדים לקראת הצטרפותם של ילד או ילדה חדשים יום-יומיים לפני הגעתם.</a:t>
            </a:r>
            <a:br>
              <a:rPr lang="en-US" sz="1601" dirty="0">
                <a:solidFill>
                  <a:schemeClr val="tx1">
                    <a:lumMod val="50000"/>
                    <a:lumOff val="50000"/>
                  </a:schemeClr>
                </a:solidFill>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איך?</a:t>
            </a:r>
            <a:r>
              <a:rPr lang="en-US" sz="160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 באמצעות </a:t>
            </a:r>
            <a:r>
              <a:rPr lang="he-IL" sz="1601" b="1" dirty="0">
                <a:solidFill>
                  <a:schemeClr val="tx1">
                    <a:lumMod val="50000"/>
                    <a:lumOff val="50000"/>
                  </a:schemeClr>
                </a:solidFill>
                <a:highlight>
                  <a:srgbClr val="FEE9D5"/>
                </a:highlight>
                <a:latin typeface="Arial" pitchFamily="34" charset="0"/>
                <a:cs typeface="Arial" pitchFamily="34" charset="0"/>
              </a:rPr>
              <a:t>השיתוף שלהם ותיאום ציפיות עמם</a:t>
            </a:r>
            <a:r>
              <a:rPr lang="he-IL" sz="1601" dirty="0">
                <a:solidFill>
                  <a:schemeClr val="tx1">
                    <a:lumMod val="50000"/>
                    <a:lumOff val="50000"/>
                  </a:schemeClr>
                </a:solidFill>
                <a:latin typeface="Arial" pitchFamily="34" charset="0"/>
                <a:cs typeface="Arial" pitchFamily="34" charset="0"/>
              </a:rPr>
              <a:t>.</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קליטת ילד בכפר</a:t>
            </a:r>
          </a:p>
        </p:txBody>
      </p:sp>
      <p:sp>
        <p:nvSpPr>
          <p:cNvPr id="7" name="מלבן 6">
            <a:extLst>
              <a:ext uri="{FF2B5EF4-FFF2-40B4-BE49-F238E27FC236}">
                <a16:creationId xmlns:a16="http://schemas.microsoft.com/office/drawing/2014/main" id="{8953FB6C-5231-43DB-8E38-42949F050506}"/>
              </a:ext>
            </a:extLst>
          </p:cNvPr>
          <p:cNvSpPr/>
          <p:nvPr/>
        </p:nvSpPr>
        <p:spPr>
          <a:xfrm>
            <a:off x="5448302" y="2064160"/>
            <a:ext cx="1505843" cy="376526"/>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הכנת ילדי הבית</a:t>
            </a:r>
          </a:p>
        </p:txBody>
      </p:sp>
      <p:sp>
        <p:nvSpPr>
          <p:cNvPr id="93" name="TextBox 92">
            <a:extLst>
              <a:ext uri="{FF2B5EF4-FFF2-40B4-BE49-F238E27FC236}">
                <a16:creationId xmlns:a16="http://schemas.microsoft.com/office/drawing/2014/main" id="{309E3AA0-8A11-479A-B16D-F4E3FCF2DE30}"/>
              </a:ext>
            </a:extLst>
          </p:cNvPr>
          <p:cNvSpPr txBox="1"/>
          <p:nvPr/>
        </p:nvSpPr>
        <p:spPr>
          <a:xfrm>
            <a:off x="973395" y="4623373"/>
            <a:ext cx="5516240" cy="338682"/>
          </a:xfrm>
          <a:prstGeom prst="rect">
            <a:avLst/>
          </a:prstGeom>
          <a:noFill/>
        </p:spPr>
        <p:txBody>
          <a:bodyPr wrap="square" lIns="36000" rtlCol="1">
            <a:spAutoFit/>
          </a:bodyPr>
          <a:lstStyle/>
          <a:p>
            <a:pPr algn="r" rtl="1">
              <a:spcAft>
                <a:spcPts val="600"/>
              </a:spcAft>
            </a:pPr>
            <a:r>
              <a:rPr lang="he-IL" sz="1601" b="1" dirty="0">
                <a:solidFill>
                  <a:srgbClr val="F1923F"/>
                </a:solidFill>
                <a:latin typeface="Arial" pitchFamily="34" charset="0"/>
                <a:cs typeface="Arial" pitchFamily="34" charset="0"/>
              </a:rPr>
              <a:t>נכון יהיה לכנס את הילדים:</a:t>
            </a:r>
          </a:p>
        </p:txBody>
      </p:sp>
      <p:sp>
        <p:nvSpPr>
          <p:cNvPr id="106" name="TextBox 105">
            <a:extLst>
              <a:ext uri="{FF2B5EF4-FFF2-40B4-BE49-F238E27FC236}">
                <a16:creationId xmlns:a16="http://schemas.microsoft.com/office/drawing/2014/main" id="{9AD12B06-B9F6-4187-8285-624F11D5080D}"/>
              </a:ext>
            </a:extLst>
          </p:cNvPr>
          <p:cNvSpPr txBox="1"/>
          <p:nvPr/>
        </p:nvSpPr>
        <p:spPr>
          <a:xfrm>
            <a:off x="1020953" y="4982170"/>
            <a:ext cx="5516240" cy="4788811"/>
          </a:xfrm>
          <a:prstGeom prst="rect">
            <a:avLst/>
          </a:prstGeom>
          <a:noFill/>
        </p:spPr>
        <p:txBody>
          <a:bodyPr wrap="square" lIns="36000" rtlCol="1">
            <a:spAutoFit/>
          </a:bodyPr>
          <a:lstStyle/>
          <a:p>
            <a:pPr marL="179389" indent="-179389" algn="r" rtl="1">
              <a:lnSpc>
                <a:spcPct val="150000"/>
              </a:lnSpc>
              <a:spcAft>
                <a:spcPts val="600"/>
              </a:spcAft>
              <a:buClr>
                <a:srgbClr val="F1923F"/>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להזכיר להם </a:t>
            </a:r>
            <a:r>
              <a:rPr lang="he-IL" sz="1601" b="1" dirty="0">
                <a:solidFill>
                  <a:schemeClr val="tx1">
                    <a:lumMod val="50000"/>
                    <a:lumOff val="50000"/>
                  </a:schemeClr>
                </a:solidFill>
                <a:highlight>
                  <a:srgbClr val="FEE9D5"/>
                </a:highlight>
                <a:latin typeface="Arial" pitchFamily="34" charset="0"/>
                <a:cs typeface="Arial" pitchFamily="34" charset="0"/>
              </a:rPr>
              <a:t>כיצד הם הרגישו כשהגיעו </a:t>
            </a:r>
            <a:r>
              <a:rPr lang="he-IL" sz="1601" dirty="0">
                <a:solidFill>
                  <a:schemeClr val="tx1">
                    <a:lumMod val="50000"/>
                    <a:lumOff val="50000"/>
                  </a:schemeClr>
                </a:solidFill>
                <a:latin typeface="Arial" pitchFamily="34" charset="0"/>
                <a:cs typeface="Arial" pitchFamily="34" charset="0"/>
              </a:rPr>
              <a:t>ומה עזר להם.</a:t>
            </a:r>
          </a:p>
          <a:p>
            <a:pPr marL="179389" indent="-179389" algn="r" rtl="1">
              <a:lnSpc>
                <a:spcPct val="150000"/>
              </a:lnSpc>
              <a:spcAft>
                <a:spcPts val="600"/>
              </a:spcAft>
              <a:buClr>
                <a:srgbClr val="F1923F"/>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להסביר </a:t>
            </a:r>
            <a:r>
              <a:rPr lang="he-IL" sz="1601" b="1" dirty="0">
                <a:solidFill>
                  <a:schemeClr val="tx1">
                    <a:lumMod val="50000"/>
                    <a:lumOff val="50000"/>
                  </a:schemeClr>
                </a:solidFill>
                <a:highlight>
                  <a:srgbClr val="FEE9D5"/>
                </a:highlight>
                <a:latin typeface="Arial" pitchFamily="34" charset="0"/>
                <a:cs typeface="Arial" pitchFamily="34" charset="0"/>
              </a:rPr>
              <a:t>שרק הדמות המטפלת מעירה הערות</a:t>
            </a:r>
            <a:r>
              <a:rPr lang="he-IL" sz="1601" dirty="0">
                <a:solidFill>
                  <a:schemeClr val="tx1">
                    <a:lumMod val="50000"/>
                    <a:lumOff val="50000"/>
                  </a:schemeClr>
                </a:solidFill>
                <a:latin typeface="Arial" pitchFamily="34" charset="0"/>
                <a:cs typeface="Arial" pitchFamily="34" charset="0"/>
              </a:rPr>
              <a:t>.</a:t>
            </a:r>
          </a:p>
          <a:p>
            <a:pPr marL="179389" indent="-179389" algn="r" rtl="1">
              <a:lnSpc>
                <a:spcPct val="150000"/>
              </a:lnSpc>
              <a:spcAft>
                <a:spcPts val="600"/>
              </a:spcAft>
              <a:buClr>
                <a:srgbClr val="F1923F"/>
              </a:buClr>
              <a:buFont typeface="Arial" panose="020B0604020202020204" pitchFamily="34" charset="0"/>
              <a:buChar char="•"/>
            </a:pPr>
            <a:r>
              <a:rPr lang="he-IL" sz="1601" b="1" dirty="0">
                <a:solidFill>
                  <a:schemeClr val="tx1">
                    <a:lumMod val="50000"/>
                    <a:lumOff val="50000"/>
                  </a:schemeClr>
                </a:solidFill>
                <a:highlight>
                  <a:srgbClr val="FEE9D5"/>
                </a:highlight>
                <a:latin typeface="Arial" pitchFamily="34" charset="0"/>
                <a:cs typeface="Arial" pitchFamily="34" charset="0"/>
              </a:rPr>
              <a:t>לתאם תורנות ליווי וחניכה עם ילדים ותיקים אחראיים שמתנדבים לכך</a:t>
            </a:r>
            <a:r>
              <a:rPr lang="he-IL" sz="1601" b="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 ליווי בבית ובבית הספר למשך מספר ימים כדי להסביר בשפה נעימה את החוקים של הבית וכדי למנוע תחושת בדידות אצל הילד המצטרף.</a:t>
            </a:r>
          </a:p>
          <a:p>
            <a:pPr marL="179389" indent="-179389" algn="r" rtl="1">
              <a:lnSpc>
                <a:spcPct val="150000"/>
              </a:lnSpc>
              <a:spcAft>
                <a:spcPts val="600"/>
              </a:spcAft>
              <a:buClr>
                <a:srgbClr val="F1923F"/>
              </a:buClr>
              <a:buFont typeface="Arial" panose="020B0604020202020204" pitchFamily="34" charset="0"/>
              <a:buChar char="•"/>
            </a:pPr>
            <a:r>
              <a:rPr lang="he-IL" sz="1601" b="1" dirty="0">
                <a:solidFill>
                  <a:schemeClr val="tx1">
                    <a:lumMod val="50000"/>
                    <a:lumOff val="50000"/>
                  </a:schemeClr>
                </a:solidFill>
                <a:highlight>
                  <a:srgbClr val="FEE9D5"/>
                </a:highlight>
                <a:latin typeface="Arial" pitchFamily="34" charset="0"/>
                <a:cs typeface="Arial" pitchFamily="34" charset="0"/>
              </a:rPr>
              <a:t>לספר על הילד הצטרף דברים טובים</a:t>
            </a:r>
            <a:r>
              <a:rPr lang="he-IL" sz="1601" dirty="0">
                <a:solidFill>
                  <a:schemeClr val="tx1">
                    <a:lumMod val="50000"/>
                    <a:lumOff val="50000"/>
                  </a:schemeClr>
                </a:solidFill>
                <a:latin typeface="Arial" pitchFamily="34" charset="0"/>
                <a:cs typeface="Arial" pitchFamily="34" charset="0"/>
              </a:rPr>
              <a:t>:</a:t>
            </a:r>
            <a:r>
              <a:rPr lang="en-US" sz="160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מקסים, חמוד... מבלי להיכנס לפרטים שליליים ולרקע ממנו מגיע.</a:t>
            </a:r>
          </a:p>
          <a:p>
            <a:pPr marL="179389" indent="-179389" algn="r" rtl="1">
              <a:lnSpc>
                <a:spcPct val="150000"/>
              </a:lnSpc>
              <a:spcAft>
                <a:spcPts val="600"/>
              </a:spcAft>
              <a:buClr>
                <a:srgbClr val="F1923F"/>
              </a:buClr>
              <a:buFont typeface="Arial" panose="020B0604020202020204" pitchFamily="34" charset="0"/>
              <a:buChar char="•"/>
            </a:pPr>
            <a:r>
              <a:rPr lang="he-IL" sz="1601" b="1" dirty="0">
                <a:solidFill>
                  <a:schemeClr val="tx1">
                    <a:lumMod val="50000"/>
                    <a:lumOff val="50000"/>
                  </a:schemeClr>
                </a:solidFill>
                <a:highlight>
                  <a:srgbClr val="FEE9D5"/>
                </a:highlight>
                <a:latin typeface="Arial" pitchFamily="34" charset="0"/>
                <a:cs typeface="Arial" pitchFamily="34" charset="0"/>
              </a:rPr>
              <a:t>לתאר את ההתנהגות המצופה מהם ולשלב דוגמאות נפוצות</a:t>
            </a:r>
            <a:r>
              <a:rPr lang="he-IL" sz="1601" dirty="0">
                <a:solidFill>
                  <a:schemeClr val="tx1">
                    <a:lumMod val="50000"/>
                    <a:lumOff val="50000"/>
                  </a:schemeClr>
                </a:solidFill>
                <a:latin typeface="Arial" pitchFamily="34" charset="0"/>
                <a:cs typeface="Arial" pitchFamily="34" charset="0"/>
              </a:rPr>
              <a:t>, לדוגמא: "בארוחות הילד ישב על ידי - אני מצפה מכם לשמור על זה" • "בבית הספר תדאגו שיהיה איתו מישהו בהפסקות" • "הוא ילמד ויבין. נעזור לו כולנו לאט </a:t>
            </a:r>
            <a:r>
              <a:rPr lang="he-IL" sz="1601" dirty="0" err="1">
                <a:solidFill>
                  <a:schemeClr val="tx1">
                    <a:lumMod val="50000"/>
                    <a:lumOff val="50000"/>
                  </a:schemeClr>
                </a:solidFill>
                <a:latin typeface="Arial" pitchFamily="34" charset="0"/>
                <a:cs typeface="Arial" pitchFamily="34" charset="0"/>
              </a:rPr>
              <a:t>לאט</a:t>
            </a:r>
            <a:r>
              <a:rPr lang="he-IL" sz="1601" dirty="0">
                <a:solidFill>
                  <a:schemeClr val="tx1">
                    <a:lumMod val="50000"/>
                    <a:lumOff val="50000"/>
                  </a:schemeClr>
                </a:solidFill>
                <a:latin typeface="Arial" pitchFamily="34" charset="0"/>
                <a:cs typeface="Arial" pitchFamily="34" charset="0"/>
              </a:rPr>
              <a:t>" וכדומה.</a:t>
            </a:r>
          </a:p>
        </p:txBody>
      </p:sp>
      <p:sp>
        <p:nvSpPr>
          <p:cNvPr id="20" name="TextBox 19">
            <a:extLst>
              <a:ext uri="{FF2B5EF4-FFF2-40B4-BE49-F238E27FC236}">
                <a16:creationId xmlns:a16="http://schemas.microsoft.com/office/drawing/2014/main" id="{27DFFC81-7342-4476-BAFF-F788300E94E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4" name="מלבן 13">
            <a:hlinkClick r:id="" action="ppaction://hlinkshowjump?jump=nextslide"/>
            <a:extLst>
              <a:ext uri="{FF2B5EF4-FFF2-40B4-BE49-F238E27FC236}">
                <a16:creationId xmlns:a16="http://schemas.microsoft.com/office/drawing/2014/main" id="{2068FFBA-0902-4413-8FE0-E2D5AA96AAF1}"/>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hlinkClick r:id="" action="ppaction://hlinkshowjump?jump=previousslide"/>
            <a:extLst>
              <a:ext uri="{FF2B5EF4-FFF2-40B4-BE49-F238E27FC236}">
                <a16:creationId xmlns:a16="http://schemas.microsoft.com/office/drawing/2014/main" id="{6D0EECBB-387A-4B11-8D6B-3A4584BD09D4}"/>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a:hlinkClick r:id="rId2" action="ppaction://hlinksldjump"/>
            <a:extLst>
              <a:ext uri="{FF2B5EF4-FFF2-40B4-BE49-F238E27FC236}">
                <a16:creationId xmlns:a16="http://schemas.microsoft.com/office/drawing/2014/main" id="{2C81EFB4-C0B5-44B4-ADF5-48C0F636F219}"/>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hlinkClick r:id="rId3" action="ppaction://hlinksldjump"/>
            <a:extLst>
              <a:ext uri="{FF2B5EF4-FFF2-40B4-BE49-F238E27FC236}">
                <a16:creationId xmlns:a16="http://schemas.microsoft.com/office/drawing/2014/main" id="{1976C414-F97F-49F2-9A63-494223D915B5}"/>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ציין מיקום של מספר שקופית 3">
            <a:extLst>
              <a:ext uri="{FF2B5EF4-FFF2-40B4-BE49-F238E27FC236}">
                <a16:creationId xmlns:a16="http://schemas.microsoft.com/office/drawing/2014/main" id="{4C5CDCE0-B4F5-4E1C-B74B-394C4401802B}"/>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128</a:t>
            </a:fld>
            <a:endParaRPr lang="he-IL" dirty="0"/>
          </a:p>
        </p:txBody>
      </p:sp>
    </p:spTree>
    <p:extLst>
      <p:ext uri="{BB962C8B-B14F-4D97-AF65-F5344CB8AC3E}">
        <p14:creationId xmlns:p14="http://schemas.microsoft.com/office/powerpoint/2010/main" val="428385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761378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F1923F"/>
                </a:solidFill>
              </a:rPr>
              <a:t>קליטת ילד בכפר</a:t>
            </a:r>
          </a:p>
        </p:txBody>
      </p:sp>
      <p:sp>
        <p:nvSpPr>
          <p:cNvPr id="25" name="TextBox 24">
            <a:extLst>
              <a:ext uri="{FF2B5EF4-FFF2-40B4-BE49-F238E27FC236}">
                <a16:creationId xmlns:a16="http://schemas.microsoft.com/office/drawing/2014/main" id="{723E5E0D-E2C2-40A8-BA5B-981B328A6291}"/>
              </a:ext>
            </a:extLst>
          </p:cNvPr>
          <p:cNvSpPr txBox="1"/>
          <p:nvPr/>
        </p:nvSpPr>
        <p:spPr>
          <a:xfrm>
            <a:off x="1048237" y="2768418"/>
            <a:ext cx="5124376" cy="1894365"/>
          </a:xfrm>
          <a:prstGeom prst="rect">
            <a:avLst/>
          </a:prstGeom>
          <a:noFill/>
        </p:spPr>
        <p:txBody>
          <a:bodyPr wrap="square" lIns="36000" rtlCol="1">
            <a:spAutoFit/>
          </a:bodyPr>
          <a:lstStyle/>
          <a:p>
            <a:pPr marL="179389" indent="-179389" algn="r" rtl="1">
              <a:lnSpc>
                <a:spcPct val="150000"/>
              </a:lnSpc>
              <a:spcAft>
                <a:spcPts val="600"/>
              </a:spcAft>
              <a:buClr>
                <a:srgbClr val="F1923F"/>
              </a:buClr>
              <a:buFont typeface="Arial" panose="020B0604020202020204" pitchFamily="34" charset="0"/>
              <a:buChar char="•"/>
            </a:pPr>
            <a:r>
              <a:rPr lang="he-IL" sz="1601" dirty="0">
                <a:solidFill>
                  <a:srgbClr val="F1923F"/>
                </a:solidFill>
                <a:latin typeface="Arial" pitchFamily="34" charset="0"/>
                <a:cs typeface="Arial" pitchFamily="34" charset="0"/>
              </a:rPr>
              <a:t>ילד ותיק מעיר באופן קבוע לילד החדש |</a:t>
            </a:r>
            <a:br>
              <a:rPr lang="en-US" sz="1601" dirty="0">
                <a:solidFill>
                  <a:srgbClr val="F1923F"/>
                </a:solidFill>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יש לשוחח בפרטיות עם הילד הוותיק, להזכיר לו איך הוא הרגיש כשהגיע לכפר, להסביר לו שרק הדמות המטפלת מעירה ולהזמין אותו לשתף במה שמציק לו ומביא אותו להעיר לילד החדש.</a:t>
            </a:r>
          </a:p>
        </p:txBody>
      </p:sp>
      <p:sp>
        <p:nvSpPr>
          <p:cNvPr id="26" name="TextBox 25">
            <a:extLst>
              <a:ext uri="{FF2B5EF4-FFF2-40B4-BE49-F238E27FC236}">
                <a16:creationId xmlns:a16="http://schemas.microsoft.com/office/drawing/2014/main" id="{3365A7E2-5A4C-43B6-B2E7-4D0FCC108BB2}"/>
              </a:ext>
            </a:extLst>
          </p:cNvPr>
          <p:cNvSpPr txBox="1"/>
          <p:nvPr/>
        </p:nvSpPr>
        <p:spPr>
          <a:xfrm>
            <a:off x="888310" y="4630885"/>
            <a:ext cx="5284304" cy="5004447"/>
          </a:xfrm>
          <a:prstGeom prst="rect">
            <a:avLst/>
          </a:prstGeom>
          <a:noFill/>
        </p:spPr>
        <p:txBody>
          <a:bodyPr wrap="square" lIns="36000" rtlCol="1">
            <a:spAutoFit/>
          </a:bodyPr>
          <a:lstStyle/>
          <a:p>
            <a:pPr marL="179389" indent="-179389" algn="r" rtl="1">
              <a:lnSpc>
                <a:spcPct val="150000"/>
              </a:lnSpc>
              <a:spcAft>
                <a:spcPts val="600"/>
              </a:spcAft>
              <a:buClr>
                <a:srgbClr val="F1923F"/>
              </a:buClr>
              <a:buFont typeface="Arial" panose="020B0604020202020204" pitchFamily="34" charset="0"/>
              <a:buChar char="•"/>
            </a:pPr>
            <a:r>
              <a:rPr lang="he-IL" sz="1601" dirty="0">
                <a:solidFill>
                  <a:srgbClr val="F1923F"/>
                </a:solidFill>
                <a:latin typeface="Arial" pitchFamily="34" charset="0"/>
                <a:cs typeface="Arial" pitchFamily="34" charset="0"/>
              </a:rPr>
              <a:t>ילד ותיק מקנא ומתפרץ על הילד החדש |</a:t>
            </a:r>
            <a:br>
              <a:rPr lang="en-US" sz="1601" dirty="0">
                <a:solidFill>
                  <a:srgbClr val="F1923F"/>
                </a:solidFill>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כל ילד </a:t>
            </a:r>
            <a:r>
              <a:rPr lang="he-IL" sz="1601" b="1" dirty="0">
                <a:solidFill>
                  <a:schemeClr val="tx1">
                    <a:lumMod val="50000"/>
                    <a:lumOff val="50000"/>
                  </a:schemeClr>
                </a:solidFill>
                <a:highlight>
                  <a:srgbClr val="FEE9D5"/>
                </a:highlight>
                <a:latin typeface="Arial" pitchFamily="34" charset="0"/>
                <a:cs typeface="Arial" pitchFamily="34" charset="0"/>
              </a:rPr>
              <a:t>נלחם על מקומו וחושש למעמדו במיוחד עם הצטרפותו של ילד נוסף</a:t>
            </a:r>
            <a:r>
              <a:rPr lang="he-IL" sz="1601" dirty="0">
                <a:solidFill>
                  <a:schemeClr val="tx1">
                    <a:lumMod val="50000"/>
                    <a:lumOff val="50000"/>
                  </a:schemeClr>
                </a:solidFill>
                <a:latin typeface="Arial" pitchFamily="34" charset="0"/>
                <a:cs typeface="Arial" pitchFamily="34" charset="0"/>
              </a:rPr>
              <a:t>. הילדים רואים את תשומת הלב הייחודית הניתנת לילד החדש ופעמים רבות </a:t>
            </a:r>
            <a:r>
              <a:rPr lang="he-IL" sz="1601" b="1" dirty="0">
                <a:solidFill>
                  <a:schemeClr val="tx1">
                    <a:lumMod val="50000"/>
                    <a:lumOff val="50000"/>
                  </a:schemeClr>
                </a:solidFill>
                <a:highlight>
                  <a:srgbClr val="FEE9D5"/>
                </a:highlight>
                <a:latin typeface="Arial" pitchFamily="34" charset="0"/>
                <a:cs typeface="Arial" pitchFamily="34" charset="0"/>
              </a:rPr>
              <a:t>הקנאה נובעת מצורך לוודא שרואים גם אותם. לכן חשוב להזכיר להם את המקום הבטוח שיש לכל אחד ואחת מהם אצלנו.</a:t>
            </a:r>
            <a:r>
              <a:rPr lang="he-IL" sz="1601" b="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אפשר לעשות זאת באמצעות הדגשת המעשים הטובים שהם עושים, לעודד אותם להמשיך, לתת להם תפקיד בתהליך הקליטה של הילד החדש, לדוגמה: להראות לו את הכפר, ללוות לפעילויות וכדומה.</a:t>
            </a:r>
          </a:p>
          <a:p>
            <a:pPr marL="179389" algn="r" rtl="1">
              <a:lnSpc>
                <a:spcPct val="150000"/>
              </a:lnSpc>
              <a:spcAft>
                <a:spcPts val="600"/>
              </a:spcAft>
              <a:buClr>
                <a:srgbClr val="F1923F"/>
              </a:buClr>
            </a:pPr>
            <a:r>
              <a:rPr lang="he-IL" sz="1601" dirty="0">
                <a:solidFill>
                  <a:schemeClr val="tx1">
                    <a:lumMod val="50000"/>
                    <a:lumOff val="50000"/>
                  </a:schemeClr>
                </a:solidFill>
                <a:latin typeface="Arial" pitchFamily="34" charset="0"/>
                <a:cs typeface="Arial" pitchFamily="34" charset="0"/>
              </a:rPr>
              <a:t>במקרה בו ילד התפרץ חשוב קודם כל לעצור התנהגות אלימה. לאחר מכן יש לשוחח עמו ברוגע להקשיב לו ולהסביר את המצב.</a:t>
            </a:r>
          </a:p>
          <a:p>
            <a:pPr marL="179389" algn="r" rtl="1">
              <a:lnSpc>
                <a:spcPct val="150000"/>
              </a:lnSpc>
              <a:spcAft>
                <a:spcPts val="600"/>
              </a:spcAft>
              <a:buClr>
                <a:srgbClr val="F1923F"/>
              </a:buClr>
            </a:pPr>
            <a:r>
              <a:rPr lang="he-IL" sz="1601" dirty="0">
                <a:solidFill>
                  <a:schemeClr val="tx1">
                    <a:lumMod val="50000"/>
                    <a:lumOff val="50000"/>
                  </a:schemeClr>
                </a:solidFill>
                <a:latin typeface="Arial" pitchFamily="34" charset="0"/>
                <a:cs typeface="Arial" pitchFamily="34" charset="0"/>
              </a:rPr>
              <a:t>בנוסף יש להסביר לילד החדש את המצב בו עומדים הילדים </a:t>
            </a:r>
            <a:r>
              <a:rPr lang="he-IL" sz="1601" dirty="0" err="1">
                <a:solidFill>
                  <a:schemeClr val="tx1">
                    <a:lumMod val="50000"/>
                    <a:lumOff val="50000"/>
                  </a:schemeClr>
                </a:solidFill>
                <a:latin typeface="Arial" pitchFamily="34" charset="0"/>
                <a:cs typeface="Arial" pitchFamily="34" charset="0"/>
              </a:rPr>
              <a:t>הותיקים</a:t>
            </a:r>
            <a:r>
              <a:rPr lang="he-IL" sz="1601" dirty="0">
                <a:solidFill>
                  <a:schemeClr val="tx1">
                    <a:lumMod val="50000"/>
                    <a:lumOff val="50000"/>
                  </a:schemeClr>
                </a:solidFill>
                <a:latin typeface="Arial" pitchFamily="34" charset="0"/>
                <a:cs typeface="Arial" pitchFamily="34" charset="0"/>
              </a:rPr>
              <a:t>.</a:t>
            </a:r>
          </a:p>
        </p:txBody>
      </p:sp>
      <p:grpSp>
        <p:nvGrpSpPr>
          <p:cNvPr id="18" name="קבוצה 17">
            <a:extLst>
              <a:ext uri="{FF2B5EF4-FFF2-40B4-BE49-F238E27FC236}">
                <a16:creationId xmlns:a16="http://schemas.microsoft.com/office/drawing/2014/main" id="{0EB3F7F6-8F0C-4C29-A658-5351C2327917}"/>
              </a:ext>
            </a:extLst>
          </p:cNvPr>
          <p:cNvGrpSpPr/>
          <p:nvPr/>
        </p:nvGrpSpPr>
        <p:grpSpPr>
          <a:xfrm>
            <a:off x="2975943" y="2284950"/>
            <a:ext cx="3646797" cy="545997"/>
            <a:chOff x="2975943" y="2284950"/>
            <a:chExt cx="3646797" cy="545997"/>
          </a:xfrm>
        </p:grpSpPr>
        <p:sp>
          <p:nvSpPr>
            <p:cNvPr id="19" name="אליפסה 18">
              <a:extLst>
                <a:ext uri="{FF2B5EF4-FFF2-40B4-BE49-F238E27FC236}">
                  <a16:creationId xmlns:a16="http://schemas.microsoft.com/office/drawing/2014/main" id="{8175F6C6-7C03-442C-8948-54C473AA46EC}"/>
                </a:ext>
              </a:extLst>
            </p:cNvPr>
            <p:cNvSpPr/>
            <p:nvPr/>
          </p:nvSpPr>
          <p:spPr>
            <a:xfrm>
              <a:off x="6076743" y="2284950"/>
              <a:ext cx="545997" cy="545997"/>
            </a:xfrm>
            <a:prstGeom prst="ellipse">
              <a:avLst/>
            </a:prstGeom>
            <a:solidFill>
              <a:schemeClr val="bg1"/>
            </a:solidFill>
            <a:ln w="3175">
              <a:solidFill>
                <a:srgbClr val="F1923F"/>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9" name="גרפיקה 28">
              <a:extLst>
                <a:ext uri="{FF2B5EF4-FFF2-40B4-BE49-F238E27FC236}">
                  <a16:creationId xmlns:a16="http://schemas.microsoft.com/office/drawing/2014/main" id="{A287CABB-57E7-4B00-BA26-90E64F77839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109114" y="2323622"/>
              <a:ext cx="481257" cy="481257"/>
            </a:xfrm>
            <a:prstGeom prst="rect">
              <a:avLst/>
            </a:prstGeom>
          </p:spPr>
        </p:pic>
        <p:sp>
          <p:nvSpPr>
            <p:cNvPr id="30" name="TextBox 29">
              <a:extLst>
                <a:ext uri="{FF2B5EF4-FFF2-40B4-BE49-F238E27FC236}">
                  <a16:creationId xmlns:a16="http://schemas.microsoft.com/office/drawing/2014/main" id="{10072BA0-0972-46D5-8B16-6EC622DEC184}"/>
                </a:ext>
              </a:extLst>
            </p:cNvPr>
            <p:cNvSpPr txBox="1"/>
            <p:nvPr/>
          </p:nvSpPr>
          <p:spPr>
            <a:xfrm>
              <a:off x="2975943" y="2363727"/>
              <a:ext cx="3138900" cy="369332"/>
            </a:xfrm>
            <a:prstGeom prst="rect">
              <a:avLst/>
            </a:prstGeom>
            <a:noFill/>
          </p:spPr>
          <p:txBody>
            <a:bodyPr wrap="square" rtlCol="1">
              <a:spAutoFit/>
            </a:bodyPr>
            <a:lstStyle/>
            <a:p>
              <a:pPr algn="r" rtl="1"/>
              <a:r>
                <a:rPr lang="he-IL" b="1" dirty="0">
                  <a:solidFill>
                    <a:srgbClr val="F1923F"/>
                  </a:solidFill>
                </a:rPr>
                <a:t>מופעים נפוצים ודרכי התמודדות</a:t>
              </a:r>
            </a:p>
          </p:txBody>
        </p:sp>
      </p:grpSp>
      <p:sp>
        <p:nvSpPr>
          <p:cNvPr id="20" name="מלבן 19">
            <a:hlinkClick r:id="" action="ppaction://hlinkshowjump?jump=nextslide"/>
            <a:extLst>
              <a:ext uri="{FF2B5EF4-FFF2-40B4-BE49-F238E27FC236}">
                <a16:creationId xmlns:a16="http://schemas.microsoft.com/office/drawing/2014/main" id="{10324ABC-2F28-4DFC-94A2-4982753A6ECC}"/>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a:hlinkClick r:id="" action="ppaction://hlinkshowjump?jump=previousslide"/>
            <a:extLst>
              <a:ext uri="{FF2B5EF4-FFF2-40B4-BE49-F238E27FC236}">
                <a16:creationId xmlns:a16="http://schemas.microsoft.com/office/drawing/2014/main" id="{195485B2-688C-4DA5-978A-80F7415E24BA}"/>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a:hlinkClick r:id="rId4" action="ppaction://hlinksldjump"/>
            <a:extLst>
              <a:ext uri="{FF2B5EF4-FFF2-40B4-BE49-F238E27FC236}">
                <a16:creationId xmlns:a16="http://schemas.microsoft.com/office/drawing/2014/main" id="{7C131045-3FD2-493A-88B7-1300568038E9}"/>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לבן 30">
            <a:hlinkClick r:id="rId5" action="ppaction://hlinksldjump"/>
            <a:extLst>
              <a:ext uri="{FF2B5EF4-FFF2-40B4-BE49-F238E27FC236}">
                <a16:creationId xmlns:a16="http://schemas.microsoft.com/office/drawing/2014/main" id="{5FC75881-581E-4A38-9625-E53BB034D25C}"/>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ציין מיקום של מספר שקופית 3">
            <a:extLst>
              <a:ext uri="{FF2B5EF4-FFF2-40B4-BE49-F238E27FC236}">
                <a16:creationId xmlns:a16="http://schemas.microsoft.com/office/drawing/2014/main" id="{18DE4ABE-E96D-4724-8AD0-63732EFFADA5}"/>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129</a:t>
            </a:fld>
            <a:endParaRPr lang="he-IL" dirty="0"/>
          </a:p>
        </p:txBody>
      </p:sp>
    </p:spTree>
    <p:extLst>
      <p:ext uri="{BB962C8B-B14F-4D97-AF65-F5344CB8AC3E}">
        <p14:creationId xmlns:p14="http://schemas.microsoft.com/office/powerpoint/2010/main" val="418670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a:extLst>
              <a:ext uri="{FF2B5EF4-FFF2-40B4-BE49-F238E27FC236}">
                <a16:creationId xmlns:a16="http://schemas.microsoft.com/office/drawing/2014/main" id="{F8511E20-535B-48E1-8617-A48CF1696FE3}"/>
              </a:ext>
            </a:extLst>
          </p:cNvPr>
          <p:cNvSpPr/>
          <p:nvPr/>
        </p:nvSpPr>
        <p:spPr>
          <a:xfrm>
            <a:off x="824810" y="2153677"/>
            <a:ext cx="5908524" cy="7609756"/>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dirty="0"/>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b="1" dirty="0">
                <a:solidFill>
                  <a:srgbClr val="EB727C"/>
                </a:solidFill>
              </a:rPr>
              <a:t>ערכים וחזון</a:t>
            </a:r>
          </a:p>
        </p:txBody>
      </p:sp>
      <p:sp>
        <p:nvSpPr>
          <p:cNvPr id="2" name="TextBox 1">
            <a:extLst>
              <a:ext uri="{FF2B5EF4-FFF2-40B4-BE49-F238E27FC236}">
                <a16:creationId xmlns:a16="http://schemas.microsoft.com/office/drawing/2014/main" id="{87AE2666-E4A1-4B7C-AD4A-76FB81DC1380}"/>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0" name="TextBox 9">
            <a:extLst>
              <a:ext uri="{FF2B5EF4-FFF2-40B4-BE49-F238E27FC236}">
                <a16:creationId xmlns:a16="http://schemas.microsoft.com/office/drawing/2014/main" id="{281C90BD-C2C3-4EE9-BE95-BD473E127703}"/>
              </a:ext>
            </a:extLst>
          </p:cNvPr>
          <p:cNvSpPr txBox="1"/>
          <p:nvPr/>
        </p:nvSpPr>
        <p:spPr>
          <a:xfrm>
            <a:off x="824810" y="2774857"/>
            <a:ext cx="3667910" cy="2263889"/>
          </a:xfrm>
          <a:prstGeom prst="rect">
            <a:avLst/>
          </a:prstGeom>
          <a:noFill/>
        </p:spPr>
        <p:txBody>
          <a:bodyPr wrap="square" rtlCol="1">
            <a:spAutoFit/>
          </a:bodyPr>
          <a:lstStyle/>
          <a:p>
            <a:pPr algn="r" rtl="1" fontAlgn="base">
              <a:lnSpc>
                <a:spcPct val="150000"/>
              </a:lnSpc>
              <a:spcAft>
                <a:spcPts val="600"/>
              </a:spcAft>
            </a:pPr>
            <a:r>
              <a:rPr lang="he-IL" sz="1601" dirty="0">
                <a:solidFill>
                  <a:schemeClr val="tx1">
                    <a:lumMod val="50000"/>
                    <a:lumOff val="50000"/>
                  </a:schemeClr>
                </a:solidFill>
              </a:rPr>
              <a:t>מראשית דרכנו קראנו תיגר על שיטות מסורתיות של טיפול ביתומים, וגם כיום אנחנו ממשיכים </a:t>
            </a:r>
            <a:r>
              <a:rPr lang="he-IL" sz="1601" b="1" dirty="0">
                <a:solidFill>
                  <a:schemeClr val="tx1">
                    <a:lumMod val="50000"/>
                    <a:lumOff val="50000"/>
                  </a:schemeClr>
                </a:solidFill>
                <a:highlight>
                  <a:srgbClr val="FAD9DF"/>
                </a:highlight>
              </a:rPr>
              <a:t>לסלול דרך לגישות טיפול חדשניות</a:t>
            </a:r>
            <a:r>
              <a:rPr lang="he-IL" sz="1601" dirty="0">
                <a:solidFill>
                  <a:schemeClr val="tx1">
                    <a:lumMod val="50000"/>
                    <a:lumOff val="50000"/>
                  </a:schemeClr>
                </a:solidFill>
              </a:rPr>
              <a:t>. בגישה רגישה, אך בביטחון מלא, אנחנו נחושים להטיל ספק בקיים, ללמוד, ולפעול למען ילדים בכל רחבי העולם.</a:t>
            </a:r>
          </a:p>
        </p:txBody>
      </p:sp>
      <p:sp>
        <p:nvSpPr>
          <p:cNvPr id="16" name="מלבן 15">
            <a:extLst>
              <a:ext uri="{FF2B5EF4-FFF2-40B4-BE49-F238E27FC236}">
                <a16:creationId xmlns:a16="http://schemas.microsoft.com/office/drawing/2014/main" id="{9C255BCC-EB48-40BA-943F-09439A0704B3}"/>
              </a:ext>
            </a:extLst>
          </p:cNvPr>
          <p:cNvSpPr/>
          <p:nvPr/>
        </p:nvSpPr>
        <p:spPr>
          <a:xfrm>
            <a:off x="3580880" y="2322103"/>
            <a:ext cx="2860077" cy="496996"/>
          </a:xfrm>
          <a:prstGeom prst="rect">
            <a:avLst/>
          </a:prstGeom>
        </p:spPr>
        <p:txBody>
          <a:bodyPr wrap="none">
            <a:spAutoFit/>
          </a:bodyPr>
          <a:lstStyle/>
          <a:p>
            <a:pPr algn="r" rtl="1" fontAlgn="base">
              <a:lnSpc>
                <a:spcPct val="150000"/>
              </a:lnSpc>
              <a:spcAft>
                <a:spcPts val="600"/>
              </a:spcAft>
              <a:buClr>
                <a:srgbClr val="EB727C"/>
              </a:buClr>
            </a:pPr>
            <a:r>
              <a:rPr lang="he-IL" sz="2000" b="1" dirty="0">
                <a:solidFill>
                  <a:srgbClr val="EB727C"/>
                </a:solidFill>
              </a:rPr>
              <a:t>אומץ | </a:t>
            </a:r>
            <a:r>
              <a:rPr lang="he-IL" sz="2000" dirty="0">
                <a:solidFill>
                  <a:srgbClr val="EB727C"/>
                </a:solidFill>
              </a:rPr>
              <a:t>אנחנו נוקטים פעולה</a:t>
            </a:r>
          </a:p>
        </p:txBody>
      </p:sp>
      <p:sp>
        <p:nvSpPr>
          <p:cNvPr id="21" name="TextBox 20">
            <a:extLst>
              <a:ext uri="{FF2B5EF4-FFF2-40B4-BE49-F238E27FC236}">
                <a16:creationId xmlns:a16="http://schemas.microsoft.com/office/drawing/2014/main" id="{22B8E8C2-EB97-4CDE-A708-930527EC2B68}"/>
              </a:ext>
            </a:extLst>
          </p:cNvPr>
          <p:cNvSpPr txBox="1"/>
          <p:nvPr/>
        </p:nvSpPr>
        <p:spPr>
          <a:xfrm>
            <a:off x="824810" y="6094002"/>
            <a:ext cx="3667910" cy="3079882"/>
          </a:xfrm>
          <a:prstGeom prst="rect">
            <a:avLst/>
          </a:prstGeom>
          <a:noFill/>
        </p:spPr>
        <p:txBody>
          <a:bodyPr wrap="square" rtlCol="1">
            <a:spAutoFit/>
          </a:bodyPr>
          <a:lstStyle/>
          <a:p>
            <a:pPr algn="r" rtl="1">
              <a:lnSpc>
                <a:spcPct val="150000"/>
              </a:lnSpc>
              <a:spcAft>
                <a:spcPts val="600"/>
              </a:spcAft>
            </a:pPr>
            <a:r>
              <a:rPr lang="he-IL" sz="1601" dirty="0">
                <a:solidFill>
                  <a:schemeClr val="tx1">
                    <a:lumMod val="50000"/>
                    <a:lumOff val="50000"/>
                  </a:schemeClr>
                </a:solidFill>
              </a:rPr>
              <a:t>אנחנו מחויבים לעזור לדורות רבים של ילדים לחיות חיים טובים יותר. לשם כך, </a:t>
            </a:r>
            <a:r>
              <a:rPr lang="he-IL" sz="1601" b="1" dirty="0">
                <a:solidFill>
                  <a:schemeClr val="tx1">
                    <a:lumMod val="50000"/>
                    <a:lumOff val="50000"/>
                  </a:schemeClr>
                </a:solidFill>
                <a:highlight>
                  <a:srgbClr val="FAD9DF"/>
                </a:highlight>
              </a:rPr>
              <a:t>אנחנו מטפחים קשרים ארוכי טווח</a:t>
            </a:r>
            <a:r>
              <a:rPr lang="he-IL" sz="1601" dirty="0">
                <a:solidFill>
                  <a:schemeClr val="tx1">
                    <a:lumMod val="50000"/>
                    <a:lumOff val="50000"/>
                  </a:schemeClr>
                </a:solidFill>
              </a:rPr>
              <a:t> עם התורמים שלנו, עם שותפינו לדרך ועם הקהילות שבהן אנחנו פועלים. </a:t>
            </a:r>
          </a:p>
          <a:p>
            <a:pPr algn="r" rtl="1">
              <a:lnSpc>
                <a:spcPct val="150000"/>
              </a:lnSpc>
              <a:spcAft>
                <a:spcPts val="600"/>
              </a:spcAft>
            </a:pPr>
            <a:r>
              <a:rPr lang="he-IL" sz="1601" dirty="0">
                <a:solidFill>
                  <a:schemeClr val="tx1">
                    <a:lumMod val="50000"/>
                    <a:lumOff val="50000"/>
                  </a:schemeClr>
                </a:solidFill>
              </a:rPr>
              <a:t>אנחנו מאמינים, שרק </a:t>
            </a:r>
            <a:r>
              <a:rPr lang="he-IL" sz="1601" b="1" dirty="0">
                <a:solidFill>
                  <a:schemeClr val="tx1">
                    <a:lumMod val="50000"/>
                    <a:lumOff val="50000"/>
                  </a:schemeClr>
                </a:solidFill>
                <a:highlight>
                  <a:srgbClr val="FAD9DF"/>
                </a:highlight>
              </a:rPr>
              <a:t>מחויבות ארוכת טווח תאפשר לנו לחולל השפעה משמעותית</a:t>
            </a:r>
            <a:r>
              <a:rPr lang="he-IL" sz="1601" b="1" dirty="0">
                <a:solidFill>
                  <a:schemeClr val="tx1">
                    <a:lumMod val="50000"/>
                    <a:lumOff val="50000"/>
                  </a:schemeClr>
                </a:solidFill>
              </a:rPr>
              <a:t> </a:t>
            </a:r>
            <a:r>
              <a:rPr lang="he-IL" sz="1601" dirty="0">
                <a:solidFill>
                  <a:schemeClr val="tx1">
                    <a:lumMod val="50000"/>
                    <a:lumOff val="50000"/>
                  </a:schemeClr>
                </a:solidFill>
              </a:rPr>
              <a:t>לטווח הארוך.</a:t>
            </a:r>
          </a:p>
        </p:txBody>
      </p:sp>
      <p:sp>
        <p:nvSpPr>
          <p:cNvPr id="23" name="מלבן 22">
            <a:extLst>
              <a:ext uri="{FF2B5EF4-FFF2-40B4-BE49-F238E27FC236}">
                <a16:creationId xmlns:a16="http://schemas.microsoft.com/office/drawing/2014/main" id="{BEF96855-F529-4541-B19F-5EF4273873AD}"/>
              </a:ext>
            </a:extLst>
          </p:cNvPr>
          <p:cNvSpPr/>
          <p:nvPr/>
        </p:nvSpPr>
        <p:spPr>
          <a:xfrm>
            <a:off x="1840015" y="5641250"/>
            <a:ext cx="4600940" cy="496996"/>
          </a:xfrm>
          <a:prstGeom prst="rect">
            <a:avLst/>
          </a:prstGeom>
        </p:spPr>
        <p:txBody>
          <a:bodyPr wrap="none">
            <a:spAutoFit/>
          </a:bodyPr>
          <a:lstStyle/>
          <a:p>
            <a:pPr algn="r" rtl="1" fontAlgn="base">
              <a:lnSpc>
                <a:spcPct val="150000"/>
              </a:lnSpc>
              <a:spcAft>
                <a:spcPts val="600"/>
              </a:spcAft>
              <a:buClr>
                <a:srgbClr val="EB727C"/>
              </a:buClr>
            </a:pPr>
            <a:r>
              <a:rPr lang="he-IL" sz="2000" b="1" dirty="0">
                <a:solidFill>
                  <a:srgbClr val="EB727C"/>
                </a:solidFill>
              </a:rPr>
              <a:t>מחויבות | </a:t>
            </a:r>
            <a:r>
              <a:rPr lang="he-IL" sz="2000" dirty="0">
                <a:solidFill>
                  <a:srgbClr val="EB727C"/>
                </a:solidFill>
              </a:rPr>
              <a:t>אנחנו מקיימים את ההבטחות שלנו</a:t>
            </a:r>
          </a:p>
        </p:txBody>
      </p:sp>
      <p:sp>
        <p:nvSpPr>
          <p:cNvPr id="24" name="מלבן 23">
            <a:hlinkClick r:id="" action="ppaction://hlinkshowjump?jump=nextslide"/>
            <a:extLst>
              <a:ext uri="{FF2B5EF4-FFF2-40B4-BE49-F238E27FC236}">
                <a16:creationId xmlns:a16="http://schemas.microsoft.com/office/drawing/2014/main" id="{D349F4F9-E2D0-40D7-A8E0-69794A7C3731}"/>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a:hlinkClick r:id="" action="ppaction://hlinkshowjump?jump=previousslide"/>
            <a:extLst>
              <a:ext uri="{FF2B5EF4-FFF2-40B4-BE49-F238E27FC236}">
                <a16:creationId xmlns:a16="http://schemas.microsoft.com/office/drawing/2014/main" id="{275D09E6-BE28-4853-8CB5-E47188A605F4}"/>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25">
            <a:hlinkClick r:id="rId2" action="ppaction://hlinksldjump"/>
            <a:extLst>
              <a:ext uri="{FF2B5EF4-FFF2-40B4-BE49-F238E27FC236}">
                <a16:creationId xmlns:a16="http://schemas.microsoft.com/office/drawing/2014/main" id="{F857B40D-3525-4E6F-A1FD-1773EF1B7739}"/>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a:hlinkClick r:id="rId3" action="ppaction://hlinksldjump"/>
            <a:extLst>
              <a:ext uri="{FF2B5EF4-FFF2-40B4-BE49-F238E27FC236}">
                <a16:creationId xmlns:a16="http://schemas.microsoft.com/office/drawing/2014/main" id="{63B267BB-5CEB-480D-A9F2-8EB13A6F45CB}"/>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0" name="תמונה 29" descr="תמונה שמכילה חוץ, עץ, דשא, מים&#10;&#10;תיאור שנוצר ברמת מהימנות גבוהה מאוד">
            <a:extLst>
              <a:ext uri="{FF2B5EF4-FFF2-40B4-BE49-F238E27FC236}">
                <a16:creationId xmlns:a16="http://schemas.microsoft.com/office/drawing/2014/main" id="{0A692D8D-F70C-45E2-93BD-130E9799551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582483" y="2887798"/>
            <a:ext cx="1800000" cy="1800000"/>
          </a:xfrm>
          <a:prstGeom prst="rect">
            <a:avLst/>
          </a:prstGeom>
        </p:spPr>
      </p:pic>
      <p:pic>
        <p:nvPicPr>
          <p:cNvPr id="28" name="תמונה 27" descr="תמונה שמכילה דשא, חוץ, עץ, ילד&#10;&#10;תיאור שנוצר ברמת מהימנות גבוהה מאוד">
            <a:extLst>
              <a:ext uri="{FF2B5EF4-FFF2-40B4-BE49-F238E27FC236}">
                <a16:creationId xmlns:a16="http://schemas.microsoft.com/office/drawing/2014/main" id="{EEA0161D-4679-490E-A084-BF3D88EB009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582483" y="6206947"/>
            <a:ext cx="1800000" cy="1800000"/>
          </a:xfrm>
          <a:prstGeom prst="rect">
            <a:avLst/>
          </a:prstGeom>
        </p:spPr>
      </p:pic>
      <p:sp>
        <p:nvSpPr>
          <p:cNvPr id="17" name="מציין מיקום של מספר שקופית 3">
            <a:extLst>
              <a:ext uri="{FF2B5EF4-FFF2-40B4-BE49-F238E27FC236}">
                <a16:creationId xmlns:a16="http://schemas.microsoft.com/office/drawing/2014/main" id="{54B92842-98EF-4CB8-AE19-BB0A29D8545A}"/>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13</a:t>
            </a:fld>
            <a:endParaRPr lang="he-IL" dirty="0"/>
          </a:p>
        </p:txBody>
      </p:sp>
    </p:spTree>
    <p:extLst>
      <p:ext uri="{BB962C8B-B14F-4D97-AF65-F5344CB8AC3E}">
        <p14:creationId xmlns:p14="http://schemas.microsoft.com/office/powerpoint/2010/main" val="187608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761378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0" name="TextBox 39">
            <a:extLst>
              <a:ext uri="{FF2B5EF4-FFF2-40B4-BE49-F238E27FC236}">
                <a16:creationId xmlns:a16="http://schemas.microsoft.com/office/drawing/2014/main" id="{60992F3C-67D2-4C17-AB2E-7F5D4F277B33}"/>
              </a:ext>
            </a:extLst>
          </p:cNvPr>
          <p:cNvSpPr txBox="1"/>
          <p:nvPr/>
        </p:nvSpPr>
        <p:spPr>
          <a:xfrm>
            <a:off x="973395" y="2427381"/>
            <a:ext cx="5516240" cy="416268"/>
          </a:xfrm>
          <a:prstGeom prst="rect">
            <a:avLst/>
          </a:prstGeom>
          <a:noFill/>
        </p:spPr>
        <p:txBody>
          <a:bodyPr wrap="square" lIns="36000" rtlCol="1">
            <a:spAutoFit/>
          </a:bodyPr>
          <a:lstStyle/>
          <a:p>
            <a:pPr algn="r" rtl="1">
              <a:lnSpc>
                <a:spcPct val="150000"/>
              </a:lnSpc>
              <a:spcAft>
                <a:spcPts val="600"/>
              </a:spcAft>
            </a:pPr>
            <a:r>
              <a:rPr lang="he-IL" sz="1601" dirty="0">
                <a:solidFill>
                  <a:schemeClr val="tx1">
                    <a:lumMod val="50000"/>
                    <a:lumOff val="50000"/>
                  </a:schemeClr>
                </a:solidFill>
                <a:latin typeface="Arial" pitchFamily="34" charset="0"/>
                <a:cs typeface="Arial" pitchFamily="34" charset="0"/>
              </a:rPr>
              <a:t>היום הגדול הגיע: קליטת הילד מלווה בהוריו או באפוטרופוס.</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F1923F"/>
                </a:solidFill>
              </a:rPr>
              <a:t>קליטת ילד בכפר</a:t>
            </a:r>
          </a:p>
        </p:txBody>
      </p:sp>
      <p:sp>
        <p:nvSpPr>
          <p:cNvPr id="7" name="מלבן 6">
            <a:extLst>
              <a:ext uri="{FF2B5EF4-FFF2-40B4-BE49-F238E27FC236}">
                <a16:creationId xmlns:a16="http://schemas.microsoft.com/office/drawing/2014/main" id="{8953FB6C-5231-43DB-8E38-42949F050506}"/>
              </a:ext>
            </a:extLst>
          </p:cNvPr>
          <p:cNvSpPr/>
          <p:nvPr/>
        </p:nvSpPr>
        <p:spPr>
          <a:xfrm>
            <a:off x="5334001" y="2064160"/>
            <a:ext cx="1620142" cy="376526"/>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קבלת הילד בכפר</a:t>
            </a:r>
          </a:p>
        </p:txBody>
      </p:sp>
      <p:sp>
        <p:nvSpPr>
          <p:cNvPr id="19" name="TextBox 18">
            <a:extLst>
              <a:ext uri="{FF2B5EF4-FFF2-40B4-BE49-F238E27FC236}">
                <a16:creationId xmlns:a16="http://schemas.microsoft.com/office/drawing/2014/main" id="{DC69DCFF-3E71-4ADB-8FC5-A69840B55D4F}"/>
              </a:ext>
            </a:extLst>
          </p:cNvPr>
          <p:cNvSpPr txBox="1"/>
          <p:nvPr/>
        </p:nvSpPr>
        <p:spPr>
          <a:xfrm>
            <a:off x="973395" y="3016238"/>
            <a:ext cx="5516240" cy="338682"/>
          </a:xfrm>
          <a:prstGeom prst="rect">
            <a:avLst/>
          </a:prstGeom>
          <a:noFill/>
        </p:spPr>
        <p:txBody>
          <a:bodyPr wrap="square" lIns="36000" rtlCol="1">
            <a:spAutoFit/>
          </a:bodyPr>
          <a:lstStyle/>
          <a:p>
            <a:pPr algn="r" rtl="1">
              <a:spcAft>
                <a:spcPts val="600"/>
              </a:spcAft>
            </a:pPr>
            <a:r>
              <a:rPr lang="he-IL" sz="1601" b="1" dirty="0">
                <a:solidFill>
                  <a:srgbClr val="F1923F"/>
                </a:solidFill>
                <a:latin typeface="Arial" pitchFamily="34" charset="0"/>
                <a:cs typeface="Arial" pitchFamily="34" charset="0"/>
              </a:rPr>
              <a:t>קבלת פנים ראשונית בחדר המנהל:</a:t>
            </a:r>
          </a:p>
        </p:txBody>
      </p:sp>
      <p:sp>
        <p:nvSpPr>
          <p:cNvPr id="20" name="TextBox 19">
            <a:extLst>
              <a:ext uri="{FF2B5EF4-FFF2-40B4-BE49-F238E27FC236}">
                <a16:creationId xmlns:a16="http://schemas.microsoft.com/office/drawing/2014/main" id="{BD449476-3C99-4358-9EBB-D5CF9B502B13}"/>
              </a:ext>
            </a:extLst>
          </p:cNvPr>
          <p:cNvSpPr txBox="1"/>
          <p:nvPr/>
        </p:nvSpPr>
        <p:spPr>
          <a:xfrm>
            <a:off x="973395" y="3266114"/>
            <a:ext cx="5516240" cy="1524841"/>
          </a:xfrm>
          <a:prstGeom prst="rect">
            <a:avLst/>
          </a:prstGeom>
          <a:noFill/>
        </p:spPr>
        <p:txBody>
          <a:bodyPr wrap="square" lIns="36000" rtlCol="1">
            <a:spAutoFit/>
          </a:bodyPr>
          <a:lstStyle/>
          <a:p>
            <a:pPr algn="r" rtl="1">
              <a:lnSpc>
                <a:spcPct val="150000"/>
              </a:lnSpc>
              <a:spcAft>
                <a:spcPts val="600"/>
              </a:spcAft>
              <a:buClr>
                <a:srgbClr val="F1923F"/>
              </a:buClr>
            </a:pPr>
            <a:r>
              <a:rPr lang="he-IL" sz="1601" dirty="0">
                <a:solidFill>
                  <a:schemeClr val="tx1">
                    <a:lumMod val="50000"/>
                    <a:lumOff val="50000"/>
                  </a:schemeClr>
                </a:solidFill>
                <a:latin typeface="Arial" pitchFamily="34" charset="0"/>
                <a:cs typeface="Arial" pitchFamily="34" charset="0"/>
              </a:rPr>
              <a:t>עם הגעת הילד והוריו לכפר מקבלים אותם מנהל הכפר, </a:t>
            </a:r>
            <a:r>
              <a:rPr lang="he-IL" sz="1601" dirty="0" err="1">
                <a:solidFill>
                  <a:schemeClr val="tx1">
                    <a:lumMod val="50000"/>
                    <a:lumOff val="50000"/>
                  </a:schemeClr>
                </a:solidFill>
                <a:latin typeface="Arial" pitchFamily="34" charset="0"/>
                <a:cs typeface="Arial" pitchFamily="34" charset="0"/>
              </a:rPr>
              <a:t>העו"ס</a:t>
            </a:r>
            <a:r>
              <a:rPr lang="he-IL" sz="1601" dirty="0">
                <a:solidFill>
                  <a:schemeClr val="tx1">
                    <a:lumMod val="50000"/>
                    <a:lumOff val="50000"/>
                  </a:schemeClr>
                </a:solidFill>
                <a:latin typeface="Arial" pitchFamily="34" charset="0"/>
                <a:cs typeface="Arial" pitchFamily="34" charset="0"/>
              </a:rPr>
              <a:t>, אם הבית של משפחתון והאחות בכפר. במהלך המפגש כל דמות מציגה את עצמה, מסבירים כיצד יראו שלבי הקליטה, מחתימים את ההורים / אפוטרופוס על טפסים רלוונטיים ומכאן יוצאים לדרך.</a:t>
            </a:r>
          </a:p>
        </p:txBody>
      </p:sp>
      <p:sp>
        <p:nvSpPr>
          <p:cNvPr id="22" name="TextBox 21">
            <a:extLst>
              <a:ext uri="{FF2B5EF4-FFF2-40B4-BE49-F238E27FC236}">
                <a16:creationId xmlns:a16="http://schemas.microsoft.com/office/drawing/2014/main" id="{FC099000-BEC4-4CF8-AE85-15F2E86C2D14}"/>
              </a:ext>
            </a:extLst>
          </p:cNvPr>
          <p:cNvSpPr txBox="1"/>
          <p:nvPr/>
        </p:nvSpPr>
        <p:spPr>
          <a:xfrm>
            <a:off x="973395" y="5039991"/>
            <a:ext cx="5516240" cy="338682"/>
          </a:xfrm>
          <a:prstGeom prst="rect">
            <a:avLst/>
          </a:prstGeom>
          <a:noFill/>
        </p:spPr>
        <p:txBody>
          <a:bodyPr wrap="square" lIns="36000" rtlCol="1">
            <a:spAutoFit/>
          </a:bodyPr>
          <a:lstStyle/>
          <a:p>
            <a:pPr algn="r" rtl="1">
              <a:spcAft>
                <a:spcPts val="600"/>
              </a:spcAft>
            </a:pPr>
            <a:r>
              <a:rPr lang="he-IL" sz="1601" b="1" dirty="0">
                <a:solidFill>
                  <a:srgbClr val="F1923F"/>
                </a:solidFill>
                <a:latin typeface="Arial" pitchFamily="34" charset="0"/>
                <a:cs typeface="Arial" pitchFamily="34" charset="0"/>
              </a:rPr>
              <a:t>קבלת פנים במשפחתון:</a:t>
            </a:r>
          </a:p>
        </p:txBody>
      </p:sp>
      <p:sp>
        <p:nvSpPr>
          <p:cNvPr id="23" name="TextBox 22">
            <a:extLst>
              <a:ext uri="{FF2B5EF4-FFF2-40B4-BE49-F238E27FC236}">
                <a16:creationId xmlns:a16="http://schemas.microsoft.com/office/drawing/2014/main" id="{5DD3CF24-3E5A-4EB4-B6AF-2EE4B469101E}"/>
              </a:ext>
            </a:extLst>
          </p:cNvPr>
          <p:cNvSpPr txBox="1"/>
          <p:nvPr/>
        </p:nvSpPr>
        <p:spPr>
          <a:xfrm>
            <a:off x="973395" y="5289864"/>
            <a:ext cx="5516240" cy="3680238"/>
          </a:xfrm>
          <a:prstGeom prst="rect">
            <a:avLst/>
          </a:prstGeom>
          <a:noFill/>
        </p:spPr>
        <p:txBody>
          <a:bodyPr wrap="square" lIns="36000" rtlCol="1">
            <a:spAutoFit/>
          </a:bodyPr>
          <a:lstStyle/>
          <a:p>
            <a:pPr algn="r" rtl="1">
              <a:lnSpc>
                <a:spcPct val="150000"/>
              </a:lnSpc>
              <a:spcAft>
                <a:spcPts val="600"/>
              </a:spcAft>
              <a:buClr>
                <a:srgbClr val="F1923F"/>
              </a:buClr>
            </a:pPr>
            <a:r>
              <a:rPr lang="he-IL" sz="1601" dirty="0">
                <a:solidFill>
                  <a:schemeClr val="tx1">
                    <a:lumMod val="50000"/>
                    <a:lumOff val="50000"/>
                  </a:schemeClr>
                </a:solidFill>
                <a:latin typeface="Arial" pitchFamily="34" charset="0"/>
                <a:cs typeface="Arial" pitchFamily="34" charset="0"/>
              </a:rPr>
              <a:t>לרוב הילד הנקלט מגיע בשעות הבוקר כאשר ילדי המשפחתון נמצאים בבתי הספר.</a:t>
            </a:r>
          </a:p>
          <a:p>
            <a:pPr marL="179389" indent="-179389" algn="r" rtl="1">
              <a:lnSpc>
                <a:spcPct val="150000"/>
              </a:lnSpc>
              <a:spcAft>
                <a:spcPts val="600"/>
              </a:spcAft>
              <a:buClr>
                <a:srgbClr val="F1923F"/>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נציג לו את המשפחתון.</a:t>
            </a:r>
          </a:p>
          <a:p>
            <a:pPr marL="179389" indent="-179389" algn="r" rtl="1">
              <a:lnSpc>
                <a:spcPct val="150000"/>
              </a:lnSpc>
              <a:spcAft>
                <a:spcPts val="600"/>
              </a:spcAft>
              <a:buClr>
                <a:srgbClr val="F1923F"/>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נלווה אותו לחדר שלו כאשר כל הציוד שהיה עלינו להכין כבר מוכן ומסודר והחדר מקושט.</a:t>
            </a:r>
          </a:p>
          <a:p>
            <a:pPr marL="179389" indent="-179389" algn="r" rtl="1">
              <a:lnSpc>
                <a:spcPct val="150000"/>
              </a:lnSpc>
              <a:spcAft>
                <a:spcPts val="600"/>
              </a:spcAft>
              <a:buClr>
                <a:srgbClr val="F1923F"/>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נציג לו את ארון הבגדים שלו והמדפים האישיים שלו.</a:t>
            </a:r>
            <a:endParaRPr lang="en-US" sz="1601" dirty="0">
              <a:solidFill>
                <a:schemeClr val="tx1">
                  <a:lumMod val="50000"/>
                  <a:lumOff val="50000"/>
                </a:schemeClr>
              </a:solidFill>
              <a:latin typeface="Arial" pitchFamily="34" charset="0"/>
              <a:cs typeface="Arial" pitchFamily="34" charset="0"/>
            </a:endParaRPr>
          </a:p>
          <a:p>
            <a:pPr marL="179389" indent="-179389" algn="r" rtl="1">
              <a:lnSpc>
                <a:spcPct val="150000"/>
              </a:lnSpc>
              <a:spcAft>
                <a:spcPts val="600"/>
              </a:spcAft>
              <a:buClr>
                <a:srgbClr val="F1923F"/>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נראה לו את המצעים ונדגיש בפניו שהם נקיים במיוחד עבורו - בזמן שהילד והוריו מסדרים את החפצים האישיים, נפרוס את המצעים במיטה ונסדר לו אותה.</a:t>
            </a:r>
          </a:p>
        </p:txBody>
      </p:sp>
      <p:sp>
        <p:nvSpPr>
          <p:cNvPr id="26" name="מלבן 25">
            <a:hlinkClick r:id="" action="ppaction://hlinkshowjump?jump=nextslide"/>
            <a:extLst>
              <a:ext uri="{FF2B5EF4-FFF2-40B4-BE49-F238E27FC236}">
                <a16:creationId xmlns:a16="http://schemas.microsoft.com/office/drawing/2014/main" id="{B4C6D0BD-B959-4611-A6FF-FD69D0FC990F}"/>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a:hlinkClick r:id="" action="ppaction://hlinkshowjump?jump=previousslide"/>
            <a:extLst>
              <a:ext uri="{FF2B5EF4-FFF2-40B4-BE49-F238E27FC236}">
                <a16:creationId xmlns:a16="http://schemas.microsoft.com/office/drawing/2014/main" id="{534451C4-5FB4-435A-A14B-13B9BC01388B}"/>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a:hlinkClick r:id="rId2" action="ppaction://hlinksldjump"/>
            <a:extLst>
              <a:ext uri="{FF2B5EF4-FFF2-40B4-BE49-F238E27FC236}">
                <a16:creationId xmlns:a16="http://schemas.microsoft.com/office/drawing/2014/main" id="{8C3A6596-985C-4951-BF95-A1DCEFEE83B1}"/>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a:hlinkClick r:id="rId3" action="ppaction://hlinksldjump"/>
            <a:extLst>
              <a:ext uri="{FF2B5EF4-FFF2-40B4-BE49-F238E27FC236}">
                <a16:creationId xmlns:a16="http://schemas.microsoft.com/office/drawing/2014/main" id="{86FF98B9-45F6-4EEA-BB94-0CF30D10A7B0}"/>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ציין מיקום של מספר שקופית 3">
            <a:extLst>
              <a:ext uri="{FF2B5EF4-FFF2-40B4-BE49-F238E27FC236}">
                <a16:creationId xmlns:a16="http://schemas.microsoft.com/office/drawing/2014/main" id="{51EC28F8-9BE0-4F1C-A34A-EACB6E6F64C1}"/>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130</a:t>
            </a:fld>
            <a:endParaRPr lang="he-IL" dirty="0"/>
          </a:p>
        </p:txBody>
      </p:sp>
    </p:spTree>
    <p:extLst>
      <p:ext uri="{BB962C8B-B14F-4D97-AF65-F5344CB8AC3E}">
        <p14:creationId xmlns:p14="http://schemas.microsoft.com/office/powerpoint/2010/main" val="151489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761378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קליטת ילד בכפר</a:t>
            </a:r>
          </a:p>
        </p:txBody>
      </p:sp>
      <p:sp>
        <p:nvSpPr>
          <p:cNvPr id="19" name="TextBox 18">
            <a:extLst>
              <a:ext uri="{FF2B5EF4-FFF2-40B4-BE49-F238E27FC236}">
                <a16:creationId xmlns:a16="http://schemas.microsoft.com/office/drawing/2014/main" id="{DC69DCFF-3E71-4ADB-8FC5-A69840B55D4F}"/>
              </a:ext>
            </a:extLst>
          </p:cNvPr>
          <p:cNvSpPr txBox="1"/>
          <p:nvPr/>
        </p:nvSpPr>
        <p:spPr>
          <a:xfrm>
            <a:off x="973395" y="2503615"/>
            <a:ext cx="5516240" cy="338682"/>
          </a:xfrm>
          <a:prstGeom prst="rect">
            <a:avLst/>
          </a:prstGeom>
          <a:noFill/>
        </p:spPr>
        <p:txBody>
          <a:bodyPr wrap="square" lIns="36000" rtlCol="1">
            <a:spAutoFit/>
          </a:bodyPr>
          <a:lstStyle/>
          <a:p>
            <a:pPr algn="r" rtl="1">
              <a:spcAft>
                <a:spcPts val="600"/>
              </a:spcAft>
            </a:pPr>
            <a:r>
              <a:rPr lang="he-IL" sz="1601" b="1" dirty="0">
                <a:solidFill>
                  <a:srgbClr val="F1923F"/>
                </a:solidFill>
                <a:latin typeface="Arial" pitchFamily="34" charset="0"/>
                <a:cs typeface="Arial" pitchFamily="34" charset="0"/>
              </a:rPr>
              <a:t>פרידה מההורים/אפוטרופוס:</a:t>
            </a:r>
          </a:p>
        </p:txBody>
      </p:sp>
      <p:sp>
        <p:nvSpPr>
          <p:cNvPr id="20" name="TextBox 19">
            <a:extLst>
              <a:ext uri="{FF2B5EF4-FFF2-40B4-BE49-F238E27FC236}">
                <a16:creationId xmlns:a16="http://schemas.microsoft.com/office/drawing/2014/main" id="{BD449476-3C99-4358-9EBB-D5CF9B502B13}"/>
              </a:ext>
            </a:extLst>
          </p:cNvPr>
          <p:cNvSpPr txBox="1"/>
          <p:nvPr/>
        </p:nvSpPr>
        <p:spPr>
          <a:xfrm>
            <a:off x="973395" y="2753491"/>
            <a:ext cx="5516240" cy="2263889"/>
          </a:xfrm>
          <a:prstGeom prst="rect">
            <a:avLst/>
          </a:prstGeom>
          <a:noFill/>
        </p:spPr>
        <p:txBody>
          <a:bodyPr wrap="square" lIns="36000" rtlCol="1">
            <a:spAutoFit/>
          </a:bodyPr>
          <a:lstStyle/>
          <a:p>
            <a:pPr algn="r" rtl="1">
              <a:lnSpc>
                <a:spcPct val="150000"/>
              </a:lnSpc>
              <a:spcAft>
                <a:spcPts val="600"/>
              </a:spcAft>
              <a:buClr>
                <a:srgbClr val="F1923F"/>
              </a:buClr>
            </a:pPr>
            <a:r>
              <a:rPr lang="he-IL" sz="1601" dirty="0">
                <a:solidFill>
                  <a:schemeClr val="tx1">
                    <a:lumMod val="50000"/>
                    <a:lumOff val="50000"/>
                  </a:schemeClr>
                </a:solidFill>
                <a:latin typeface="Arial" pitchFamily="34" charset="0"/>
                <a:cs typeface="Arial" pitchFamily="34" charset="0"/>
              </a:rPr>
              <a:t>פרידה, כל פרידה, קשה לכולם. </a:t>
            </a:r>
            <a:r>
              <a:rPr lang="he-IL" sz="1601" b="1" dirty="0">
                <a:solidFill>
                  <a:schemeClr val="tx1">
                    <a:lumMod val="50000"/>
                    <a:lumOff val="50000"/>
                  </a:schemeClr>
                </a:solidFill>
                <a:highlight>
                  <a:srgbClr val="FEE9D5"/>
                </a:highlight>
                <a:latin typeface="Arial" pitchFamily="34" charset="0"/>
                <a:cs typeface="Arial" pitchFamily="34" charset="0"/>
              </a:rPr>
              <a:t>חשוב לתאם ציפיות לקראתה גם עם ההורים וגם עם הילד ולהעניק לשני הצדדים תחושת ביטחון.</a:t>
            </a:r>
            <a:br>
              <a:rPr lang="en-US" sz="1601" b="1" dirty="0">
                <a:solidFill>
                  <a:schemeClr val="tx1">
                    <a:lumMod val="50000"/>
                    <a:lumOff val="50000"/>
                  </a:schemeClr>
                </a:solidFill>
                <a:highlight>
                  <a:srgbClr val="FEE9D5"/>
                </a:highlight>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תנו להורים ללוות את הילד לחדר, אפשרו להם לסדר אותו יחד, הסבירו מה הולך לקרות משלב זה, הדגישו את שעות ההתקשרות למשפחתון ותנו להורים את הטלפונים </a:t>
            </a:r>
            <a:r>
              <a:rPr lang="he-IL" sz="1601" dirty="0" err="1">
                <a:solidFill>
                  <a:schemeClr val="tx1">
                    <a:lumMod val="50000"/>
                    <a:lumOff val="50000"/>
                  </a:schemeClr>
                </a:solidFill>
                <a:latin typeface="Arial" pitchFamily="34" charset="0"/>
                <a:cs typeface="Arial" pitchFamily="34" charset="0"/>
              </a:rPr>
              <a:t>הרלוונטים</a:t>
            </a:r>
            <a:r>
              <a:rPr lang="he-IL" sz="1601" dirty="0">
                <a:solidFill>
                  <a:schemeClr val="tx1">
                    <a:lumMod val="50000"/>
                    <a:lumOff val="50000"/>
                  </a:schemeClr>
                </a:solidFill>
                <a:latin typeface="Arial" pitchFamily="34" charset="0"/>
                <a:cs typeface="Arial" pitchFamily="34" charset="0"/>
              </a:rPr>
              <a:t> כדי שתהיה להם כתובת לכל שאלה.</a:t>
            </a:r>
          </a:p>
        </p:txBody>
      </p:sp>
      <p:sp>
        <p:nvSpPr>
          <p:cNvPr id="68" name="מלבן 67">
            <a:hlinkClick r:id="" action="ppaction://hlinkshowjump?jump=nextslide"/>
            <a:extLst>
              <a:ext uri="{FF2B5EF4-FFF2-40B4-BE49-F238E27FC236}">
                <a16:creationId xmlns:a16="http://schemas.microsoft.com/office/drawing/2014/main" id="{EE0D8345-A344-456E-BEF0-D465905AE686}"/>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9" name="מלבן 68">
            <a:hlinkClick r:id="" action="ppaction://hlinkshowjump?jump=previousslide"/>
            <a:extLst>
              <a:ext uri="{FF2B5EF4-FFF2-40B4-BE49-F238E27FC236}">
                <a16:creationId xmlns:a16="http://schemas.microsoft.com/office/drawing/2014/main" id="{92C30F1A-8D6B-4516-877E-20D50E4B9B8A}"/>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0" name="מלבן 69">
            <a:hlinkClick r:id="rId2" action="ppaction://hlinksldjump"/>
            <a:extLst>
              <a:ext uri="{FF2B5EF4-FFF2-40B4-BE49-F238E27FC236}">
                <a16:creationId xmlns:a16="http://schemas.microsoft.com/office/drawing/2014/main" id="{B4043642-2F4F-481B-B0AA-9782371F259E}"/>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1" name="מלבן 70">
            <a:hlinkClick r:id="rId3" action="ppaction://hlinksldjump"/>
            <a:extLst>
              <a:ext uri="{FF2B5EF4-FFF2-40B4-BE49-F238E27FC236}">
                <a16:creationId xmlns:a16="http://schemas.microsoft.com/office/drawing/2014/main" id="{6D193247-88FD-4956-BC03-1690F1EC4A51}"/>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2" name="TextBox 18">
            <a:extLst>
              <a:ext uri="{FF2B5EF4-FFF2-40B4-BE49-F238E27FC236}">
                <a16:creationId xmlns:a16="http://schemas.microsoft.com/office/drawing/2014/main" id="{FB4AB0A6-0022-47B7-ABD7-B57429E7B82D}"/>
              </a:ext>
            </a:extLst>
          </p:cNvPr>
          <p:cNvSpPr txBox="1"/>
          <p:nvPr/>
        </p:nvSpPr>
        <p:spPr>
          <a:xfrm>
            <a:off x="973395" y="5335715"/>
            <a:ext cx="5516240" cy="338682"/>
          </a:xfrm>
          <a:prstGeom prst="rect">
            <a:avLst/>
          </a:prstGeom>
          <a:noFill/>
        </p:spPr>
        <p:txBody>
          <a:bodyPr wrap="square" lIns="36000" rtlCol="1">
            <a:spAutoFit/>
          </a:bodyPr>
          <a:lstStyle/>
          <a:p>
            <a:pPr algn="r" rtl="1">
              <a:spcAft>
                <a:spcPts val="600"/>
              </a:spcAft>
            </a:pPr>
            <a:r>
              <a:rPr lang="he-IL" sz="1601" b="1" dirty="0">
                <a:solidFill>
                  <a:srgbClr val="F1923F"/>
                </a:solidFill>
                <a:latin typeface="Arial" pitchFamily="34" charset="0"/>
                <a:cs typeface="Arial" pitchFamily="34" charset="0"/>
              </a:rPr>
              <a:t>בהדרגה ובסבלנות</a:t>
            </a:r>
          </a:p>
        </p:txBody>
      </p:sp>
      <p:sp>
        <p:nvSpPr>
          <p:cNvPr id="73" name="TextBox 19">
            <a:extLst>
              <a:ext uri="{FF2B5EF4-FFF2-40B4-BE49-F238E27FC236}">
                <a16:creationId xmlns:a16="http://schemas.microsoft.com/office/drawing/2014/main" id="{D80999DA-4F9C-4275-936F-2A7EEA901B29}"/>
              </a:ext>
            </a:extLst>
          </p:cNvPr>
          <p:cNvSpPr txBox="1"/>
          <p:nvPr/>
        </p:nvSpPr>
        <p:spPr>
          <a:xfrm>
            <a:off x="973395" y="5585591"/>
            <a:ext cx="5516240" cy="1894365"/>
          </a:xfrm>
          <a:prstGeom prst="rect">
            <a:avLst/>
          </a:prstGeom>
          <a:noFill/>
        </p:spPr>
        <p:txBody>
          <a:bodyPr wrap="square" lIns="36000" rtlCol="1">
            <a:spAutoFit/>
          </a:bodyPr>
          <a:lstStyle/>
          <a:p>
            <a:pPr algn="r" rtl="1">
              <a:lnSpc>
                <a:spcPct val="150000"/>
              </a:lnSpc>
              <a:spcAft>
                <a:spcPts val="600"/>
              </a:spcAft>
              <a:buClr>
                <a:srgbClr val="F1923F"/>
              </a:buClr>
            </a:pPr>
            <a:r>
              <a:rPr lang="he-IL" sz="1601" dirty="0">
                <a:solidFill>
                  <a:schemeClr val="tx1">
                    <a:lumMod val="50000"/>
                    <a:lumOff val="50000"/>
                  </a:schemeClr>
                </a:solidFill>
                <a:latin typeface="Arial" pitchFamily="34" charset="0"/>
                <a:cs typeface="Arial" pitchFamily="34" charset="0"/>
              </a:rPr>
              <a:t>כל ילד חדש מביא עמו מטענים רגשיים המשפיעים על התנהגותו: אכילה עם הידיים, בררנות באוכל וכדומה. המעבר לכפר הוא שינוי מאוד משמעותי ולכן בהתחלה חשוב לקבל את הילד כמו שהוא ולעזור לו אט אט: ללמד אותו לאכול עם סכו"ם, לחשוף אט אט לאוכל חדש ועוד.</a:t>
            </a:r>
          </a:p>
        </p:txBody>
      </p:sp>
      <p:grpSp>
        <p:nvGrpSpPr>
          <p:cNvPr id="74" name="קבוצה 73">
            <a:extLst>
              <a:ext uri="{FF2B5EF4-FFF2-40B4-BE49-F238E27FC236}">
                <a16:creationId xmlns:a16="http://schemas.microsoft.com/office/drawing/2014/main" id="{0C295CF0-1BB0-4506-BD89-0C1C9943F86F}"/>
              </a:ext>
            </a:extLst>
          </p:cNvPr>
          <p:cNvGrpSpPr/>
          <p:nvPr/>
        </p:nvGrpSpPr>
        <p:grpSpPr>
          <a:xfrm>
            <a:off x="1183808" y="7503328"/>
            <a:ext cx="5358988" cy="1539485"/>
            <a:chOff x="1351869" y="8581199"/>
            <a:chExt cx="5358988" cy="1539485"/>
          </a:xfrm>
        </p:grpSpPr>
        <p:sp>
          <p:nvSpPr>
            <p:cNvPr id="75" name="מלבן 74">
              <a:extLst>
                <a:ext uri="{FF2B5EF4-FFF2-40B4-BE49-F238E27FC236}">
                  <a16:creationId xmlns:a16="http://schemas.microsoft.com/office/drawing/2014/main" id="{EE370ADD-61A4-4540-A47C-4F976608A7B8}"/>
                </a:ext>
              </a:extLst>
            </p:cNvPr>
            <p:cNvSpPr/>
            <p:nvPr/>
          </p:nvSpPr>
          <p:spPr>
            <a:xfrm>
              <a:off x="1351869" y="8889065"/>
              <a:ext cx="5117797" cy="1231619"/>
            </a:xfrm>
            <a:prstGeom prst="rect">
              <a:avLst/>
            </a:prstGeom>
            <a:solidFill>
              <a:schemeClr val="bg1"/>
            </a:solidFill>
            <a:ln>
              <a:solidFill>
                <a:srgbClr val="E7436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6" name="דמעה 75">
              <a:extLst>
                <a:ext uri="{FF2B5EF4-FFF2-40B4-BE49-F238E27FC236}">
                  <a16:creationId xmlns:a16="http://schemas.microsoft.com/office/drawing/2014/main" id="{25B4E82D-E97F-4A2F-B278-7FA4FCB4726E}"/>
                </a:ext>
              </a:extLst>
            </p:cNvPr>
            <p:cNvSpPr/>
            <p:nvPr/>
          </p:nvSpPr>
          <p:spPr>
            <a:xfrm rot="8225039">
              <a:off x="6274659" y="8581199"/>
              <a:ext cx="436198" cy="436198"/>
            </a:xfrm>
            <a:prstGeom prst="teardrop">
              <a:avLst/>
            </a:prstGeom>
            <a:solidFill>
              <a:schemeClr val="bg1"/>
            </a:solidFill>
            <a:ln>
              <a:solidFill>
                <a:srgbClr val="FFD9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7" name="TextBox 31">
              <a:extLst>
                <a:ext uri="{FF2B5EF4-FFF2-40B4-BE49-F238E27FC236}">
                  <a16:creationId xmlns:a16="http://schemas.microsoft.com/office/drawing/2014/main" id="{3A401C09-2723-4AFE-B0AF-18EA9A285018}"/>
                </a:ext>
              </a:extLst>
            </p:cNvPr>
            <p:cNvSpPr txBox="1"/>
            <p:nvPr/>
          </p:nvSpPr>
          <p:spPr>
            <a:xfrm>
              <a:off x="4961926" y="8961645"/>
              <a:ext cx="1422937" cy="338682"/>
            </a:xfrm>
            <a:prstGeom prst="rect">
              <a:avLst/>
            </a:prstGeom>
            <a:noFill/>
          </p:spPr>
          <p:txBody>
            <a:bodyPr wrap="square" rtlCol="1">
              <a:spAutoFit/>
            </a:bodyPr>
            <a:lstStyle/>
            <a:p>
              <a:pPr algn="r" rtl="1"/>
              <a:r>
                <a:rPr lang="he-IL" sz="1601" dirty="0">
                  <a:solidFill>
                    <a:schemeClr val="tx1">
                      <a:lumMod val="50000"/>
                      <a:lumOff val="50000"/>
                    </a:schemeClr>
                  </a:solidFill>
                </a:rPr>
                <a:t>טיפ!</a:t>
              </a:r>
            </a:p>
          </p:txBody>
        </p:sp>
        <p:grpSp>
          <p:nvGrpSpPr>
            <p:cNvPr id="78" name="גרפיקה 11">
              <a:extLst>
                <a:ext uri="{FF2B5EF4-FFF2-40B4-BE49-F238E27FC236}">
                  <a16:creationId xmlns:a16="http://schemas.microsoft.com/office/drawing/2014/main" id="{BFC84824-5639-4C20-8BEA-F5B4EC4DDCC8}"/>
                </a:ext>
              </a:extLst>
            </p:cNvPr>
            <p:cNvGrpSpPr/>
            <p:nvPr/>
          </p:nvGrpSpPr>
          <p:grpSpPr>
            <a:xfrm>
              <a:off x="6385946" y="8671833"/>
              <a:ext cx="213623" cy="309448"/>
              <a:chOff x="1493257" y="6803793"/>
              <a:chExt cx="675821" cy="978975"/>
            </a:xfrm>
          </p:grpSpPr>
          <p:sp>
            <p:nvSpPr>
              <p:cNvPr id="80" name="צורה חופשית: צורה 79">
                <a:extLst>
                  <a:ext uri="{FF2B5EF4-FFF2-40B4-BE49-F238E27FC236}">
                    <a16:creationId xmlns:a16="http://schemas.microsoft.com/office/drawing/2014/main" id="{8A6A3905-05E6-4603-856B-D8C193CA259A}"/>
                  </a:ext>
                </a:extLst>
              </p:cNvPr>
              <p:cNvSpPr/>
              <p:nvPr/>
            </p:nvSpPr>
            <p:spPr>
              <a:xfrm>
                <a:off x="1493257" y="6803793"/>
                <a:ext cx="675821" cy="811751"/>
              </a:xfrm>
              <a:custGeom>
                <a:avLst/>
                <a:gdLst>
                  <a:gd name="connsiteX0" fmla="*/ 676304 w 675821"/>
                  <a:gd name="connsiteY0" fmla="*/ 338295 h 811751"/>
                  <a:gd name="connsiteX1" fmla="*/ 319955 w 675821"/>
                  <a:gd name="connsiteY1" fmla="*/ 771 h 811751"/>
                  <a:gd name="connsiteX2" fmla="*/ 331 w 675821"/>
                  <a:gd name="connsiteY2" fmla="*/ 343970 h 811751"/>
                  <a:gd name="connsiteX3" fmla="*/ 164682 w 675821"/>
                  <a:gd name="connsiteY3" fmla="*/ 628050 h 811751"/>
                  <a:gd name="connsiteX4" fmla="*/ 219991 w 675821"/>
                  <a:gd name="connsiteY4" fmla="*/ 728148 h 811751"/>
                  <a:gd name="connsiteX5" fmla="*/ 219991 w 675821"/>
                  <a:gd name="connsiteY5" fmla="*/ 811510 h 811751"/>
                  <a:gd name="connsiteX6" fmla="*/ 456597 w 675821"/>
                  <a:gd name="connsiteY6" fmla="*/ 811510 h 811751"/>
                  <a:gd name="connsiteX7" fmla="*/ 456597 w 675821"/>
                  <a:gd name="connsiteY7" fmla="*/ 728135 h 811751"/>
                  <a:gd name="connsiteX8" fmla="*/ 514700 w 675821"/>
                  <a:gd name="connsiteY8" fmla="*/ 626369 h 811751"/>
                  <a:gd name="connsiteX9" fmla="*/ 676304 w 675821"/>
                  <a:gd name="connsiteY9" fmla="*/ 338295 h 8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5821" h="811751">
                    <a:moveTo>
                      <a:pt x="676304" y="338295"/>
                    </a:moveTo>
                    <a:cubicBezTo>
                      <a:pt x="676304" y="145541"/>
                      <a:pt x="514959" y="-9531"/>
                      <a:pt x="319955" y="771"/>
                    </a:cubicBezTo>
                    <a:cubicBezTo>
                      <a:pt x="140410" y="10256"/>
                      <a:pt x="-2638" y="164199"/>
                      <a:pt x="331" y="343970"/>
                    </a:cubicBezTo>
                    <a:cubicBezTo>
                      <a:pt x="2326" y="464739"/>
                      <a:pt x="67749" y="569932"/>
                      <a:pt x="164682" y="628050"/>
                    </a:cubicBezTo>
                    <a:cubicBezTo>
                      <a:pt x="199548" y="648955"/>
                      <a:pt x="219991" y="687496"/>
                      <a:pt x="219991" y="728148"/>
                    </a:cubicBezTo>
                    <a:lnTo>
                      <a:pt x="219991" y="811510"/>
                    </a:lnTo>
                    <a:lnTo>
                      <a:pt x="456597" y="811510"/>
                    </a:lnTo>
                    <a:lnTo>
                      <a:pt x="456597" y="728135"/>
                    </a:lnTo>
                    <a:cubicBezTo>
                      <a:pt x="456597" y="686316"/>
                      <a:pt x="479045" y="648216"/>
                      <a:pt x="514700" y="626369"/>
                    </a:cubicBezTo>
                    <a:cubicBezTo>
                      <a:pt x="611601" y="566993"/>
                      <a:pt x="676304" y="460278"/>
                      <a:pt x="676304" y="338295"/>
                    </a:cubicBezTo>
                    <a:close/>
                  </a:path>
                </a:pathLst>
              </a:custGeom>
              <a:solidFill>
                <a:schemeClr val="accent6">
                  <a:lumMod val="60000"/>
                  <a:lumOff val="40000"/>
                </a:schemeClr>
              </a:solidFill>
              <a:ln w="1898" cap="flat">
                <a:noFill/>
                <a:prstDash val="solid"/>
                <a:miter/>
              </a:ln>
            </p:spPr>
            <p:txBody>
              <a:bodyPr rtlCol="1" anchor="ctr"/>
              <a:lstStyle/>
              <a:p>
                <a:endParaRPr lang="he-IL"/>
              </a:p>
            </p:txBody>
          </p:sp>
          <p:sp>
            <p:nvSpPr>
              <p:cNvPr id="81" name="צורה חופשית: צורה 80">
                <a:extLst>
                  <a:ext uri="{FF2B5EF4-FFF2-40B4-BE49-F238E27FC236}">
                    <a16:creationId xmlns:a16="http://schemas.microsoft.com/office/drawing/2014/main" id="{D4773E75-E4BB-4EFD-ACD0-A9054A7D90EA}"/>
                  </a:ext>
                </a:extLst>
              </p:cNvPr>
              <p:cNvSpPr/>
              <p:nvPr/>
            </p:nvSpPr>
            <p:spPr>
              <a:xfrm>
                <a:off x="1712960" y="7615017"/>
                <a:ext cx="235484" cy="49777"/>
              </a:xfrm>
              <a:custGeom>
                <a:avLst/>
                <a:gdLst>
                  <a:gd name="connsiteX0" fmla="*/ 203094 w 235484"/>
                  <a:gd name="connsiteY0" fmla="*/ 50986 h 49777"/>
                  <a:gd name="connsiteX1" fmla="*/ 34087 w 235484"/>
                  <a:gd name="connsiteY1" fmla="*/ 50986 h 49777"/>
                  <a:gd name="connsiteX2" fmla="*/ 286 w 235484"/>
                  <a:gd name="connsiteY2" fmla="*/ 286 h 49777"/>
                  <a:gd name="connsiteX3" fmla="*/ 236894 w 235484"/>
                  <a:gd name="connsiteY3" fmla="*/ 286 h 49777"/>
                </a:gdLst>
                <a:ahLst/>
                <a:cxnLst>
                  <a:cxn ang="0">
                    <a:pos x="connsiteX0" y="connsiteY0"/>
                  </a:cxn>
                  <a:cxn ang="0">
                    <a:pos x="connsiteX1" y="connsiteY1"/>
                  </a:cxn>
                  <a:cxn ang="0">
                    <a:pos x="connsiteX2" y="connsiteY2"/>
                  </a:cxn>
                  <a:cxn ang="0">
                    <a:pos x="connsiteX3" y="connsiteY3"/>
                  </a:cxn>
                </a:cxnLst>
                <a:rect l="l" t="t" r="r" b="b"/>
                <a:pathLst>
                  <a:path w="235484" h="49777">
                    <a:moveTo>
                      <a:pt x="203094" y="50986"/>
                    </a:moveTo>
                    <a:lnTo>
                      <a:pt x="34087" y="50986"/>
                    </a:lnTo>
                    <a:lnTo>
                      <a:pt x="286" y="286"/>
                    </a:lnTo>
                    <a:lnTo>
                      <a:pt x="236894" y="286"/>
                    </a:lnTo>
                    <a:close/>
                  </a:path>
                </a:pathLst>
              </a:custGeom>
              <a:solidFill>
                <a:srgbClr val="AFB9D2"/>
              </a:solidFill>
              <a:ln w="1898" cap="flat">
                <a:noFill/>
                <a:prstDash val="solid"/>
                <a:miter/>
              </a:ln>
            </p:spPr>
            <p:txBody>
              <a:bodyPr rtlCol="1" anchor="ctr"/>
              <a:lstStyle/>
              <a:p>
                <a:endParaRPr lang="he-IL"/>
              </a:p>
            </p:txBody>
          </p:sp>
          <p:sp>
            <p:nvSpPr>
              <p:cNvPr id="82" name="צורה חופשית: צורה 81">
                <a:extLst>
                  <a:ext uri="{FF2B5EF4-FFF2-40B4-BE49-F238E27FC236}">
                    <a16:creationId xmlns:a16="http://schemas.microsoft.com/office/drawing/2014/main" id="{89C074AA-7F56-4D37-B5AE-8D05AA9F5B2C}"/>
                  </a:ext>
                </a:extLst>
              </p:cNvPr>
              <p:cNvSpPr/>
              <p:nvPr/>
            </p:nvSpPr>
            <p:spPr>
              <a:xfrm>
                <a:off x="1712960" y="7615017"/>
                <a:ext cx="118699" cy="49777"/>
              </a:xfrm>
              <a:custGeom>
                <a:avLst/>
                <a:gdLst>
                  <a:gd name="connsiteX0" fmla="*/ 286 w 118699"/>
                  <a:gd name="connsiteY0" fmla="*/ 286 h 49777"/>
                  <a:gd name="connsiteX1" fmla="*/ 34087 w 118699"/>
                  <a:gd name="connsiteY1" fmla="*/ 50986 h 49777"/>
                  <a:gd name="connsiteX2" fmla="*/ 118591 w 118699"/>
                  <a:gd name="connsiteY2" fmla="*/ 50986 h 49777"/>
                  <a:gd name="connsiteX3" fmla="*/ 101690 w 118699"/>
                  <a:gd name="connsiteY3" fmla="*/ 286 h 49777"/>
                </a:gdLst>
                <a:ahLst/>
                <a:cxnLst>
                  <a:cxn ang="0">
                    <a:pos x="connsiteX0" y="connsiteY0"/>
                  </a:cxn>
                  <a:cxn ang="0">
                    <a:pos x="connsiteX1" y="connsiteY1"/>
                  </a:cxn>
                  <a:cxn ang="0">
                    <a:pos x="connsiteX2" y="connsiteY2"/>
                  </a:cxn>
                  <a:cxn ang="0">
                    <a:pos x="connsiteX3" y="connsiteY3"/>
                  </a:cxn>
                </a:cxnLst>
                <a:rect l="l" t="t" r="r" b="b"/>
                <a:pathLst>
                  <a:path w="118699" h="49777">
                    <a:moveTo>
                      <a:pt x="286" y="286"/>
                    </a:moveTo>
                    <a:lnTo>
                      <a:pt x="34087" y="50986"/>
                    </a:lnTo>
                    <a:lnTo>
                      <a:pt x="118591" y="50986"/>
                    </a:lnTo>
                    <a:lnTo>
                      <a:pt x="101690" y="286"/>
                    </a:lnTo>
                    <a:close/>
                  </a:path>
                </a:pathLst>
              </a:custGeom>
              <a:solidFill>
                <a:srgbClr val="959CB3"/>
              </a:solidFill>
              <a:ln w="1898" cap="flat">
                <a:noFill/>
                <a:prstDash val="solid"/>
                <a:miter/>
              </a:ln>
            </p:spPr>
            <p:txBody>
              <a:bodyPr rtlCol="1" anchor="ctr"/>
              <a:lstStyle/>
              <a:p>
                <a:endParaRPr lang="he-IL"/>
              </a:p>
            </p:txBody>
          </p:sp>
          <p:sp>
            <p:nvSpPr>
              <p:cNvPr id="83" name="צורה חופשית: צורה 82">
                <a:extLst>
                  <a:ext uri="{FF2B5EF4-FFF2-40B4-BE49-F238E27FC236}">
                    <a16:creationId xmlns:a16="http://schemas.microsoft.com/office/drawing/2014/main" id="{62708740-15D3-4F0E-A4DE-E94AC32A092E}"/>
                  </a:ext>
                </a:extLst>
              </p:cNvPr>
              <p:cNvSpPr/>
              <p:nvPr/>
            </p:nvSpPr>
            <p:spPr>
              <a:xfrm>
                <a:off x="1729861" y="7648815"/>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4"/>
                      <a:pt x="195526" y="34089"/>
                      <a:pt x="186192" y="34089"/>
                    </a:cubicBezTo>
                    <a:close/>
                  </a:path>
                </a:pathLst>
              </a:custGeom>
              <a:solidFill>
                <a:srgbClr val="C7CFE2"/>
              </a:solidFill>
              <a:ln w="1898" cap="flat">
                <a:noFill/>
                <a:prstDash val="solid"/>
                <a:miter/>
              </a:ln>
            </p:spPr>
            <p:txBody>
              <a:bodyPr rtlCol="1" anchor="ctr"/>
              <a:lstStyle/>
              <a:p>
                <a:endParaRPr lang="he-IL"/>
              </a:p>
            </p:txBody>
          </p:sp>
          <p:sp>
            <p:nvSpPr>
              <p:cNvPr id="84" name="צורה חופשית: צורה 83">
                <a:extLst>
                  <a:ext uri="{FF2B5EF4-FFF2-40B4-BE49-F238E27FC236}">
                    <a16:creationId xmlns:a16="http://schemas.microsoft.com/office/drawing/2014/main" id="{F8194BA0-D768-41C6-A6DA-89E5C420CB07}"/>
                  </a:ext>
                </a:extLst>
              </p:cNvPr>
              <p:cNvSpPr/>
              <p:nvPr/>
            </p:nvSpPr>
            <p:spPr>
              <a:xfrm>
                <a:off x="1729861" y="7682616"/>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4"/>
                      <a:pt x="195526" y="34089"/>
                      <a:pt x="186192" y="34089"/>
                    </a:cubicBezTo>
                    <a:close/>
                  </a:path>
                </a:pathLst>
              </a:custGeom>
              <a:solidFill>
                <a:srgbClr val="AFB9D2"/>
              </a:solidFill>
              <a:ln w="1898" cap="flat">
                <a:noFill/>
                <a:prstDash val="solid"/>
                <a:miter/>
              </a:ln>
            </p:spPr>
            <p:txBody>
              <a:bodyPr rtlCol="1" anchor="ctr"/>
              <a:lstStyle/>
              <a:p>
                <a:endParaRPr lang="he-IL"/>
              </a:p>
            </p:txBody>
          </p:sp>
          <p:sp>
            <p:nvSpPr>
              <p:cNvPr id="85" name="צורה חופשית: צורה 84">
                <a:extLst>
                  <a:ext uri="{FF2B5EF4-FFF2-40B4-BE49-F238E27FC236}">
                    <a16:creationId xmlns:a16="http://schemas.microsoft.com/office/drawing/2014/main" id="{47CCA9D7-BFDB-43F5-B01F-F00B64581C2A}"/>
                  </a:ext>
                </a:extLst>
              </p:cNvPr>
              <p:cNvSpPr/>
              <p:nvPr/>
            </p:nvSpPr>
            <p:spPr>
              <a:xfrm>
                <a:off x="1729861" y="7716419"/>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2"/>
                      <a:pt x="195526" y="34089"/>
                      <a:pt x="186192" y="34089"/>
                    </a:cubicBezTo>
                    <a:close/>
                  </a:path>
                </a:pathLst>
              </a:custGeom>
              <a:solidFill>
                <a:srgbClr val="C7CFE2"/>
              </a:solidFill>
              <a:ln w="1898" cap="flat">
                <a:noFill/>
                <a:prstDash val="solid"/>
                <a:miter/>
              </a:ln>
            </p:spPr>
            <p:txBody>
              <a:bodyPr rtlCol="1" anchor="ctr"/>
              <a:lstStyle/>
              <a:p>
                <a:endParaRPr lang="he-IL"/>
              </a:p>
            </p:txBody>
          </p:sp>
          <p:sp>
            <p:nvSpPr>
              <p:cNvPr id="86" name="צורה חופשית: צורה 85">
                <a:extLst>
                  <a:ext uri="{FF2B5EF4-FFF2-40B4-BE49-F238E27FC236}">
                    <a16:creationId xmlns:a16="http://schemas.microsoft.com/office/drawing/2014/main" id="{6FBA3A5D-A245-4B3F-931D-39FCDA5537F3}"/>
                  </a:ext>
                </a:extLst>
              </p:cNvPr>
              <p:cNvSpPr/>
              <p:nvPr/>
            </p:nvSpPr>
            <p:spPr>
              <a:xfrm>
                <a:off x="1746760" y="7750221"/>
                <a:ext cx="168477" cy="32547"/>
              </a:xfrm>
              <a:custGeom>
                <a:avLst/>
                <a:gdLst>
                  <a:gd name="connsiteX0" fmla="*/ 286 w 168476"/>
                  <a:gd name="connsiteY0" fmla="*/ 286 h 32546"/>
                  <a:gd name="connsiteX1" fmla="*/ 24187 w 168476"/>
                  <a:gd name="connsiteY1" fmla="*/ 24187 h 32546"/>
                  <a:gd name="connsiteX2" fmla="*/ 48087 w 168476"/>
                  <a:gd name="connsiteY2" fmla="*/ 34087 h 32546"/>
                  <a:gd name="connsiteX3" fmla="*/ 121488 w 168476"/>
                  <a:gd name="connsiteY3" fmla="*/ 34087 h 32546"/>
                  <a:gd name="connsiteX4" fmla="*/ 145389 w 168476"/>
                  <a:gd name="connsiteY4" fmla="*/ 24187 h 32546"/>
                  <a:gd name="connsiteX5" fmla="*/ 169289 w 168476"/>
                  <a:gd name="connsiteY5" fmla="*/ 286 h 32546"/>
                  <a:gd name="connsiteX6" fmla="*/ 286 w 168476"/>
                  <a:gd name="connsiteY6" fmla="*/ 286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476" h="32546">
                    <a:moveTo>
                      <a:pt x="286" y="286"/>
                    </a:moveTo>
                    <a:lnTo>
                      <a:pt x="24187" y="24187"/>
                    </a:lnTo>
                    <a:cubicBezTo>
                      <a:pt x="30526" y="30526"/>
                      <a:pt x="39122" y="34087"/>
                      <a:pt x="48087" y="34087"/>
                    </a:cubicBezTo>
                    <a:lnTo>
                      <a:pt x="121488" y="34087"/>
                    </a:lnTo>
                    <a:cubicBezTo>
                      <a:pt x="130452" y="34087"/>
                      <a:pt x="139050" y="30526"/>
                      <a:pt x="145389" y="24187"/>
                    </a:cubicBezTo>
                    <a:lnTo>
                      <a:pt x="169289" y="286"/>
                    </a:lnTo>
                    <a:lnTo>
                      <a:pt x="286" y="286"/>
                    </a:lnTo>
                    <a:close/>
                  </a:path>
                </a:pathLst>
              </a:custGeom>
              <a:solidFill>
                <a:srgbClr val="707487"/>
              </a:solidFill>
              <a:ln w="1898" cap="flat">
                <a:noFill/>
                <a:prstDash val="solid"/>
                <a:miter/>
              </a:ln>
            </p:spPr>
            <p:txBody>
              <a:bodyPr rtlCol="1" anchor="ctr"/>
              <a:lstStyle/>
              <a:p>
                <a:endParaRPr lang="he-IL"/>
              </a:p>
            </p:txBody>
          </p:sp>
          <p:sp>
            <p:nvSpPr>
              <p:cNvPr id="87" name="צורה חופשית: צורה 86">
                <a:extLst>
                  <a:ext uri="{FF2B5EF4-FFF2-40B4-BE49-F238E27FC236}">
                    <a16:creationId xmlns:a16="http://schemas.microsoft.com/office/drawing/2014/main" id="{B71C008C-B336-46CE-8B0A-B6C69514E087}"/>
                  </a:ext>
                </a:extLst>
              </p:cNvPr>
              <p:cNvSpPr/>
              <p:nvPr/>
            </p:nvSpPr>
            <p:spPr>
              <a:xfrm>
                <a:off x="1728711" y="7647666"/>
                <a:ext cx="103383" cy="36376"/>
              </a:xfrm>
              <a:custGeom>
                <a:avLst/>
                <a:gdLst>
                  <a:gd name="connsiteX0" fmla="*/ 85938 w 103383"/>
                  <a:gd name="connsiteY0" fmla="*/ 18337 h 36375"/>
                  <a:gd name="connsiteX1" fmla="*/ 102840 w 103383"/>
                  <a:gd name="connsiteY1" fmla="*/ 1436 h 36375"/>
                  <a:gd name="connsiteX2" fmla="*/ 18337 w 103383"/>
                  <a:gd name="connsiteY2" fmla="*/ 1436 h 36375"/>
                  <a:gd name="connsiteX3" fmla="*/ 1436 w 103383"/>
                  <a:gd name="connsiteY3" fmla="*/ 18337 h 36375"/>
                  <a:gd name="connsiteX4" fmla="*/ 18337 w 103383"/>
                  <a:gd name="connsiteY4" fmla="*/ 35238 h 36375"/>
                  <a:gd name="connsiteX5" fmla="*/ 102840 w 103383"/>
                  <a:gd name="connsiteY5" fmla="*/ 35238 h 36375"/>
                  <a:gd name="connsiteX6" fmla="*/ 85938 w 103383"/>
                  <a:gd name="connsiteY6" fmla="*/ 18337 h 3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3" h="36375">
                    <a:moveTo>
                      <a:pt x="85938" y="18337"/>
                    </a:moveTo>
                    <a:cubicBezTo>
                      <a:pt x="85938" y="9004"/>
                      <a:pt x="93506" y="1436"/>
                      <a:pt x="102840" y="1436"/>
                    </a:cubicBezTo>
                    <a:lnTo>
                      <a:pt x="18337" y="1436"/>
                    </a:lnTo>
                    <a:cubicBezTo>
                      <a:pt x="9004" y="1436"/>
                      <a:pt x="1436" y="9004"/>
                      <a:pt x="1436" y="18337"/>
                    </a:cubicBezTo>
                    <a:cubicBezTo>
                      <a:pt x="1436" y="27670"/>
                      <a:pt x="9004" y="35238"/>
                      <a:pt x="18337" y="35238"/>
                    </a:cubicBezTo>
                    <a:lnTo>
                      <a:pt x="102840" y="35238"/>
                    </a:lnTo>
                    <a:cubicBezTo>
                      <a:pt x="93505" y="35238"/>
                      <a:pt x="85938" y="27672"/>
                      <a:pt x="85938" y="18337"/>
                    </a:cubicBezTo>
                    <a:close/>
                  </a:path>
                </a:pathLst>
              </a:custGeom>
              <a:solidFill>
                <a:srgbClr val="AFB9D2"/>
              </a:solidFill>
              <a:ln w="9525" cap="flat">
                <a:noFill/>
                <a:prstDash val="solid"/>
                <a:miter/>
              </a:ln>
            </p:spPr>
            <p:txBody>
              <a:bodyPr rtlCol="1" anchor="ctr"/>
              <a:lstStyle/>
              <a:p>
                <a:endParaRPr lang="he-IL"/>
              </a:p>
            </p:txBody>
          </p:sp>
          <p:sp>
            <p:nvSpPr>
              <p:cNvPr id="88" name="צורה חופשית: צורה 87">
                <a:extLst>
                  <a:ext uri="{FF2B5EF4-FFF2-40B4-BE49-F238E27FC236}">
                    <a16:creationId xmlns:a16="http://schemas.microsoft.com/office/drawing/2014/main" id="{99D1D40B-7827-4087-AE61-D58BEA51EAD9}"/>
                  </a:ext>
                </a:extLst>
              </p:cNvPr>
              <p:cNvSpPr/>
              <p:nvPr/>
            </p:nvSpPr>
            <p:spPr>
              <a:xfrm>
                <a:off x="1728711" y="7715269"/>
                <a:ext cx="103383" cy="36376"/>
              </a:xfrm>
              <a:custGeom>
                <a:avLst/>
                <a:gdLst>
                  <a:gd name="connsiteX0" fmla="*/ 85938 w 103383"/>
                  <a:gd name="connsiteY0" fmla="*/ 18337 h 36375"/>
                  <a:gd name="connsiteX1" fmla="*/ 102840 w 103383"/>
                  <a:gd name="connsiteY1" fmla="*/ 1436 h 36375"/>
                  <a:gd name="connsiteX2" fmla="*/ 18337 w 103383"/>
                  <a:gd name="connsiteY2" fmla="*/ 1436 h 36375"/>
                  <a:gd name="connsiteX3" fmla="*/ 1436 w 103383"/>
                  <a:gd name="connsiteY3" fmla="*/ 18337 h 36375"/>
                  <a:gd name="connsiteX4" fmla="*/ 18337 w 103383"/>
                  <a:gd name="connsiteY4" fmla="*/ 35238 h 36375"/>
                  <a:gd name="connsiteX5" fmla="*/ 102840 w 103383"/>
                  <a:gd name="connsiteY5" fmla="*/ 35238 h 36375"/>
                  <a:gd name="connsiteX6" fmla="*/ 85938 w 103383"/>
                  <a:gd name="connsiteY6" fmla="*/ 18337 h 3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3" h="36375">
                    <a:moveTo>
                      <a:pt x="85938" y="18337"/>
                    </a:moveTo>
                    <a:cubicBezTo>
                      <a:pt x="85938" y="9004"/>
                      <a:pt x="93506" y="1436"/>
                      <a:pt x="102840" y="1436"/>
                    </a:cubicBezTo>
                    <a:lnTo>
                      <a:pt x="18337" y="1436"/>
                    </a:lnTo>
                    <a:cubicBezTo>
                      <a:pt x="9004" y="1436"/>
                      <a:pt x="1436" y="9004"/>
                      <a:pt x="1436" y="18337"/>
                    </a:cubicBezTo>
                    <a:cubicBezTo>
                      <a:pt x="1436" y="27670"/>
                      <a:pt x="9004" y="35238"/>
                      <a:pt x="18337" y="35238"/>
                    </a:cubicBezTo>
                    <a:lnTo>
                      <a:pt x="102840" y="35238"/>
                    </a:lnTo>
                    <a:cubicBezTo>
                      <a:pt x="93505" y="35238"/>
                      <a:pt x="85938" y="27670"/>
                      <a:pt x="85938" y="18337"/>
                    </a:cubicBezTo>
                    <a:close/>
                  </a:path>
                </a:pathLst>
              </a:custGeom>
              <a:solidFill>
                <a:srgbClr val="AFB9D2"/>
              </a:solidFill>
              <a:ln w="9525" cap="flat">
                <a:noFill/>
                <a:prstDash val="solid"/>
                <a:miter/>
              </a:ln>
            </p:spPr>
            <p:txBody>
              <a:bodyPr rtlCol="1" anchor="ctr"/>
              <a:lstStyle/>
              <a:p>
                <a:endParaRPr lang="he-IL"/>
              </a:p>
            </p:txBody>
          </p:sp>
          <p:sp>
            <p:nvSpPr>
              <p:cNvPr id="89" name="צורה חופשית: צורה 88">
                <a:extLst>
                  <a:ext uri="{FF2B5EF4-FFF2-40B4-BE49-F238E27FC236}">
                    <a16:creationId xmlns:a16="http://schemas.microsoft.com/office/drawing/2014/main" id="{BFB82240-0C9A-4D63-A5ED-E5E380E0AB09}"/>
                  </a:ext>
                </a:extLst>
              </p:cNvPr>
              <p:cNvSpPr/>
              <p:nvPr/>
            </p:nvSpPr>
            <p:spPr>
              <a:xfrm>
                <a:off x="1729861" y="7682618"/>
                <a:ext cx="101469" cy="32547"/>
              </a:xfrm>
              <a:custGeom>
                <a:avLst/>
                <a:gdLst>
                  <a:gd name="connsiteX0" fmla="*/ 84789 w 101468"/>
                  <a:gd name="connsiteY0" fmla="*/ 17187 h 32546"/>
                  <a:gd name="connsiteX1" fmla="*/ 101690 w 101468"/>
                  <a:gd name="connsiteY1" fmla="*/ 286 h 32546"/>
                  <a:gd name="connsiteX2" fmla="*/ 17187 w 101468"/>
                  <a:gd name="connsiteY2" fmla="*/ 286 h 32546"/>
                  <a:gd name="connsiteX3" fmla="*/ 286 w 101468"/>
                  <a:gd name="connsiteY3" fmla="*/ 17187 h 32546"/>
                  <a:gd name="connsiteX4" fmla="*/ 17187 w 101468"/>
                  <a:gd name="connsiteY4" fmla="*/ 34089 h 32546"/>
                  <a:gd name="connsiteX5" fmla="*/ 101690 w 101468"/>
                  <a:gd name="connsiteY5" fmla="*/ 34089 h 32546"/>
                  <a:gd name="connsiteX6" fmla="*/ 84789 w 101468"/>
                  <a:gd name="connsiteY6" fmla="*/ 17187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68" h="32546">
                    <a:moveTo>
                      <a:pt x="84789" y="17187"/>
                    </a:moveTo>
                    <a:cubicBezTo>
                      <a:pt x="84789" y="7854"/>
                      <a:pt x="92357" y="286"/>
                      <a:pt x="101690" y="286"/>
                    </a:cubicBezTo>
                    <a:lnTo>
                      <a:pt x="17187" y="286"/>
                    </a:lnTo>
                    <a:cubicBezTo>
                      <a:pt x="7854" y="286"/>
                      <a:pt x="286" y="7854"/>
                      <a:pt x="286" y="17187"/>
                    </a:cubicBezTo>
                    <a:cubicBezTo>
                      <a:pt x="286" y="26521"/>
                      <a:pt x="7854" y="34089"/>
                      <a:pt x="17187" y="34089"/>
                    </a:cubicBezTo>
                    <a:lnTo>
                      <a:pt x="101690" y="34089"/>
                    </a:lnTo>
                    <a:cubicBezTo>
                      <a:pt x="92355" y="34087"/>
                      <a:pt x="84789" y="26521"/>
                      <a:pt x="84789" y="17187"/>
                    </a:cubicBezTo>
                    <a:close/>
                  </a:path>
                </a:pathLst>
              </a:custGeom>
              <a:solidFill>
                <a:srgbClr val="959CB3"/>
              </a:solidFill>
              <a:ln w="1898" cap="flat">
                <a:noFill/>
                <a:prstDash val="solid"/>
                <a:miter/>
              </a:ln>
            </p:spPr>
            <p:txBody>
              <a:bodyPr rtlCol="1" anchor="ctr"/>
              <a:lstStyle/>
              <a:p>
                <a:endParaRPr lang="he-IL"/>
              </a:p>
            </p:txBody>
          </p:sp>
          <p:sp>
            <p:nvSpPr>
              <p:cNvPr id="90" name="צורה חופשית: צורה 89">
                <a:extLst>
                  <a:ext uri="{FF2B5EF4-FFF2-40B4-BE49-F238E27FC236}">
                    <a16:creationId xmlns:a16="http://schemas.microsoft.com/office/drawing/2014/main" id="{25504B82-7724-4694-8546-0ACB9DBE2A98}"/>
                  </a:ext>
                </a:extLst>
              </p:cNvPr>
              <p:cNvSpPr/>
              <p:nvPr/>
            </p:nvSpPr>
            <p:spPr>
              <a:xfrm>
                <a:off x="1785173" y="7479812"/>
                <a:ext cx="91896" cy="134016"/>
              </a:xfrm>
              <a:custGeom>
                <a:avLst/>
                <a:gdLst>
                  <a:gd name="connsiteX0" fmla="*/ 92470 w 91896"/>
                  <a:gd name="connsiteY0" fmla="*/ 135491 h 134015"/>
                  <a:gd name="connsiteX1" fmla="*/ 81576 w 91896"/>
                  <a:gd name="connsiteY1" fmla="*/ 15656 h 134015"/>
                  <a:gd name="connsiteX2" fmla="*/ 64746 w 91896"/>
                  <a:gd name="connsiteY2" fmla="*/ 286 h 134015"/>
                  <a:gd name="connsiteX3" fmla="*/ 28010 w 91896"/>
                  <a:gd name="connsiteY3" fmla="*/ 286 h 134015"/>
                  <a:gd name="connsiteX4" fmla="*/ 11180 w 91896"/>
                  <a:gd name="connsiteY4" fmla="*/ 15656 h 134015"/>
                  <a:gd name="connsiteX5" fmla="*/ 286 w 91896"/>
                  <a:gd name="connsiteY5" fmla="*/ 135491 h 134015"/>
                  <a:gd name="connsiteX6" fmla="*/ 92470 w 91896"/>
                  <a:gd name="connsiteY6" fmla="*/ 135491 h 13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96" h="134015">
                    <a:moveTo>
                      <a:pt x="92470" y="135491"/>
                    </a:moveTo>
                    <a:lnTo>
                      <a:pt x="81576" y="15656"/>
                    </a:lnTo>
                    <a:cubicBezTo>
                      <a:pt x="80783" y="6950"/>
                      <a:pt x="73485" y="286"/>
                      <a:pt x="64746" y="286"/>
                    </a:cubicBezTo>
                    <a:lnTo>
                      <a:pt x="28010" y="286"/>
                    </a:lnTo>
                    <a:cubicBezTo>
                      <a:pt x="19268" y="286"/>
                      <a:pt x="11972" y="6950"/>
                      <a:pt x="11180" y="15656"/>
                    </a:cubicBezTo>
                    <a:lnTo>
                      <a:pt x="286" y="135491"/>
                    </a:lnTo>
                    <a:lnTo>
                      <a:pt x="92470" y="135491"/>
                    </a:lnTo>
                    <a:close/>
                  </a:path>
                </a:pathLst>
              </a:custGeom>
              <a:solidFill>
                <a:srgbClr val="FAEBAA"/>
              </a:solidFill>
              <a:ln w="1898" cap="flat">
                <a:noFill/>
                <a:prstDash val="solid"/>
                <a:miter/>
              </a:ln>
            </p:spPr>
            <p:txBody>
              <a:bodyPr rtlCol="1" anchor="ctr"/>
              <a:lstStyle/>
              <a:p>
                <a:endParaRPr lang="he-IL"/>
              </a:p>
            </p:txBody>
          </p:sp>
        </p:grpSp>
        <p:sp>
          <p:nvSpPr>
            <p:cNvPr id="79" name="TextBox 37">
              <a:extLst>
                <a:ext uri="{FF2B5EF4-FFF2-40B4-BE49-F238E27FC236}">
                  <a16:creationId xmlns:a16="http://schemas.microsoft.com/office/drawing/2014/main" id="{DFD96139-F61A-4F36-9752-ABE4DA292056}"/>
                </a:ext>
              </a:extLst>
            </p:cNvPr>
            <p:cNvSpPr txBox="1"/>
            <p:nvPr/>
          </p:nvSpPr>
          <p:spPr>
            <a:xfrm>
              <a:off x="1398423" y="8917208"/>
              <a:ext cx="4454774" cy="1155316"/>
            </a:xfrm>
            <a:prstGeom prst="rect">
              <a:avLst/>
            </a:prstGeom>
            <a:noFill/>
          </p:spPr>
          <p:txBody>
            <a:bodyPr wrap="square" rtlCol="1">
              <a:spAutoFit/>
            </a:bodyPr>
            <a:lstStyle/>
            <a:p>
              <a:pPr algn="r" rtl="1">
                <a:lnSpc>
                  <a:spcPct val="150000"/>
                </a:lnSpc>
              </a:pPr>
              <a:r>
                <a:rPr lang="he-IL" sz="1601" dirty="0">
                  <a:solidFill>
                    <a:schemeClr val="tx1">
                      <a:lumMod val="50000"/>
                      <a:lumOff val="50000"/>
                    </a:schemeClr>
                  </a:solidFill>
                </a:rPr>
                <a:t>תהליך הסתגלות של כל אדם למצב חדש וסביבה חדשה אורכת לרוב כ- 3 חודשים. </a:t>
              </a:r>
              <a:r>
                <a:rPr lang="he-IL" sz="1601" b="1" dirty="0">
                  <a:solidFill>
                    <a:schemeClr val="tx1">
                      <a:lumMod val="50000"/>
                      <a:lumOff val="50000"/>
                    </a:schemeClr>
                  </a:solidFill>
                </a:rPr>
                <a:t>סבלנות מצד כולם היא מילת המפתח</a:t>
              </a:r>
              <a:r>
                <a:rPr lang="he-IL" sz="1601" dirty="0">
                  <a:solidFill>
                    <a:schemeClr val="tx1">
                      <a:lumMod val="50000"/>
                      <a:lumOff val="50000"/>
                    </a:schemeClr>
                  </a:solidFill>
                </a:rPr>
                <a:t>.</a:t>
              </a:r>
            </a:p>
          </p:txBody>
        </p:sp>
      </p:grpSp>
      <p:sp>
        <p:nvSpPr>
          <p:cNvPr id="30" name="מציין מיקום של מספר שקופית 3">
            <a:extLst>
              <a:ext uri="{FF2B5EF4-FFF2-40B4-BE49-F238E27FC236}">
                <a16:creationId xmlns:a16="http://schemas.microsoft.com/office/drawing/2014/main" id="{6A98278D-7AA2-41FB-907B-10D2B611EF94}"/>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131</a:t>
            </a:fld>
            <a:endParaRPr lang="he-IL" dirty="0"/>
          </a:p>
        </p:txBody>
      </p:sp>
    </p:spTree>
    <p:extLst>
      <p:ext uri="{BB962C8B-B14F-4D97-AF65-F5344CB8AC3E}">
        <p14:creationId xmlns:p14="http://schemas.microsoft.com/office/powerpoint/2010/main" val="92697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6034522"/>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קליטת ילד בכפר</a:t>
            </a:r>
          </a:p>
        </p:txBody>
      </p:sp>
      <p:sp>
        <p:nvSpPr>
          <p:cNvPr id="19" name="TextBox 18">
            <a:extLst>
              <a:ext uri="{FF2B5EF4-FFF2-40B4-BE49-F238E27FC236}">
                <a16:creationId xmlns:a16="http://schemas.microsoft.com/office/drawing/2014/main" id="{DC69DCFF-3E71-4ADB-8FC5-A69840B55D4F}"/>
              </a:ext>
            </a:extLst>
          </p:cNvPr>
          <p:cNvSpPr txBox="1"/>
          <p:nvPr/>
        </p:nvSpPr>
        <p:spPr>
          <a:xfrm>
            <a:off x="973395" y="2503615"/>
            <a:ext cx="5516240" cy="338682"/>
          </a:xfrm>
          <a:prstGeom prst="rect">
            <a:avLst/>
          </a:prstGeom>
          <a:noFill/>
        </p:spPr>
        <p:txBody>
          <a:bodyPr wrap="square" lIns="36000" rtlCol="1">
            <a:spAutoFit/>
          </a:bodyPr>
          <a:lstStyle/>
          <a:p>
            <a:pPr algn="r" rtl="1">
              <a:spcAft>
                <a:spcPts val="600"/>
              </a:spcAft>
            </a:pPr>
            <a:r>
              <a:rPr lang="he-IL" sz="1601" b="1" dirty="0">
                <a:solidFill>
                  <a:srgbClr val="F1923F"/>
                </a:solidFill>
                <a:latin typeface="Arial" pitchFamily="34" charset="0"/>
                <a:cs typeface="Arial" pitchFamily="34" charset="0"/>
              </a:rPr>
              <a:t>להשגיח ולדבר</a:t>
            </a:r>
          </a:p>
        </p:txBody>
      </p:sp>
      <p:sp>
        <p:nvSpPr>
          <p:cNvPr id="20" name="TextBox 19">
            <a:extLst>
              <a:ext uri="{FF2B5EF4-FFF2-40B4-BE49-F238E27FC236}">
                <a16:creationId xmlns:a16="http://schemas.microsoft.com/office/drawing/2014/main" id="{BD449476-3C99-4358-9EBB-D5CF9B502B13}"/>
              </a:ext>
            </a:extLst>
          </p:cNvPr>
          <p:cNvSpPr txBox="1"/>
          <p:nvPr/>
        </p:nvSpPr>
        <p:spPr>
          <a:xfrm>
            <a:off x="973395" y="2753491"/>
            <a:ext cx="5516240" cy="1524841"/>
          </a:xfrm>
          <a:prstGeom prst="rect">
            <a:avLst/>
          </a:prstGeom>
          <a:noFill/>
        </p:spPr>
        <p:txBody>
          <a:bodyPr wrap="square" lIns="36000" rtlCol="1">
            <a:spAutoFit/>
          </a:bodyPr>
          <a:lstStyle/>
          <a:p>
            <a:pPr algn="r" rtl="1">
              <a:lnSpc>
                <a:spcPct val="150000"/>
              </a:lnSpc>
              <a:spcAft>
                <a:spcPts val="600"/>
              </a:spcAft>
              <a:buClr>
                <a:srgbClr val="F1923F"/>
              </a:buClr>
            </a:pPr>
            <a:r>
              <a:rPr lang="he-IL" sz="1601" dirty="0">
                <a:solidFill>
                  <a:schemeClr val="tx1">
                    <a:lumMod val="50000"/>
                    <a:lumOff val="50000"/>
                  </a:schemeClr>
                </a:solidFill>
                <a:latin typeface="Arial" pitchFamily="34" charset="0"/>
                <a:cs typeface="Arial" pitchFamily="34" charset="0"/>
              </a:rPr>
              <a:t>ההתחלה מלווה בבכי רב, התפרצויות, הסתגרות והתבודדות. </a:t>
            </a:r>
            <a:r>
              <a:rPr lang="he-IL" sz="1601" b="1" dirty="0">
                <a:solidFill>
                  <a:schemeClr val="tx1">
                    <a:lumMod val="50000"/>
                    <a:lumOff val="50000"/>
                  </a:schemeClr>
                </a:solidFill>
                <a:highlight>
                  <a:srgbClr val="FEE9D5"/>
                </a:highlight>
                <a:latin typeface="Arial" pitchFamily="34" charset="0"/>
                <a:cs typeface="Arial" pitchFamily="34" charset="0"/>
              </a:rPr>
              <a:t>חשוב להשגיח באינטנסיביות בשבועיים הראשונים</a:t>
            </a:r>
            <a:r>
              <a:rPr lang="he-IL" sz="1601" b="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ולהרפות בהדרגה ובהתאם למצב. כדאי לגשת לילד, לשוחח עמו, להסביר לו שמה שהוא מרגיש נורמאלי וכולם מרגישים כך בהתחלה.</a:t>
            </a:r>
          </a:p>
        </p:txBody>
      </p:sp>
      <p:grpSp>
        <p:nvGrpSpPr>
          <p:cNvPr id="51" name="קבוצה 50">
            <a:extLst>
              <a:ext uri="{FF2B5EF4-FFF2-40B4-BE49-F238E27FC236}">
                <a16:creationId xmlns:a16="http://schemas.microsoft.com/office/drawing/2014/main" id="{EDB5D951-B220-47EA-9DCD-F76D7132D920}"/>
              </a:ext>
            </a:extLst>
          </p:cNvPr>
          <p:cNvGrpSpPr/>
          <p:nvPr/>
        </p:nvGrpSpPr>
        <p:grpSpPr>
          <a:xfrm>
            <a:off x="1183808" y="4426161"/>
            <a:ext cx="5358988" cy="1121802"/>
            <a:chOff x="1351869" y="8581199"/>
            <a:chExt cx="5358988" cy="1121802"/>
          </a:xfrm>
        </p:grpSpPr>
        <p:sp>
          <p:nvSpPr>
            <p:cNvPr id="52" name="מלבן 51">
              <a:extLst>
                <a:ext uri="{FF2B5EF4-FFF2-40B4-BE49-F238E27FC236}">
                  <a16:creationId xmlns:a16="http://schemas.microsoft.com/office/drawing/2014/main" id="{9690A88B-A9D9-4564-A054-0F80F9327F28}"/>
                </a:ext>
              </a:extLst>
            </p:cNvPr>
            <p:cNvSpPr/>
            <p:nvPr/>
          </p:nvSpPr>
          <p:spPr>
            <a:xfrm>
              <a:off x="1351869" y="8889066"/>
              <a:ext cx="5117797" cy="813486"/>
            </a:xfrm>
            <a:prstGeom prst="rect">
              <a:avLst/>
            </a:prstGeom>
            <a:solidFill>
              <a:schemeClr val="bg1"/>
            </a:solidFill>
            <a:ln>
              <a:solidFill>
                <a:srgbClr val="E7436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3" name="דמעה 52">
              <a:extLst>
                <a:ext uri="{FF2B5EF4-FFF2-40B4-BE49-F238E27FC236}">
                  <a16:creationId xmlns:a16="http://schemas.microsoft.com/office/drawing/2014/main" id="{66F65B17-7D95-4E51-8607-10703CE743F4}"/>
                </a:ext>
              </a:extLst>
            </p:cNvPr>
            <p:cNvSpPr/>
            <p:nvPr/>
          </p:nvSpPr>
          <p:spPr>
            <a:xfrm rot="8225039">
              <a:off x="6274659" y="8581199"/>
              <a:ext cx="436198" cy="436198"/>
            </a:xfrm>
            <a:prstGeom prst="teardrop">
              <a:avLst/>
            </a:prstGeom>
            <a:solidFill>
              <a:schemeClr val="bg1"/>
            </a:solidFill>
            <a:ln>
              <a:solidFill>
                <a:srgbClr val="FFD9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4" name="TextBox 53">
              <a:extLst>
                <a:ext uri="{FF2B5EF4-FFF2-40B4-BE49-F238E27FC236}">
                  <a16:creationId xmlns:a16="http://schemas.microsoft.com/office/drawing/2014/main" id="{6EF7976C-2A72-40E8-9B90-F3E6C2974767}"/>
                </a:ext>
              </a:extLst>
            </p:cNvPr>
            <p:cNvSpPr txBox="1"/>
            <p:nvPr/>
          </p:nvSpPr>
          <p:spPr>
            <a:xfrm>
              <a:off x="4961926" y="8961645"/>
              <a:ext cx="1422937" cy="338682"/>
            </a:xfrm>
            <a:prstGeom prst="rect">
              <a:avLst/>
            </a:prstGeom>
            <a:noFill/>
          </p:spPr>
          <p:txBody>
            <a:bodyPr wrap="square" rtlCol="1">
              <a:spAutoFit/>
            </a:bodyPr>
            <a:lstStyle/>
            <a:p>
              <a:pPr algn="r" rtl="1"/>
              <a:r>
                <a:rPr lang="he-IL" sz="1601" dirty="0">
                  <a:solidFill>
                    <a:schemeClr val="tx1">
                      <a:lumMod val="50000"/>
                      <a:lumOff val="50000"/>
                    </a:schemeClr>
                  </a:solidFill>
                </a:rPr>
                <a:t>טיפ!</a:t>
              </a:r>
            </a:p>
          </p:txBody>
        </p:sp>
        <p:grpSp>
          <p:nvGrpSpPr>
            <p:cNvPr id="55" name="גרפיקה 11">
              <a:extLst>
                <a:ext uri="{FF2B5EF4-FFF2-40B4-BE49-F238E27FC236}">
                  <a16:creationId xmlns:a16="http://schemas.microsoft.com/office/drawing/2014/main" id="{6898FFC0-C853-4900-A417-D69C97E1ECD3}"/>
                </a:ext>
              </a:extLst>
            </p:cNvPr>
            <p:cNvGrpSpPr/>
            <p:nvPr/>
          </p:nvGrpSpPr>
          <p:grpSpPr>
            <a:xfrm>
              <a:off x="6385946" y="8671833"/>
              <a:ext cx="213623" cy="309448"/>
              <a:chOff x="1493257" y="6803793"/>
              <a:chExt cx="675821" cy="978975"/>
            </a:xfrm>
          </p:grpSpPr>
          <p:sp>
            <p:nvSpPr>
              <p:cNvPr id="57" name="צורה חופשית: צורה 56">
                <a:extLst>
                  <a:ext uri="{FF2B5EF4-FFF2-40B4-BE49-F238E27FC236}">
                    <a16:creationId xmlns:a16="http://schemas.microsoft.com/office/drawing/2014/main" id="{F04E7751-4E3D-49B0-AAA3-F8EBF6E37C02}"/>
                  </a:ext>
                </a:extLst>
              </p:cNvPr>
              <p:cNvSpPr/>
              <p:nvPr/>
            </p:nvSpPr>
            <p:spPr>
              <a:xfrm>
                <a:off x="1493257" y="6803793"/>
                <a:ext cx="675821" cy="811751"/>
              </a:xfrm>
              <a:custGeom>
                <a:avLst/>
                <a:gdLst>
                  <a:gd name="connsiteX0" fmla="*/ 676304 w 675821"/>
                  <a:gd name="connsiteY0" fmla="*/ 338295 h 811751"/>
                  <a:gd name="connsiteX1" fmla="*/ 319955 w 675821"/>
                  <a:gd name="connsiteY1" fmla="*/ 771 h 811751"/>
                  <a:gd name="connsiteX2" fmla="*/ 331 w 675821"/>
                  <a:gd name="connsiteY2" fmla="*/ 343970 h 811751"/>
                  <a:gd name="connsiteX3" fmla="*/ 164682 w 675821"/>
                  <a:gd name="connsiteY3" fmla="*/ 628050 h 811751"/>
                  <a:gd name="connsiteX4" fmla="*/ 219991 w 675821"/>
                  <a:gd name="connsiteY4" fmla="*/ 728148 h 811751"/>
                  <a:gd name="connsiteX5" fmla="*/ 219991 w 675821"/>
                  <a:gd name="connsiteY5" fmla="*/ 811510 h 811751"/>
                  <a:gd name="connsiteX6" fmla="*/ 456597 w 675821"/>
                  <a:gd name="connsiteY6" fmla="*/ 811510 h 811751"/>
                  <a:gd name="connsiteX7" fmla="*/ 456597 w 675821"/>
                  <a:gd name="connsiteY7" fmla="*/ 728135 h 811751"/>
                  <a:gd name="connsiteX8" fmla="*/ 514700 w 675821"/>
                  <a:gd name="connsiteY8" fmla="*/ 626369 h 811751"/>
                  <a:gd name="connsiteX9" fmla="*/ 676304 w 675821"/>
                  <a:gd name="connsiteY9" fmla="*/ 338295 h 8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5821" h="811751">
                    <a:moveTo>
                      <a:pt x="676304" y="338295"/>
                    </a:moveTo>
                    <a:cubicBezTo>
                      <a:pt x="676304" y="145541"/>
                      <a:pt x="514959" y="-9531"/>
                      <a:pt x="319955" y="771"/>
                    </a:cubicBezTo>
                    <a:cubicBezTo>
                      <a:pt x="140410" y="10256"/>
                      <a:pt x="-2638" y="164199"/>
                      <a:pt x="331" y="343970"/>
                    </a:cubicBezTo>
                    <a:cubicBezTo>
                      <a:pt x="2326" y="464739"/>
                      <a:pt x="67749" y="569932"/>
                      <a:pt x="164682" y="628050"/>
                    </a:cubicBezTo>
                    <a:cubicBezTo>
                      <a:pt x="199548" y="648955"/>
                      <a:pt x="219991" y="687496"/>
                      <a:pt x="219991" y="728148"/>
                    </a:cubicBezTo>
                    <a:lnTo>
                      <a:pt x="219991" y="811510"/>
                    </a:lnTo>
                    <a:lnTo>
                      <a:pt x="456597" y="811510"/>
                    </a:lnTo>
                    <a:lnTo>
                      <a:pt x="456597" y="728135"/>
                    </a:lnTo>
                    <a:cubicBezTo>
                      <a:pt x="456597" y="686316"/>
                      <a:pt x="479045" y="648216"/>
                      <a:pt x="514700" y="626369"/>
                    </a:cubicBezTo>
                    <a:cubicBezTo>
                      <a:pt x="611601" y="566993"/>
                      <a:pt x="676304" y="460278"/>
                      <a:pt x="676304" y="338295"/>
                    </a:cubicBezTo>
                    <a:close/>
                  </a:path>
                </a:pathLst>
              </a:custGeom>
              <a:solidFill>
                <a:schemeClr val="accent6">
                  <a:lumMod val="60000"/>
                  <a:lumOff val="40000"/>
                </a:schemeClr>
              </a:solidFill>
              <a:ln w="1898" cap="flat">
                <a:noFill/>
                <a:prstDash val="solid"/>
                <a:miter/>
              </a:ln>
            </p:spPr>
            <p:txBody>
              <a:bodyPr rtlCol="1" anchor="ctr"/>
              <a:lstStyle/>
              <a:p>
                <a:endParaRPr lang="he-IL"/>
              </a:p>
            </p:txBody>
          </p:sp>
          <p:sp>
            <p:nvSpPr>
              <p:cNvPr id="58" name="צורה חופשית: צורה 57">
                <a:extLst>
                  <a:ext uri="{FF2B5EF4-FFF2-40B4-BE49-F238E27FC236}">
                    <a16:creationId xmlns:a16="http://schemas.microsoft.com/office/drawing/2014/main" id="{4424B2B7-2B35-436D-AFC1-7C6ABFC6FE73}"/>
                  </a:ext>
                </a:extLst>
              </p:cNvPr>
              <p:cNvSpPr/>
              <p:nvPr/>
            </p:nvSpPr>
            <p:spPr>
              <a:xfrm>
                <a:off x="1712960" y="7615017"/>
                <a:ext cx="235484" cy="49777"/>
              </a:xfrm>
              <a:custGeom>
                <a:avLst/>
                <a:gdLst>
                  <a:gd name="connsiteX0" fmla="*/ 203094 w 235484"/>
                  <a:gd name="connsiteY0" fmla="*/ 50986 h 49777"/>
                  <a:gd name="connsiteX1" fmla="*/ 34087 w 235484"/>
                  <a:gd name="connsiteY1" fmla="*/ 50986 h 49777"/>
                  <a:gd name="connsiteX2" fmla="*/ 286 w 235484"/>
                  <a:gd name="connsiteY2" fmla="*/ 286 h 49777"/>
                  <a:gd name="connsiteX3" fmla="*/ 236894 w 235484"/>
                  <a:gd name="connsiteY3" fmla="*/ 286 h 49777"/>
                </a:gdLst>
                <a:ahLst/>
                <a:cxnLst>
                  <a:cxn ang="0">
                    <a:pos x="connsiteX0" y="connsiteY0"/>
                  </a:cxn>
                  <a:cxn ang="0">
                    <a:pos x="connsiteX1" y="connsiteY1"/>
                  </a:cxn>
                  <a:cxn ang="0">
                    <a:pos x="connsiteX2" y="connsiteY2"/>
                  </a:cxn>
                  <a:cxn ang="0">
                    <a:pos x="connsiteX3" y="connsiteY3"/>
                  </a:cxn>
                </a:cxnLst>
                <a:rect l="l" t="t" r="r" b="b"/>
                <a:pathLst>
                  <a:path w="235484" h="49777">
                    <a:moveTo>
                      <a:pt x="203094" y="50986"/>
                    </a:moveTo>
                    <a:lnTo>
                      <a:pt x="34087" y="50986"/>
                    </a:lnTo>
                    <a:lnTo>
                      <a:pt x="286" y="286"/>
                    </a:lnTo>
                    <a:lnTo>
                      <a:pt x="236894" y="286"/>
                    </a:lnTo>
                    <a:close/>
                  </a:path>
                </a:pathLst>
              </a:custGeom>
              <a:solidFill>
                <a:srgbClr val="AFB9D2"/>
              </a:solidFill>
              <a:ln w="1898" cap="flat">
                <a:noFill/>
                <a:prstDash val="solid"/>
                <a:miter/>
              </a:ln>
            </p:spPr>
            <p:txBody>
              <a:bodyPr rtlCol="1" anchor="ctr"/>
              <a:lstStyle/>
              <a:p>
                <a:endParaRPr lang="he-IL"/>
              </a:p>
            </p:txBody>
          </p:sp>
          <p:sp>
            <p:nvSpPr>
              <p:cNvPr id="59" name="צורה חופשית: צורה 58">
                <a:extLst>
                  <a:ext uri="{FF2B5EF4-FFF2-40B4-BE49-F238E27FC236}">
                    <a16:creationId xmlns:a16="http://schemas.microsoft.com/office/drawing/2014/main" id="{E6AC6DE2-4960-41E3-BDF1-51DB272EE7E1}"/>
                  </a:ext>
                </a:extLst>
              </p:cNvPr>
              <p:cNvSpPr/>
              <p:nvPr/>
            </p:nvSpPr>
            <p:spPr>
              <a:xfrm>
                <a:off x="1712960" y="7615017"/>
                <a:ext cx="118699" cy="49777"/>
              </a:xfrm>
              <a:custGeom>
                <a:avLst/>
                <a:gdLst>
                  <a:gd name="connsiteX0" fmla="*/ 286 w 118699"/>
                  <a:gd name="connsiteY0" fmla="*/ 286 h 49777"/>
                  <a:gd name="connsiteX1" fmla="*/ 34087 w 118699"/>
                  <a:gd name="connsiteY1" fmla="*/ 50986 h 49777"/>
                  <a:gd name="connsiteX2" fmla="*/ 118591 w 118699"/>
                  <a:gd name="connsiteY2" fmla="*/ 50986 h 49777"/>
                  <a:gd name="connsiteX3" fmla="*/ 101690 w 118699"/>
                  <a:gd name="connsiteY3" fmla="*/ 286 h 49777"/>
                </a:gdLst>
                <a:ahLst/>
                <a:cxnLst>
                  <a:cxn ang="0">
                    <a:pos x="connsiteX0" y="connsiteY0"/>
                  </a:cxn>
                  <a:cxn ang="0">
                    <a:pos x="connsiteX1" y="connsiteY1"/>
                  </a:cxn>
                  <a:cxn ang="0">
                    <a:pos x="connsiteX2" y="connsiteY2"/>
                  </a:cxn>
                  <a:cxn ang="0">
                    <a:pos x="connsiteX3" y="connsiteY3"/>
                  </a:cxn>
                </a:cxnLst>
                <a:rect l="l" t="t" r="r" b="b"/>
                <a:pathLst>
                  <a:path w="118699" h="49777">
                    <a:moveTo>
                      <a:pt x="286" y="286"/>
                    </a:moveTo>
                    <a:lnTo>
                      <a:pt x="34087" y="50986"/>
                    </a:lnTo>
                    <a:lnTo>
                      <a:pt x="118591" y="50986"/>
                    </a:lnTo>
                    <a:lnTo>
                      <a:pt x="101690" y="286"/>
                    </a:lnTo>
                    <a:close/>
                  </a:path>
                </a:pathLst>
              </a:custGeom>
              <a:solidFill>
                <a:srgbClr val="959CB3"/>
              </a:solidFill>
              <a:ln w="1898" cap="flat">
                <a:noFill/>
                <a:prstDash val="solid"/>
                <a:miter/>
              </a:ln>
            </p:spPr>
            <p:txBody>
              <a:bodyPr rtlCol="1" anchor="ctr"/>
              <a:lstStyle/>
              <a:p>
                <a:endParaRPr lang="he-IL"/>
              </a:p>
            </p:txBody>
          </p:sp>
          <p:sp>
            <p:nvSpPr>
              <p:cNvPr id="60" name="צורה חופשית: צורה 59">
                <a:extLst>
                  <a:ext uri="{FF2B5EF4-FFF2-40B4-BE49-F238E27FC236}">
                    <a16:creationId xmlns:a16="http://schemas.microsoft.com/office/drawing/2014/main" id="{B6097714-C0C8-4217-B6FA-1009E6D34C87}"/>
                  </a:ext>
                </a:extLst>
              </p:cNvPr>
              <p:cNvSpPr/>
              <p:nvPr/>
            </p:nvSpPr>
            <p:spPr>
              <a:xfrm>
                <a:off x="1729861" y="7648815"/>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4"/>
                      <a:pt x="195526" y="34089"/>
                      <a:pt x="186192" y="34089"/>
                    </a:cubicBezTo>
                    <a:close/>
                  </a:path>
                </a:pathLst>
              </a:custGeom>
              <a:solidFill>
                <a:srgbClr val="C7CFE2"/>
              </a:solidFill>
              <a:ln w="1898" cap="flat">
                <a:noFill/>
                <a:prstDash val="solid"/>
                <a:miter/>
              </a:ln>
            </p:spPr>
            <p:txBody>
              <a:bodyPr rtlCol="1" anchor="ctr"/>
              <a:lstStyle/>
              <a:p>
                <a:endParaRPr lang="he-IL"/>
              </a:p>
            </p:txBody>
          </p:sp>
          <p:sp>
            <p:nvSpPr>
              <p:cNvPr id="61" name="צורה חופשית: צורה 60">
                <a:extLst>
                  <a:ext uri="{FF2B5EF4-FFF2-40B4-BE49-F238E27FC236}">
                    <a16:creationId xmlns:a16="http://schemas.microsoft.com/office/drawing/2014/main" id="{FEFE6357-1977-4ABB-9EE2-0226E113158B}"/>
                  </a:ext>
                </a:extLst>
              </p:cNvPr>
              <p:cNvSpPr/>
              <p:nvPr/>
            </p:nvSpPr>
            <p:spPr>
              <a:xfrm>
                <a:off x="1729861" y="7682616"/>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4"/>
                      <a:pt x="195526" y="34089"/>
                      <a:pt x="186192" y="34089"/>
                    </a:cubicBezTo>
                    <a:close/>
                  </a:path>
                </a:pathLst>
              </a:custGeom>
              <a:solidFill>
                <a:srgbClr val="AFB9D2"/>
              </a:solidFill>
              <a:ln w="1898" cap="flat">
                <a:noFill/>
                <a:prstDash val="solid"/>
                <a:miter/>
              </a:ln>
            </p:spPr>
            <p:txBody>
              <a:bodyPr rtlCol="1" anchor="ctr"/>
              <a:lstStyle/>
              <a:p>
                <a:endParaRPr lang="he-IL"/>
              </a:p>
            </p:txBody>
          </p:sp>
          <p:sp>
            <p:nvSpPr>
              <p:cNvPr id="62" name="צורה חופשית: צורה 61">
                <a:extLst>
                  <a:ext uri="{FF2B5EF4-FFF2-40B4-BE49-F238E27FC236}">
                    <a16:creationId xmlns:a16="http://schemas.microsoft.com/office/drawing/2014/main" id="{910FCDB9-E7B4-4514-A0F1-9129CBC2EF98}"/>
                  </a:ext>
                </a:extLst>
              </p:cNvPr>
              <p:cNvSpPr/>
              <p:nvPr/>
            </p:nvSpPr>
            <p:spPr>
              <a:xfrm>
                <a:off x="1729861" y="7716419"/>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2"/>
                      <a:pt x="195526" y="34089"/>
                      <a:pt x="186192" y="34089"/>
                    </a:cubicBezTo>
                    <a:close/>
                  </a:path>
                </a:pathLst>
              </a:custGeom>
              <a:solidFill>
                <a:srgbClr val="C7CFE2"/>
              </a:solidFill>
              <a:ln w="1898" cap="flat">
                <a:noFill/>
                <a:prstDash val="solid"/>
                <a:miter/>
              </a:ln>
            </p:spPr>
            <p:txBody>
              <a:bodyPr rtlCol="1" anchor="ctr"/>
              <a:lstStyle/>
              <a:p>
                <a:endParaRPr lang="he-IL"/>
              </a:p>
            </p:txBody>
          </p:sp>
          <p:sp>
            <p:nvSpPr>
              <p:cNvPr id="63" name="צורה חופשית: צורה 62">
                <a:extLst>
                  <a:ext uri="{FF2B5EF4-FFF2-40B4-BE49-F238E27FC236}">
                    <a16:creationId xmlns:a16="http://schemas.microsoft.com/office/drawing/2014/main" id="{590473FC-A365-45A3-90E6-49C084DEE43F}"/>
                  </a:ext>
                </a:extLst>
              </p:cNvPr>
              <p:cNvSpPr/>
              <p:nvPr/>
            </p:nvSpPr>
            <p:spPr>
              <a:xfrm>
                <a:off x="1746760" y="7750221"/>
                <a:ext cx="168477" cy="32547"/>
              </a:xfrm>
              <a:custGeom>
                <a:avLst/>
                <a:gdLst>
                  <a:gd name="connsiteX0" fmla="*/ 286 w 168476"/>
                  <a:gd name="connsiteY0" fmla="*/ 286 h 32546"/>
                  <a:gd name="connsiteX1" fmla="*/ 24187 w 168476"/>
                  <a:gd name="connsiteY1" fmla="*/ 24187 h 32546"/>
                  <a:gd name="connsiteX2" fmla="*/ 48087 w 168476"/>
                  <a:gd name="connsiteY2" fmla="*/ 34087 h 32546"/>
                  <a:gd name="connsiteX3" fmla="*/ 121488 w 168476"/>
                  <a:gd name="connsiteY3" fmla="*/ 34087 h 32546"/>
                  <a:gd name="connsiteX4" fmla="*/ 145389 w 168476"/>
                  <a:gd name="connsiteY4" fmla="*/ 24187 h 32546"/>
                  <a:gd name="connsiteX5" fmla="*/ 169289 w 168476"/>
                  <a:gd name="connsiteY5" fmla="*/ 286 h 32546"/>
                  <a:gd name="connsiteX6" fmla="*/ 286 w 168476"/>
                  <a:gd name="connsiteY6" fmla="*/ 286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476" h="32546">
                    <a:moveTo>
                      <a:pt x="286" y="286"/>
                    </a:moveTo>
                    <a:lnTo>
                      <a:pt x="24187" y="24187"/>
                    </a:lnTo>
                    <a:cubicBezTo>
                      <a:pt x="30526" y="30526"/>
                      <a:pt x="39122" y="34087"/>
                      <a:pt x="48087" y="34087"/>
                    </a:cubicBezTo>
                    <a:lnTo>
                      <a:pt x="121488" y="34087"/>
                    </a:lnTo>
                    <a:cubicBezTo>
                      <a:pt x="130452" y="34087"/>
                      <a:pt x="139050" y="30526"/>
                      <a:pt x="145389" y="24187"/>
                    </a:cubicBezTo>
                    <a:lnTo>
                      <a:pt x="169289" y="286"/>
                    </a:lnTo>
                    <a:lnTo>
                      <a:pt x="286" y="286"/>
                    </a:lnTo>
                    <a:close/>
                  </a:path>
                </a:pathLst>
              </a:custGeom>
              <a:solidFill>
                <a:srgbClr val="707487"/>
              </a:solidFill>
              <a:ln w="1898" cap="flat">
                <a:noFill/>
                <a:prstDash val="solid"/>
                <a:miter/>
              </a:ln>
            </p:spPr>
            <p:txBody>
              <a:bodyPr rtlCol="1" anchor="ctr"/>
              <a:lstStyle/>
              <a:p>
                <a:endParaRPr lang="he-IL"/>
              </a:p>
            </p:txBody>
          </p:sp>
          <p:sp>
            <p:nvSpPr>
              <p:cNvPr id="64" name="צורה חופשית: צורה 63">
                <a:extLst>
                  <a:ext uri="{FF2B5EF4-FFF2-40B4-BE49-F238E27FC236}">
                    <a16:creationId xmlns:a16="http://schemas.microsoft.com/office/drawing/2014/main" id="{CA0A99F8-8CD6-49EA-AD78-CC50DDDD28FF}"/>
                  </a:ext>
                </a:extLst>
              </p:cNvPr>
              <p:cNvSpPr/>
              <p:nvPr/>
            </p:nvSpPr>
            <p:spPr>
              <a:xfrm>
                <a:off x="1728711" y="7647666"/>
                <a:ext cx="103383" cy="36376"/>
              </a:xfrm>
              <a:custGeom>
                <a:avLst/>
                <a:gdLst>
                  <a:gd name="connsiteX0" fmla="*/ 85938 w 103383"/>
                  <a:gd name="connsiteY0" fmla="*/ 18337 h 36375"/>
                  <a:gd name="connsiteX1" fmla="*/ 102840 w 103383"/>
                  <a:gd name="connsiteY1" fmla="*/ 1436 h 36375"/>
                  <a:gd name="connsiteX2" fmla="*/ 18337 w 103383"/>
                  <a:gd name="connsiteY2" fmla="*/ 1436 h 36375"/>
                  <a:gd name="connsiteX3" fmla="*/ 1436 w 103383"/>
                  <a:gd name="connsiteY3" fmla="*/ 18337 h 36375"/>
                  <a:gd name="connsiteX4" fmla="*/ 18337 w 103383"/>
                  <a:gd name="connsiteY4" fmla="*/ 35238 h 36375"/>
                  <a:gd name="connsiteX5" fmla="*/ 102840 w 103383"/>
                  <a:gd name="connsiteY5" fmla="*/ 35238 h 36375"/>
                  <a:gd name="connsiteX6" fmla="*/ 85938 w 103383"/>
                  <a:gd name="connsiteY6" fmla="*/ 18337 h 3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3" h="36375">
                    <a:moveTo>
                      <a:pt x="85938" y="18337"/>
                    </a:moveTo>
                    <a:cubicBezTo>
                      <a:pt x="85938" y="9004"/>
                      <a:pt x="93506" y="1436"/>
                      <a:pt x="102840" y="1436"/>
                    </a:cubicBezTo>
                    <a:lnTo>
                      <a:pt x="18337" y="1436"/>
                    </a:lnTo>
                    <a:cubicBezTo>
                      <a:pt x="9004" y="1436"/>
                      <a:pt x="1436" y="9004"/>
                      <a:pt x="1436" y="18337"/>
                    </a:cubicBezTo>
                    <a:cubicBezTo>
                      <a:pt x="1436" y="27670"/>
                      <a:pt x="9004" y="35238"/>
                      <a:pt x="18337" y="35238"/>
                    </a:cubicBezTo>
                    <a:lnTo>
                      <a:pt x="102840" y="35238"/>
                    </a:lnTo>
                    <a:cubicBezTo>
                      <a:pt x="93505" y="35238"/>
                      <a:pt x="85938" y="27672"/>
                      <a:pt x="85938" y="18337"/>
                    </a:cubicBezTo>
                    <a:close/>
                  </a:path>
                </a:pathLst>
              </a:custGeom>
              <a:solidFill>
                <a:srgbClr val="AFB9D2"/>
              </a:solidFill>
              <a:ln w="9525" cap="flat">
                <a:noFill/>
                <a:prstDash val="solid"/>
                <a:miter/>
              </a:ln>
            </p:spPr>
            <p:txBody>
              <a:bodyPr rtlCol="1" anchor="ctr"/>
              <a:lstStyle/>
              <a:p>
                <a:endParaRPr lang="he-IL"/>
              </a:p>
            </p:txBody>
          </p:sp>
          <p:sp>
            <p:nvSpPr>
              <p:cNvPr id="65" name="צורה חופשית: צורה 64">
                <a:extLst>
                  <a:ext uri="{FF2B5EF4-FFF2-40B4-BE49-F238E27FC236}">
                    <a16:creationId xmlns:a16="http://schemas.microsoft.com/office/drawing/2014/main" id="{167B644B-62B5-4E9C-91A5-FED318B5200E}"/>
                  </a:ext>
                </a:extLst>
              </p:cNvPr>
              <p:cNvSpPr/>
              <p:nvPr/>
            </p:nvSpPr>
            <p:spPr>
              <a:xfrm>
                <a:off x="1728711" y="7715269"/>
                <a:ext cx="103383" cy="36376"/>
              </a:xfrm>
              <a:custGeom>
                <a:avLst/>
                <a:gdLst>
                  <a:gd name="connsiteX0" fmla="*/ 85938 w 103383"/>
                  <a:gd name="connsiteY0" fmla="*/ 18337 h 36375"/>
                  <a:gd name="connsiteX1" fmla="*/ 102840 w 103383"/>
                  <a:gd name="connsiteY1" fmla="*/ 1436 h 36375"/>
                  <a:gd name="connsiteX2" fmla="*/ 18337 w 103383"/>
                  <a:gd name="connsiteY2" fmla="*/ 1436 h 36375"/>
                  <a:gd name="connsiteX3" fmla="*/ 1436 w 103383"/>
                  <a:gd name="connsiteY3" fmla="*/ 18337 h 36375"/>
                  <a:gd name="connsiteX4" fmla="*/ 18337 w 103383"/>
                  <a:gd name="connsiteY4" fmla="*/ 35238 h 36375"/>
                  <a:gd name="connsiteX5" fmla="*/ 102840 w 103383"/>
                  <a:gd name="connsiteY5" fmla="*/ 35238 h 36375"/>
                  <a:gd name="connsiteX6" fmla="*/ 85938 w 103383"/>
                  <a:gd name="connsiteY6" fmla="*/ 18337 h 3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3" h="36375">
                    <a:moveTo>
                      <a:pt x="85938" y="18337"/>
                    </a:moveTo>
                    <a:cubicBezTo>
                      <a:pt x="85938" y="9004"/>
                      <a:pt x="93506" y="1436"/>
                      <a:pt x="102840" y="1436"/>
                    </a:cubicBezTo>
                    <a:lnTo>
                      <a:pt x="18337" y="1436"/>
                    </a:lnTo>
                    <a:cubicBezTo>
                      <a:pt x="9004" y="1436"/>
                      <a:pt x="1436" y="9004"/>
                      <a:pt x="1436" y="18337"/>
                    </a:cubicBezTo>
                    <a:cubicBezTo>
                      <a:pt x="1436" y="27670"/>
                      <a:pt x="9004" y="35238"/>
                      <a:pt x="18337" y="35238"/>
                    </a:cubicBezTo>
                    <a:lnTo>
                      <a:pt x="102840" y="35238"/>
                    </a:lnTo>
                    <a:cubicBezTo>
                      <a:pt x="93505" y="35238"/>
                      <a:pt x="85938" y="27670"/>
                      <a:pt x="85938" y="18337"/>
                    </a:cubicBezTo>
                    <a:close/>
                  </a:path>
                </a:pathLst>
              </a:custGeom>
              <a:solidFill>
                <a:srgbClr val="AFB9D2"/>
              </a:solidFill>
              <a:ln w="9525" cap="flat">
                <a:noFill/>
                <a:prstDash val="solid"/>
                <a:miter/>
              </a:ln>
            </p:spPr>
            <p:txBody>
              <a:bodyPr rtlCol="1" anchor="ctr"/>
              <a:lstStyle/>
              <a:p>
                <a:endParaRPr lang="he-IL"/>
              </a:p>
            </p:txBody>
          </p:sp>
          <p:sp>
            <p:nvSpPr>
              <p:cNvPr id="66" name="צורה חופשית: צורה 65">
                <a:extLst>
                  <a:ext uri="{FF2B5EF4-FFF2-40B4-BE49-F238E27FC236}">
                    <a16:creationId xmlns:a16="http://schemas.microsoft.com/office/drawing/2014/main" id="{057234FA-AC0F-4EB2-A97A-164D7B1209A4}"/>
                  </a:ext>
                </a:extLst>
              </p:cNvPr>
              <p:cNvSpPr/>
              <p:nvPr/>
            </p:nvSpPr>
            <p:spPr>
              <a:xfrm>
                <a:off x="1729861" y="7682618"/>
                <a:ext cx="101469" cy="32547"/>
              </a:xfrm>
              <a:custGeom>
                <a:avLst/>
                <a:gdLst>
                  <a:gd name="connsiteX0" fmla="*/ 84789 w 101468"/>
                  <a:gd name="connsiteY0" fmla="*/ 17187 h 32546"/>
                  <a:gd name="connsiteX1" fmla="*/ 101690 w 101468"/>
                  <a:gd name="connsiteY1" fmla="*/ 286 h 32546"/>
                  <a:gd name="connsiteX2" fmla="*/ 17187 w 101468"/>
                  <a:gd name="connsiteY2" fmla="*/ 286 h 32546"/>
                  <a:gd name="connsiteX3" fmla="*/ 286 w 101468"/>
                  <a:gd name="connsiteY3" fmla="*/ 17187 h 32546"/>
                  <a:gd name="connsiteX4" fmla="*/ 17187 w 101468"/>
                  <a:gd name="connsiteY4" fmla="*/ 34089 h 32546"/>
                  <a:gd name="connsiteX5" fmla="*/ 101690 w 101468"/>
                  <a:gd name="connsiteY5" fmla="*/ 34089 h 32546"/>
                  <a:gd name="connsiteX6" fmla="*/ 84789 w 101468"/>
                  <a:gd name="connsiteY6" fmla="*/ 17187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68" h="32546">
                    <a:moveTo>
                      <a:pt x="84789" y="17187"/>
                    </a:moveTo>
                    <a:cubicBezTo>
                      <a:pt x="84789" y="7854"/>
                      <a:pt x="92357" y="286"/>
                      <a:pt x="101690" y="286"/>
                    </a:cubicBezTo>
                    <a:lnTo>
                      <a:pt x="17187" y="286"/>
                    </a:lnTo>
                    <a:cubicBezTo>
                      <a:pt x="7854" y="286"/>
                      <a:pt x="286" y="7854"/>
                      <a:pt x="286" y="17187"/>
                    </a:cubicBezTo>
                    <a:cubicBezTo>
                      <a:pt x="286" y="26521"/>
                      <a:pt x="7854" y="34089"/>
                      <a:pt x="17187" y="34089"/>
                    </a:cubicBezTo>
                    <a:lnTo>
                      <a:pt x="101690" y="34089"/>
                    </a:lnTo>
                    <a:cubicBezTo>
                      <a:pt x="92355" y="34087"/>
                      <a:pt x="84789" y="26521"/>
                      <a:pt x="84789" y="17187"/>
                    </a:cubicBezTo>
                    <a:close/>
                  </a:path>
                </a:pathLst>
              </a:custGeom>
              <a:solidFill>
                <a:srgbClr val="959CB3"/>
              </a:solidFill>
              <a:ln w="1898" cap="flat">
                <a:noFill/>
                <a:prstDash val="solid"/>
                <a:miter/>
              </a:ln>
            </p:spPr>
            <p:txBody>
              <a:bodyPr rtlCol="1" anchor="ctr"/>
              <a:lstStyle/>
              <a:p>
                <a:endParaRPr lang="he-IL"/>
              </a:p>
            </p:txBody>
          </p:sp>
          <p:sp>
            <p:nvSpPr>
              <p:cNvPr id="67" name="צורה חופשית: צורה 66">
                <a:extLst>
                  <a:ext uri="{FF2B5EF4-FFF2-40B4-BE49-F238E27FC236}">
                    <a16:creationId xmlns:a16="http://schemas.microsoft.com/office/drawing/2014/main" id="{97F92E60-14F7-462F-8AAB-5F9FF3245179}"/>
                  </a:ext>
                </a:extLst>
              </p:cNvPr>
              <p:cNvSpPr/>
              <p:nvPr/>
            </p:nvSpPr>
            <p:spPr>
              <a:xfrm>
                <a:off x="1785173" y="7479812"/>
                <a:ext cx="91896" cy="134016"/>
              </a:xfrm>
              <a:custGeom>
                <a:avLst/>
                <a:gdLst>
                  <a:gd name="connsiteX0" fmla="*/ 92470 w 91896"/>
                  <a:gd name="connsiteY0" fmla="*/ 135491 h 134015"/>
                  <a:gd name="connsiteX1" fmla="*/ 81576 w 91896"/>
                  <a:gd name="connsiteY1" fmla="*/ 15656 h 134015"/>
                  <a:gd name="connsiteX2" fmla="*/ 64746 w 91896"/>
                  <a:gd name="connsiteY2" fmla="*/ 286 h 134015"/>
                  <a:gd name="connsiteX3" fmla="*/ 28010 w 91896"/>
                  <a:gd name="connsiteY3" fmla="*/ 286 h 134015"/>
                  <a:gd name="connsiteX4" fmla="*/ 11180 w 91896"/>
                  <a:gd name="connsiteY4" fmla="*/ 15656 h 134015"/>
                  <a:gd name="connsiteX5" fmla="*/ 286 w 91896"/>
                  <a:gd name="connsiteY5" fmla="*/ 135491 h 134015"/>
                  <a:gd name="connsiteX6" fmla="*/ 92470 w 91896"/>
                  <a:gd name="connsiteY6" fmla="*/ 135491 h 13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96" h="134015">
                    <a:moveTo>
                      <a:pt x="92470" y="135491"/>
                    </a:moveTo>
                    <a:lnTo>
                      <a:pt x="81576" y="15656"/>
                    </a:lnTo>
                    <a:cubicBezTo>
                      <a:pt x="80783" y="6950"/>
                      <a:pt x="73485" y="286"/>
                      <a:pt x="64746" y="286"/>
                    </a:cubicBezTo>
                    <a:lnTo>
                      <a:pt x="28010" y="286"/>
                    </a:lnTo>
                    <a:cubicBezTo>
                      <a:pt x="19268" y="286"/>
                      <a:pt x="11972" y="6950"/>
                      <a:pt x="11180" y="15656"/>
                    </a:cubicBezTo>
                    <a:lnTo>
                      <a:pt x="286" y="135491"/>
                    </a:lnTo>
                    <a:lnTo>
                      <a:pt x="92470" y="135491"/>
                    </a:lnTo>
                    <a:close/>
                  </a:path>
                </a:pathLst>
              </a:custGeom>
              <a:solidFill>
                <a:srgbClr val="FAEBAA"/>
              </a:solidFill>
              <a:ln w="1898" cap="flat">
                <a:noFill/>
                <a:prstDash val="solid"/>
                <a:miter/>
              </a:ln>
            </p:spPr>
            <p:txBody>
              <a:bodyPr rtlCol="1" anchor="ctr"/>
              <a:lstStyle/>
              <a:p>
                <a:endParaRPr lang="he-IL"/>
              </a:p>
            </p:txBody>
          </p:sp>
        </p:grpSp>
        <p:sp>
          <p:nvSpPr>
            <p:cNvPr id="56" name="TextBox 55">
              <a:extLst>
                <a:ext uri="{FF2B5EF4-FFF2-40B4-BE49-F238E27FC236}">
                  <a16:creationId xmlns:a16="http://schemas.microsoft.com/office/drawing/2014/main" id="{C1C65D0B-6F81-435F-8B38-ECB582802088}"/>
                </a:ext>
              </a:extLst>
            </p:cNvPr>
            <p:cNvSpPr txBox="1"/>
            <p:nvPr/>
          </p:nvSpPr>
          <p:spPr>
            <a:xfrm>
              <a:off x="1398423" y="8917208"/>
              <a:ext cx="4454774" cy="785793"/>
            </a:xfrm>
            <a:prstGeom prst="rect">
              <a:avLst/>
            </a:prstGeom>
            <a:noFill/>
          </p:spPr>
          <p:txBody>
            <a:bodyPr wrap="square" rtlCol="1">
              <a:spAutoFit/>
            </a:bodyPr>
            <a:lstStyle/>
            <a:p>
              <a:pPr algn="r" rtl="1">
                <a:lnSpc>
                  <a:spcPct val="150000"/>
                </a:lnSpc>
              </a:pPr>
              <a:r>
                <a:rPr lang="he-IL" sz="1601" dirty="0">
                  <a:solidFill>
                    <a:schemeClr val="tx1">
                      <a:lumMod val="50000"/>
                      <a:lumOff val="50000"/>
                    </a:schemeClr>
                  </a:solidFill>
                </a:rPr>
                <a:t>כאשר מדובר בילדים קטנים, כדאי להקריא סיפור לפני השינה. זוהי דרך נוספת להתחבר לילד ולתת לו ביטחון.</a:t>
              </a:r>
            </a:p>
          </p:txBody>
        </p:sp>
      </p:grpSp>
      <p:sp>
        <p:nvSpPr>
          <p:cNvPr id="68" name="מלבן 67">
            <a:hlinkClick r:id="" action="ppaction://hlinkshowjump?jump=nextslide"/>
            <a:extLst>
              <a:ext uri="{FF2B5EF4-FFF2-40B4-BE49-F238E27FC236}">
                <a16:creationId xmlns:a16="http://schemas.microsoft.com/office/drawing/2014/main" id="{EE0D8345-A344-456E-BEF0-D465905AE686}"/>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9" name="מלבן 68">
            <a:hlinkClick r:id="" action="ppaction://hlinkshowjump?jump=previousslide"/>
            <a:extLst>
              <a:ext uri="{FF2B5EF4-FFF2-40B4-BE49-F238E27FC236}">
                <a16:creationId xmlns:a16="http://schemas.microsoft.com/office/drawing/2014/main" id="{92C30F1A-8D6B-4516-877E-20D50E4B9B8A}"/>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0" name="מלבן 69">
            <a:hlinkClick r:id="rId2" action="ppaction://hlinksldjump"/>
            <a:extLst>
              <a:ext uri="{FF2B5EF4-FFF2-40B4-BE49-F238E27FC236}">
                <a16:creationId xmlns:a16="http://schemas.microsoft.com/office/drawing/2014/main" id="{B4043642-2F4F-481B-B0AA-9782371F259E}"/>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1" name="מלבן 70">
            <a:hlinkClick r:id="rId3" action="ppaction://hlinksldjump"/>
            <a:extLst>
              <a:ext uri="{FF2B5EF4-FFF2-40B4-BE49-F238E27FC236}">
                <a16:creationId xmlns:a16="http://schemas.microsoft.com/office/drawing/2014/main" id="{6D193247-88FD-4956-BC03-1690F1EC4A51}"/>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2" name="TextBox 18">
            <a:extLst>
              <a:ext uri="{FF2B5EF4-FFF2-40B4-BE49-F238E27FC236}">
                <a16:creationId xmlns:a16="http://schemas.microsoft.com/office/drawing/2014/main" id="{38FE651A-0E61-4B82-878F-A6C495187587}"/>
              </a:ext>
            </a:extLst>
          </p:cNvPr>
          <p:cNvSpPr txBox="1"/>
          <p:nvPr/>
        </p:nvSpPr>
        <p:spPr>
          <a:xfrm>
            <a:off x="986095" y="5729415"/>
            <a:ext cx="5516240" cy="338682"/>
          </a:xfrm>
          <a:prstGeom prst="rect">
            <a:avLst/>
          </a:prstGeom>
          <a:noFill/>
        </p:spPr>
        <p:txBody>
          <a:bodyPr wrap="square" lIns="36000" rtlCol="1">
            <a:spAutoFit/>
          </a:bodyPr>
          <a:lstStyle/>
          <a:p>
            <a:pPr algn="r" rtl="1">
              <a:spcAft>
                <a:spcPts val="600"/>
              </a:spcAft>
            </a:pPr>
            <a:r>
              <a:rPr lang="he-IL" sz="1601" b="1" dirty="0">
                <a:solidFill>
                  <a:srgbClr val="F1923F"/>
                </a:solidFill>
                <a:latin typeface="Arial" pitchFamily="34" charset="0"/>
                <a:cs typeface="Arial" pitchFamily="34" charset="0"/>
              </a:rPr>
              <a:t>התייחסות לכינים</a:t>
            </a:r>
          </a:p>
        </p:txBody>
      </p:sp>
      <p:sp>
        <p:nvSpPr>
          <p:cNvPr id="73" name="TextBox 19">
            <a:extLst>
              <a:ext uri="{FF2B5EF4-FFF2-40B4-BE49-F238E27FC236}">
                <a16:creationId xmlns:a16="http://schemas.microsoft.com/office/drawing/2014/main" id="{CD0C00C2-315C-433D-81B7-18F76A663D5A}"/>
              </a:ext>
            </a:extLst>
          </p:cNvPr>
          <p:cNvSpPr txBox="1"/>
          <p:nvPr/>
        </p:nvSpPr>
        <p:spPr>
          <a:xfrm>
            <a:off x="986095" y="5979291"/>
            <a:ext cx="5516240" cy="1524841"/>
          </a:xfrm>
          <a:prstGeom prst="rect">
            <a:avLst/>
          </a:prstGeom>
          <a:noFill/>
        </p:spPr>
        <p:txBody>
          <a:bodyPr wrap="square" lIns="36000" rtlCol="1">
            <a:spAutoFit/>
          </a:bodyPr>
          <a:lstStyle/>
          <a:p>
            <a:pPr algn="r" rtl="1">
              <a:lnSpc>
                <a:spcPct val="150000"/>
              </a:lnSpc>
              <a:spcAft>
                <a:spcPts val="600"/>
              </a:spcAft>
              <a:buClr>
                <a:srgbClr val="F1923F"/>
              </a:buClr>
            </a:pPr>
            <a:r>
              <a:rPr lang="he-IL" sz="1601" dirty="0">
                <a:solidFill>
                  <a:schemeClr val="tx1">
                    <a:lumMod val="50000"/>
                    <a:lumOff val="50000"/>
                  </a:schemeClr>
                </a:solidFill>
                <a:latin typeface="Arial" pitchFamily="34" charset="0"/>
                <a:cs typeface="Arial" pitchFamily="34" charset="0"/>
              </a:rPr>
              <a:t>ישנם פעמים בהם הילדים מגיעים מוזנחים עד כדי קיומם של כינים על ראשם. </a:t>
            </a:r>
            <a:r>
              <a:rPr lang="he-IL" sz="1601" b="1" dirty="0">
                <a:solidFill>
                  <a:schemeClr val="tx1">
                    <a:lumMod val="50000"/>
                    <a:lumOff val="50000"/>
                  </a:schemeClr>
                </a:solidFill>
                <a:highlight>
                  <a:srgbClr val="FEE9D5"/>
                </a:highlight>
                <a:latin typeface="Arial" pitchFamily="34" charset="0"/>
                <a:cs typeface="Arial" pitchFamily="34" charset="0"/>
              </a:rPr>
              <a:t>חשוב מאוד לטפל בנושא זה ברגישות רבה! רק אם </a:t>
            </a:r>
            <a:r>
              <a:rPr lang="he-IL" sz="1601" dirty="0">
                <a:solidFill>
                  <a:schemeClr val="tx1">
                    <a:lumMod val="50000"/>
                    <a:lumOff val="50000"/>
                  </a:schemeClr>
                </a:solidFill>
                <a:latin typeface="Arial" pitchFamily="34" charset="0"/>
                <a:cs typeface="Arial" pitchFamily="34" charset="0"/>
              </a:rPr>
              <a:t>נראה ילד המתגרד לרוב בראשו, נפנה אליו </a:t>
            </a:r>
            <a:r>
              <a:rPr lang="he-IL" sz="1601" b="1" dirty="0">
                <a:solidFill>
                  <a:schemeClr val="tx1">
                    <a:lumMod val="50000"/>
                    <a:lumOff val="50000"/>
                  </a:schemeClr>
                </a:solidFill>
                <a:highlight>
                  <a:srgbClr val="FEE9D5"/>
                </a:highlight>
                <a:latin typeface="Arial" pitchFamily="34" charset="0"/>
                <a:cs typeface="Arial" pitchFamily="34" charset="0"/>
              </a:rPr>
              <a:t>בדיסקרטיות</a:t>
            </a:r>
            <a:r>
              <a:rPr lang="he-IL" sz="1601" dirty="0">
                <a:solidFill>
                  <a:schemeClr val="tx1">
                    <a:lumMod val="50000"/>
                    <a:lumOff val="50000"/>
                  </a:schemeClr>
                </a:solidFill>
                <a:latin typeface="Arial" pitchFamily="34" charset="0"/>
                <a:cs typeface="Arial" pitchFamily="34" charset="0"/>
              </a:rPr>
              <a:t> ונשאל אם היה רוצה שנבדוק את הראש שלו כדי שירגיש טוב יותר. </a:t>
            </a:r>
          </a:p>
        </p:txBody>
      </p:sp>
      <p:sp>
        <p:nvSpPr>
          <p:cNvPr id="74" name="TextBox 29">
            <a:extLst>
              <a:ext uri="{FF2B5EF4-FFF2-40B4-BE49-F238E27FC236}">
                <a16:creationId xmlns:a16="http://schemas.microsoft.com/office/drawing/2014/main" id="{6DD17BB5-6764-4CF4-88E7-E329CF79F285}"/>
              </a:ext>
            </a:extLst>
          </p:cNvPr>
          <p:cNvSpPr txBox="1"/>
          <p:nvPr/>
        </p:nvSpPr>
        <p:spPr>
          <a:xfrm>
            <a:off x="967646" y="8402622"/>
            <a:ext cx="5515200" cy="785793"/>
          </a:xfrm>
          <a:prstGeom prst="rect">
            <a:avLst/>
          </a:prstGeom>
          <a:noFill/>
          <a:ln>
            <a:noFill/>
          </a:ln>
        </p:spPr>
        <p:txBody>
          <a:bodyPr wrap="square" rtlCol="1">
            <a:spAutoFit/>
          </a:bodyPr>
          <a:lstStyle/>
          <a:p>
            <a:pPr marL="182564" indent="-182564" algn="r" rtl="1">
              <a:lnSpc>
                <a:spcPct val="150000"/>
              </a:lnSpc>
              <a:spcAft>
                <a:spcPts val="600"/>
              </a:spcAft>
              <a:buClr>
                <a:srgbClr val="F1923F"/>
              </a:buClr>
              <a:buFont typeface="Calibri" panose="020F0502020204030204" pitchFamily="34" charset="0"/>
              <a:buChar char="‹"/>
            </a:pPr>
            <a:r>
              <a:rPr lang="he-IL" sz="1601" dirty="0">
                <a:solidFill>
                  <a:schemeClr val="tx1">
                    <a:lumMod val="50000"/>
                    <a:lumOff val="50000"/>
                  </a:schemeClr>
                </a:solidFill>
              </a:rPr>
              <a:t>'חיבוק חזק ולא כואב מאת ורד ביבי', תניה אורן- </a:t>
            </a:r>
            <a:r>
              <a:rPr lang="he-IL" sz="1601" dirty="0" err="1">
                <a:solidFill>
                  <a:schemeClr val="tx1">
                    <a:lumMod val="50000"/>
                    <a:lumOff val="50000"/>
                  </a:schemeClr>
                </a:solidFill>
              </a:rPr>
              <a:t>צ'יפמן</a:t>
            </a:r>
            <a:r>
              <a:rPr lang="he-IL" sz="1601" dirty="0">
                <a:solidFill>
                  <a:schemeClr val="tx1">
                    <a:lumMod val="50000"/>
                    <a:lumOff val="50000"/>
                  </a:schemeClr>
                </a:solidFill>
              </a:rPr>
              <a:t> ורונית </a:t>
            </a:r>
            <a:r>
              <a:rPr lang="he-IL" sz="1601" dirty="0" err="1">
                <a:solidFill>
                  <a:schemeClr val="tx1">
                    <a:lumMod val="50000"/>
                    <a:lumOff val="50000"/>
                  </a:schemeClr>
                </a:solidFill>
              </a:rPr>
              <a:t>בלנרו</a:t>
            </a:r>
            <a:r>
              <a:rPr lang="he-IL" sz="1601" dirty="0">
                <a:solidFill>
                  <a:schemeClr val="tx1">
                    <a:lumMod val="50000"/>
                    <a:lumOff val="50000"/>
                  </a:schemeClr>
                </a:solidFill>
              </a:rPr>
              <a:t>- אדיב - עמוד 31", 'סביבת אהבה ראשונית'.</a:t>
            </a:r>
            <a:endParaRPr lang="he-IL" sz="1601" dirty="0">
              <a:solidFill>
                <a:srgbClr val="FF0000"/>
              </a:solidFill>
            </a:endParaRPr>
          </a:p>
        </p:txBody>
      </p:sp>
      <p:grpSp>
        <p:nvGrpSpPr>
          <p:cNvPr id="75" name="קבוצה 74">
            <a:extLst>
              <a:ext uri="{FF2B5EF4-FFF2-40B4-BE49-F238E27FC236}">
                <a16:creationId xmlns:a16="http://schemas.microsoft.com/office/drawing/2014/main" id="{57CE9489-59BF-4CEF-8A8D-B61501CF8ADE}"/>
              </a:ext>
            </a:extLst>
          </p:cNvPr>
          <p:cNvGrpSpPr/>
          <p:nvPr/>
        </p:nvGrpSpPr>
        <p:grpSpPr>
          <a:xfrm>
            <a:off x="2704543" y="7977977"/>
            <a:ext cx="1982175" cy="418761"/>
            <a:chOff x="2704543" y="2148677"/>
            <a:chExt cx="1982175" cy="418761"/>
          </a:xfrm>
        </p:grpSpPr>
        <p:sp>
          <p:nvSpPr>
            <p:cNvPr id="76" name="מלבן 75">
              <a:extLst>
                <a:ext uri="{FF2B5EF4-FFF2-40B4-BE49-F238E27FC236}">
                  <a16:creationId xmlns:a16="http://schemas.microsoft.com/office/drawing/2014/main" id="{2C1B5455-2247-474F-9935-07181860E16D}"/>
                </a:ext>
              </a:extLst>
            </p:cNvPr>
            <p:cNvSpPr/>
            <p:nvPr/>
          </p:nvSpPr>
          <p:spPr>
            <a:xfrm>
              <a:off x="2704543" y="2148677"/>
              <a:ext cx="1982175" cy="418761"/>
            </a:xfrm>
            <a:prstGeom prst="rect">
              <a:avLst/>
            </a:prstGeom>
            <a:solidFill>
              <a:srgbClr val="F1923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pSp>
          <p:nvGrpSpPr>
            <p:cNvPr id="77" name="גרפיקה 76">
              <a:extLst>
                <a:ext uri="{FF2B5EF4-FFF2-40B4-BE49-F238E27FC236}">
                  <a16:creationId xmlns:a16="http://schemas.microsoft.com/office/drawing/2014/main" id="{67A1E208-6A9D-4F72-AEBB-0FA2F1A3BBA6}"/>
                </a:ext>
              </a:extLst>
            </p:cNvPr>
            <p:cNvGrpSpPr/>
            <p:nvPr/>
          </p:nvGrpSpPr>
          <p:grpSpPr>
            <a:xfrm>
              <a:off x="4276451" y="2216866"/>
              <a:ext cx="290396" cy="290396"/>
              <a:chOff x="1855787" y="3421856"/>
              <a:chExt cx="3848100" cy="3848100"/>
            </a:xfrm>
          </p:grpSpPr>
          <p:sp>
            <p:nvSpPr>
              <p:cNvPr id="79" name="צורה חופשית: צורה 57">
                <a:extLst>
                  <a:ext uri="{FF2B5EF4-FFF2-40B4-BE49-F238E27FC236}">
                    <a16:creationId xmlns:a16="http://schemas.microsoft.com/office/drawing/2014/main" id="{DF604B93-CEE2-48CD-B286-5FE42E76004B}"/>
                  </a:ext>
                </a:extLst>
              </p:cNvPr>
              <p:cNvSpPr/>
              <p:nvPr/>
            </p:nvSpPr>
            <p:spPr>
              <a:xfrm>
                <a:off x="2319750" y="3414712"/>
                <a:ext cx="2924175" cy="3857625"/>
              </a:xfrm>
              <a:custGeom>
                <a:avLst/>
                <a:gdLst>
                  <a:gd name="connsiteX0" fmla="*/ 259366 w 2924175"/>
                  <a:gd name="connsiteY0" fmla="*/ 7144 h 3857625"/>
                  <a:gd name="connsiteX1" fmla="*/ 2286667 w 2924175"/>
                  <a:gd name="connsiteY1" fmla="*/ 7144 h 3857625"/>
                  <a:gd name="connsiteX2" fmla="*/ 2917603 w 2924175"/>
                  <a:gd name="connsiteY2" fmla="*/ 637699 h 3857625"/>
                  <a:gd name="connsiteX3" fmla="*/ 2917603 w 2924175"/>
                  <a:gd name="connsiteY3" fmla="*/ 3228499 h 3857625"/>
                  <a:gd name="connsiteX4" fmla="*/ 2286667 w 2924175"/>
                  <a:gd name="connsiteY4" fmla="*/ 3859435 h 3857625"/>
                  <a:gd name="connsiteX5" fmla="*/ 259366 w 2924175"/>
                  <a:gd name="connsiteY5" fmla="*/ 3859435 h 3857625"/>
                  <a:gd name="connsiteX6" fmla="*/ 7144 w 2924175"/>
                  <a:gd name="connsiteY6" fmla="*/ 3607213 h 3857625"/>
                  <a:gd name="connsiteX7" fmla="*/ 7144 w 2924175"/>
                  <a:gd name="connsiteY7" fmla="*/ 259366 h 3857625"/>
                  <a:gd name="connsiteX8" fmla="*/ 259366 w 2924175"/>
                  <a:gd name="connsiteY8" fmla="*/ 7144 h 3857625"/>
                  <a:gd name="connsiteX9" fmla="*/ 259366 w 2924175"/>
                  <a:gd name="connsiteY9" fmla="*/ 7144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175" h="3857625">
                    <a:moveTo>
                      <a:pt x="259366" y="7144"/>
                    </a:moveTo>
                    <a:lnTo>
                      <a:pt x="2286667" y="7144"/>
                    </a:lnTo>
                    <a:cubicBezTo>
                      <a:pt x="2634539" y="8192"/>
                      <a:pt x="2916346" y="289827"/>
                      <a:pt x="2917603" y="637699"/>
                    </a:cubicBezTo>
                    <a:lnTo>
                      <a:pt x="2917603" y="3228499"/>
                    </a:lnTo>
                    <a:cubicBezTo>
                      <a:pt x="2916555" y="3576523"/>
                      <a:pt x="2634691" y="3858387"/>
                      <a:pt x="2286667" y="3859435"/>
                    </a:cubicBezTo>
                    <a:lnTo>
                      <a:pt x="259366" y="3859435"/>
                    </a:lnTo>
                    <a:cubicBezTo>
                      <a:pt x="120244" y="3859016"/>
                      <a:pt x="7563" y="3746335"/>
                      <a:pt x="7144" y="3607213"/>
                    </a:cubicBezTo>
                    <a:lnTo>
                      <a:pt x="7144" y="259366"/>
                    </a:lnTo>
                    <a:cubicBezTo>
                      <a:pt x="7563" y="120244"/>
                      <a:pt x="120244" y="7563"/>
                      <a:pt x="259366" y="7144"/>
                    </a:cubicBezTo>
                    <a:lnTo>
                      <a:pt x="259366" y="7144"/>
                    </a:lnTo>
                    <a:close/>
                  </a:path>
                </a:pathLst>
              </a:custGeom>
              <a:solidFill>
                <a:schemeClr val="accent3">
                  <a:lumMod val="40000"/>
                  <a:lumOff val="60000"/>
                </a:schemeClr>
              </a:solidFill>
              <a:ln w="9525" cap="flat">
                <a:noFill/>
                <a:prstDash val="solid"/>
                <a:miter/>
              </a:ln>
            </p:spPr>
            <p:txBody>
              <a:bodyPr rtlCol="1" anchor="ctr"/>
              <a:lstStyle/>
              <a:p>
                <a:endParaRPr lang="he-IL" sz="1400"/>
              </a:p>
            </p:txBody>
          </p:sp>
          <p:sp>
            <p:nvSpPr>
              <p:cNvPr id="80" name="צורה חופשית: צורה 58">
                <a:extLst>
                  <a:ext uri="{FF2B5EF4-FFF2-40B4-BE49-F238E27FC236}">
                    <a16:creationId xmlns:a16="http://schemas.microsoft.com/office/drawing/2014/main" id="{F9E77F42-FF85-465E-8686-53F2FD6E9EAB}"/>
                  </a:ext>
                </a:extLst>
              </p:cNvPr>
              <p:cNvSpPr/>
              <p:nvPr/>
            </p:nvSpPr>
            <p:spPr>
              <a:xfrm>
                <a:off x="2319750" y="3414712"/>
                <a:ext cx="2733675" cy="3609975"/>
              </a:xfrm>
              <a:custGeom>
                <a:avLst/>
                <a:gdLst>
                  <a:gd name="connsiteX0" fmla="*/ 259366 w 2733675"/>
                  <a:gd name="connsiteY0" fmla="*/ 7144 h 3609975"/>
                  <a:gd name="connsiteX1" fmla="*/ 2286667 w 2733675"/>
                  <a:gd name="connsiteY1" fmla="*/ 7144 h 3609975"/>
                  <a:gd name="connsiteX2" fmla="*/ 2688241 w 2733675"/>
                  <a:gd name="connsiteY2" fmla="*/ 152686 h 3609975"/>
                  <a:gd name="connsiteX3" fmla="*/ 2734723 w 2733675"/>
                  <a:gd name="connsiteY3" fmla="*/ 390049 h 3609975"/>
                  <a:gd name="connsiteX4" fmla="*/ 2734723 w 2733675"/>
                  <a:gd name="connsiteY4" fmla="*/ 2980849 h 3609975"/>
                  <a:gd name="connsiteX5" fmla="*/ 2104168 w 2733675"/>
                  <a:gd name="connsiteY5" fmla="*/ 3609499 h 3609975"/>
                  <a:gd name="connsiteX6" fmla="*/ 76867 w 2733675"/>
                  <a:gd name="connsiteY6" fmla="*/ 3609499 h 3609975"/>
                  <a:gd name="connsiteX7" fmla="*/ 7144 w 2733675"/>
                  <a:gd name="connsiteY7" fmla="*/ 3599593 h 3609975"/>
                  <a:gd name="connsiteX8" fmla="*/ 7144 w 2733675"/>
                  <a:gd name="connsiteY8" fmla="*/ 259366 h 3609975"/>
                  <a:gd name="connsiteX9" fmla="*/ 259366 w 2733675"/>
                  <a:gd name="connsiteY9" fmla="*/ 7144 h 3609975"/>
                  <a:gd name="connsiteX10" fmla="*/ 259366 w 2733675"/>
                  <a:gd name="connsiteY10"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3675" h="3609975">
                    <a:moveTo>
                      <a:pt x="259366" y="7144"/>
                    </a:moveTo>
                    <a:lnTo>
                      <a:pt x="2286667" y="7144"/>
                    </a:lnTo>
                    <a:cubicBezTo>
                      <a:pt x="2433428" y="7210"/>
                      <a:pt x="2575522" y="58703"/>
                      <a:pt x="2688241" y="152686"/>
                    </a:cubicBezTo>
                    <a:cubicBezTo>
                      <a:pt x="2719045" y="228029"/>
                      <a:pt x="2734837" y="308658"/>
                      <a:pt x="2734723" y="390049"/>
                    </a:cubicBezTo>
                    <a:lnTo>
                      <a:pt x="2734723" y="2980849"/>
                    </a:lnTo>
                    <a:cubicBezTo>
                      <a:pt x="2732427" y="3327825"/>
                      <a:pt x="2451154" y="3608251"/>
                      <a:pt x="2104168" y="3609499"/>
                    </a:cubicBezTo>
                    <a:lnTo>
                      <a:pt x="76867" y="3609499"/>
                    </a:lnTo>
                    <a:cubicBezTo>
                      <a:pt x="53273" y="3609499"/>
                      <a:pt x="29804" y="3606165"/>
                      <a:pt x="7144" y="3599593"/>
                    </a:cubicBezTo>
                    <a:lnTo>
                      <a:pt x="7144" y="259366"/>
                    </a:lnTo>
                    <a:cubicBezTo>
                      <a:pt x="7563" y="120244"/>
                      <a:pt x="120244" y="7563"/>
                      <a:pt x="259366" y="7144"/>
                    </a:cubicBezTo>
                    <a:lnTo>
                      <a:pt x="259366" y="7144"/>
                    </a:lnTo>
                    <a:close/>
                  </a:path>
                </a:pathLst>
              </a:custGeom>
              <a:solidFill>
                <a:srgbClr val="FFFFFF"/>
              </a:solidFill>
              <a:ln w="9525" cap="flat">
                <a:noFill/>
                <a:prstDash val="solid"/>
                <a:miter/>
              </a:ln>
            </p:spPr>
            <p:txBody>
              <a:bodyPr rtlCol="1" anchor="ctr"/>
              <a:lstStyle/>
              <a:p>
                <a:endParaRPr lang="he-IL" sz="1400"/>
              </a:p>
            </p:txBody>
          </p:sp>
          <p:sp>
            <p:nvSpPr>
              <p:cNvPr id="81" name="צורה חופשית: צורה 59">
                <a:extLst>
                  <a:ext uri="{FF2B5EF4-FFF2-40B4-BE49-F238E27FC236}">
                    <a16:creationId xmlns:a16="http://schemas.microsoft.com/office/drawing/2014/main" id="{B39C008B-3225-4202-8DA0-9FD608000371}"/>
                  </a:ext>
                </a:extLst>
              </p:cNvPr>
              <p:cNvSpPr/>
              <p:nvPr/>
            </p:nvSpPr>
            <p:spPr>
              <a:xfrm>
                <a:off x="2319369" y="3414712"/>
                <a:ext cx="2552700" cy="3609975"/>
              </a:xfrm>
              <a:custGeom>
                <a:avLst/>
                <a:gdLst>
                  <a:gd name="connsiteX0" fmla="*/ 227743 w 2552700"/>
                  <a:gd name="connsiteY0" fmla="*/ 7144 h 3609975"/>
                  <a:gd name="connsiteX1" fmla="*/ 2330101 w 2552700"/>
                  <a:gd name="connsiteY1" fmla="*/ 7144 h 3609975"/>
                  <a:gd name="connsiteX2" fmla="*/ 2550700 w 2552700"/>
                  <a:gd name="connsiteY2" fmla="*/ 227743 h 3609975"/>
                  <a:gd name="connsiteX3" fmla="*/ 2550700 w 2552700"/>
                  <a:gd name="connsiteY3" fmla="*/ 2901220 h 3609975"/>
                  <a:gd name="connsiteX4" fmla="*/ 2105692 w 2552700"/>
                  <a:gd name="connsiteY4" fmla="*/ 3386233 h 3609975"/>
                  <a:gd name="connsiteX5" fmla="*/ 227743 w 2552700"/>
                  <a:gd name="connsiteY5" fmla="*/ 3386233 h 3609975"/>
                  <a:gd name="connsiteX6" fmla="*/ 7144 w 2552700"/>
                  <a:gd name="connsiteY6" fmla="*/ 3606832 h 3609975"/>
                  <a:gd name="connsiteX7" fmla="*/ 7144 w 2552700"/>
                  <a:gd name="connsiteY7" fmla="*/ 227743 h 3609975"/>
                  <a:gd name="connsiteX8" fmla="*/ 227743 w 2552700"/>
                  <a:gd name="connsiteY8" fmla="*/ 7144 h 3609975"/>
                  <a:gd name="connsiteX9" fmla="*/ 227743 w 2552700"/>
                  <a:gd name="connsiteY9"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2700" h="3609975">
                    <a:moveTo>
                      <a:pt x="227743" y="7144"/>
                    </a:moveTo>
                    <a:lnTo>
                      <a:pt x="2330101" y="7144"/>
                    </a:lnTo>
                    <a:cubicBezTo>
                      <a:pt x="2451849" y="7353"/>
                      <a:pt x="2550490" y="105994"/>
                      <a:pt x="2550700" y="227743"/>
                    </a:cubicBezTo>
                    <a:lnTo>
                      <a:pt x="2550700" y="2901220"/>
                    </a:lnTo>
                    <a:cubicBezTo>
                      <a:pt x="2561749" y="3222784"/>
                      <a:pt x="2405920" y="3376708"/>
                      <a:pt x="2105692" y="3386233"/>
                    </a:cubicBezTo>
                    <a:lnTo>
                      <a:pt x="227743" y="3386233"/>
                    </a:lnTo>
                    <a:cubicBezTo>
                      <a:pt x="105994" y="3386443"/>
                      <a:pt x="7353" y="3485083"/>
                      <a:pt x="7144" y="3606832"/>
                    </a:cubicBezTo>
                    <a:lnTo>
                      <a:pt x="7144" y="227743"/>
                    </a:lnTo>
                    <a:cubicBezTo>
                      <a:pt x="7353" y="105994"/>
                      <a:pt x="105994" y="7353"/>
                      <a:pt x="227743" y="7144"/>
                    </a:cubicBezTo>
                    <a:lnTo>
                      <a:pt x="227743" y="7144"/>
                    </a:lnTo>
                    <a:close/>
                  </a:path>
                </a:pathLst>
              </a:custGeom>
              <a:solidFill>
                <a:schemeClr val="tx2">
                  <a:lumMod val="40000"/>
                  <a:lumOff val="60000"/>
                </a:schemeClr>
              </a:solidFill>
              <a:ln w="9525" cap="flat">
                <a:noFill/>
                <a:prstDash val="solid"/>
                <a:miter/>
              </a:ln>
            </p:spPr>
            <p:txBody>
              <a:bodyPr rtlCol="1" anchor="ctr"/>
              <a:lstStyle/>
              <a:p>
                <a:endParaRPr lang="he-IL" sz="1400"/>
              </a:p>
            </p:txBody>
          </p:sp>
          <p:sp>
            <p:nvSpPr>
              <p:cNvPr id="82" name="צורה חופשית: צורה 60">
                <a:extLst>
                  <a:ext uri="{FF2B5EF4-FFF2-40B4-BE49-F238E27FC236}">
                    <a16:creationId xmlns:a16="http://schemas.microsoft.com/office/drawing/2014/main" id="{075B7CF2-6EB5-4546-8941-B839F339DAC0}"/>
                  </a:ext>
                </a:extLst>
              </p:cNvPr>
              <p:cNvSpPr/>
              <p:nvPr/>
            </p:nvSpPr>
            <p:spPr>
              <a:xfrm>
                <a:off x="2856960" y="4232338"/>
                <a:ext cx="1476375" cy="428625"/>
              </a:xfrm>
              <a:custGeom>
                <a:avLst/>
                <a:gdLst>
                  <a:gd name="connsiteX0" fmla="*/ 133255 w 1476375"/>
                  <a:gd name="connsiteY0" fmla="*/ 7144 h 428625"/>
                  <a:gd name="connsiteX1" fmla="*/ 1349788 w 1476375"/>
                  <a:gd name="connsiteY1" fmla="*/ 7144 h 428625"/>
                  <a:gd name="connsiteX2" fmla="*/ 1475899 w 1476375"/>
                  <a:gd name="connsiteY2" fmla="*/ 133255 h 428625"/>
                  <a:gd name="connsiteX3" fmla="*/ 1475899 w 1476375"/>
                  <a:gd name="connsiteY3" fmla="*/ 303943 h 428625"/>
                  <a:gd name="connsiteX4" fmla="*/ 1349788 w 1476375"/>
                  <a:gd name="connsiteY4" fmla="*/ 430054 h 428625"/>
                  <a:gd name="connsiteX5" fmla="*/ 133255 w 1476375"/>
                  <a:gd name="connsiteY5" fmla="*/ 430054 h 428625"/>
                  <a:gd name="connsiteX6" fmla="*/ 7144 w 1476375"/>
                  <a:gd name="connsiteY6" fmla="*/ 303943 h 428625"/>
                  <a:gd name="connsiteX7" fmla="*/ 7144 w 1476375"/>
                  <a:gd name="connsiteY7" fmla="*/ 133255 h 428625"/>
                  <a:gd name="connsiteX8" fmla="*/ 133255 w 1476375"/>
                  <a:gd name="connsiteY8" fmla="*/ 71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75" h="428625">
                    <a:moveTo>
                      <a:pt x="133255" y="7144"/>
                    </a:moveTo>
                    <a:lnTo>
                      <a:pt x="1349788" y="7144"/>
                    </a:lnTo>
                    <a:cubicBezTo>
                      <a:pt x="1419435" y="7144"/>
                      <a:pt x="1475899" y="63608"/>
                      <a:pt x="1475899" y="133255"/>
                    </a:cubicBezTo>
                    <a:lnTo>
                      <a:pt x="1475899" y="303943"/>
                    </a:lnTo>
                    <a:cubicBezTo>
                      <a:pt x="1475899" y="373590"/>
                      <a:pt x="1419435" y="430054"/>
                      <a:pt x="1349788" y="430054"/>
                    </a:cubicBezTo>
                    <a:lnTo>
                      <a:pt x="133255" y="430054"/>
                    </a:lnTo>
                    <a:cubicBezTo>
                      <a:pt x="63608" y="430054"/>
                      <a:pt x="7144" y="373590"/>
                      <a:pt x="7144" y="303943"/>
                    </a:cubicBezTo>
                    <a:lnTo>
                      <a:pt x="7144" y="133255"/>
                    </a:lnTo>
                    <a:cubicBezTo>
                      <a:pt x="7144" y="63608"/>
                      <a:pt x="63608" y="7144"/>
                      <a:pt x="133255" y="7144"/>
                    </a:cubicBezTo>
                    <a:close/>
                  </a:path>
                </a:pathLst>
              </a:custGeom>
              <a:solidFill>
                <a:srgbClr val="FFFFFF"/>
              </a:solidFill>
              <a:ln w="9525" cap="flat">
                <a:noFill/>
                <a:prstDash val="solid"/>
                <a:miter/>
              </a:ln>
            </p:spPr>
            <p:txBody>
              <a:bodyPr rtlCol="1" anchor="ctr"/>
              <a:lstStyle/>
              <a:p>
                <a:endParaRPr lang="he-IL" sz="1400"/>
              </a:p>
            </p:txBody>
          </p:sp>
          <p:sp>
            <p:nvSpPr>
              <p:cNvPr id="83" name="צורה חופשית: צורה 61">
                <a:extLst>
                  <a:ext uri="{FF2B5EF4-FFF2-40B4-BE49-F238E27FC236}">
                    <a16:creationId xmlns:a16="http://schemas.microsoft.com/office/drawing/2014/main" id="{9DFC74D8-5B1D-4029-97A2-98029794A987}"/>
                  </a:ext>
                </a:extLst>
              </p:cNvPr>
              <p:cNvSpPr/>
              <p:nvPr/>
            </p:nvSpPr>
            <p:spPr>
              <a:xfrm>
                <a:off x="4090638" y="3414712"/>
                <a:ext cx="466725" cy="542925"/>
              </a:xfrm>
              <a:custGeom>
                <a:avLst/>
                <a:gdLst>
                  <a:gd name="connsiteX0" fmla="*/ 7144 w 466725"/>
                  <a:gd name="connsiteY0" fmla="*/ 7144 h 542925"/>
                  <a:gd name="connsiteX1" fmla="*/ 468916 w 466725"/>
                  <a:gd name="connsiteY1" fmla="*/ 7144 h 542925"/>
                  <a:gd name="connsiteX2" fmla="*/ 468916 w 466725"/>
                  <a:gd name="connsiteY2" fmla="*/ 538258 h 542925"/>
                  <a:gd name="connsiteX3" fmla="*/ 238030 w 466725"/>
                  <a:gd name="connsiteY3" fmla="*/ 272701 h 542925"/>
                  <a:gd name="connsiteX4" fmla="*/ 7144 w 466725"/>
                  <a:gd name="connsiteY4" fmla="*/ 538258 h 542925"/>
                  <a:gd name="connsiteX5" fmla="*/ 7144 w 466725"/>
                  <a:gd name="connsiteY5" fmla="*/ 71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42925">
                    <a:moveTo>
                      <a:pt x="7144" y="7144"/>
                    </a:moveTo>
                    <a:lnTo>
                      <a:pt x="468916" y="7144"/>
                    </a:lnTo>
                    <a:lnTo>
                      <a:pt x="468916" y="538258"/>
                    </a:lnTo>
                    <a:lnTo>
                      <a:pt x="238030" y="272701"/>
                    </a:lnTo>
                    <a:lnTo>
                      <a:pt x="7144" y="538258"/>
                    </a:lnTo>
                    <a:lnTo>
                      <a:pt x="7144" y="7144"/>
                    </a:lnTo>
                    <a:close/>
                  </a:path>
                </a:pathLst>
              </a:custGeom>
              <a:solidFill>
                <a:schemeClr val="bg2">
                  <a:lumMod val="50000"/>
                </a:schemeClr>
              </a:solidFill>
              <a:ln w="9525" cap="flat">
                <a:noFill/>
                <a:prstDash val="solid"/>
                <a:miter/>
              </a:ln>
            </p:spPr>
            <p:txBody>
              <a:bodyPr rtlCol="1" anchor="ctr"/>
              <a:lstStyle/>
              <a:p>
                <a:endParaRPr lang="he-IL" sz="1400"/>
              </a:p>
            </p:txBody>
          </p:sp>
        </p:grpSp>
        <p:sp>
          <p:nvSpPr>
            <p:cNvPr id="78" name="TextBox 43">
              <a:extLst>
                <a:ext uri="{FF2B5EF4-FFF2-40B4-BE49-F238E27FC236}">
                  <a16:creationId xmlns:a16="http://schemas.microsoft.com/office/drawing/2014/main" id="{F967E7AF-9072-4FF5-B9B0-06BFC83C39C2}"/>
                </a:ext>
              </a:extLst>
            </p:cNvPr>
            <p:cNvSpPr txBox="1"/>
            <p:nvPr/>
          </p:nvSpPr>
          <p:spPr>
            <a:xfrm>
              <a:off x="2841661" y="2180735"/>
              <a:ext cx="1431404" cy="338682"/>
            </a:xfrm>
            <a:prstGeom prst="rect">
              <a:avLst/>
            </a:prstGeom>
            <a:noFill/>
          </p:spPr>
          <p:txBody>
            <a:bodyPr wrap="square" rtlCol="1">
              <a:spAutoFit/>
            </a:bodyPr>
            <a:lstStyle/>
            <a:p>
              <a:pPr algn="ctr" rtl="1"/>
              <a:r>
                <a:rPr lang="he-IL" sz="1601" dirty="0">
                  <a:ln>
                    <a:solidFill>
                      <a:schemeClr val="bg1"/>
                    </a:solidFill>
                  </a:ln>
                  <a:solidFill>
                    <a:schemeClr val="bg1"/>
                  </a:solidFill>
                </a:rPr>
                <a:t>קריאת כיוון</a:t>
              </a:r>
            </a:p>
          </p:txBody>
        </p:sp>
      </p:grpSp>
      <p:sp>
        <p:nvSpPr>
          <p:cNvPr id="40" name="מציין מיקום של מספר שקופית 3">
            <a:extLst>
              <a:ext uri="{FF2B5EF4-FFF2-40B4-BE49-F238E27FC236}">
                <a16:creationId xmlns:a16="http://schemas.microsoft.com/office/drawing/2014/main" id="{1CF00FB3-32F4-491F-B87D-E291B502090F}"/>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132</a:t>
            </a:fld>
            <a:endParaRPr lang="he-IL" dirty="0"/>
          </a:p>
        </p:txBody>
      </p:sp>
    </p:spTree>
    <p:extLst>
      <p:ext uri="{BB962C8B-B14F-4D97-AF65-F5344CB8AC3E}">
        <p14:creationId xmlns:p14="http://schemas.microsoft.com/office/powerpoint/2010/main" val="392521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761378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פרידת ילד מהכפר</a:t>
            </a:r>
          </a:p>
        </p:txBody>
      </p:sp>
      <p:sp>
        <p:nvSpPr>
          <p:cNvPr id="7" name="מלבן 6">
            <a:extLst>
              <a:ext uri="{FF2B5EF4-FFF2-40B4-BE49-F238E27FC236}">
                <a16:creationId xmlns:a16="http://schemas.microsoft.com/office/drawing/2014/main" id="{8953FB6C-5231-43DB-8E38-42949F050506}"/>
              </a:ext>
            </a:extLst>
          </p:cNvPr>
          <p:cNvSpPr/>
          <p:nvPr/>
        </p:nvSpPr>
        <p:spPr>
          <a:xfrm>
            <a:off x="5486399" y="2064160"/>
            <a:ext cx="1467743" cy="376526"/>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הסיבות לפרידה</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66" name="TextBox 65">
            <a:extLst>
              <a:ext uri="{FF2B5EF4-FFF2-40B4-BE49-F238E27FC236}">
                <a16:creationId xmlns:a16="http://schemas.microsoft.com/office/drawing/2014/main" id="{CEEAA0AB-75B5-4F78-9214-EA92CA588A82}"/>
              </a:ext>
            </a:extLst>
          </p:cNvPr>
          <p:cNvSpPr txBox="1"/>
          <p:nvPr/>
        </p:nvSpPr>
        <p:spPr>
          <a:xfrm>
            <a:off x="973395" y="4516181"/>
            <a:ext cx="5516240" cy="1155316"/>
          </a:xfrm>
          <a:prstGeom prst="rect">
            <a:avLst/>
          </a:prstGeom>
          <a:noFill/>
        </p:spPr>
        <p:txBody>
          <a:bodyPr wrap="square" lIns="36000" rtlCol="1">
            <a:spAutoFit/>
          </a:bodyPr>
          <a:lstStyle/>
          <a:p>
            <a:pPr algn="r" rtl="1">
              <a:lnSpc>
                <a:spcPct val="150000"/>
              </a:lnSpc>
              <a:spcAft>
                <a:spcPts val="600"/>
              </a:spcAft>
            </a:pPr>
            <a:r>
              <a:rPr lang="he-IL" sz="1601" dirty="0">
                <a:solidFill>
                  <a:schemeClr val="tx1">
                    <a:lumMod val="50000"/>
                    <a:lumOff val="50000"/>
                  </a:schemeClr>
                </a:solidFill>
              </a:rPr>
              <a:t>לתהליך הפרידה יש חלק משמעותי בהתפתחות שלנו לאורך החיים. כבר ברגע שאנו נולדים אנו נפרדים ממקום מוגן וכך לאורך כל חיינו</a:t>
            </a:r>
            <a:br>
              <a:rPr lang="en-US" sz="1601" dirty="0">
                <a:solidFill>
                  <a:schemeClr val="tx1">
                    <a:lumMod val="50000"/>
                    <a:lumOff val="50000"/>
                  </a:schemeClr>
                </a:solidFill>
              </a:rPr>
            </a:br>
            <a:r>
              <a:rPr lang="he-IL" sz="1601" dirty="0">
                <a:solidFill>
                  <a:schemeClr val="tx1">
                    <a:lumMod val="50000"/>
                    <a:lumOff val="50000"/>
                  </a:schemeClr>
                </a:solidFill>
              </a:rPr>
              <a:t>אנו נפרדים מצעצועים, מהגן, מההורים, ממקום מגורים ועוד. </a:t>
            </a:r>
            <a:endParaRPr lang="he-IL" sz="1601" dirty="0">
              <a:solidFill>
                <a:schemeClr val="tx1">
                  <a:lumMod val="50000"/>
                  <a:lumOff val="50000"/>
                </a:schemeClr>
              </a:solidFill>
              <a:latin typeface="Arial" pitchFamily="34" charset="0"/>
              <a:cs typeface="Arial" pitchFamily="34" charset="0"/>
            </a:endParaRPr>
          </a:p>
        </p:txBody>
      </p:sp>
      <p:sp>
        <p:nvSpPr>
          <p:cNvPr id="67" name="מלבן: פינות מעוגלות 66">
            <a:extLst>
              <a:ext uri="{FF2B5EF4-FFF2-40B4-BE49-F238E27FC236}">
                <a16:creationId xmlns:a16="http://schemas.microsoft.com/office/drawing/2014/main" id="{5FA8684B-07BA-4637-89E9-26889A5E7A5D}"/>
              </a:ext>
            </a:extLst>
          </p:cNvPr>
          <p:cNvSpPr/>
          <p:nvPr/>
        </p:nvSpPr>
        <p:spPr>
          <a:xfrm>
            <a:off x="1085851" y="2554987"/>
            <a:ext cx="5403784" cy="1548443"/>
          </a:xfrm>
          <a:prstGeom prst="roundRect">
            <a:avLst>
              <a:gd name="adj" fmla="val 1872"/>
            </a:avLst>
          </a:prstGeom>
          <a:solidFill>
            <a:schemeClr val="bg1">
              <a:alpha val="80000"/>
            </a:schemeClr>
          </a:solidFill>
          <a:ln>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9" name="TextBox 68">
            <a:extLst>
              <a:ext uri="{FF2B5EF4-FFF2-40B4-BE49-F238E27FC236}">
                <a16:creationId xmlns:a16="http://schemas.microsoft.com/office/drawing/2014/main" id="{2EDC4A81-8A39-481B-B87C-446A89EC14DE}"/>
              </a:ext>
            </a:extLst>
          </p:cNvPr>
          <p:cNvSpPr txBox="1"/>
          <p:nvPr/>
        </p:nvSpPr>
        <p:spPr>
          <a:xfrm>
            <a:off x="5626099" y="2624116"/>
            <a:ext cx="847729" cy="338682"/>
          </a:xfrm>
          <a:prstGeom prst="rect">
            <a:avLst/>
          </a:prstGeom>
          <a:noFill/>
        </p:spPr>
        <p:txBody>
          <a:bodyPr wrap="square" rtlCol="1">
            <a:spAutoFit/>
          </a:bodyPr>
          <a:lstStyle/>
          <a:p>
            <a:pPr algn="r" rtl="1">
              <a:spcAft>
                <a:spcPts val="600"/>
              </a:spcAft>
            </a:pPr>
            <a:r>
              <a:rPr lang="he-IL" sz="1601" b="1" dirty="0">
                <a:solidFill>
                  <a:srgbClr val="F1923F"/>
                </a:solidFill>
              </a:rPr>
              <a:t>פרידה</a:t>
            </a:r>
            <a:endParaRPr lang="he-IL" sz="1601" b="1" dirty="0">
              <a:solidFill>
                <a:srgbClr val="F1923F"/>
              </a:solidFill>
              <a:latin typeface="Arial" pitchFamily="34" charset="0"/>
              <a:cs typeface="Arial" pitchFamily="34" charset="0"/>
            </a:endParaRPr>
          </a:p>
        </p:txBody>
      </p:sp>
      <p:sp>
        <p:nvSpPr>
          <p:cNvPr id="70" name="מלבן 69">
            <a:extLst>
              <a:ext uri="{FF2B5EF4-FFF2-40B4-BE49-F238E27FC236}">
                <a16:creationId xmlns:a16="http://schemas.microsoft.com/office/drawing/2014/main" id="{7344E201-2382-4575-AAC1-E92088A0E868}"/>
              </a:ext>
            </a:extLst>
          </p:cNvPr>
          <p:cNvSpPr/>
          <p:nvPr/>
        </p:nvSpPr>
        <p:spPr>
          <a:xfrm>
            <a:off x="1085850" y="2545768"/>
            <a:ext cx="4692649" cy="1524007"/>
          </a:xfrm>
          <a:prstGeom prst="rect">
            <a:avLst/>
          </a:prstGeom>
        </p:spPr>
        <p:txBody>
          <a:bodyPr wrap="square">
            <a:spAutoFit/>
          </a:bodyPr>
          <a:lstStyle/>
          <a:p>
            <a:pPr algn="r" rtl="1">
              <a:lnSpc>
                <a:spcPct val="150000"/>
              </a:lnSpc>
            </a:pPr>
            <a:r>
              <a:rPr lang="he-IL" sz="1601" b="1" dirty="0">
                <a:solidFill>
                  <a:schemeClr val="tx1">
                    <a:lumMod val="50000"/>
                    <a:lumOff val="50000"/>
                  </a:schemeClr>
                </a:solidFill>
                <a:highlight>
                  <a:srgbClr val="FEE9D5"/>
                </a:highlight>
                <a:latin typeface="Arial" pitchFamily="34" charset="0"/>
                <a:cs typeface="Arial" pitchFamily="34" charset="0"/>
              </a:rPr>
              <a:t>התנתקות מהמוכר ומעבר למשהו חדש ולא ידוע.</a:t>
            </a:r>
            <a:r>
              <a:rPr lang="he-IL" sz="1601" b="1" dirty="0">
                <a:solidFill>
                  <a:schemeClr val="tx1">
                    <a:lumMod val="50000"/>
                    <a:lumOff val="50000"/>
                  </a:schemeClr>
                </a:solidFill>
                <a:latin typeface="Arial" pitchFamily="34" charset="0"/>
                <a:cs typeface="Arial" pitchFamily="34" charset="0"/>
              </a:rPr>
              <a:t> </a:t>
            </a:r>
            <a:r>
              <a:rPr lang="he-IL" sz="1600" dirty="0">
                <a:solidFill>
                  <a:schemeClr val="tx1">
                    <a:lumMod val="50000"/>
                    <a:lumOff val="50000"/>
                  </a:schemeClr>
                </a:solidFill>
              </a:rPr>
              <a:t>פעמים רבות היא מערערת את היציבות של האדם, במיוחד כזה שהפרידה עבורו לא צפויה או אדם שחווה פרידות ומעברים קשים וטראומטיים.</a:t>
            </a:r>
            <a:endParaRPr lang="he-IL" sz="1601" dirty="0">
              <a:solidFill>
                <a:schemeClr val="tx1">
                  <a:lumMod val="50000"/>
                  <a:lumOff val="50000"/>
                </a:schemeClr>
              </a:solidFill>
            </a:endParaRPr>
          </a:p>
        </p:txBody>
      </p:sp>
      <p:sp>
        <p:nvSpPr>
          <p:cNvPr id="88" name="TextBox 87">
            <a:extLst>
              <a:ext uri="{FF2B5EF4-FFF2-40B4-BE49-F238E27FC236}">
                <a16:creationId xmlns:a16="http://schemas.microsoft.com/office/drawing/2014/main" id="{A48CC3AB-E8BF-46CC-B3A5-242BB57DF2EB}"/>
              </a:ext>
            </a:extLst>
          </p:cNvPr>
          <p:cNvSpPr txBox="1"/>
          <p:nvPr/>
        </p:nvSpPr>
        <p:spPr>
          <a:xfrm>
            <a:off x="1085853" y="4113667"/>
            <a:ext cx="3210076" cy="276999"/>
          </a:xfrm>
          <a:prstGeom prst="rect">
            <a:avLst/>
          </a:prstGeom>
          <a:noFill/>
        </p:spPr>
        <p:txBody>
          <a:bodyPr wrap="square" rtlCol="1">
            <a:spAutoFit/>
          </a:bodyPr>
          <a:lstStyle/>
          <a:p>
            <a:pPr algn="l"/>
            <a:r>
              <a:rPr lang="he-IL" sz="1200" dirty="0">
                <a:solidFill>
                  <a:prstClr val="black">
                    <a:lumMod val="50000"/>
                    <a:lumOff val="50000"/>
                  </a:prstClr>
                </a:solidFill>
              </a:rPr>
              <a:t>מתוך: 'דיאלוג עם ילדים' מאת ד"ר עדנה כצנלסון</a:t>
            </a:r>
          </a:p>
        </p:txBody>
      </p:sp>
      <p:sp>
        <p:nvSpPr>
          <p:cNvPr id="90" name="TextBox 89">
            <a:extLst>
              <a:ext uri="{FF2B5EF4-FFF2-40B4-BE49-F238E27FC236}">
                <a16:creationId xmlns:a16="http://schemas.microsoft.com/office/drawing/2014/main" id="{AEFC3BF6-96B1-4C70-9AA0-8C775E7ADBAA}"/>
              </a:ext>
            </a:extLst>
          </p:cNvPr>
          <p:cNvSpPr txBox="1"/>
          <p:nvPr/>
        </p:nvSpPr>
        <p:spPr>
          <a:xfrm>
            <a:off x="973395" y="5954464"/>
            <a:ext cx="5516240" cy="416268"/>
          </a:xfrm>
          <a:prstGeom prst="rect">
            <a:avLst/>
          </a:prstGeom>
          <a:noFill/>
        </p:spPr>
        <p:txBody>
          <a:bodyPr wrap="square" lIns="36000" rtlCol="1">
            <a:spAutoFit/>
          </a:bodyPr>
          <a:lstStyle/>
          <a:p>
            <a:pPr algn="r" rtl="1">
              <a:lnSpc>
                <a:spcPct val="150000"/>
              </a:lnSpc>
              <a:spcAft>
                <a:spcPts val="600"/>
              </a:spcAft>
            </a:pPr>
            <a:r>
              <a:rPr lang="he-IL" sz="1601" b="1" dirty="0">
                <a:solidFill>
                  <a:srgbClr val="F1923F"/>
                </a:solidFill>
              </a:rPr>
              <a:t>ישנם 3 מצבים בהם מתרחשת פרידה מהכפר:</a:t>
            </a:r>
            <a:endParaRPr lang="he-IL" sz="1601" b="1" dirty="0">
              <a:solidFill>
                <a:srgbClr val="F1923F"/>
              </a:solidFill>
              <a:latin typeface="Arial" pitchFamily="34" charset="0"/>
              <a:cs typeface="Arial" pitchFamily="34" charset="0"/>
            </a:endParaRPr>
          </a:p>
        </p:txBody>
      </p:sp>
      <p:sp>
        <p:nvSpPr>
          <p:cNvPr id="91" name="TextBox 90">
            <a:extLst>
              <a:ext uri="{FF2B5EF4-FFF2-40B4-BE49-F238E27FC236}">
                <a16:creationId xmlns:a16="http://schemas.microsoft.com/office/drawing/2014/main" id="{E3F13D54-14D7-4886-9FAA-7F050CA0CDD7}"/>
              </a:ext>
            </a:extLst>
          </p:cNvPr>
          <p:cNvSpPr txBox="1"/>
          <p:nvPr/>
        </p:nvSpPr>
        <p:spPr>
          <a:xfrm>
            <a:off x="1219200" y="6478390"/>
            <a:ext cx="2633661" cy="338682"/>
          </a:xfrm>
          <a:prstGeom prst="rect">
            <a:avLst/>
          </a:prstGeom>
          <a:noFill/>
        </p:spPr>
        <p:txBody>
          <a:bodyPr wrap="square" lIns="36000" rtlCol="1">
            <a:spAutoFit/>
          </a:bodyPr>
          <a:lstStyle/>
          <a:p>
            <a:pPr marL="342900" indent="-342900" algn="r" rtl="1">
              <a:spcAft>
                <a:spcPts val="600"/>
              </a:spcAft>
              <a:buClr>
                <a:srgbClr val="F1923F"/>
              </a:buClr>
              <a:buFont typeface="Segoe UI Semilight" panose="020B0402040204020203" pitchFamily="34" charset="0"/>
              <a:buChar char="❶"/>
            </a:pPr>
            <a:r>
              <a:rPr lang="he-IL" sz="1601" dirty="0">
                <a:solidFill>
                  <a:schemeClr val="tx1">
                    <a:lumMod val="50000"/>
                    <a:lumOff val="50000"/>
                  </a:schemeClr>
                </a:solidFill>
              </a:rPr>
              <a:t>בסוף י"ב</a:t>
            </a:r>
            <a:endParaRPr lang="he-IL" sz="1601" dirty="0">
              <a:solidFill>
                <a:schemeClr val="tx1">
                  <a:lumMod val="50000"/>
                  <a:lumOff val="50000"/>
                </a:schemeClr>
              </a:solidFill>
              <a:latin typeface="Arial" pitchFamily="34" charset="0"/>
              <a:cs typeface="Arial" pitchFamily="34" charset="0"/>
            </a:endParaRPr>
          </a:p>
        </p:txBody>
      </p:sp>
      <p:sp>
        <p:nvSpPr>
          <p:cNvPr id="92" name="TextBox 91">
            <a:extLst>
              <a:ext uri="{FF2B5EF4-FFF2-40B4-BE49-F238E27FC236}">
                <a16:creationId xmlns:a16="http://schemas.microsoft.com/office/drawing/2014/main" id="{A2F35F97-483A-4323-BCD7-A0822F83EC70}"/>
              </a:ext>
            </a:extLst>
          </p:cNvPr>
          <p:cNvSpPr txBox="1"/>
          <p:nvPr/>
        </p:nvSpPr>
        <p:spPr>
          <a:xfrm>
            <a:off x="1219200" y="6886156"/>
            <a:ext cx="2633661" cy="338682"/>
          </a:xfrm>
          <a:prstGeom prst="rect">
            <a:avLst/>
          </a:prstGeom>
          <a:noFill/>
        </p:spPr>
        <p:txBody>
          <a:bodyPr wrap="square" lIns="36000" rtlCol="1">
            <a:spAutoFit/>
          </a:bodyPr>
          <a:lstStyle/>
          <a:p>
            <a:pPr marL="342900" indent="-342900" algn="r" rtl="1">
              <a:spcAft>
                <a:spcPts val="600"/>
              </a:spcAft>
              <a:buClr>
                <a:srgbClr val="F1923F"/>
              </a:buClr>
              <a:buFont typeface="Calibri" panose="020F0502020204030204" pitchFamily="34" charset="0"/>
              <a:buChar char="❷"/>
            </a:pPr>
            <a:r>
              <a:rPr lang="he-IL" sz="1601" dirty="0">
                <a:solidFill>
                  <a:schemeClr val="tx1">
                    <a:lumMod val="50000"/>
                    <a:lumOff val="50000"/>
                  </a:schemeClr>
                </a:solidFill>
              </a:rPr>
              <a:t>חזרה לבית הביולוגי</a:t>
            </a:r>
            <a:endParaRPr lang="he-IL" sz="1601" dirty="0">
              <a:solidFill>
                <a:schemeClr val="tx1">
                  <a:lumMod val="50000"/>
                  <a:lumOff val="50000"/>
                </a:schemeClr>
              </a:solidFill>
              <a:latin typeface="Arial" pitchFamily="34" charset="0"/>
              <a:cs typeface="Arial" pitchFamily="34" charset="0"/>
            </a:endParaRPr>
          </a:p>
        </p:txBody>
      </p:sp>
      <p:sp>
        <p:nvSpPr>
          <p:cNvPr id="93" name="TextBox 92">
            <a:extLst>
              <a:ext uri="{FF2B5EF4-FFF2-40B4-BE49-F238E27FC236}">
                <a16:creationId xmlns:a16="http://schemas.microsoft.com/office/drawing/2014/main" id="{A5CBEC12-AAA5-4C14-BFDC-294B6CE83D58}"/>
              </a:ext>
            </a:extLst>
          </p:cNvPr>
          <p:cNvSpPr txBox="1"/>
          <p:nvPr/>
        </p:nvSpPr>
        <p:spPr>
          <a:xfrm>
            <a:off x="1219200" y="7293922"/>
            <a:ext cx="2633661" cy="338682"/>
          </a:xfrm>
          <a:prstGeom prst="rect">
            <a:avLst/>
          </a:prstGeom>
          <a:noFill/>
        </p:spPr>
        <p:txBody>
          <a:bodyPr wrap="square" lIns="36000" rtlCol="1">
            <a:spAutoFit/>
          </a:bodyPr>
          <a:lstStyle/>
          <a:p>
            <a:pPr marL="342900" indent="-342900" algn="r" rtl="1">
              <a:spcAft>
                <a:spcPts val="600"/>
              </a:spcAft>
              <a:buClr>
                <a:srgbClr val="F1923F"/>
              </a:buClr>
              <a:buFont typeface="Segoe UI Semilight" panose="020B0402040204020203" pitchFamily="34" charset="0"/>
              <a:buChar char="❸"/>
            </a:pPr>
            <a:r>
              <a:rPr lang="he-IL" sz="1601" dirty="0">
                <a:solidFill>
                  <a:schemeClr val="tx1">
                    <a:lumMod val="50000"/>
                    <a:lumOff val="50000"/>
                  </a:schemeClr>
                </a:solidFill>
              </a:rPr>
              <a:t>מעבר למסגרת אחרת</a:t>
            </a:r>
            <a:endParaRPr lang="he-IL" sz="1601" dirty="0">
              <a:solidFill>
                <a:schemeClr val="tx1">
                  <a:lumMod val="50000"/>
                  <a:lumOff val="50000"/>
                </a:schemeClr>
              </a:solidFill>
              <a:latin typeface="Arial" pitchFamily="34" charset="0"/>
              <a:cs typeface="Arial" pitchFamily="34" charset="0"/>
            </a:endParaRPr>
          </a:p>
        </p:txBody>
      </p:sp>
      <p:sp>
        <p:nvSpPr>
          <p:cNvPr id="94" name="מלבן 93">
            <a:extLst>
              <a:ext uri="{FF2B5EF4-FFF2-40B4-BE49-F238E27FC236}">
                <a16:creationId xmlns:a16="http://schemas.microsoft.com/office/drawing/2014/main" id="{EDB0E538-ACF2-4A75-806D-78F7A77FEDBA}"/>
              </a:ext>
            </a:extLst>
          </p:cNvPr>
          <p:cNvSpPr/>
          <p:nvPr/>
        </p:nvSpPr>
        <p:spPr>
          <a:xfrm>
            <a:off x="3949895" y="6478390"/>
            <a:ext cx="2432411" cy="353162"/>
          </a:xfrm>
          <a:prstGeom prst="rect">
            <a:avLst/>
          </a:prstGeom>
          <a:solidFill>
            <a:schemeClr val="bg1"/>
          </a:solidFill>
          <a:ln w="31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בתום השהות בכפרי הילדים</a:t>
            </a:r>
          </a:p>
        </p:txBody>
      </p:sp>
      <p:sp>
        <p:nvSpPr>
          <p:cNvPr id="95" name="מלבן 94">
            <a:extLst>
              <a:ext uri="{FF2B5EF4-FFF2-40B4-BE49-F238E27FC236}">
                <a16:creationId xmlns:a16="http://schemas.microsoft.com/office/drawing/2014/main" id="{94AA263C-5575-48A1-A272-A74CF879416E}"/>
              </a:ext>
            </a:extLst>
          </p:cNvPr>
          <p:cNvSpPr/>
          <p:nvPr/>
        </p:nvSpPr>
        <p:spPr>
          <a:xfrm>
            <a:off x="3949895" y="6900016"/>
            <a:ext cx="2432411" cy="733267"/>
          </a:xfrm>
          <a:prstGeom prst="rect">
            <a:avLst/>
          </a:prstGeom>
          <a:solidFill>
            <a:schemeClr val="bg1"/>
          </a:solidFill>
          <a:ln w="31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טרם סיום י"ב</a:t>
            </a:r>
          </a:p>
        </p:txBody>
      </p:sp>
      <p:sp>
        <p:nvSpPr>
          <p:cNvPr id="96" name="חץ: סוגר זוויתי 95">
            <a:extLst>
              <a:ext uri="{FF2B5EF4-FFF2-40B4-BE49-F238E27FC236}">
                <a16:creationId xmlns:a16="http://schemas.microsoft.com/office/drawing/2014/main" id="{0A0D7C74-E071-4FB0-8A0B-0D1B1DAF7BA9}"/>
              </a:ext>
            </a:extLst>
          </p:cNvPr>
          <p:cNvSpPr/>
          <p:nvPr/>
        </p:nvSpPr>
        <p:spPr>
          <a:xfrm flipH="1">
            <a:off x="3806951" y="6579158"/>
            <a:ext cx="60610" cy="135286"/>
          </a:xfrm>
          <a:prstGeom prst="chevron">
            <a:avLst>
              <a:gd name="adj" fmla="val 50967"/>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97" name="חץ: סוגר זוויתי 96">
            <a:extLst>
              <a:ext uri="{FF2B5EF4-FFF2-40B4-BE49-F238E27FC236}">
                <a16:creationId xmlns:a16="http://schemas.microsoft.com/office/drawing/2014/main" id="{A3977616-2559-49B6-8F44-8F7B51B89755}"/>
              </a:ext>
            </a:extLst>
          </p:cNvPr>
          <p:cNvSpPr/>
          <p:nvPr/>
        </p:nvSpPr>
        <p:spPr>
          <a:xfrm flipH="1">
            <a:off x="3806951" y="6986924"/>
            <a:ext cx="60610" cy="135286"/>
          </a:xfrm>
          <a:prstGeom prst="chevron">
            <a:avLst>
              <a:gd name="adj" fmla="val 50967"/>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98" name="חץ: סוגר זוויתי 97">
            <a:extLst>
              <a:ext uri="{FF2B5EF4-FFF2-40B4-BE49-F238E27FC236}">
                <a16:creationId xmlns:a16="http://schemas.microsoft.com/office/drawing/2014/main" id="{F58E4E02-D5C0-4104-8A95-D48FCCD5A762}"/>
              </a:ext>
            </a:extLst>
          </p:cNvPr>
          <p:cNvSpPr/>
          <p:nvPr/>
        </p:nvSpPr>
        <p:spPr>
          <a:xfrm flipH="1">
            <a:off x="3806951" y="7399088"/>
            <a:ext cx="60610" cy="135286"/>
          </a:xfrm>
          <a:prstGeom prst="chevron">
            <a:avLst>
              <a:gd name="adj" fmla="val 50967"/>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grpSp>
        <p:nvGrpSpPr>
          <p:cNvPr id="99" name="קבוצה 98">
            <a:extLst>
              <a:ext uri="{FF2B5EF4-FFF2-40B4-BE49-F238E27FC236}">
                <a16:creationId xmlns:a16="http://schemas.microsoft.com/office/drawing/2014/main" id="{3A9D9970-2B5C-4805-8327-44D04BED4C63}"/>
              </a:ext>
            </a:extLst>
          </p:cNvPr>
          <p:cNvGrpSpPr/>
          <p:nvPr/>
        </p:nvGrpSpPr>
        <p:grpSpPr>
          <a:xfrm>
            <a:off x="922195" y="7933400"/>
            <a:ext cx="5464471" cy="1395379"/>
            <a:chOff x="922192" y="2869613"/>
            <a:chExt cx="5464471" cy="1395379"/>
          </a:xfrm>
        </p:grpSpPr>
        <p:sp>
          <p:nvSpPr>
            <p:cNvPr id="100" name="TextBox 99">
              <a:extLst>
                <a:ext uri="{FF2B5EF4-FFF2-40B4-BE49-F238E27FC236}">
                  <a16:creationId xmlns:a16="http://schemas.microsoft.com/office/drawing/2014/main" id="{FDBD6109-7D3E-4484-ACF7-D97EB6F8049D}"/>
                </a:ext>
              </a:extLst>
            </p:cNvPr>
            <p:cNvSpPr txBox="1"/>
            <p:nvPr/>
          </p:nvSpPr>
          <p:spPr>
            <a:xfrm>
              <a:off x="2462184" y="2869613"/>
              <a:ext cx="3667487" cy="323165"/>
            </a:xfrm>
            <a:prstGeom prst="rect">
              <a:avLst/>
            </a:prstGeom>
            <a:noFill/>
          </p:spPr>
          <p:txBody>
            <a:bodyPr wrap="square" lIns="36000" rtlCol="1">
              <a:spAutoFit/>
            </a:bodyPr>
            <a:lstStyle/>
            <a:p>
              <a:pPr algn="r" rtl="1">
                <a:spcAft>
                  <a:spcPts val="600"/>
                </a:spcAft>
              </a:pPr>
              <a:r>
                <a:rPr lang="he-IL" sz="1500" dirty="0">
                  <a:solidFill>
                    <a:srgbClr val="F1923F"/>
                  </a:solidFill>
                  <a:latin typeface="Arial" pitchFamily="34" charset="0"/>
                  <a:cs typeface="Arial" pitchFamily="34" charset="0"/>
                </a:rPr>
                <a:t>פרידה בסוף י"ב</a:t>
              </a:r>
            </a:p>
          </p:txBody>
        </p:sp>
        <p:sp>
          <p:nvSpPr>
            <p:cNvPr id="101" name="אליפסה 100">
              <a:extLst>
                <a:ext uri="{FF2B5EF4-FFF2-40B4-BE49-F238E27FC236}">
                  <a16:creationId xmlns:a16="http://schemas.microsoft.com/office/drawing/2014/main" id="{8BE39D58-BBB8-46C7-AD40-FF73E8A58F1A}"/>
                </a:ext>
              </a:extLst>
            </p:cNvPr>
            <p:cNvSpPr/>
            <p:nvPr/>
          </p:nvSpPr>
          <p:spPr>
            <a:xfrm>
              <a:off x="6108379" y="2903268"/>
              <a:ext cx="278284" cy="278284"/>
            </a:xfrm>
            <a:prstGeom prst="ellipse">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t>1</a:t>
              </a:r>
            </a:p>
          </p:txBody>
        </p:sp>
        <p:cxnSp>
          <p:nvCxnSpPr>
            <p:cNvPr id="102" name="מחבר ישר 101">
              <a:extLst>
                <a:ext uri="{FF2B5EF4-FFF2-40B4-BE49-F238E27FC236}">
                  <a16:creationId xmlns:a16="http://schemas.microsoft.com/office/drawing/2014/main" id="{D4CBD169-24A5-4E6A-8CCF-0DFD604E67CF}"/>
                </a:ext>
              </a:extLst>
            </p:cNvPr>
            <p:cNvCxnSpPr>
              <a:cxnSpLocks/>
            </p:cNvCxnSpPr>
            <p:nvPr/>
          </p:nvCxnSpPr>
          <p:spPr>
            <a:xfrm flipH="1">
              <a:off x="1143000" y="3173932"/>
              <a:ext cx="5104522" cy="0"/>
            </a:xfrm>
            <a:prstGeom prst="line">
              <a:avLst/>
            </a:prstGeom>
            <a:ln>
              <a:solidFill>
                <a:srgbClr val="F1923F"/>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AA50209C-9D69-4FD9-AFAD-2715E440E84E}"/>
                </a:ext>
              </a:extLst>
            </p:cNvPr>
            <p:cNvSpPr txBox="1"/>
            <p:nvPr/>
          </p:nvSpPr>
          <p:spPr>
            <a:xfrm>
              <a:off x="922192" y="3176681"/>
              <a:ext cx="5155724" cy="1088311"/>
            </a:xfrm>
            <a:prstGeom prst="rect">
              <a:avLst/>
            </a:prstGeom>
            <a:noFill/>
          </p:spPr>
          <p:txBody>
            <a:bodyPr wrap="square" lIns="36000" rtlCol="1">
              <a:spAutoFit/>
            </a:bodyPr>
            <a:lstStyle/>
            <a:p>
              <a:pPr algn="r" rtl="1">
                <a:lnSpc>
                  <a:spcPct val="150000"/>
                </a:lnSpc>
                <a:spcAft>
                  <a:spcPts val="600"/>
                </a:spcAft>
              </a:pPr>
              <a:r>
                <a:rPr lang="he-IL" sz="1500" dirty="0">
                  <a:solidFill>
                    <a:schemeClr val="tx1">
                      <a:lumMod val="50000"/>
                      <a:lumOff val="50000"/>
                    </a:schemeClr>
                  </a:solidFill>
                </a:rPr>
                <a:t>בסוף אוגוסט נקלטים בכפרי הילדים חניכים חדשים במקום הבוגרים. הבוגרים עוברים לאחת מהמסגרות הבאות: בית משפחתם, בתי בוגרים או מרחב ייעודי עבורם.</a:t>
              </a:r>
              <a:endParaRPr lang="he-IL" sz="1500" dirty="0">
                <a:solidFill>
                  <a:schemeClr val="tx1">
                    <a:lumMod val="50000"/>
                    <a:lumOff val="50000"/>
                  </a:schemeClr>
                </a:solidFill>
                <a:latin typeface="Arial" pitchFamily="34" charset="0"/>
                <a:cs typeface="Arial" pitchFamily="34" charset="0"/>
              </a:endParaRPr>
            </a:p>
          </p:txBody>
        </p:sp>
      </p:grpSp>
      <p:sp>
        <p:nvSpPr>
          <p:cNvPr id="30" name="מלבן 29">
            <a:hlinkClick r:id="" action="ppaction://hlinkshowjump?jump=nextslide"/>
            <a:extLst>
              <a:ext uri="{FF2B5EF4-FFF2-40B4-BE49-F238E27FC236}">
                <a16:creationId xmlns:a16="http://schemas.microsoft.com/office/drawing/2014/main" id="{9E8BE7D8-1F7A-409B-94FA-074BAAA85306}"/>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לבן 30">
            <a:hlinkClick r:id="" action="ppaction://hlinkshowjump?jump=previousslide"/>
            <a:extLst>
              <a:ext uri="{FF2B5EF4-FFF2-40B4-BE49-F238E27FC236}">
                <a16:creationId xmlns:a16="http://schemas.microsoft.com/office/drawing/2014/main" id="{D3E4FE9A-C450-4C9F-93FD-33557C5148BC}"/>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לבן 31">
            <a:hlinkClick r:id="rId2" action="ppaction://hlinksldjump"/>
            <a:extLst>
              <a:ext uri="{FF2B5EF4-FFF2-40B4-BE49-F238E27FC236}">
                <a16:creationId xmlns:a16="http://schemas.microsoft.com/office/drawing/2014/main" id="{C03AB934-91E5-4A54-82C8-32B760E768A5}"/>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מלבן 32">
            <a:hlinkClick r:id="rId3" action="ppaction://hlinksldjump"/>
            <a:extLst>
              <a:ext uri="{FF2B5EF4-FFF2-40B4-BE49-F238E27FC236}">
                <a16:creationId xmlns:a16="http://schemas.microsoft.com/office/drawing/2014/main" id="{098CC38A-0504-4811-8F0F-DD8961F2C051}"/>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מציין מיקום של מספר שקופית 3">
            <a:extLst>
              <a:ext uri="{FF2B5EF4-FFF2-40B4-BE49-F238E27FC236}">
                <a16:creationId xmlns:a16="http://schemas.microsoft.com/office/drawing/2014/main" id="{95244528-FF2F-45F8-B1FB-7B17C083AEA6}"/>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133</a:t>
            </a:fld>
            <a:endParaRPr lang="he-IL" dirty="0"/>
          </a:p>
        </p:txBody>
      </p:sp>
    </p:spTree>
    <p:extLst>
      <p:ext uri="{BB962C8B-B14F-4D97-AF65-F5344CB8AC3E}">
        <p14:creationId xmlns:p14="http://schemas.microsoft.com/office/powerpoint/2010/main" val="356419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3845409"/>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פרידת ילד מהכפר</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grpSp>
        <p:nvGrpSpPr>
          <p:cNvPr id="99" name="קבוצה 98">
            <a:extLst>
              <a:ext uri="{FF2B5EF4-FFF2-40B4-BE49-F238E27FC236}">
                <a16:creationId xmlns:a16="http://schemas.microsoft.com/office/drawing/2014/main" id="{3A9D9970-2B5C-4805-8327-44D04BED4C63}"/>
              </a:ext>
            </a:extLst>
          </p:cNvPr>
          <p:cNvGrpSpPr/>
          <p:nvPr/>
        </p:nvGrpSpPr>
        <p:grpSpPr>
          <a:xfrm>
            <a:off x="824811" y="2434300"/>
            <a:ext cx="5561855" cy="2087877"/>
            <a:chOff x="824808" y="2869613"/>
            <a:chExt cx="5561855" cy="2087877"/>
          </a:xfrm>
        </p:grpSpPr>
        <p:sp>
          <p:nvSpPr>
            <p:cNvPr id="100" name="TextBox 99">
              <a:extLst>
                <a:ext uri="{FF2B5EF4-FFF2-40B4-BE49-F238E27FC236}">
                  <a16:creationId xmlns:a16="http://schemas.microsoft.com/office/drawing/2014/main" id="{FDBD6109-7D3E-4484-ACF7-D97EB6F8049D}"/>
                </a:ext>
              </a:extLst>
            </p:cNvPr>
            <p:cNvSpPr txBox="1"/>
            <p:nvPr/>
          </p:nvSpPr>
          <p:spPr>
            <a:xfrm>
              <a:off x="2462184" y="2869613"/>
              <a:ext cx="3667487" cy="323165"/>
            </a:xfrm>
            <a:prstGeom prst="rect">
              <a:avLst/>
            </a:prstGeom>
            <a:noFill/>
          </p:spPr>
          <p:txBody>
            <a:bodyPr wrap="square" lIns="36000" rtlCol="1">
              <a:spAutoFit/>
            </a:bodyPr>
            <a:lstStyle/>
            <a:p>
              <a:pPr algn="r" rtl="1">
                <a:spcAft>
                  <a:spcPts val="600"/>
                </a:spcAft>
              </a:pPr>
              <a:r>
                <a:rPr lang="he-IL" sz="1500" dirty="0">
                  <a:solidFill>
                    <a:srgbClr val="F1923F"/>
                  </a:solidFill>
                  <a:latin typeface="Arial" pitchFamily="34" charset="0"/>
                  <a:cs typeface="Arial" pitchFamily="34" charset="0"/>
                </a:rPr>
                <a:t>חזרה לבית הביולוגי</a:t>
              </a:r>
            </a:p>
          </p:txBody>
        </p:sp>
        <p:sp>
          <p:nvSpPr>
            <p:cNvPr id="101" name="אליפסה 100">
              <a:extLst>
                <a:ext uri="{FF2B5EF4-FFF2-40B4-BE49-F238E27FC236}">
                  <a16:creationId xmlns:a16="http://schemas.microsoft.com/office/drawing/2014/main" id="{8BE39D58-BBB8-46C7-AD40-FF73E8A58F1A}"/>
                </a:ext>
              </a:extLst>
            </p:cNvPr>
            <p:cNvSpPr/>
            <p:nvPr/>
          </p:nvSpPr>
          <p:spPr>
            <a:xfrm>
              <a:off x="6108379" y="2903268"/>
              <a:ext cx="278284" cy="278284"/>
            </a:xfrm>
            <a:prstGeom prst="ellipse">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t>2</a:t>
              </a:r>
            </a:p>
          </p:txBody>
        </p:sp>
        <p:cxnSp>
          <p:nvCxnSpPr>
            <p:cNvPr id="102" name="מחבר ישר 101">
              <a:extLst>
                <a:ext uri="{FF2B5EF4-FFF2-40B4-BE49-F238E27FC236}">
                  <a16:creationId xmlns:a16="http://schemas.microsoft.com/office/drawing/2014/main" id="{D4CBD169-24A5-4E6A-8CCF-0DFD604E67CF}"/>
                </a:ext>
              </a:extLst>
            </p:cNvPr>
            <p:cNvCxnSpPr>
              <a:cxnSpLocks/>
            </p:cNvCxnSpPr>
            <p:nvPr/>
          </p:nvCxnSpPr>
          <p:spPr>
            <a:xfrm flipH="1">
              <a:off x="1143000" y="3173932"/>
              <a:ext cx="5104522" cy="0"/>
            </a:xfrm>
            <a:prstGeom prst="line">
              <a:avLst/>
            </a:prstGeom>
            <a:ln>
              <a:solidFill>
                <a:srgbClr val="F1923F"/>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AA50209C-9D69-4FD9-AFAD-2715E440E84E}"/>
                </a:ext>
              </a:extLst>
            </p:cNvPr>
            <p:cNvSpPr txBox="1"/>
            <p:nvPr/>
          </p:nvSpPr>
          <p:spPr>
            <a:xfrm>
              <a:off x="824808" y="3176681"/>
              <a:ext cx="5253108" cy="1780809"/>
            </a:xfrm>
            <a:prstGeom prst="rect">
              <a:avLst/>
            </a:prstGeom>
            <a:noFill/>
          </p:spPr>
          <p:txBody>
            <a:bodyPr wrap="square" lIns="36000" rtlCol="1">
              <a:spAutoFit/>
            </a:bodyPr>
            <a:lstStyle/>
            <a:p>
              <a:pPr algn="r" rtl="1">
                <a:lnSpc>
                  <a:spcPct val="150000"/>
                </a:lnSpc>
              </a:pPr>
              <a:r>
                <a:rPr lang="he-IL" sz="1500" dirty="0">
                  <a:solidFill>
                    <a:schemeClr val="tx1">
                      <a:lumMod val="50000"/>
                      <a:lumOff val="50000"/>
                    </a:schemeClr>
                  </a:solidFill>
                </a:rPr>
                <a:t>מצב זה מתרחש מהסיבות הבאות:</a:t>
              </a:r>
            </a:p>
            <a:p>
              <a:pPr marL="177800" indent="-177800" algn="r" rtl="1">
                <a:lnSpc>
                  <a:spcPct val="150000"/>
                </a:lnSpc>
                <a:buClr>
                  <a:srgbClr val="F1923F"/>
                </a:buClr>
                <a:buFont typeface="Arial" panose="020B0604020202020204" pitchFamily="34" charset="0"/>
                <a:buChar char="•"/>
              </a:pPr>
              <a:r>
                <a:rPr lang="he-IL" sz="1500" dirty="0">
                  <a:solidFill>
                    <a:schemeClr val="tx1">
                      <a:lumMod val="50000"/>
                      <a:lumOff val="50000"/>
                    </a:schemeClr>
                  </a:solidFill>
                  <a:latin typeface="Arial" pitchFamily="34" charset="0"/>
                  <a:cs typeface="Arial" pitchFamily="34" charset="0"/>
                </a:rPr>
                <a:t>בית המשפחה הביולוגית של הילד עשה שינוי לטובה וכך גם הילד. התמיכה בקהילה יכולה להמשיך ללוות את הילד ומשפחתו.</a:t>
              </a:r>
            </a:p>
            <a:p>
              <a:pPr marL="177800" indent="-177800" algn="r" rtl="1">
                <a:lnSpc>
                  <a:spcPct val="150000"/>
                </a:lnSpc>
                <a:buClr>
                  <a:srgbClr val="F1923F"/>
                </a:buClr>
                <a:buFont typeface="Arial" panose="020B0604020202020204" pitchFamily="34" charset="0"/>
                <a:buChar char="•"/>
              </a:pPr>
              <a:r>
                <a:rPr lang="he-IL" sz="1500" dirty="0">
                  <a:solidFill>
                    <a:schemeClr val="tx1">
                      <a:lumMod val="50000"/>
                      <a:lumOff val="50000"/>
                    </a:schemeClr>
                  </a:solidFill>
                  <a:latin typeface="Arial" pitchFamily="34" charset="0"/>
                  <a:cs typeface="Arial" pitchFamily="34" charset="0"/>
                </a:rPr>
                <a:t>ההורים מבקשים שהילד יחזור באמצעות מסר סמוי / גלוי.</a:t>
              </a:r>
            </a:p>
            <a:p>
              <a:pPr marL="177800" indent="-177800" algn="r" rtl="1">
                <a:lnSpc>
                  <a:spcPct val="150000"/>
                </a:lnSpc>
                <a:buClr>
                  <a:srgbClr val="F1923F"/>
                </a:buClr>
                <a:buFont typeface="Arial" panose="020B0604020202020204" pitchFamily="34" charset="0"/>
                <a:buChar char="•"/>
              </a:pPr>
              <a:r>
                <a:rPr lang="he-IL" sz="1500" dirty="0">
                  <a:solidFill>
                    <a:schemeClr val="tx1">
                      <a:lumMod val="50000"/>
                      <a:lumOff val="50000"/>
                    </a:schemeClr>
                  </a:solidFill>
                  <a:latin typeface="Arial" pitchFamily="34" charset="0"/>
                  <a:cs typeface="Arial" pitchFamily="34" charset="0"/>
                </a:rPr>
                <a:t>אי התאמה בין הכפר לילד: הכפר איננו מקדם את התנהגות הילד.</a:t>
              </a:r>
            </a:p>
          </p:txBody>
        </p:sp>
      </p:grpSp>
      <p:grpSp>
        <p:nvGrpSpPr>
          <p:cNvPr id="38" name="קבוצה 37">
            <a:extLst>
              <a:ext uri="{FF2B5EF4-FFF2-40B4-BE49-F238E27FC236}">
                <a16:creationId xmlns:a16="http://schemas.microsoft.com/office/drawing/2014/main" id="{BB96C659-7227-4B2F-AC74-C8EEA152EA10}"/>
              </a:ext>
            </a:extLst>
          </p:cNvPr>
          <p:cNvGrpSpPr/>
          <p:nvPr/>
        </p:nvGrpSpPr>
        <p:grpSpPr>
          <a:xfrm>
            <a:off x="827205" y="4772582"/>
            <a:ext cx="5561855" cy="1049131"/>
            <a:chOff x="824808" y="2869613"/>
            <a:chExt cx="5561855" cy="1049131"/>
          </a:xfrm>
        </p:grpSpPr>
        <p:sp>
          <p:nvSpPr>
            <p:cNvPr id="39" name="TextBox 38">
              <a:extLst>
                <a:ext uri="{FF2B5EF4-FFF2-40B4-BE49-F238E27FC236}">
                  <a16:creationId xmlns:a16="http://schemas.microsoft.com/office/drawing/2014/main" id="{9FB176D2-0A7C-4529-8EAF-EA21FF259534}"/>
                </a:ext>
              </a:extLst>
            </p:cNvPr>
            <p:cNvSpPr txBox="1"/>
            <p:nvPr/>
          </p:nvSpPr>
          <p:spPr>
            <a:xfrm>
              <a:off x="2462184" y="2869613"/>
              <a:ext cx="3667487" cy="323165"/>
            </a:xfrm>
            <a:prstGeom prst="rect">
              <a:avLst/>
            </a:prstGeom>
            <a:noFill/>
          </p:spPr>
          <p:txBody>
            <a:bodyPr wrap="square" lIns="36000" rtlCol="1">
              <a:spAutoFit/>
            </a:bodyPr>
            <a:lstStyle/>
            <a:p>
              <a:pPr algn="r" rtl="1">
                <a:spcAft>
                  <a:spcPts val="600"/>
                </a:spcAft>
              </a:pPr>
              <a:r>
                <a:rPr lang="he-IL" sz="1500" dirty="0">
                  <a:solidFill>
                    <a:srgbClr val="F1923F"/>
                  </a:solidFill>
                  <a:latin typeface="Arial" pitchFamily="34" charset="0"/>
                  <a:cs typeface="Arial" pitchFamily="34" charset="0"/>
                </a:rPr>
                <a:t>מעבר למסגרת אחרת</a:t>
              </a:r>
            </a:p>
          </p:txBody>
        </p:sp>
        <p:sp>
          <p:nvSpPr>
            <p:cNvPr id="40" name="אליפסה 39">
              <a:extLst>
                <a:ext uri="{FF2B5EF4-FFF2-40B4-BE49-F238E27FC236}">
                  <a16:creationId xmlns:a16="http://schemas.microsoft.com/office/drawing/2014/main" id="{D8CF3C82-4BF4-4FDB-A83E-476A3D1BA473}"/>
                </a:ext>
              </a:extLst>
            </p:cNvPr>
            <p:cNvSpPr/>
            <p:nvPr/>
          </p:nvSpPr>
          <p:spPr>
            <a:xfrm>
              <a:off x="6108379" y="2903268"/>
              <a:ext cx="278284" cy="278284"/>
            </a:xfrm>
            <a:prstGeom prst="ellipse">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t>3</a:t>
              </a:r>
            </a:p>
          </p:txBody>
        </p:sp>
        <p:cxnSp>
          <p:nvCxnSpPr>
            <p:cNvPr id="44" name="מחבר ישר 43">
              <a:extLst>
                <a:ext uri="{FF2B5EF4-FFF2-40B4-BE49-F238E27FC236}">
                  <a16:creationId xmlns:a16="http://schemas.microsoft.com/office/drawing/2014/main" id="{6D53DA37-2F66-4659-B49C-1D67C139EE0A}"/>
                </a:ext>
              </a:extLst>
            </p:cNvPr>
            <p:cNvCxnSpPr>
              <a:cxnSpLocks/>
            </p:cNvCxnSpPr>
            <p:nvPr/>
          </p:nvCxnSpPr>
          <p:spPr>
            <a:xfrm flipH="1">
              <a:off x="1143000" y="3173932"/>
              <a:ext cx="5104522" cy="0"/>
            </a:xfrm>
            <a:prstGeom prst="line">
              <a:avLst/>
            </a:prstGeom>
            <a:ln>
              <a:solidFill>
                <a:srgbClr val="F1923F"/>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C4A204E-0654-4F4B-84A5-76299C1FCE4C}"/>
                </a:ext>
              </a:extLst>
            </p:cNvPr>
            <p:cNvSpPr txBox="1"/>
            <p:nvPr/>
          </p:nvSpPr>
          <p:spPr>
            <a:xfrm>
              <a:off x="824808" y="3176681"/>
              <a:ext cx="5253108" cy="742063"/>
            </a:xfrm>
            <a:prstGeom prst="rect">
              <a:avLst/>
            </a:prstGeom>
            <a:noFill/>
          </p:spPr>
          <p:txBody>
            <a:bodyPr wrap="square" lIns="36000" rtlCol="1">
              <a:spAutoFit/>
            </a:bodyPr>
            <a:lstStyle/>
            <a:p>
              <a:pPr algn="r" rtl="1">
                <a:lnSpc>
                  <a:spcPct val="150000"/>
                </a:lnSpc>
              </a:pPr>
              <a:r>
                <a:rPr lang="he-IL" sz="1500" dirty="0">
                  <a:solidFill>
                    <a:schemeClr val="tx1">
                      <a:lumMod val="50000"/>
                      <a:lumOff val="50000"/>
                    </a:schemeClr>
                  </a:solidFill>
                </a:rPr>
                <a:t>אנו רוצים קודם כל בטובת הילד! במצב בו הכפר לא יכול לסייע לו מתבצע תהליך להעברתו למסגרת המתאימה לצרכיו.</a:t>
              </a:r>
              <a:endParaRPr lang="he-IL" sz="1500" dirty="0">
                <a:solidFill>
                  <a:schemeClr val="tx1">
                    <a:lumMod val="50000"/>
                    <a:lumOff val="50000"/>
                  </a:schemeClr>
                </a:solidFill>
                <a:latin typeface="Arial" pitchFamily="34" charset="0"/>
                <a:cs typeface="Arial" pitchFamily="34" charset="0"/>
              </a:endParaRPr>
            </a:p>
          </p:txBody>
        </p:sp>
      </p:grpSp>
      <p:sp>
        <p:nvSpPr>
          <p:cNvPr id="46" name="מלבן 45">
            <a:extLst>
              <a:ext uri="{FF2B5EF4-FFF2-40B4-BE49-F238E27FC236}">
                <a16:creationId xmlns:a16="http://schemas.microsoft.com/office/drawing/2014/main" id="{5D0D52A6-A092-4730-816A-AEA56E30E3F8}"/>
              </a:ext>
            </a:extLst>
          </p:cNvPr>
          <p:cNvSpPr/>
          <p:nvPr/>
        </p:nvSpPr>
        <p:spPr>
          <a:xfrm>
            <a:off x="824492" y="6169637"/>
            <a:ext cx="5908524" cy="3444264"/>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7" name="מלבן 46">
            <a:extLst>
              <a:ext uri="{FF2B5EF4-FFF2-40B4-BE49-F238E27FC236}">
                <a16:creationId xmlns:a16="http://schemas.microsoft.com/office/drawing/2014/main" id="{F07F27E0-9034-4325-A751-7481FAF4492A}"/>
              </a:ext>
            </a:extLst>
          </p:cNvPr>
          <p:cNvSpPr/>
          <p:nvPr/>
        </p:nvSpPr>
        <p:spPr>
          <a:xfrm>
            <a:off x="5067301" y="6090060"/>
            <a:ext cx="1886842" cy="376526"/>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תהליכי פרידה נפוצים</a:t>
            </a:r>
          </a:p>
        </p:txBody>
      </p:sp>
      <p:sp>
        <p:nvSpPr>
          <p:cNvPr id="48" name="מלבן: פינות מעוגלות 47">
            <a:extLst>
              <a:ext uri="{FF2B5EF4-FFF2-40B4-BE49-F238E27FC236}">
                <a16:creationId xmlns:a16="http://schemas.microsoft.com/office/drawing/2014/main" id="{DAEBBCB3-1104-4283-BD89-60536EE5797F}"/>
              </a:ext>
            </a:extLst>
          </p:cNvPr>
          <p:cNvSpPr/>
          <p:nvPr/>
        </p:nvSpPr>
        <p:spPr>
          <a:xfrm>
            <a:off x="939913" y="6603508"/>
            <a:ext cx="5686268" cy="2340000"/>
          </a:xfrm>
          <a:prstGeom prst="roundRect">
            <a:avLst>
              <a:gd name="adj" fmla="val 1299"/>
            </a:avLst>
          </a:prstGeom>
          <a:solidFill>
            <a:schemeClr val="bg1"/>
          </a:solidFill>
          <a:ln>
            <a:solidFill>
              <a:srgbClr val="F8C8D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a:extLst>
              <a:ext uri="{FF2B5EF4-FFF2-40B4-BE49-F238E27FC236}">
                <a16:creationId xmlns:a16="http://schemas.microsoft.com/office/drawing/2014/main" id="{8073831E-A78B-41B3-91B2-9786116C2F28}"/>
              </a:ext>
            </a:extLst>
          </p:cNvPr>
          <p:cNvSpPr txBox="1"/>
          <p:nvPr/>
        </p:nvSpPr>
        <p:spPr>
          <a:xfrm>
            <a:off x="939913" y="6629900"/>
            <a:ext cx="5679850" cy="2263505"/>
          </a:xfrm>
          <a:prstGeom prst="rect">
            <a:avLst/>
          </a:prstGeom>
          <a:noFill/>
          <a:ln>
            <a:noFill/>
          </a:ln>
        </p:spPr>
        <p:txBody>
          <a:bodyPr wrap="square" rtlCol="1">
            <a:spAutoFit/>
          </a:bodyPr>
          <a:lstStyle/>
          <a:p>
            <a:pPr algn="r" rtl="1">
              <a:lnSpc>
                <a:spcPct val="150000"/>
              </a:lnSpc>
            </a:pPr>
            <a:r>
              <a:rPr lang="he-IL" sz="1500" b="1" dirty="0">
                <a:solidFill>
                  <a:srgbClr val="E20000"/>
                </a:solidFill>
              </a:rPr>
              <a:t>שים      ! </a:t>
            </a:r>
            <a:r>
              <a:rPr lang="he-IL" sz="1601" b="1" dirty="0">
                <a:solidFill>
                  <a:schemeClr val="tx1">
                    <a:lumMod val="50000"/>
                    <a:lumOff val="50000"/>
                  </a:schemeClr>
                </a:solidFill>
                <a:highlight>
                  <a:srgbClr val="FEE9D5"/>
                </a:highlight>
                <a:latin typeface="Arial" pitchFamily="34" charset="0"/>
                <a:cs typeface="Arial" pitchFamily="34" charset="0"/>
              </a:rPr>
              <a:t>יכולת ההתמודדות שלנו עם פרידות מושפעת ממגוון גורמים:</a:t>
            </a:r>
            <a:r>
              <a:rPr lang="he-IL" sz="1601" b="1" dirty="0">
                <a:solidFill>
                  <a:schemeClr val="tx1">
                    <a:lumMod val="50000"/>
                    <a:lumOff val="50000"/>
                  </a:schemeClr>
                </a:solidFill>
                <a:latin typeface="Arial" pitchFamily="34" charset="0"/>
                <a:cs typeface="Arial" pitchFamily="34" charset="0"/>
              </a:rPr>
              <a:t> </a:t>
            </a:r>
            <a:r>
              <a:rPr lang="he-IL" sz="1600" dirty="0">
                <a:solidFill>
                  <a:schemeClr val="tx1">
                    <a:lumMod val="50000"/>
                    <a:lumOff val="50000"/>
                  </a:schemeClr>
                </a:solidFill>
              </a:rPr>
              <a:t>המזג שלנו, ביטחון עצמי, הקשר עם ההורים או דמות תומכת, תחושת העצמאות, ההכנה שלנו לקראת המהלך, התנסות בפרידות בעבר (בעיקר טראומטיות ובעיקר אם לא היינו בשלים לכך).</a:t>
            </a:r>
          </a:p>
          <a:p>
            <a:pPr algn="r" rtl="1">
              <a:lnSpc>
                <a:spcPct val="150000"/>
              </a:lnSpc>
            </a:pPr>
            <a:r>
              <a:rPr lang="he-IL" sz="1601" b="1" dirty="0">
                <a:solidFill>
                  <a:schemeClr val="tx1">
                    <a:lumMod val="50000"/>
                    <a:lumOff val="50000"/>
                  </a:schemeClr>
                </a:solidFill>
                <a:highlight>
                  <a:srgbClr val="FEE9D5"/>
                </a:highlight>
                <a:latin typeface="Arial" pitchFamily="34" charset="0"/>
                <a:cs typeface="Arial" pitchFamily="34" charset="0"/>
              </a:rPr>
              <a:t>עלינו להתייחס לכל תהליך בפרידה באופן אישי, להבין שכל אחד מגיב אחרת ולתת את התמיכה המתאימה.</a:t>
            </a:r>
          </a:p>
        </p:txBody>
      </p:sp>
      <p:sp>
        <p:nvSpPr>
          <p:cNvPr id="50" name="לב 49">
            <a:extLst>
              <a:ext uri="{FF2B5EF4-FFF2-40B4-BE49-F238E27FC236}">
                <a16:creationId xmlns:a16="http://schemas.microsoft.com/office/drawing/2014/main" id="{89FF0FE3-26AC-4236-B7B6-2283BC3B6894}"/>
              </a:ext>
            </a:extLst>
          </p:cNvPr>
          <p:cNvSpPr/>
          <p:nvPr/>
        </p:nvSpPr>
        <p:spPr>
          <a:xfrm>
            <a:off x="5920934" y="6729662"/>
            <a:ext cx="206375" cy="206375"/>
          </a:xfrm>
          <a:prstGeom prst="heart">
            <a:avLst/>
          </a:prstGeom>
          <a:solidFill>
            <a:srgbClr val="E20000"/>
          </a:solid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TextBox 50">
            <a:extLst>
              <a:ext uri="{FF2B5EF4-FFF2-40B4-BE49-F238E27FC236}">
                <a16:creationId xmlns:a16="http://schemas.microsoft.com/office/drawing/2014/main" id="{011C5F5F-7302-4D39-A584-0BCFA8365D97}"/>
              </a:ext>
            </a:extLst>
          </p:cNvPr>
          <p:cNvSpPr txBox="1"/>
          <p:nvPr/>
        </p:nvSpPr>
        <p:spPr>
          <a:xfrm>
            <a:off x="933494" y="8954630"/>
            <a:ext cx="3210076" cy="276999"/>
          </a:xfrm>
          <a:prstGeom prst="rect">
            <a:avLst/>
          </a:prstGeom>
          <a:noFill/>
        </p:spPr>
        <p:txBody>
          <a:bodyPr wrap="square" rtlCol="1">
            <a:spAutoFit/>
          </a:bodyPr>
          <a:lstStyle/>
          <a:p>
            <a:pPr algn="l"/>
            <a:r>
              <a:rPr lang="he-IL" sz="1200" dirty="0">
                <a:solidFill>
                  <a:prstClr val="black">
                    <a:lumMod val="50000"/>
                    <a:lumOff val="50000"/>
                  </a:prstClr>
                </a:solidFill>
              </a:rPr>
              <a:t>מתוך: 'דיאלוג עם ילדים' מאת ד"ר עדנה כצנלסון</a:t>
            </a:r>
          </a:p>
        </p:txBody>
      </p:sp>
      <p:sp>
        <p:nvSpPr>
          <p:cNvPr id="26" name="מלבן 25">
            <a:hlinkClick r:id="" action="ppaction://hlinkshowjump?jump=nextslide"/>
            <a:extLst>
              <a:ext uri="{FF2B5EF4-FFF2-40B4-BE49-F238E27FC236}">
                <a16:creationId xmlns:a16="http://schemas.microsoft.com/office/drawing/2014/main" id="{14E53DD5-962E-4E95-A537-ACBC1842D06C}"/>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a:hlinkClick r:id="" action="ppaction://hlinkshowjump?jump=previousslide"/>
            <a:extLst>
              <a:ext uri="{FF2B5EF4-FFF2-40B4-BE49-F238E27FC236}">
                <a16:creationId xmlns:a16="http://schemas.microsoft.com/office/drawing/2014/main" id="{DAF6B021-68FE-418D-9711-C8184E952804}"/>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a:hlinkClick r:id="rId2" action="ppaction://hlinksldjump"/>
            <a:extLst>
              <a:ext uri="{FF2B5EF4-FFF2-40B4-BE49-F238E27FC236}">
                <a16:creationId xmlns:a16="http://schemas.microsoft.com/office/drawing/2014/main" id="{7495A1BD-85CC-476D-B0DB-C1168E790E6A}"/>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a:hlinkClick r:id="rId3" action="ppaction://hlinksldjump"/>
            <a:extLst>
              <a:ext uri="{FF2B5EF4-FFF2-40B4-BE49-F238E27FC236}">
                <a16:creationId xmlns:a16="http://schemas.microsoft.com/office/drawing/2014/main" id="{731DC301-78BE-49A1-8F6A-C421EED5EDAE}"/>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ציין מיקום של מספר שקופית 3">
            <a:extLst>
              <a:ext uri="{FF2B5EF4-FFF2-40B4-BE49-F238E27FC236}">
                <a16:creationId xmlns:a16="http://schemas.microsoft.com/office/drawing/2014/main" id="{B05FE3DD-6D8F-48C5-BC76-22D00637BB2A}"/>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134</a:t>
            </a:fld>
            <a:endParaRPr lang="he-IL" dirty="0"/>
          </a:p>
        </p:txBody>
      </p:sp>
    </p:spTree>
    <p:extLst>
      <p:ext uri="{BB962C8B-B14F-4D97-AF65-F5344CB8AC3E}">
        <p14:creationId xmlns:p14="http://schemas.microsoft.com/office/powerpoint/2010/main" val="406841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מלבן 32">
            <a:extLst>
              <a:ext uri="{FF2B5EF4-FFF2-40B4-BE49-F238E27FC236}">
                <a16:creationId xmlns:a16="http://schemas.microsoft.com/office/drawing/2014/main" id="{E5AC95F4-6EE0-427A-A5B6-C9E76FE5841B}"/>
              </a:ext>
            </a:extLst>
          </p:cNvPr>
          <p:cNvSpPr/>
          <p:nvPr/>
        </p:nvSpPr>
        <p:spPr>
          <a:xfrm>
            <a:off x="824810" y="2153676"/>
            <a:ext cx="5908524" cy="761378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פרידת ילד מהכפר</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30" name="TextBox 29">
            <a:extLst>
              <a:ext uri="{FF2B5EF4-FFF2-40B4-BE49-F238E27FC236}">
                <a16:creationId xmlns:a16="http://schemas.microsoft.com/office/drawing/2014/main" id="{AC2B482D-50F0-499A-BD12-C67840D35063}"/>
              </a:ext>
            </a:extLst>
          </p:cNvPr>
          <p:cNvSpPr txBox="1"/>
          <p:nvPr/>
        </p:nvSpPr>
        <p:spPr>
          <a:xfrm>
            <a:off x="973395" y="2179381"/>
            <a:ext cx="5516240" cy="416268"/>
          </a:xfrm>
          <a:prstGeom prst="rect">
            <a:avLst/>
          </a:prstGeom>
          <a:noFill/>
        </p:spPr>
        <p:txBody>
          <a:bodyPr wrap="square" lIns="36000" rtlCol="1">
            <a:spAutoFit/>
          </a:bodyPr>
          <a:lstStyle/>
          <a:p>
            <a:pPr algn="r" rtl="1">
              <a:lnSpc>
                <a:spcPct val="150000"/>
              </a:lnSpc>
              <a:spcAft>
                <a:spcPts val="600"/>
              </a:spcAft>
            </a:pPr>
            <a:r>
              <a:rPr lang="he-IL" sz="1601" dirty="0">
                <a:solidFill>
                  <a:schemeClr val="tx1">
                    <a:lumMod val="50000"/>
                    <a:lumOff val="50000"/>
                  </a:schemeClr>
                </a:solidFill>
              </a:rPr>
              <a:t>בכל אחד משלושת סוגי הפרידות, נבחין בין 2 מצבים:</a:t>
            </a:r>
          </a:p>
        </p:txBody>
      </p:sp>
      <p:grpSp>
        <p:nvGrpSpPr>
          <p:cNvPr id="25" name="קבוצה 24">
            <a:extLst>
              <a:ext uri="{FF2B5EF4-FFF2-40B4-BE49-F238E27FC236}">
                <a16:creationId xmlns:a16="http://schemas.microsoft.com/office/drawing/2014/main" id="{5B051589-800D-4C13-8109-03058740F4CD}"/>
              </a:ext>
            </a:extLst>
          </p:cNvPr>
          <p:cNvGrpSpPr/>
          <p:nvPr/>
        </p:nvGrpSpPr>
        <p:grpSpPr>
          <a:xfrm>
            <a:off x="3805242" y="2819400"/>
            <a:ext cx="2537882" cy="584200"/>
            <a:chOff x="3805242" y="3086100"/>
            <a:chExt cx="2537882" cy="584200"/>
          </a:xfrm>
        </p:grpSpPr>
        <p:grpSp>
          <p:nvGrpSpPr>
            <p:cNvPr id="24" name="קבוצה 23">
              <a:extLst>
                <a:ext uri="{FF2B5EF4-FFF2-40B4-BE49-F238E27FC236}">
                  <a16:creationId xmlns:a16="http://schemas.microsoft.com/office/drawing/2014/main" id="{1F802404-B836-43FC-A97F-D09B91515A4B}"/>
                </a:ext>
              </a:extLst>
            </p:cNvPr>
            <p:cNvGrpSpPr/>
            <p:nvPr/>
          </p:nvGrpSpPr>
          <p:grpSpPr>
            <a:xfrm>
              <a:off x="3805242" y="3086100"/>
              <a:ext cx="2537882" cy="584200"/>
              <a:chOff x="3805242" y="3086100"/>
              <a:chExt cx="2537882" cy="584200"/>
            </a:xfrm>
          </p:grpSpPr>
          <p:sp>
            <p:nvSpPr>
              <p:cNvPr id="17" name="מלבן: פינות מעוגלות 16">
                <a:extLst>
                  <a:ext uri="{FF2B5EF4-FFF2-40B4-BE49-F238E27FC236}">
                    <a16:creationId xmlns:a16="http://schemas.microsoft.com/office/drawing/2014/main" id="{3ED5D6F8-1D30-4D6D-93F7-0811B0CFE0FD}"/>
                  </a:ext>
                </a:extLst>
              </p:cNvPr>
              <p:cNvSpPr/>
              <p:nvPr/>
            </p:nvSpPr>
            <p:spPr>
              <a:xfrm>
                <a:off x="3913471" y="3086100"/>
                <a:ext cx="2429653" cy="584200"/>
              </a:xfrm>
              <a:prstGeom prst="roundRect">
                <a:avLst>
                  <a:gd name="adj" fmla="val 50000"/>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אליפסה 17">
                <a:extLst>
                  <a:ext uri="{FF2B5EF4-FFF2-40B4-BE49-F238E27FC236}">
                    <a16:creationId xmlns:a16="http://schemas.microsoft.com/office/drawing/2014/main" id="{D1C2C2B1-B116-40CB-A9FC-57A2F133B599}"/>
                  </a:ext>
                </a:extLst>
              </p:cNvPr>
              <p:cNvSpPr/>
              <p:nvPr/>
            </p:nvSpPr>
            <p:spPr>
              <a:xfrm>
                <a:off x="5777548" y="3108200"/>
                <a:ext cx="540000" cy="540000"/>
              </a:xfrm>
              <a:prstGeom prst="ellipse">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TextBox 30">
                <a:extLst>
                  <a:ext uri="{FF2B5EF4-FFF2-40B4-BE49-F238E27FC236}">
                    <a16:creationId xmlns:a16="http://schemas.microsoft.com/office/drawing/2014/main" id="{DDB6AC15-0135-4AEA-88F9-EEE892CF3621}"/>
                  </a:ext>
                </a:extLst>
              </p:cNvPr>
              <p:cNvSpPr txBox="1"/>
              <p:nvPr/>
            </p:nvSpPr>
            <p:spPr>
              <a:xfrm>
                <a:off x="3805242" y="3196352"/>
                <a:ext cx="1984213" cy="369332"/>
              </a:xfrm>
              <a:prstGeom prst="rect">
                <a:avLst/>
              </a:prstGeom>
              <a:noFill/>
            </p:spPr>
            <p:txBody>
              <a:bodyPr wrap="square" lIns="36000" rtlCol="1">
                <a:spAutoFit/>
              </a:bodyPr>
              <a:lstStyle/>
              <a:p>
                <a:pPr algn="r" rtl="1">
                  <a:spcAft>
                    <a:spcPts val="600"/>
                  </a:spcAft>
                  <a:buClr>
                    <a:srgbClr val="F1923F"/>
                  </a:buClr>
                </a:pPr>
                <a:r>
                  <a:rPr lang="he-IL" b="1" dirty="0">
                    <a:solidFill>
                      <a:schemeClr val="tx1">
                        <a:lumMod val="50000"/>
                        <a:lumOff val="50000"/>
                      </a:schemeClr>
                    </a:solidFill>
                  </a:rPr>
                  <a:t>פרידות מתוכננות</a:t>
                </a:r>
                <a:endParaRPr lang="he-IL" b="1" dirty="0">
                  <a:solidFill>
                    <a:schemeClr val="tx1">
                      <a:lumMod val="50000"/>
                      <a:lumOff val="50000"/>
                    </a:schemeClr>
                  </a:solidFill>
                  <a:latin typeface="Arial" pitchFamily="34" charset="0"/>
                  <a:cs typeface="Arial" pitchFamily="34" charset="0"/>
                </a:endParaRPr>
              </a:p>
            </p:txBody>
          </p:sp>
        </p:grpSp>
        <p:pic>
          <p:nvPicPr>
            <p:cNvPr id="16" name="גרפיקה 15">
              <a:extLst>
                <a:ext uri="{FF2B5EF4-FFF2-40B4-BE49-F238E27FC236}">
                  <a16:creationId xmlns:a16="http://schemas.microsoft.com/office/drawing/2014/main" id="{11D38AC9-BC30-411D-8C09-24F4CA1A472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63680" y="3186292"/>
              <a:ext cx="369332" cy="369332"/>
            </a:xfrm>
            <a:prstGeom prst="rect">
              <a:avLst/>
            </a:prstGeom>
          </p:spPr>
        </p:pic>
      </p:grpSp>
      <p:grpSp>
        <p:nvGrpSpPr>
          <p:cNvPr id="55" name="קבוצה 54">
            <a:extLst>
              <a:ext uri="{FF2B5EF4-FFF2-40B4-BE49-F238E27FC236}">
                <a16:creationId xmlns:a16="http://schemas.microsoft.com/office/drawing/2014/main" id="{AFED98F2-E1F7-489E-BD07-FEA35621BB55}"/>
              </a:ext>
            </a:extLst>
          </p:cNvPr>
          <p:cNvGrpSpPr/>
          <p:nvPr/>
        </p:nvGrpSpPr>
        <p:grpSpPr>
          <a:xfrm>
            <a:off x="1172635" y="2777252"/>
            <a:ext cx="2429653" cy="646331"/>
            <a:chOff x="3913471" y="3043952"/>
            <a:chExt cx="2429653" cy="646331"/>
          </a:xfrm>
        </p:grpSpPr>
        <p:sp>
          <p:nvSpPr>
            <p:cNvPr id="57" name="מלבן: פינות מעוגלות 56">
              <a:extLst>
                <a:ext uri="{FF2B5EF4-FFF2-40B4-BE49-F238E27FC236}">
                  <a16:creationId xmlns:a16="http://schemas.microsoft.com/office/drawing/2014/main" id="{BB57DE84-DDCF-4E45-8334-CD2131BE7228}"/>
                </a:ext>
              </a:extLst>
            </p:cNvPr>
            <p:cNvSpPr/>
            <p:nvPr/>
          </p:nvSpPr>
          <p:spPr>
            <a:xfrm>
              <a:off x="3913471" y="3086100"/>
              <a:ext cx="2429653" cy="584200"/>
            </a:xfrm>
            <a:prstGeom prst="roundRect">
              <a:avLst>
                <a:gd name="adj" fmla="val 50000"/>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 name="אליפסה 57">
              <a:extLst>
                <a:ext uri="{FF2B5EF4-FFF2-40B4-BE49-F238E27FC236}">
                  <a16:creationId xmlns:a16="http://schemas.microsoft.com/office/drawing/2014/main" id="{454759C8-FF03-44AF-8C40-FD5B57854060}"/>
                </a:ext>
              </a:extLst>
            </p:cNvPr>
            <p:cNvSpPr/>
            <p:nvPr/>
          </p:nvSpPr>
          <p:spPr>
            <a:xfrm>
              <a:off x="5777548" y="3108200"/>
              <a:ext cx="540000" cy="540000"/>
            </a:xfrm>
            <a:prstGeom prst="ellipse">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TextBox 58">
              <a:extLst>
                <a:ext uri="{FF2B5EF4-FFF2-40B4-BE49-F238E27FC236}">
                  <a16:creationId xmlns:a16="http://schemas.microsoft.com/office/drawing/2014/main" id="{08AA6494-FA3F-4A24-91EE-333404F0376E}"/>
                </a:ext>
              </a:extLst>
            </p:cNvPr>
            <p:cNvSpPr txBox="1"/>
            <p:nvPr/>
          </p:nvSpPr>
          <p:spPr>
            <a:xfrm>
              <a:off x="4191811" y="3043952"/>
              <a:ext cx="1597644" cy="646331"/>
            </a:xfrm>
            <a:prstGeom prst="rect">
              <a:avLst/>
            </a:prstGeom>
            <a:noFill/>
          </p:spPr>
          <p:txBody>
            <a:bodyPr wrap="square" lIns="36000" rtlCol="1">
              <a:spAutoFit/>
            </a:bodyPr>
            <a:lstStyle/>
            <a:p>
              <a:pPr algn="r" rtl="1">
                <a:spcAft>
                  <a:spcPts val="600"/>
                </a:spcAft>
                <a:buClr>
                  <a:srgbClr val="F1923F"/>
                </a:buClr>
              </a:pPr>
              <a:r>
                <a:rPr lang="he-IL" b="1" dirty="0">
                  <a:solidFill>
                    <a:schemeClr val="tx1">
                      <a:lumMod val="50000"/>
                      <a:lumOff val="50000"/>
                    </a:schemeClr>
                  </a:solidFill>
                </a:rPr>
                <a:t>פרידות</a:t>
              </a:r>
              <a:br>
                <a:rPr lang="en-US" b="1" dirty="0">
                  <a:solidFill>
                    <a:schemeClr val="tx1">
                      <a:lumMod val="50000"/>
                      <a:lumOff val="50000"/>
                    </a:schemeClr>
                  </a:solidFill>
                </a:rPr>
              </a:br>
              <a:r>
                <a:rPr lang="he-IL" b="1" dirty="0">
                  <a:solidFill>
                    <a:schemeClr val="tx1">
                      <a:lumMod val="50000"/>
                      <a:lumOff val="50000"/>
                    </a:schemeClr>
                  </a:solidFill>
                </a:rPr>
                <a:t>לא מתוכננות</a:t>
              </a:r>
              <a:endParaRPr lang="he-IL" b="1" dirty="0">
                <a:solidFill>
                  <a:schemeClr val="tx1">
                    <a:lumMod val="50000"/>
                    <a:lumOff val="50000"/>
                  </a:schemeClr>
                </a:solidFill>
                <a:latin typeface="Arial" pitchFamily="34" charset="0"/>
                <a:cs typeface="Arial" pitchFamily="34" charset="0"/>
              </a:endParaRPr>
            </a:p>
          </p:txBody>
        </p:sp>
      </p:grpSp>
      <p:grpSp>
        <p:nvGrpSpPr>
          <p:cNvPr id="23" name="קבוצה 22">
            <a:extLst>
              <a:ext uri="{FF2B5EF4-FFF2-40B4-BE49-F238E27FC236}">
                <a16:creationId xmlns:a16="http://schemas.microsoft.com/office/drawing/2014/main" id="{451D20ED-6438-41F5-B7F8-E8D89F130EE5}"/>
              </a:ext>
            </a:extLst>
          </p:cNvPr>
          <p:cNvGrpSpPr/>
          <p:nvPr/>
        </p:nvGrpSpPr>
        <p:grpSpPr>
          <a:xfrm>
            <a:off x="3247607" y="2929652"/>
            <a:ext cx="110376" cy="347943"/>
            <a:chOff x="6823351" y="2922829"/>
            <a:chExt cx="1219200" cy="3843328"/>
          </a:xfrm>
          <a:solidFill>
            <a:schemeClr val="bg1"/>
          </a:solidFill>
        </p:grpSpPr>
        <p:sp>
          <p:nvSpPr>
            <p:cNvPr id="20" name="צורה חופשית: צורה 19">
              <a:extLst>
                <a:ext uri="{FF2B5EF4-FFF2-40B4-BE49-F238E27FC236}">
                  <a16:creationId xmlns:a16="http://schemas.microsoft.com/office/drawing/2014/main" id="{F8B454CB-1341-46CD-82EF-8368312F7DC7}"/>
                </a:ext>
              </a:extLst>
            </p:cNvPr>
            <p:cNvSpPr/>
            <p:nvPr/>
          </p:nvSpPr>
          <p:spPr>
            <a:xfrm>
              <a:off x="6905014" y="5794607"/>
              <a:ext cx="1057275" cy="971550"/>
            </a:xfrm>
            <a:custGeom>
              <a:avLst/>
              <a:gdLst>
                <a:gd name="connsiteX0" fmla="*/ 877405 w 1057275"/>
                <a:gd name="connsiteY0" fmla="*/ 7144 h 971550"/>
                <a:gd name="connsiteX1" fmla="*/ 181213 w 1057275"/>
                <a:gd name="connsiteY1" fmla="*/ 7144 h 971550"/>
                <a:gd name="connsiteX2" fmla="*/ 58807 w 1057275"/>
                <a:gd name="connsiteY2" fmla="*/ 58817 h 971550"/>
                <a:gd name="connsiteX3" fmla="*/ 7144 w 1057275"/>
                <a:gd name="connsiteY3" fmla="*/ 181185 h 971550"/>
                <a:gd name="connsiteX4" fmla="*/ 7144 w 1057275"/>
                <a:gd name="connsiteY4" fmla="*/ 790337 h 971550"/>
                <a:gd name="connsiteX5" fmla="*/ 58807 w 1057275"/>
                <a:gd name="connsiteY5" fmla="*/ 912771 h 971550"/>
                <a:gd name="connsiteX6" fmla="*/ 181213 w 1057275"/>
                <a:gd name="connsiteY6" fmla="*/ 964406 h 971550"/>
                <a:gd name="connsiteX7" fmla="*/ 877462 w 1057275"/>
                <a:gd name="connsiteY7" fmla="*/ 964406 h 971550"/>
                <a:gd name="connsiteX8" fmla="*/ 999839 w 1057275"/>
                <a:gd name="connsiteY8" fmla="*/ 912771 h 971550"/>
                <a:gd name="connsiteX9" fmla="*/ 1051465 w 1057275"/>
                <a:gd name="connsiteY9" fmla="*/ 790337 h 971550"/>
                <a:gd name="connsiteX10" fmla="*/ 1051465 w 1057275"/>
                <a:gd name="connsiteY10" fmla="*/ 181185 h 971550"/>
                <a:gd name="connsiteX11" fmla="*/ 999773 w 1057275"/>
                <a:gd name="connsiteY11" fmla="*/ 58817 h 971550"/>
                <a:gd name="connsiteX12" fmla="*/ 877405 w 1057275"/>
                <a:gd name="connsiteY12" fmla="*/ 7144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7275" h="971550">
                  <a:moveTo>
                    <a:pt x="877405" y="7144"/>
                  </a:moveTo>
                  <a:lnTo>
                    <a:pt x="181213" y="7144"/>
                  </a:lnTo>
                  <a:cubicBezTo>
                    <a:pt x="134064" y="7144"/>
                    <a:pt x="93269" y="24394"/>
                    <a:pt x="58807" y="58817"/>
                  </a:cubicBezTo>
                  <a:cubicBezTo>
                    <a:pt x="24374" y="93269"/>
                    <a:pt x="7144" y="134036"/>
                    <a:pt x="7144" y="181185"/>
                  </a:cubicBezTo>
                  <a:lnTo>
                    <a:pt x="7144" y="790337"/>
                  </a:lnTo>
                  <a:cubicBezTo>
                    <a:pt x="7144" y="837467"/>
                    <a:pt x="24374" y="878272"/>
                    <a:pt x="58807" y="912771"/>
                  </a:cubicBezTo>
                  <a:cubicBezTo>
                    <a:pt x="93297" y="947156"/>
                    <a:pt x="134055" y="964406"/>
                    <a:pt x="181213" y="964406"/>
                  </a:cubicBezTo>
                  <a:lnTo>
                    <a:pt x="877462" y="964406"/>
                  </a:lnTo>
                  <a:cubicBezTo>
                    <a:pt x="924535" y="964406"/>
                    <a:pt x="965349" y="947156"/>
                    <a:pt x="999839" y="912771"/>
                  </a:cubicBezTo>
                  <a:cubicBezTo>
                    <a:pt x="1034225" y="878281"/>
                    <a:pt x="1051465" y="837476"/>
                    <a:pt x="1051465" y="790337"/>
                  </a:cubicBezTo>
                  <a:lnTo>
                    <a:pt x="1051465" y="181185"/>
                  </a:lnTo>
                  <a:cubicBezTo>
                    <a:pt x="1051465" y="134045"/>
                    <a:pt x="1034196" y="93278"/>
                    <a:pt x="999773" y="58817"/>
                  </a:cubicBezTo>
                  <a:cubicBezTo>
                    <a:pt x="965321" y="24365"/>
                    <a:pt x="924506" y="7144"/>
                    <a:pt x="877405" y="7144"/>
                  </a:cubicBezTo>
                  <a:close/>
                </a:path>
              </a:pathLst>
            </a:custGeom>
            <a:grpFill/>
            <a:ln w="9525" cap="flat">
              <a:noFill/>
              <a:prstDash val="solid"/>
              <a:miter/>
            </a:ln>
          </p:spPr>
          <p:txBody>
            <a:bodyPr rtlCol="1" anchor="ctr"/>
            <a:lstStyle/>
            <a:p>
              <a:endParaRPr lang="he-IL"/>
            </a:p>
          </p:txBody>
        </p:sp>
        <p:sp>
          <p:nvSpPr>
            <p:cNvPr id="22" name="צורה חופשית: צורה 21">
              <a:extLst>
                <a:ext uri="{FF2B5EF4-FFF2-40B4-BE49-F238E27FC236}">
                  <a16:creationId xmlns:a16="http://schemas.microsoft.com/office/drawing/2014/main" id="{FC0DC70D-8492-4FB7-9229-C68C1C0B87FD}"/>
                </a:ext>
              </a:extLst>
            </p:cNvPr>
            <p:cNvSpPr/>
            <p:nvPr/>
          </p:nvSpPr>
          <p:spPr>
            <a:xfrm>
              <a:off x="6823351" y="2922829"/>
              <a:ext cx="1219200" cy="2447925"/>
            </a:xfrm>
            <a:custGeom>
              <a:avLst/>
              <a:gdLst>
                <a:gd name="connsiteX0" fmla="*/ 1167094 w 1219200"/>
                <a:gd name="connsiteY0" fmla="*/ 58807 h 2447925"/>
                <a:gd name="connsiteX1" fmla="*/ 1046060 w 1219200"/>
                <a:gd name="connsiteY1" fmla="*/ 7144 h 2447925"/>
                <a:gd name="connsiteX2" fmla="*/ 175866 w 1219200"/>
                <a:gd name="connsiteY2" fmla="*/ 7144 h 2447925"/>
                <a:gd name="connsiteX3" fmla="*/ 54870 w 1219200"/>
                <a:gd name="connsiteY3" fmla="*/ 58807 h 2447925"/>
                <a:gd name="connsiteX4" fmla="*/ 7283 w 1219200"/>
                <a:gd name="connsiteY4" fmla="*/ 181204 h 2447925"/>
                <a:gd name="connsiteX5" fmla="*/ 83407 w 1219200"/>
                <a:gd name="connsiteY5" fmla="*/ 2269703 h 2447925"/>
                <a:gd name="connsiteX6" fmla="*/ 139147 w 1219200"/>
                <a:gd name="connsiteY6" fmla="*/ 2392071 h 2447925"/>
                <a:gd name="connsiteX7" fmla="*/ 262886 w 1219200"/>
                <a:gd name="connsiteY7" fmla="*/ 2443801 h 2447925"/>
                <a:gd name="connsiteX8" fmla="*/ 959135 w 1219200"/>
                <a:gd name="connsiteY8" fmla="*/ 2443801 h 2447925"/>
                <a:gd name="connsiteX9" fmla="*/ 1082874 w 1219200"/>
                <a:gd name="connsiteY9" fmla="*/ 2392071 h 2447925"/>
                <a:gd name="connsiteX10" fmla="*/ 1138615 w 1219200"/>
                <a:gd name="connsiteY10" fmla="*/ 2269703 h 2447925"/>
                <a:gd name="connsiteX11" fmla="*/ 1214691 w 1219200"/>
                <a:gd name="connsiteY11" fmla="*/ 181204 h 2447925"/>
                <a:gd name="connsiteX12" fmla="*/ 1167094 w 1219200"/>
                <a:gd name="connsiteY12" fmla="*/ 58807 h 244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 h="2447925">
                  <a:moveTo>
                    <a:pt x="1167094" y="58807"/>
                  </a:moveTo>
                  <a:cubicBezTo>
                    <a:pt x="1133557" y="24403"/>
                    <a:pt x="1093228" y="7144"/>
                    <a:pt x="1046060" y="7144"/>
                  </a:cubicBezTo>
                  <a:lnTo>
                    <a:pt x="175866" y="7144"/>
                  </a:lnTo>
                  <a:cubicBezTo>
                    <a:pt x="128736" y="7144"/>
                    <a:pt x="88426" y="24403"/>
                    <a:pt x="54870" y="58807"/>
                  </a:cubicBezTo>
                  <a:cubicBezTo>
                    <a:pt x="21332" y="93259"/>
                    <a:pt x="5473" y="134074"/>
                    <a:pt x="7283" y="181204"/>
                  </a:cubicBezTo>
                  <a:lnTo>
                    <a:pt x="83407" y="2269703"/>
                  </a:lnTo>
                  <a:cubicBezTo>
                    <a:pt x="85216" y="2316833"/>
                    <a:pt x="103781" y="2357676"/>
                    <a:pt x="139147" y="2392071"/>
                  </a:cubicBezTo>
                  <a:cubicBezTo>
                    <a:pt x="174494" y="2426561"/>
                    <a:pt x="215738" y="2443801"/>
                    <a:pt x="262886" y="2443801"/>
                  </a:cubicBezTo>
                  <a:lnTo>
                    <a:pt x="959135" y="2443801"/>
                  </a:lnTo>
                  <a:cubicBezTo>
                    <a:pt x="1006208" y="2443801"/>
                    <a:pt x="1047441" y="2426561"/>
                    <a:pt x="1082874" y="2392071"/>
                  </a:cubicBezTo>
                  <a:cubicBezTo>
                    <a:pt x="1118212" y="2357685"/>
                    <a:pt x="1136719" y="2316842"/>
                    <a:pt x="1138615" y="2269703"/>
                  </a:cubicBezTo>
                  <a:lnTo>
                    <a:pt x="1214691" y="181204"/>
                  </a:lnTo>
                  <a:cubicBezTo>
                    <a:pt x="1216577" y="134074"/>
                    <a:pt x="1200642" y="93297"/>
                    <a:pt x="1167094" y="58807"/>
                  </a:cubicBezTo>
                  <a:close/>
                </a:path>
              </a:pathLst>
            </a:custGeom>
            <a:grpFill/>
            <a:ln w="9525" cap="flat">
              <a:noFill/>
              <a:prstDash val="solid"/>
              <a:miter/>
            </a:ln>
          </p:spPr>
          <p:txBody>
            <a:bodyPr rtlCol="1" anchor="ctr"/>
            <a:lstStyle/>
            <a:p>
              <a:endParaRPr lang="he-IL"/>
            </a:p>
          </p:txBody>
        </p:sp>
      </p:grpSp>
      <p:cxnSp>
        <p:nvCxnSpPr>
          <p:cNvPr id="52" name="מחבר ישר 51">
            <a:extLst>
              <a:ext uri="{FF2B5EF4-FFF2-40B4-BE49-F238E27FC236}">
                <a16:creationId xmlns:a16="http://schemas.microsoft.com/office/drawing/2014/main" id="{4FC9EE5F-3868-489B-AF5A-6B08C82E070B}"/>
              </a:ext>
            </a:extLst>
          </p:cNvPr>
          <p:cNvCxnSpPr/>
          <p:nvPr/>
        </p:nvCxnSpPr>
        <p:spPr>
          <a:xfrm>
            <a:off x="1021717" y="3728525"/>
            <a:ext cx="5516240" cy="0"/>
          </a:xfrm>
          <a:prstGeom prst="line">
            <a:avLst/>
          </a:prstGeom>
          <a:ln>
            <a:solidFill>
              <a:srgbClr val="F1923F"/>
            </a:solidFill>
            <a:prstDash val="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B68323D-1FFA-4B71-826B-0F37B28A6D42}"/>
              </a:ext>
            </a:extLst>
          </p:cNvPr>
          <p:cNvSpPr txBox="1"/>
          <p:nvPr/>
        </p:nvSpPr>
        <p:spPr>
          <a:xfrm>
            <a:off x="2462187" y="3966893"/>
            <a:ext cx="3667487" cy="323165"/>
          </a:xfrm>
          <a:prstGeom prst="rect">
            <a:avLst/>
          </a:prstGeom>
          <a:noFill/>
        </p:spPr>
        <p:txBody>
          <a:bodyPr wrap="square" lIns="36000" rtlCol="1">
            <a:spAutoFit/>
          </a:bodyPr>
          <a:lstStyle/>
          <a:p>
            <a:pPr algn="r" rtl="1">
              <a:spcAft>
                <a:spcPts val="600"/>
              </a:spcAft>
            </a:pPr>
            <a:r>
              <a:rPr lang="he-IL" sz="1500" dirty="0">
                <a:solidFill>
                  <a:srgbClr val="F1923F"/>
                </a:solidFill>
                <a:latin typeface="Arial" pitchFamily="34" charset="0"/>
                <a:cs typeface="Arial" pitchFamily="34" charset="0"/>
              </a:rPr>
              <a:t>פרידה בסוף י"ב</a:t>
            </a:r>
          </a:p>
        </p:txBody>
      </p:sp>
      <p:sp>
        <p:nvSpPr>
          <p:cNvPr id="66" name="אליפסה 65">
            <a:extLst>
              <a:ext uri="{FF2B5EF4-FFF2-40B4-BE49-F238E27FC236}">
                <a16:creationId xmlns:a16="http://schemas.microsoft.com/office/drawing/2014/main" id="{624079E1-5976-4CCC-8192-9BCDBCB75FBD}"/>
              </a:ext>
            </a:extLst>
          </p:cNvPr>
          <p:cNvSpPr/>
          <p:nvPr/>
        </p:nvSpPr>
        <p:spPr>
          <a:xfrm>
            <a:off x="6108382" y="4000548"/>
            <a:ext cx="278284" cy="278284"/>
          </a:xfrm>
          <a:prstGeom prst="ellipse">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500" dirty="0"/>
              <a:t>1</a:t>
            </a:r>
          </a:p>
        </p:txBody>
      </p:sp>
      <p:cxnSp>
        <p:nvCxnSpPr>
          <p:cNvPr id="67" name="מחבר ישר 66">
            <a:extLst>
              <a:ext uri="{FF2B5EF4-FFF2-40B4-BE49-F238E27FC236}">
                <a16:creationId xmlns:a16="http://schemas.microsoft.com/office/drawing/2014/main" id="{E601354F-E81D-4D6C-B395-A9207CD11105}"/>
              </a:ext>
            </a:extLst>
          </p:cNvPr>
          <p:cNvCxnSpPr>
            <a:cxnSpLocks/>
          </p:cNvCxnSpPr>
          <p:nvPr/>
        </p:nvCxnSpPr>
        <p:spPr>
          <a:xfrm flipH="1">
            <a:off x="1143003" y="4271212"/>
            <a:ext cx="5104522" cy="0"/>
          </a:xfrm>
          <a:prstGeom prst="line">
            <a:avLst/>
          </a:prstGeom>
          <a:ln>
            <a:solidFill>
              <a:srgbClr val="F1923F"/>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76AE19F-8597-4101-B19C-05110FA7BB71}"/>
              </a:ext>
            </a:extLst>
          </p:cNvPr>
          <p:cNvSpPr txBox="1"/>
          <p:nvPr/>
        </p:nvSpPr>
        <p:spPr>
          <a:xfrm>
            <a:off x="973395" y="4723540"/>
            <a:ext cx="5413270" cy="4927824"/>
          </a:xfrm>
          <a:prstGeom prst="rect">
            <a:avLst/>
          </a:prstGeom>
          <a:noFill/>
        </p:spPr>
        <p:txBody>
          <a:bodyPr wrap="square" lIns="36000" rtlCol="1">
            <a:spAutoFit/>
          </a:bodyPr>
          <a:lstStyle/>
          <a:p>
            <a:pPr algn="r" rtl="1">
              <a:lnSpc>
                <a:spcPct val="150000"/>
              </a:lnSpc>
              <a:spcAft>
                <a:spcPts val="600"/>
              </a:spcAft>
            </a:pPr>
            <a:r>
              <a:rPr lang="he-IL" sz="1600" dirty="0">
                <a:solidFill>
                  <a:schemeClr val="tx1">
                    <a:lumMod val="50000"/>
                    <a:lumOff val="50000"/>
                  </a:schemeClr>
                </a:solidFill>
              </a:rPr>
              <a:t>תהליך הפרידה הוא חלק מתכנית הבוגרים. תכנית הבוגרים מתחילה בגיל 15 אך אנחנו מתחילים להכין את הבוגרים לתהליך הפרידה עצמו מהלך י"ב. התהליך כולל:</a:t>
            </a:r>
          </a:p>
          <a:p>
            <a:pPr marL="182563" indent="-182563" algn="r" rtl="1">
              <a:lnSpc>
                <a:spcPct val="150000"/>
              </a:lnSpc>
              <a:spcAft>
                <a:spcPts val="600"/>
              </a:spcAft>
              <a:buClr>
                <a:srgbClr val="F1923F"/>
              </a:buClr>
              <a:buFont typeface="Arial" panose="020B0604020202020204" pitchFamily="34" charset="0"/>
              <a:buChar char="•"/>
            </a:pPr>
            <a:r>
              <a:rPr lang="he-IL" sz="1500" b="1" dirty="0">
                <a:solidFill>
                  <a:schemeClr val="tx1">
                    <a:lumMod val="50000"/>
                    <a:lumOff val="50000"/>
                  </a:schemeClr>
                </a:solidFill>
                <a:highlight>
                  <a:srgbClr val="FEE9D5"/>
                </a:highlight>
                <a:latin typeface="Arial" pitchFamily="34" charset="0"/>
                <a:cs typeface="Arial" pitchFamily="34" charset="0"/>
              </a:rPr>
              <a:t>מתן הסבר על הצפוי</a:t>
            </a:r>
            <a:r>
              <a:rPr lang="he-IL" sz="1500" b="1" dirty="0">
                <a:solidFill>
                  <a:schemeClr val="tx1">
                    <a:lumMod val="50000"/>
                    <a:lumOff val="50000"/>
                  </a:schemeClr>
                </a:solidFill>
                <a:latin typeface="Arial" pitchFamily="34" charset="0"/>
                <a:cs typeface="Arial" pitchFamily="34" charset="0"/>
              </a:rPr>
              <a:t> </a:t>
            </a:r>
            <a:r>
              <a:rPr lang="he-IL" sz="1500" dirty="0">
                <a:solidFill>
                  <a:schemeClr val="tx1">
                    <a:lumMod val="50000"/>
                    <a:lumOff val="50000"/>
                  </a:schemeClr>
                </a:solidFill>
              </a:rPr>
              <a:t>להם בתקופה שאחרי השהות בכפר.</a:t>
            </a:r>
          </a:p>
          <a:p>
            <a:pPr marL="182563" indent="-182563" algn="r" rtl="1">
              <a:lnSpc>
                <a:spcPct val="150000"/>
              </a:lnSpc>
              <a:spcAft>
                <a:spcPts val="600"/>
              </a:spcAft>
              <a:buClr>
                <a:srgbClr val="F1923F"/>
              </a:buClr>
              <a:buFont typeface="Arial" panose="020B0604020202020204" pitchFamily="34" charset="0"/>
              <a:buChar char="•"/>
            </a:pPr>
            <a:r>
              <a:rPr lang="he-IL" sz="1500" b="1" dirty="0">
                <a:solidFill>
                  <a:schemeClr val="tx1">
                    <a:lumMod val="50000"/>
                    <a:lumOff val="50000"/>
                  </a:schemeClr>
                </a:solidFill>
                <a:highlight>
                  <a:srgbClr val="FEE9D5"/>
                </a:highlight>
                <a:latin typeface="Arial" pitchFamily="34" charset="0"/>
                <a:cs typeface="Arial" pitchFamily="34" charset="0"/>
              </a:rPr>
              <a:t>בניית תכנית פרידה אישית</a:t>
            </a:r>
            <a:r>
              <a:rPr lang="he-IL" sz="1500" dirty="0">
                <a:solidFill>
                  <a:schemeClr val="tx1">
                    <a:lumMod val="50000"/>
                    <a:lumOff val="50000"/>
                  </a:schemeClr>
                </a:solidFill>
                <a:latin typeface="Arial" pitchFamily="34" charset="0"/>
                <a:cs typeface="Arial" pitchFamily="34" charset="0"/>
              </a:rPr>
              <a:t> עם כל בוגר בדגש על הצרכים האישיים: הקשבה, חששות, שאיפות ורצונות, למה יתגעגע, עם מה יהיה לו קשה, מה היה רוצה שיהיה, מה יעזור להקל על הפרידה, משימות לקראת (לדוגמא, סרטון קצר שיוצג בחג הכפר ובו תיעוד של תקופת השהות בכפר).</a:t>
            </a:r>
          </a:p>
          <a:p>
            <a:pPr marL="182563" indent="-182563" algn="r" rtl="1">
              <a:lnSpc>
                <a:spcPct val="150000"/>
              </a:lnSpc>
              <a:spcAft>
                <a:spcPts val="600"/>
              </a:spcAft>
              <a:buClr>
                <a:srgbClr val="F1923F"/>
              </a:buClr>
              <a:buFont typeface="Arial" panose="020B0604020202020204" pitchFamily="34" charset="0"/>
              <a:buChar char="•"/>
            </a:pPr>
            <a:r>
              <a:rPr lang="he-IL" sz="1500" b="1" dirty="0">
                <a:solidFill>
                  <a:schemeClr val="tx1">
                    <a:lumMod val="50000"/>
                    <a:lumOff val="50000"/>
                  </a:schemeClr>
                </a:solidFill>
                <a:highlight>
                  <a:srgbClr val="FEE9D5"/>
                </a:highlight>
                <a:latin typeface="Arial" pitchFamily="34" charset="0"/>
                <a:cs typeface="Arial" pitchFamily="34" charset="0"/>
              </a:rPr>
              <a:t>חג הכפר-</a:t>
            </a:r>
            <a:r>
              <a:rPr lang="he-IL" sz="1500" b="1" dirty="0">
                <a:solidFill>
                  <a:schemeClr val="tx1">
                    <a:lumMod val="50000"/>
                    <a:lumOff val="50000"/>
                  </a:schemeClr>
                </a:solidFill>
                <a:latin typeface="Arial" pitchFamily="34" charset="0"/>
                <a:cs typeface="Arial" pitchFamily="34" charset="0"/>
              </a:rPr>
              <a:t> </a:t>
            </a:r>
            <a:r>
              <a:rPr lang="he-IL" sz="1500" dirty="0">
                <a:solidFill>
                  <a:schemeClr val="tx1">
                    <a:lumMod val="50000"/>
                    <a:lumOff val="50000"/>
                  </a:schemeClr>
                </a:solidFill>
                <a:latin typeface="Arial" pitchFamily="34" charset="0"/>
                <a:cs typeface="Arial" pitchFamily="34" charset="0"/>
              </a:rPr>
              <a:t>ערב הוקרה במהלכו מתקיימת פרידה רשמית מהבוגרים כולל הענקת שי.</a:t>
            </a:r>
          </a:p>
          <a:p>
            <a:pPr marL="182563" indent="-182563" algn="r" rtl="1">
              <a:lnSpc>
                <a:spcPct val="150000"/>
              </a:lnSpc>
              <a:spcAft>
                <a:spcPts val="600"/>
              </a:spcAft>
              <a:buClr>
                <a:srgbClr val="F1923F"/>
              </a:buClr>
              <a:buFont typeface="Arial" panose="020B0604020202020204" pitchFamily="34" charset="0"/>
              <a:buChar char="•"/>
            </a:pPr>
            <a:r>
              <a:rPr lang="he-IL" sz="1500" b="1" dirty="0">
                <a:solidFill>
                  <a:schemeClr val="tx1">
                    <a:lumMod val="50000"/>
                    <a:lumOff val="50000"/>
                  </a:schemeClr>
                </a:solidFill>
                <a:highlight>
                  <a:srgbClr val="FEE9D5"/>
                </a:highlight>
                <a:latin typeface="Arial" pitchFamily="34" charset="0"/>
                <a:cs typeface="Arial" pitchFamily="34" charset="0"/>
              </a:rPr>
              <a:t>ליווי ביום הגיוס</a:t>
            </a:r>
            <a:r>
              <a:rPr lang="he-IL" sz="1500" dirty="0">
                <a:solidFill>
                  <a:schemeClr val="tx1">
                    <a:lumMod val="50000"/>
                    <a:lumOff val="50000"/>
                  </a:schemeClr>
                </a:solidFill>
                <a:latin typeface="Arial" pitchFamily="34" charset="0"/>
                <a:cs typeface="Arial" pitchFamily="34" charset="0"/>
              </a:rPr>
              <a:t> על ידי צוות מהכפר יחד עם חברים וילדים ששהו איתם במשפחתון.</a:t>
            </a:r>
          </a:p>
        </p:txBody>
      </p:sp>
      <p:grpSp>
        <p:nvGrpSpPr>
          <p:cNvPr id="69" name="קבוצה 68">
            <a:extLst>
              <a:ext uri="{FF2B5EF4-FFF2-40B4-BE49-F238E27FC236}">
                <a16:creationId xmlns:a16="http://schemas.microsoft.com/office/drawing/2014/main" id="{7A4F573F-971E-4564-A566-405D2E7F090F}"/>
              </a:ext>
            </a:extLst>
          </p:cNvPr>
          <p:cNvGrpSpPr/>
          <p:nvPr/>
        </p:nvGrpSpPr>
        <p:grpSpPr>
          <a:xfrm>
            <a:off x="4605001" y="4350455"/>
            <a:ext cx="1781665" cy="367765"/>
            <a:chOff x="3512920" y="3086100"/>
            <a:chExt cx="2830202" cy="584200"/>
          </a:xfrm>
        </p:grpSpPr>
        <p:grpSp>
          <p:nvGrpSpPr>
            <p:cNvPr id="70" name="קבוצה 69">
              <a:extLst>
                <a:ext uri="{FF2B5EF4-FFF2-40B4-BE49-F238E27FC236}">
                  <a16:creationId xmlns:a16="http://schemas.microsoft.com/office/drawing/2014/main" id="{93E8602E-2114-4C8C-9444-A22212F2C4A3}"/>
                </a:ext>
              </a:extLst>
            </p:cNvPr>
            <p:cNvGrpSpPr/>
            <p:nvPr/>
          </p:nvGrpSpPr>
          <p:grpSpPr>
            <a:xfrm>
              <a:off x="3512920" y="3086100"/>
              <a:ext cx="2830202" cy="584200"/>
              <a:chOff x="3512920" y="3086100"/>
              <a:chExt cx="2830202" cy="584200"/>
            </a:xfrm>
          </p:grpSpPr>
          <p:sp>
            <p:nvSpPr>
              <p:cNvPr id="72" name="מלבן: פינות מעוגלות 71">
                <a:extLst>
                  <a:ext uri="{FF2B5EF4-FFF2-40B4-BE49-F238E27FC236}">
                    <a16:creationId xmlns:a16="http://schemas.microsoft.com/office/drawing/2014/main" id="{6E389C17-BD15-41F3-A111-6A25A0DDC8F9}"/>
                  </a:ext>
                </a:extLst>
              </p:cNvPr>
              <p:cNvSpPr/>
              <p:nvPr/>
            </p:nvSpPr>
            <p:spPr>
              <a:xfrm>
                <a:off x="3563149" y="3086100"/>
                <a:ext cx="2779973" cy="584200"/>
              </a:xfrm>
              <a:prstGeom prst="roundRect">
                <a:avLst>
                  <a:gd name="adj" fmla="val 50000"/>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3" name="אליפסה 72">
                <a:extLst>
                  <a:ext uri="{FF2B5EF4-FFF2-40B4-BE49-F238E27FC236}">
                    <a16:creationId xmlns:a16="http://schemas.microsoft.com/office/drawing/2014/main" id="{1B5D8F3B-9AF3-42D8-B434-3B6395534EA7}"/>
                  </a:ext>
                </a:extLst>
              </p:cNvPr>
              <p:cNvSpPr/>
              <p:nvPr/>
            </p:nvSpPr>
            <p:spPr>
              <a:xfrm>
                <a:off x="5777548" y="3108200"/>
                <a:ext cx="540000" cy="540000"/>
              </a:xfrm>
              <a:prstGeom prst="ellipse">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4" name="TextBox 73">
                <a:extLst>
                  <a:ext uri="{FF2B5EF4-FFF2-40B4-BE49-F238E27FC236}">
                    <a16:creationId xmlns:a16="http://schemas.microsoft.com/office/drawing/2014/main" id="{D8E124B5-6DEE-4143-B3AD-502AC42C8FB7}"/>
                  </a:ext>
                </a:extLst>
              </p:cNvPr>
              <p:cNvSpPr txBox="1"/>
              <p:nvPr/>
            </p:nvSpPr>
            <p:spPr>
              <a:xfrm>
                <a:off x="3512920" y="3135830"/>
                <a:ext cx="2276536" cy="488908"/>
              </a:xfrm>
              <a:prstGeom prst="rect">
                <a:avLst/>
              </a:prstGeom>
              <a:noFill/>
            </p:spPr>
            <p:txBody>
              <a:bodyPr wrap="square" lIns="36000" rtlCol="1">
                <a:spAutoFit/>
              </a:bodyPr>
              <a:lstStyle/>
              <a:p>
                <a:pPr algn="r" rtl="1">
                  <a:spcAft>
                    <a:spcPts val="600"/>
                  </a:spcAft>
                  <a:buClr>
                    <a:srgbClr val="F1923F"/>
                  </a:buClr>
                </a:pPr>
                <a:r>
                  <a:rPr lang="he-IL" sz="1400" dirty="0">
                    <a:solidFill>
                      <a:schemeClr val="tx1">
                        <a:lumMod val="50000"/>
                        <a:lumOff val="50000"/>
                      </a:schemeClr>
                    </a:solidFill>
                  </a:rPr>
                  <a:t>פרידות מתוכננות</a:t>
                </a:r>
                <a:endParaRPr lang="he-IL" sz="1400" dirty="0">
                  <a:solidFill>
                    <a:schemeClr val="tx1">
                      <a:lumMod val="50000"/>
                      <a:lumOff val="50000"/>
                    </a:schemeClr>
                  </a:solidFill>
                  <a:latin typeface="Arial" pitchFamily="34" charset="0"/>
                  <a:cs typeface="Arial" pitchFamily="34" charset="0"/>
                </a:endParaRPr>
              </a:p>
            </p:txBody>
          </p:sp>
        </p:grpSp>
        <p:pic>
          <p:nvPicPr>
            <p:cNvPr id="71" name="גרפיקה 70">
              <a:extLst>
                <a:ext uri="{FF2B5EF4-FFF2-40B4-BE49-F238E27FC236}">
                  <a16:creationId xmlns:a16="http://schemas.microsoft.com/office/drawing/2014/main" id="{C61CA0DA-02DA-4DE5-B24C-E05E8DD013F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63680" y="3186292"/>
              <a:ext cx="369332" cy="369332"/>
            </a:xfrm>
            <a:prstGeom prst="rect">
              <a:avLst/>
            </a:prstGeom>
          </p:spPr>
        </p:pic>
      </p:grpSp>
      <p:sp>
        <p:nvSpPr>
          <p:cNvPr id="38" name="מלבן 37">
            <a:hlinkClick r:id="" action="ppaction://hlinkshowjump?jump=nextslide"/>
            <a:extLst>
              <a:ext uri="{FF2B5EF4-FFF2-40B4-BE49-F238E27FC236}">
                <a16:creationId xmlns:a16="http://schemas.microsoft.com/office/drawing/2014/main" id="{CBF58A6C-2CD6-4CD5-BB43-B327CC096AB8}"/>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מלבן 38">
            <a:hlinkClick r:id="" action="ppaction://hlinkshowjump?jump=previousslide"/>
            <a:extLst>
              <a:ext uri="{FF2B5EF4-FFF2-40B4-BE49-F238E27FC236}">
                <a16:creationId xmlns:a16="http://schemas.microsoft.com/office/drawing/2014/main" id="{87358580-8DF0-4D2A-96D7-B575DBC3A6C1}"/>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מלבן 39">
            <a:hlinkClick r:id="rId4" action="ppaction://hlinksldjump"/>
            <a:extLst>
              <a:ext uri="{FF2B5EF4-FFF2-40B4-BE49-F238E27FC236}">
                <a16:creationId xmlns:a16="http://schemas.microsoft.com/office/drawing/2014/main" id="{E369DE44-4B96-4EE0-9422-803317FCE525}"/>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מלבן 40">
            <a:hlinkClick r:id="rId5" action="ppaction://hlinksldjump"/>
            <a:extLst>
              <a:ext uri="{FF2B5EF4-FFF2-40B4-BE49-F238E27FC236}">
                <a16:creationId xmlns:a16="http://schemas.microsoft.com/office/drawing/2014/main" id="{194967BA-8D2C-489E-82EE-396A10C78C0D}"/>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מציין מיקום של מספר שקופית 3">
            <a:extLst>
              <a:ext uri="{FF2B5EF4-FFF2-40B4-BE49-F238E27FC236}">
                <a16:creationId xmlns:a16="http://schemas.microsoft.com/office/drawing/2014/main" id="{2E928F86-00DE-4690-9C11-9446C62A8269}"/>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135</a:t>
            </a:fld>
            <a:endParaRPr lang="he-IL" dirty="0"/>
          </a:p>
        </p:txBody>
      </p:sp>
    </p:spTree>
    <p:extLst>
      <p:ext uri="{BB962C8B-B14F-4D97-AF65-F5344CB8AC3E}">
        <p14:creationId xmlns:p14="http://schemas.microsoft.com/office/powerpoint/2010/main" val="21650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מלבן 32">
            <a:extLst>
              <a:ext uri="{FF2B5EF4-FFF2-40B4-BE49-F238E27FC236}">
                <a16:creationId xmlns:a16="http://schemas.microsoft.com/office/drawing/2014/main" id="{E5AC95F4-6EE0-427A-A5B6-C9E76FE5841B}"/>
              </a:ext>
            </a:extLst>
          </p:cNvPr>
          <p:cNvSpPr/>
          <p:nvPr/>
        </p:nvSpPr>
        <p:spPr>
          <a:xfrm>
            <a:off x="824810" y="2153676"/>
            <a:ext cx="5908524" cy="761378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פרידת ילד מהכפר</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68" name="TextBox 67">
            <a:extLst>
              <a:ext uri="{FF2B5EF4-FFF2-40B4-BE49-F238E27FC236}">
                <a16:creationId xmlns:a16="http://schemas.microsoft.com/office/drawing/2014/main" id="{376AE19F-8597-4101-B19C-05110FA7BB71}"/>
              </a:ext>
            </a:extLst>
          </p:cNvPr>
          <p:cNvSpPr txBox="1"/>
          <p:nvPr/>
        </p:nvSpPr>
        <p:spPr>
          <a:xfrm>
            <a:off x="824810" y="2753480"/>
            <a:ext cx="5561855" cy="1893339"/>
          </a:xfrm>
          <a:prstGeom prst="rect">
            <a:avLst/>
          </a:prstGeom>
          <a:noFill/>
        </p:spPr>
        <p:txBody>
          <a:bodyPr wrap="square" lIns="36000" rtlCol="1">
            <a:spAutoFit/>
          </a:bodyPr>
          <a:lstStyle/>
          <a:p>
            <a:pPr algn="r" rtl="1">
              <a:lnSpc>
                <a:spcPct val="150000"/>
              </a:lnSpc>
              <a:spcAft>
                <a:spcPts val="600"/>
              </a:spcAft>
            </a:pPr>
            <a:r>
              <a:rPr lang="he-IL" sz="1600" dirty="0">
                <a:solidFill>
                  <a:schemeClr val="tx1">
                    <a:lumMod val="50000"/>
                    <a:lumOff val="50000"/>
                  </a:schemeClr>
                </a:solidFill>
              </a:rPr>
              <a:t>לרוב מדובר במצב שאיננו צפוי. </a:t>
            </a:r>
            <a:r>
              <a:rPr lang="he-IL" sz="1600" b="1" dirty="0">
                <a:solidFill>
                  <a:schemeClr val="tx1">
                    <a:lumMod val="50000"/>
                    <a:lumOff val="50000"/>
                  </a:schemeClr>
                </a:solidFill>
                <a:highlight>
                  <a:srgbClr val="FEE9D5"/>
                </a:highlight>
                <a:latin typeface="Arial" pitchFamily="34" charset="0"/>
                <a:cs typeface="Arial" pitchFamily="34" charset="0"/>
              </a:rPr>
              <a:t>אנו משתדלים ליצור קשר על המתבגר ולכלול את מרכיבי הפרידה הצפויה עד כמה שניתן:</a:t>
            </a:r>
            <a:r>
              <a:rPr lang="he-IL" sz="1600" dirty="0">
                <a:solidFill>
                  <a:schemeClr val="tx1">
                    <a:lumMod val="50000"/>
                    <a:lumOff val="50000"/>
                  </a:schemeClr>
                </a:solidFill>
              </a:rPr>
              <a:t> יוצרים איתו קשר ומזמינים אותו להגיע להיפרד לפחות ממי שקרוב אליו. במידה והוא מסכים להגיע, ננהל איתו שיחת פרידה אישית. במידה ולא, נארוז עבורו את הציוד האישי ונצרף מכתב פרידה אישי מאיתנו.</a:t>
            </a:r>
          </a:p>
        </p:txBody>
      </p:sp>
      <p:grpSp>
        <p:nvGrpSpPr>
          <p:cNvPr id="70" name="קבוצה 69">
            <a:extLst>
              <a:ext uri="{FF2B5EF4-FFF2-40B4-BE49-F238E27FC236}">
                <a16:creationId xmlns:a16="http://schemas.microsoft.com/office/drawing/2014/main" id="{93E8602E-2114-4C8C-9444-A22212F2C4A3}"/>
              </a:ext>
            </a:extLst>
          </p:cNvPr>
          <p:cNvGrpSpPr/>
          <p:nvPr/>
        </p:nvGrpSpPr>
        <p:grpSpPr>
          <a:xfrm>
            <a:off x="4400549" y="2380391"/>
            <a:ext cx="1986117" cy="367765"/>
            <a:chOff x="3188145" y="3086100"/>
            <a:chExt cx="3154977" cy="584200"/>
          </a:xfrm>
        </p:grpSpPr>
        <p:sp>
          <p:nvSpPr>
            <p:cNvPr id="72" name="מלבן: פינות מעוגלות 71">
              <a:extLst>
                <a:ext uri="{FF2B5EF4-FFF2-40B4-BE49-F238E27FC236}">
                  <a16:creationId xmlns:a16="http://schemas.microsoft.com/office/drawing/2014/main" id="{6E389C17-BD15-41F3-A111-6A25A0DDC8F9}"/>
                </a:ext>
              </a:extLst>
            </p:cNvPr>
            <p:cNvSpPr/>
            <p:nvPr/>
          </p:nvSpPr>
          <p:spPr>
            <a:xfrm>
              <a:off x="3188145" y="3086100"/>
              <a:ext cx="3154977" cy="584200"/>
            </a:xfrm>
            <a:prstGeom prst="roundRect">
              <a:avLst>
                <a:gd name="adj" fmla="val 50000"/>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3" name="אליפסה 72">
              <a:extLst>
                <a:ext uri="{FF2B5EF4-FFF2-40B4-BE49-F238E27FC236}">
                  <a16:creationId xmlns:a16="http://schemas.microsoft.com/office/drawing/2014/main" id="{1B5D8F3B-9AF3-42D8-B434-3B6395534EA7}"/>
                </a:ext>
              </a:extLst>
            </p:cNvPr>
            <p:cNvSpPr/>
            <p:nvPr/>
          </p:nvSpPr>
          <p:spPr>
            <a:xfrm>
              <a:off x="5777548" y="3108200"/>
              <a:ext cx="540000" cy="540000"/>
            </a:xfrm>
            <a:prstGeom prst="ellipse">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4" name="TextBox 73">
              <a:extLst>
                <a:ext uri="{FF2B5EF4-FFF2-40B4-BE49-F238E27FC236}">
                  <a16:creationId xmlns:a16="http://schemas.microsoft.com/office/drawing/2014/main" id="{D8E124B5-6DEE-4143-B3AD-502AC42C8FB7}"/>
                </a:ext>
              </a:extLst>
            </p:cNvPr>
            <p:cNvSpPr txBox="1"/>
            <p:nvPr/>
          </p:nvSpPr>
          <p:spPr>
            <a:xfrm>
              <a:off x="3334408" y="3135830"/>
              <a:ext cx="2455048" cy="488908"/>
            </a:xfrm>
            <a:prstGeom prst="rect">
              <a:avLst/>
            </a:prstGeom>
            <a:noFill/>
          </p:spPr>
          <p:txBody>
            <a:bodyPr wrap="square" lIns="36000" rtlCol="1">
              <a:spAutoFit/>
            </a:bodyPr>
            <a:lstStyle/>
            <a:p>
              <a:pPr algn="r" rtl="1">
                <a:spcAft>
                  <a:spcPts val="600"/>
                </a:spcAft>
                <a:buClr>
                  <a:srgbClr val="F1923F"/>
                </a:buClr>
              </a:pPr>
              <a:r>
                <a:rPr lang="he-IL" sz="1400" dirty="0">
                  <a:solidFill>
                    <a:schemeClr val="tx1">
                      <a:lumMod val="50000"/>
                      <a:lumOff val="50000"/>
                    </a:schemeClr>
                  </a:solidFill>
                </a:rPr>
                <a:t>פרידות לא מתוכננות</a:t>
              </a:r>
              <a:endParaRPr lang="he-IL" sz="1400" dirty="0">
                <a:solidFill>
                  <a:schemeClr val="tx1">
                    <a:lumMod val="50000"/>
                    <a:lumOff val="50000"/>
                  </a:schemeClr>
                </a:solidFill>
                <a:latin typeface="Arial" pitchFamily="34" charset="0"/>
                <a:cs typeface="Arial" pitchFamily="34" charset="0"/>
              </a:endParaRPr>
            </a:p>
          </p:txBody>
        </p:sp>
      </p:grpSp>
      <p:grpSp>
        <p:nvGrpSpPr>
          <p:cNvPr id="38" name="קבוצה 37">
            <a:extLst>
              <a:ext uri="{FF2B5EF4-FFF2-40B4-BE49-F238E27FC236}">
                <a16:creationId xmlns:a16="http://schemas.microsoft.com/office/drawing/2014/main" id="{DB607AD5-3821-482E-9E9C-44CF6C250BEE}"/>
              </a:ext>
            </a:extLst>
          </p:cNvPr>
          <p:cNvGrpSpPr/>
          <p:nvPr/>
        </p:nvGrpSpPr>
        <p:grpSpPr>
          <a:xfrm>
            <a:off x="6173149" y="2465350"/>
            <a:ext cx="66790" cy="210545"/>
            <a:chOff x="6823351" y="2922829"/>
            <a:chExt cx="1219200" cy="3843328"/>
          </a:xfrm>
          <a:solidFill>
            <a:schemeClr val="bg1"/>
          </a:solidFill>
        </p:grpSpPr>
        <p:sp>
          <p:nvSpPr>
            <p:cNvPr id="39" name="צורה חופשית: צורה 38">
              <a:extLst>
                <a:ext uri="{FF2B5EF4-FFF2-40B4-BE49-F238E27FC236}">
                  <a16:creationId xmlns:a16="http://schemas.microsoft.com/office/drawing/2014/main" id="{A682652D-CC88-45E3-A38A-E21612718B77}"/>
                </a:ext>
              </a:extLst>
            </p:cNvPr>
            <p:cNvSpPr/>
            <p:nvPr/>
          </p:nvSpPr>
          <p:spPr>
            <a:xfrm>
              <a:off x="6905014" y="5794607"/>
              <a:ext cx="1057275" cy="971550"/>
            </a:xfrm>
            <a:custGeom>
              <a:avLst/>
              <a:gdLst>
                <a:gd name="connsiteX0" fmla="*/ 877405 w 1057275"/>
                <a:gd name="connsiteY0" fmla="*/ 7144 h 971550"/>
                <a:gd name="connsiteX1" fmla="*/ 181213 w 1057275"/>
                <a:gd name="connsiteY1" fmla="*/ 7144 h 971550"/>
                <a:gd name="connsiteX2" fmla="*/ 58807 w 1057275"/>
                <a:gd name="connsiteY2" fmla="*/ 58817 h 971550"/>
                <a:gd name="connsiteX3" fmla="*/ 7144 w 1057275"/>
                <a:gd name="connsiteY3" fmla="*/ 181185 h 971550"/>
                <a:gd name="connsiteX4" fmla="*/ 7144 w 1057275"/>
                <a:gd name="connsiteY4" fmla="*/ 790337 h 971550"/>
                <a:gd name="connsiteX5" fmla="*/ 58807 w 1057275"/>
                <a:gd name="connsiteY5" fmla="*/ 912771 h 971550"/>
                <a:gd name="connsiteX6" fmla="*/ 181213 w 1057275"/>
                <a:gd name="connsiteY6" fmla="*/ 964406 h 971550"/>
                <a:gd name="connsiteX7" fmla="*/ 877462 w 1057275"/>
                <a:gd name="connsiteY7" fmla="*/ 964406 h 971550"/>
                <a:gd name="connsiteX8" fmla="*/ 999839 w 1057275"/>
                <a:gd name="connsiteY8" fmla="*/ 912771 h 971550"/>
                <a:gd name="connsiteX9" fmla="*/ 1051465 w 1057275"/>
                <a:gd name="connsiteY9" fmla="*/ 790337 h 971550"/>
                <a:gd name="connsiteX10" fmla="*/ 1051465 w 1057275"/>
                <a:gd name="connsiteY10" fmla="*/ 181185 h 971550"/>
                <a:gd name="connsiteX11" fmla="*/ 999773 w 1057275"/>
                <a:gd name="connsiteY11" fmla="*/ 58817 h 971550"/>
                <a:gd name="connsiteX12" fmla="*/ 877405 w 1057275"/>
                <a:gd name="connsiteY12" fmla="*/ 7144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7275" h="971550">
                  <a:moveTo>
                    <a:pt x="877405" y="7144"/>
                  </a:moveTo>
                  <a:lnTo>
                    <a:pt x="181213" y="7144"/>
                  </a:lnTo>
                  <a:cubicBezTo>
                    <a:pt x="134064" y="7144"/>
                    <a:pt x="93269" y="24394"/>
                    <a:pt x="58807" y="58817"/>
                  </a:cubicBezTo>
                  <a:cubicBezTo>
                    <a:pt x="24374" y="93269"/>
                    <a:pt x="7144" y="134036"/>
                    <a:pt x="7144" y="181185"/>
                  </a:cubicBezTo>
                  <a:lnTo>
                    <a:pt x="7144" y="790337"/>
                  </a:lnTo>
                  <a:cubicBezTo>
                    <a:pt x="7144" y="837467"/>
                    <a:pt x="24374" y="878272"/>
                    <a:pt x="58807" y="912771"/>
                  </a:cubicBezTo>
                  <a:cubicBezTo>
                    <a:pt x="93297" y="947156"/>
                    <a:pt x="134055" y="964406"/>
                    <a:pt x="181213" y="964406"/>
                  </a:cubicBezTo>
                  <a:lnTo>
                    <a:pt x="877462" y="964406"/>
                  </a:lnTo>
                  <a:cubicBezTo>
                    <a:pt x="924535" y="964406"/>
                    <a:pt x="965349" y="947156"/>
                    <a:pt x="999839" y="912771"/>
                  </a:cubicBezTo>
                  <a:cubicBezTo>
                    <a:pt x="1034225" y="878281"/>
                    <a:pt x="1051465" y="837476"/>
                    <a:pt x="1051465" y="790337"/>
                  </a:cubicBezTo>
                  <a:lnTo>
                    <a:pt x="1051465" y="181185"/>
                  </a:lnTo>
                  <a:cubicBezTo>
                    <a:pt x="1051465" y="134045"/>
                    <a:pt x="1034196" y="93278"/>
                    <a:pt x="999773" y="58817"/>
                  </a:cubicBezTo>
                  <a:cubicBezTo>
                    <a:pt x="965321" y="24365"/>
                    <a:pt x="924506" y="7144"/>
                    <a:pt x="877405" y="7144"/>
                  </a:cubicBezTo>
                  <a:close/>
                </a:path>
              </a:pathLst>
            </a:custGeom>
            <a:grpFill/>
            <a:ln w="9525" cap="flat">
              <a:noFill/>
              <a:prstDash val="solid"/>
              <a:miter/>
            </a:ln>
          </p:spPr>
          <p:txBody>
            <a:bodyPr rtlCol="1" anchor="ctr"/>
            <a:lstStyle/>
            <a:p>
              <a:endParaRPr lang="he-IL"/>
            </a:p>
          </p:txBody>
        </p:sp>
        <p:sp>
          <p:nvSpPr>
            <p:cNvPr id="40" name="צורה חופשית: צורה 39">
              <a:extLst>
                <a:ext uri="{FF2B5EF4-FFF2-40B4-BE49-F238E27FC236}">
                  <a16:creationId xmlns:a16="http://schemas.microsoft.com/office/drawing/2014/main" id="{C9253E64-13FE-4AA5-8F82-EBE0D1964ACD}"/>
                </a:ext>
              </a:extLst>
            </p:cNvPr>
            <p:cNvSpPr/>
            <p:nvPr/>
          </p:nvSpPr>
          <p:spPr>
            <a:xfrm>
              <a:off x="6823351" y="2922829"/>
              <a:ext cx="1219200" cy="2447925"/>
            </a:xfrm>
            <a:custGeom>
              <a:avLst/>
              <a:gdLst>
                <a:gd name="connsiteX0" fmla="*/ 1167094 w 1219200"/>
                <a:gd name="connsiteY0" fmla="*/ 58807 h 2447925"/>
                <a:gd name="connsiteX1" fmla="*/ 1046060 w 1219200"/>
                <a:gd name="connsiteY1" fmla="*/ 7144 h 2447925"/>
                <a:gd name="connsiteX2" fmla="*/ 175866 w 1219200"/>
                <a:gd name="connsiteY2" fmla="*/ 7144 h 2447925"/>
                <a:gd name="connsiteX3" fmla="*/ 54870 w 1219200"/>
                <a:gd name="connsiteY3" fmla="*/ 58807 h 2447925"/>
                <a:gd name="connsiteX4" fmla="*/ 7283 w 1219200"/>
                <a:gd name="connsiteY4" fmla="*/ 181204 h 2447925"/>
                <a:gd name="connsiteX5" fmla="*/ 83407 w 1219200"/>
                <a:gd name="connsiteY5" fmla="*/ 2269703 h 2447925"/>
                <a:gd name="connsiteX6" fmla="*/ 139147 w 1219200"/>
                <a:gd name="connsiteY6" fmla="*/ 2392071 h 2447925"/>
                <a:gd name="connsiteX7" fmla="*/ 262886 w 1219200"/>
                <a:gd name="connsiteY7" fmla="*/ 2443801 h 2447925"/>
                <a:gd name="connsiteX8" fmla="*/ 959135 w 1219200"/>
                <a:gd name="connsiteY8" fmla="*/ 2443801 h 2447925"/>
                <a:gd name="connsiteX9" fmla="*/ 1082874 w 1219200"/>
                <a:gd name="connsiteY9" fmla="*/ 2392071 h 2447925"/>
                <a:gd name="connsiteX10" fmla="*/ 1138615 w 1219200"/>
                <a:gd name="connsiteY10" fmla="*/ 2269703 h 2447925"/>
                <a:gd name="connsiteX11" fmla="*/ 1214691 w 1219200"/>
                <a:gd name="connsiteY11" fmla="*/ 181204 h 2447925"/>
                <a:gd name="connsiteX12" fmla="*/ 1167094 w 1219200"/>
                <a:gd name="connsiteY12" fmla="*/ 58807 h 244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 h="2447925">
                  <a:moveTo>
                    <a:pt x="1167094" y="58807"/>
                  </a:moveTo>
                  <a:cubicBezTo>
                    <a:pt x="1133557" y="24403"/>
                    <a:pt x="1093228" y="7144"/>
                    <a:pt x="1046060" y="7144"/>
                  </a:cubicBezTo>
                  <a:lnTo>
                    <a:pt x="175866" y="7144"/>
                  </a:lnTo>
                  <a:cubicBezTo>
                    <a:pt x="128736" y="7144"/>
                    <a:pt x="88426" y="24403"/>
                    <a:pt x="54870" y="58807"/>
                  </a:cubicBezTo>
                  <a:cubicBezTo>
                    <a:pt x="21332" y="93259"/>
                    <a:pt x="5473" y="134074"/>
                    <a:pt x="7283" y="181204"/>
                  </a:cubicBezTo>
                  <a:lnTo>
                    <a:pt x="83407" y="2269703"/>
                  </a:lnTo>
                  <a:cubicBezTo>
                    <a:pt x="85216" y="2316833"/>
                    <a:pt x="103781" y="2357676"/>
                    <a:pt x="139147" y="2392071"/>
                  </a:cubicBezTo>
                  <a:cubicBezTo>
                    <a:pt x="174494" y="2426561"/>
                    <a:pt x="215738" y="2443801"/>
                    <a:pt x="262886" y="2443801"/>
                  </a:cubicBezTo>
                  <a:lnTo>
                    <a:pt x="959135" y="2443801"/>
                  </a:lnTo>
                  <a:cubicBezTo>
                    <a:pt x="1006208" y="2443801"/>
                    <a:pt x="1047441" y="2426561"/>
                    <a:pt x="1082874" y="2392071"/>
                  </a:cubicBezTo>
                  <a:cubicBezTo>
                    <a:pt x="1118212" y="2357685"/>
                    <a:pt x="1136719" y="2316842"/>
                    <a:pt x="1138615" y="2269703"/>
                  </a:cubicBezTo>
                  <a:lnTo>
                    <a:pt x="1214691" y="181204"/>
                  </a:lnTo>
                  <a:cubicBezTo>
                    <a:pt x="1216577" y="134074"/>
                    <a:pt x="1200642" y="93297"/>
                    <a:pt x="1167094" y="58807"/>
                  </a:cubicBezTo>
                  <a:close/>
                </a:path>
              </a:pathLst>
            </a:custGeom>
            <a:grpFill/>
            <a:ln w="9525" cap="flat">
              <a:noFill/>
              <a:prstDash val="solid"/>
              <a:miter/>
            </a:ln>
          </p:spPr>
          <p:txBody>
            <a:bodyPr rtlCol="1" anchor="ctr"/>
            <a:lstStyle/>
            <a:p>
              <a:endParaRPr lang="he-IL"/>
            </a:p>
          </p:txBody>
        </p:sp>
      </p:grpSp>
      <p:sp>
        <p:nvSpPr>
          <p:cNvPr id="41" name="TextBox 40">
            <a:extLst>
              <a:ext uri="{FF2B5EF4-FFF2-40B4-BE49-F238E27FC236}">
                <a16:creationId xmlns:a16="http://schemas.microsoft.com/office/drawing/2014/main" id="{48F1C6A9-8F76-4AE9-84CC-5AE6D3FB6EFD}"/>
              </a:ext>
            </a:extLst>
          </p:cNvPr>
          <p:cNvSpPr txBox="1"/>
          <p:nvPr/>
        </p:nvSpPr>
        <p:spPr>
          <a:xfrm>
            <a:off x="2462187" y="4938443"/>
            <a:ext cx="3667487" cy="323165"/>
          </a:xfrm>
          <a:prstGeom prst="rect">
            <a:avLst/>
          </a:prstGeom>
          <a:noFill/>
        </p:spPr>
        <p:txBody>
          <a:bodyPr wrap="square" lIns="36000" rtlCol="1">
            <a:spAutoFit/>
          </a:bodyPr>
          <a:lstStyle/>
          <a:p>
            <a:pPr algn="r" rtl="1">
              <a:spcAft>
                <a:spcPts val="600"/>
              </a:spcAft>
            </a:pPr>
            <a:r>
              <a:rPr lang="he-IL" sz="1500" dirty="0">
                <a:solidFill>
                  <a:srgbClr val="F1923F"/>
                </a:solidFill>
                <a:latin typeface="Arial" pitchFamily="34" charset="0"/>
                <a:cs typeface="Arial" pitchFamily="34" charset="0"/>
              </a:rPr>
              <a:t>חזרה לבית הביולוגי</a:t>
            </a:r>
          </a:p>
        </p:txBody>
      </p:sp>
      <p:sp>
        <p:nvSpPr>
          <p:cNvPr id="42" name="אליפסה 41">
            <a:extLst>
              <a:ext uri="{FF2B5EF4-FFF2-40B4-BE49-F238E27FC236}">
                <a16:creationId xmlns:a16="http://schemas.microsoft.com/office/drawing/2014/main" id="{CA1ECAA8-815C-42DE-A7D4-8160DC879233}"/>
              </a:ext>
            </a:extLst>
          </p:cNvPr>
          <p:cNvSpPr/>
          <p:nvPr/>
        </p:nvSpPr>
        <p:spPr>
          <a:xfrm>
            <a:off x="6108382" y="4972098"/>
            <a:ext cx="278284" cy="278284"/>
          </a:xfrm>
          <a:prstGeom prst="ellipse">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500" dirty="0"/>
              <a:t>2</a:t>
            </a:r>
            <a:endParaRPr lang="he-IL" sz="1500" dirty="0"/>
          </a:p>
        </p:txBody>
      </p:sp>
      <p:cxnSp>
        <p:nvCxnSpPr>
          <p:cNvPr id="43" name="מחבר ישר 42">
            <a:extLst>
              <a:ext uri="{FF2B5EF4-FFF2-40B4-BE49-F238E27FC236}">
                <a16:creationId xmlns:a16="http://schemas.microsoft.com/office/drawing/2014/main" id="{7ED1E66F-5455-4E10-9724-DFCE1167E844}"/>
              </a:ext>
            </a:extLst>
          </p:cNvPr>
          <p:cNvCxnSpPr>
            <a:cxnSpLocks/>
          </p:cNvCxnSpPr>
          <p:nvPr/>
        </p:nvCxnSpPr>
        <p:spPr>
          <a:xfrm flipH="1">
            <a:off x="1143003" y="5242762"/>
            <a:ext cx="5104522" cy="0"/>
          </a:xfrm>
          <a:prstGeom prst="line">
            <a:avLst/>
          </a:prstGeom>
          <a:ln>
            <a:solidFill>
              <a:srgbClr val="F1923F"/>
            </a:solidFill>
          </a:ln>
        </p:spPr>
        <p:style>
          <a:lnRef idx="1">
            <a:schemeClr val="accent1"/>
          </a:lnRef>
          <a:fillRef idx="0">
            <a:schemeClr val="accent1"/>
          </a:fillRef>
          <a:effectRef idx="0">
            <a:schemeClr val="accent1"/>
          </a:effectRef>
          <a:fontRef idx="minor">
            <a:schemeClr val="tx1"/>
          </a:fontRef>
        </p:style>
      </p:cxnSp>
      <p:grpSp>
        <p:nvGrpSpPr>
          <p:cNvPr id="44" name="קבוצה 43">
            <a:extLst>
              <a:ext uri="{FF2B5EF4-FFF2-40B4-BE49-F238E27FC236}">
                <a16:creationId xmlns:a16="http://schemas.microsoft.com/office/drawing/2014/main" id="{AFDD6ABB-A7AD-43E9-B001-D01010C11F20}"/>
              </a:ext>
            </a:extLst>
          </p:cNvPr>
          <p:cNvGrpSpPr/>
          <p:nvPr/>
        </p:nvGrpSpPr>
        <p:grpSpPr>
          <a:xfrm>
            <a:off x="4605001" y="5322005"/>
            <a:ext cx="1781665" cy="367765"/>
            <a:chOff x="3512920" y="3086100"/>
            <a:chExt cx="2830202" cy="584200"/>
          </a:xfrm>
        </p:grpSpPr>
        <p:grpSp>
          <p:nvGrpSpPr>
            <p:cNvPr id="45" name="קבוצה 44">
              <a:extLst>
                <a:ext uri="{FF2B5EF4-FFF2-40B4-BE49-F238E27FC236}">
                  <a16:creationId xmlns:a16="http://schemas.microsoft.com/office/drawing/2014/main" id="{3EAE0DB6-F307-42FD-B083-FE5C719F983E}"/>
                </a:ext>
              </a:extLst>
            </p:cNvPr>
            <p:cNvGrpSpPr/>
            <p:nvPr/>
          </p:nvGrpSpPr>
          <p:grpSpPr>
            <a:xfrm>
              <a:off x="3512920" y="3086100"/>
              <a:ext cx="2830202" cy="584200"/>
              <a:chOff x="3512920" y="3086100"/>
              <a:chExt cx="2830202" cy="584200"/>
            </a:xfrm>
          </p:grpSpPr>
          <p:sp>
            <p:nvSpPr>
              <p:cNvPr id="47" name="מלבן: פינות מעוגלות 46">
                <a:extLst>
                  <a:ext uri="{FF2B5EF4-FFF2-40B4-BE49-F238E27FC236}">
                    <a16:creationId xmlns:a16="http://schemas.microsoft.com/office/drawing/2014/main" id="{6A2AE304-A3A0-49F2-A471-672301C196CC}"/>
                  </a:ext>
                </a:extLst>
              </p:cNvPr>
              <p:cNvSpPr/>
              <p:nvPr/>
            </p:nvSpPr>
            <p:spPr>
              <a:xfrm>
                <a:off x="3563149" y="3086100"/>
                <a:ext cx="2779973" cy="584200"/>
              </a:xfrm>
              <a:prstGeom prst="roundRect">
                <a:avLst>
                  <a:gd name="adj" fmla="val 50000"/>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48" name="אליפסה 47">
                <a:extLst>
                  <a:ext uri="{FF2B5EF4-FFF2-40B4-BE49-F238E27FC236}">
                    <a16:creationId xmlns:a16="http://schemas.microsoft.com/office/drawing/2014/main" id="{07F4C07B-6C91-47E4-8BAB-F3F792620181}"/>
                  </a:ext>
                </a:extLst>
              </p:cNvPr>
              <p:cNvSpPr/>
              <p:nvPr/>
            </p:nvSpPr>
            <p:spPr>
              <a:xfrm>
                <a:off x="5777548" y="3108200"/>
                <a:ext cx="540000" cy="540000"/>
              </a:xfrm>
              <a:prstGeom prst="ellipse">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49" name="TextBox 48">
                <a:extLst>
                  <a:ext uri="{FF2B5EF4-FFF2-40B4-BE49-F238E27FC236}">
                    <a16:creationId xmlns:a16="http://schemas.microsoft.com/office/drawing/2014/main" id="{139023AE-0D12-48BD-9505-569EA7B264ED}"/>
                  </a:ext>
                </a:extLst>
              </p:cNvPr>
              <p:cNvSpPr txBox="1"/>
              <p:nvPr/>
            </p:nvSpPr>
            <p:spPr>
              <a:xfrm>
                <a:off x="3512920" y="3135830"/>
                <a:ext cx="2276536" cy="488908"/>
              </a:xfrm>
              <a:prstGeom prst="rect">
                <a:avLst/>
              </a:prstGeom>
              <a:noFill/>
            </p:spPr>
            <p:txBody>
              <a:bodyPr wrap="square" lIns="36000" rtlCol="1">
                <a:spAutoFit/>
              </a:bodyPr>
              <a:lstStyle/>
              <a:p>
                <a:pPr algn="r" rtl="1">
                  <a:spcAft>
                    <a:spcPts val="600"/>
                  </a:spcAft>
                  <a:buClr>
                    <a:srgbClr val="F1923F"/>
                  </a:buClr>
                </a:pPr>
                <a:r>
                  <a:rPr lang="he-IL" sz="1400" dirty="0">
                    <a:solidFill>
                      <a:schemeClr val="tx1">
                        <a:lumMod val="50000"/>
                        <a:lumOff val="50000"/>
                      </a:schemeClr>
                    </a:solidFill>
                  </a:rPr>
                  <a:t>פרידות מתוכננות</a:t>
                </a:r>
                <a:endParaRPr lang="he-IL" sz="1400" dirty="0">
                  <a:solidFill>
                    <a:schemeClr val="tx1">
                      <a:lumMod val="50000"/>
                      <a:lumOff val="50000"/>
                    </a:schemeClr>
                  </a:solidFill>
                  <a:latin typeface="Arial" pitchFamily="34" charset="0"/>
                  <a:cs typeface="Arial" pitchFamily="34" charset="0"/>
                </a:endParaRPr>
              </a:p>
            </p:txBody>
          </p:sp>
        </p:grpSp>
        <p:pic>
          <p:nvPicPr>
            <p:cNvPr id="46" name="גרפיקה 45">
              <a:extLst>
                <a:ext uri="{FF2B5EF4-FFF2-40B4-BE49-F238E27FC236}">
                  <a16:creationId xmlns:a16="http://schemas.microsoft.com/office/drawing/2014/main" id="{E302E6F2-ED01-4AC7-9718-FB10E1C14FE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63680" y="3186292"/>
              <a:ext cx="369332" cy="369332"/>
            </a:xfrm>
            <a:prstGeom prst="rect">
              <a:avLst/>
            </a:prstGeom>
          </p:spPr>
        </p:pic>
      </p:grpSp>
      <p:sp>
        <p:nvSpPr>
          <p:cNvPr id="50" name="TextBox 49">
            <a:extLst>
              <a:ext uri="{FF2B5EF4-FFF2-40B4-BE49-F238E27FC236}">
                <a16:creationId xmlns:a16="http://schemas.microsoft.com/office/drawing/2014/main" id="{8B263EA4-29BB-4D31-AD80-98B30F390A61}"/>
              </a:ext>
            </a:extLst>
          </p:cNvPr>
          <p:cNvSpPr txBox="1"/>
          <p:nvPr/>
        </p:nvSpPr>
        <p:spPr>
          <a:xfrm>
            <a:off x="929854" y="5781473"/>
            <a:ext cx="5413270" cy="3447610"/>
          </a:xfrm>
          <a:prstGeom prst="rect">
            <a:avLst/>
          </a:prstGeom>
          <a:noFill/>
        </p:spPr>
        <p:txBody>
          <a:bodyPr wrap="square" lIns="36000" rtlCol="1">
            <a:spAutoFit/>
          </a:bodyPr>
          <a:lstStyle/>
          <a:p>
            <a:pPr algn="r" rtl="1">
              <a:lnSpc>
                <a:spcPct val="150000"/>
              </a:lnSpc>
              <a:spcAft>
                <a:spcPts val="600"/>
              </a:spcAft>
            </a:pPr>
            <a:r>
              <a:rPr lang="he-IL" sz="1600" dirty="0">
                <a:solidFill>
                  <a:schemeClr val="tx1">
                    <a:lumMod val="50000"/>
                    <a:lumOff val="50000"/>
                  </a:schemeClr>
                </a:solidFill>
              </a:rPr>
              <a:t>במקרה בו הסיבה נוגעת לשיפור במצב המשפחתי ו/או בקשת ההורים והילד, התהליך המתוכנן כולל שלבים בירוקרטיים אל מול מערכת הרווחה ובתי המפשט (במידת הצורך). תהליך זה מתבצע על ידי </a:t>
            </a:r>
            <a:r>
              <a:rPr lang="he-IL" sz="1600" dirty="0" err="1">
                <a:solidFill>
                  <a:schemeClr val="tx1">
                    <a:lumMod val="50000"/>
                    <a:lumOff val="50000"/>
                  </a:schemeClr>
                </a:solidFill>
              </a:rPr>
              <a:t>העו"ס</a:t>
            </a:r>
            <a:r>
              <a:rPr lang="he-IL" sz="1600" dirty="0">
                <a:solidFill>
                  <a:schemeClr val="tx1">
                    <a:lumMod val="50000"/>
                    <a:lumOff val="50000"/>
                  </a:schemeClr>
                </a:solidFill>
              </a:rPr>
              <a:t> (כתיבת דו"חות, וועדות ודיונים).</a:t>
            </a:r>
            <a:br>
              <a:rPr lang="en-US" sz="1600" dirty="0">
                <a:solidFill>
                  <a:schemeClr val="tx1">
                    <a:lumMod val="50000"/>
                    <a:lumOff val="50000"/>
                  </a:schemeClr>
                </a:solidFill>
              </a:rPr>
            </a:br>
            <a:r>
              <a:rPr lang="he-IL" sz="1600" dirty="0">
                <a:solidFill>
                  <a:schemeClr val="tx1">
                    <a:lumMod val="50000"/>
                    <a:lumOff val="50000"/>
                  </a:schemeClr>
                </a:solidFill>
              </a:rPr>
              <a:t>מבחינה רגשית ישנם ילדים שמרגישים שהמעבר בשלב הזה הוא וויתור של צוות הכפר עליהם ועל כן הם מביעים עצבנות וכעס כלפי הסובבים אותם.</a:t>
            </a:r>
          </a:p>
          <a:p>
            <a:pPr algn="r" rtl="1">
              <a:lnSpc>
                <a:spcPct val="150000"/>
              </a:lnSpc>
              <a:spcAft>
                <a:spcPts val="600"/>
              </a:spcAft>
            </a:pPr>
            <a:r>
              <a:rPr lang="he-IL" sz="1600" dirty="0">
                <a:solidFill>
                  <a:schemeClr val="tx1">
                    <a:lumMod val="50000"/>
                    <a:lumOff val="50000"/>
                  </a:schemeClr>
                </a:solidFill>
              </a:rPr>
              <a:t>מה אנחנו יכולים לעשות כדי להקל על הילד בתהליך הפרידה?</a:t>
            </a:r>
            <a:br>
              <a:rPr lang="en-US" sz="1600" dirty="0">
                <a:solidFill>
                  <a:schemeClr val="tx1">
                    <a:lumMod val="50000"/>
                    <a:lumOff val="50000"/>
                  </a:schemeClr>
                </a:solidFill>
              </a:rPr>
            </a:br>
            <a:r>
              <a:rPr lang="he-IL" sz="1600" dirty="0">
                <a:solidFill>
                  <a:schemeClr val="tx1">
                    <a:lumMod val="50000"/>
                    <a:lumOff val="50000"/>
                  </a:schemeClr>
                </a:solidFill>
              </a:rPr>
              <a:t>ראה בהמשך.</a:t>
            </a:r>
          </a:p>
        </p:txBody>
      </p:sp>
      <p:sp>
        <p:nvSpPr>
          <p:cNvPr id="32" name="מלבן 31">
            <a:hlinkClick r:id="" action="ppaction://hlinkshowjump?jump=nextslide"/>
            <a:extLst>
              <a:ext uri="{FF2B5EF4-FFF2-40B4-BE49-F238E27FC236}">
                <a16:creationId xmlns:a16="http://schemas.microsoft.com/office/drawing/2014/main" id="{DC2DB5AA-5FCC-45D4-8781-B79C9812EACB}"/>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מלבן 50">
            <a:hlinkClick r:id="" action="ppaction://hlinkshowjump?jump=previousslide"/>
            <a:extLst>
              <a:ext uri="{FF2B5EF4-FFF2-40B4-BE49-F238E27FC236}">
                <a16:creationId xmlns:a16="http://schemas.microsoft.com/office/drawing/2014/main" id="{875E4B68-7ECE-453A-82F8-E4797B5DDB7C}"/>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2" name="מלבן 51">
            <a:hlinkClick r:id="rId4" action="ppaction://hlinksldjump"/>
            <a:extLst>
              <a:ext uri="{FF2B5EF4-FFF2-40B4-BE49-F238E27FC236}">
                <a16:creationId xmlns:a16="http://schemas.microsoft.com/office/drawing/2014/main" id="{D9CD9741-C83F-405B-8536-81415E161985}"/>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3" name="מלבן 52">
            <a:hlinkClick r:id="rId5" action="ppaction://hlinksldjump"/>
            <a:extLst>
              <a:ext uri="{FF2B5EF4-FFF2-40B4-BE49-F238E27FC236}">
                <a16:creationId xmlns:a16="http://schemas.microsoft.com/office/drawing/2014/main" id="{B2124D2D-E683-41BF-8DC7-4028292490B1}"/>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ציין מיקום של מספר שקופית 3">
            <a:extLst>
              <a:ext uri="{FF2B5EF4-FFF2-40B4-BE49-F238E27FC236}">
                <a16:creationId xmlns:a16="http://schemas.microsoft.com/office/drawing/2014/main" id="{942B48A6-7076-47CF-8C49-4B510FA24D7B}"/>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136</a:t>
            </a:fld>
            <a:endParaRPr lang="he-IL" dirty="0"/>
          </a:p>
        </p:txBody>
      </p:sp>
    </p:spTree>
    <p:extLst>
      <p:ext uri="{BB962C8B-B14F-4D97-AF65-F5344CB8AC3E}">
        <p14:creationId xmlns:p14="http://schemas.microsoft.com/office/powerpoint/2010/main" val="338539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מלבן 32">
            <a:extLst>
              <a:ext uri="{FF2B5EF4-FFF2-40B4-BE49-F238E27FC236}">
                <a16:creationId xmlns:a16="http://schemas.microsoft.com/office/drawing/2014/main" id="{E5AC95F4-6EE0-427A-A5B6-C9E76FE5841B}"/>
              </a:ext>
            </a:extLst>
          </p:cNvPr>
          <p:cNvSpPr/>
          <p:nvPr/>
        </p:nvSpPr>
        <p:spPr>
          <a:xfrm>
            <a:off x="824810" y="2153676"/>
            <a:ext cx="5908524" cy="761378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פרידת ילד מהכפר</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68" name="TextBox 67">
            <a:extLst>
              <a:ext uri="{FF2B5EF4-FFF2-40B4-BE49-F238E27FC236}">
                <a16:creationId xmlns:a16="http://schemas.microsoft.com/office/drawing/2014/main" id="{376AE19F-8597-4101-B19C-05110FA7BB71}"/>
              </a:ext>
            </a:extLst>
          </p:cNvPr>
          <p:cNvSpPr txBox="1"/>
          <p:nvPr/>
        </p:nvSpPr>
        <p:spPr>
          <a:xfrm>
            <a:off x="973395" y="2753480"/>
            <a:ext cx="5413270" cy="1893339"/>
          </a:xfrm>
          <a:prstGeom prst="rect">
            <a:avLst/>
          </a:prstGeom>
          <a:noFill/>
        </p:spPr>
        <p:txBody>
          <a:bodyPr wrap="square" lIns="36000" rtlCol="1">
            <a:spAutoFit/>
          </a:bodyPr>
          <a:lstStyle/>
          <a:p>
            <a:pPr algn="r" rtl="1">
              <a:lnSpc>
                <a:spcPct val="150000"/>
              </a:lnSpc>
              <a:spcAft>
                <a:spcPts val="600"/>
              </a:spcAft>
            </a:pPr>
            <a:r>
              <a:rPr lang="he-IL" sz="1600" dirty="0">
                <a:solidFill>
                  <a:schemeClr val="tx1">
                    <a:lumMod val="50000"/>
                    <a:lumOff val="50000"/>
                  </a:schemeClr>
                </a:solidFill>
              </a:rPr>
              <a:t>במצב בו הילד לא מסכים לחזור לכפר והפרידה איננה מתוכננת, עלינו לעשות כל מאמץ מצדנו לממש את מרכיבי הפרידה עד כמה שניתן: נזמין אותו לשיחה נינוחה ונעימה, נשוחח איתו טלפונית, נזמין אותו להיפרד ממי שיבחר. במידה והוא לא משתף פעולה, נארוז עבורו את הציוד ונכתוב לו מכתב פרידה.</a:t>
            </a:r>
          </a:p>
        </p:txBody>
      </p:sp>
      <p:grpSp>
        <p:nvGrpSpPr>
          <p:cNvPr id="2" name="קבוצה 1">
            <a:extLst>
              <a:ext uri="{FF2B5EF4-FFF2-40B4-BE49-F238E27FC236}">
                <a16:creationId xmlns:a16="http://schemas.microsoft.com/office/drawing/2014/main" id="{DFF4B3BE-D013-4C67-88BA-D7C644EA6D71}"/>
              </a:ext>
            </a:extLst>
          </p:cNvPr>
          <p:cNvGrpSpPr/>
          <p:nvPr/>
        </p:nvGrpSpPr>
        <p:grpSpPr>
          <a:xfrm>
            <a:off x="4400549" y="2380391"/>
            <a:ext cx="1986117" cy="367765"/>
            <a:chOff x="4400549" y="2380391"/>
            <a:chExt cx="1986117" cy="367765"/>
          </a:xfrm>
        </p:grpSpPr>
        <p:grpSp>
          <p:nvGrpSpPr>
            <p:cNvPr id="70" name="קבוצה 69">
              <a:extLst>
                <a:ext uri="{FF2B5EF4-FFF2-40B4-BE49-F238E27FC236}">
                  <a16:creationId xmlns:a16="http://schemas.microsoft.com/office/drawing/2014/main" id="{93E8602E-2114-4C8C-9444-A22212F2C4A3}"/>
                </a:ext>
              </a:extLst>
            </p:cNvPr>
            <p:cNvGrpSpPr/>
            <p:nvPr/>
          </p:nvGrpSpPr>
          <p:grpSpPr>
            <a:xfrm>
              <a:off x="4400549" y="2380391"/>
              <a:ext cx="1986117" cy="367765"/>
              <a:chOff x="3188145" y="3086100"/>
              <a:chExt cx="3154977" cy="584200"/>
            </a:xfrm>
          </p:grpSpPr>
          <p:sp>
            <p:nvSpPr>
              <p:cNvPr id="72" name="מלבן: פינות מעוגלות 71">
                <a:extLst>
                  <a:ext uri="{FF2B5EF4-FFF2-40B4-BE49-F238E27FC236}">
                    <a16:creationId xmlns:a16="http://schemas.microsoft.com/office/drawing/2014/main" id="{6E389C17-BD15-41F3-A111-6A25A0DDC8F9}"/>
                  </a:ext>
                </a:extLst>
              </p:cNvPr>
              <p:cNvSpPr/>
              <p:nvPr/>
            </p:nvSpPr>
            <p:spPr>
              <a:xfrm>
                <a:off x="3188145" y="3086100"/>
                <a:ext cx="3154977" cy="584200"/>
              </a:xfrm>
              <a:prstGeom prst="roundRect">
                <a:avLst>
                  <a:gd name="adj" fmla="val 50000"/>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3" name="אליפסה 72">
                <a:extLst>
                  <a:ext uri="{FF2B5EF4-FFF2-40B4-BE49-F238E27FC236}">
                    <a16:creationId xmlns:a16="http://schemas.microsoft.com/office/drawing/2014/main" id="{1B5D8F3B-9AF3-42D8-B434-3B6395534EA7}"/>
                  </a:ext>
                </a:extLst>
              </p:cNvPr>
              <p:cNvSpPr/>
              <p:nvPr/>
            </p:nvSpPr>
            <p:spPr>
              <a:xfrm>
                <a:off x="5777548" y="3108200"/>
                <a:ext cx="540000" cy="540000"/>
              </a:xfrm>
              <a:prstGeom prst="ellipse">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74" name="TextBox 73">
                <a:extLst>
                  <a:ext uri="{FF2B5EF4-FFF2-40B4-BE49-F238E27FC236}">
                    <a16:creationId xmlns:a16="http://schemas.microsoft.com/office/drawing/2014/main" id="{D8E124B5-6DEE-4143-B3AD-502AC42C8FB7}"/>
                  </a:ext>
                </a:extLst>
              </p:cNvPr>
              <p:cNvSpPr txBox="1"/>
              <p:nvPr/>
            </p:nvSpPr>
            <p:spPr>
              <a:xfrm>
                <a:off x="3334408" y="3135830"/>
                <a:ext cx="2455048" cy="488908"/>
              </a:xfrm>
              <a:prstGeom prst="rect">
                <a:avLst/>
              </a:prstGeom>
              <a:noFill/>
            </p:spPr>
            <p:txBody>
              <a:bodyPr wrap="square" lIns="36000" rtlCol="1">
                <a:spAutoFit/>
              </a:bodyPr>
              <a:lstStyle/>
              <a:p>
                <a:pPr algn="r" rtl="1">
                  <a:spcAft>
                    <a:spcPts val="600"/>
                  </a:spcAft>
                  <a:buClr>
                    <a:srgbClr val="F1923F"/>
                  </a:buClr>
                </a:pPr>
                <a:r>
                  <a:rPr lang="he-IL" sz="1400" dirty="0">
                    <a:solidFill>
                      <a:schemeClr val="tx1">
                        <a:lumMod val="50000"/>
                        <a:lumOff val="50000"/>
                      </a:schemeClr>
                    </a:solidFill>
                  </a:rPr>
                  <a:t>פרידות לא מתוכננות</a:t>
                </a:r>
                <a:endParaRPr lang="he-IL" sz="1400" dirty="0">
                  <a:solidFill>
                    <a:schemeClr val="tx1">
                      <a:lumMod val="50000"/>
                      <a:lumOff val="50000"/>
                    </a:schemeClr>
                  </a:solidFill>
                  <a:latin typeface="Arial" pitchFamily="34" charset="0"/>
                  <a:cs typeface="Arial" pitchFamily="34" charset="0"/>
                </a:endParaRPr>
              </a:p>
            </p:txBody>
          </p:sp>
        </p:grpSp>
        <p:grpSp>
          <p:nvGrpSpPr>
            <p:cNvPr id="38" name="קבוצה 37">
              <a:extLst>
                <a:ext uri="{FF2B5EF4-FFF2-40B4-BE49-F238E27FC236}">
                  <a16:creationId xmlns:a16="http://schemas.microsoft.com/office/drawing/2014/main" id="{DB607AD5-3821-482E-9E9C-44CF6C250BEE}"/>
                </a:ext>
              </a:extLst>
            </p:cNvPr>
            <p:cNvGrpSpPr/>
            <p:nvPr/>
          </p:nvGrpSpPr>
          <p:grpSpPr>
            <a:xfrm>
              <a:off x="6173149" y="2465350"/>
              <a:ext cx="66790" cy="210545"/>
              <a:chOff x="6823351" y="2922829"/>
              <a:chExt cx="1219200" cy="3843328"/>
            </a:xfrm>
            <a:solidFill>
              <a:schemeClr val="bg1"/>
            </a:solidFill>
          </p:grpSpPr>
          <p:sp>
            <p:nvSpPr>
              <p:cNvPr id="39" name="צורה חופשית: צורה 38">
                <a:extLst>
                  <a:ext uri="{FF2B5EF4-FFF2-40B4-BE49-F238E27FC236}">
                    <a16:creationId xmlns:a16="http://schemas.microsoft.com/office/drawing/2014/main" id="{A682652D-CC88-45E3-A38A-E21612718B77}"/>
                  </a:ext>
                </a:extLst>
              </p:cNvPr>
              <p:cNvSpPr/>
              <p:nvPr/>
            </p:nvSpPr>
            <p:spPr>
              <a:xfrm>
                <a:off x="6905014" y="5794607"/>
                <a:ext cx="1057275" cy="971550"/>
              </a:xfrm>
              <a:custGeom>
                <a:avLst/>
                <a:gdLst>
                  <a:gd name="connsiteX0" fmla="*/ 877405 w 1057275"/>
                  <a:gd name="connsiteY0" fmla="*/ 7144 h 971550"/>
                  <a:gd name="connsiteX1" fmla="*/ 181213 w 1057275"/>
                  <a:gd name="connsiteY1" fmla="*/ 7144 h 971550"/>
                  <a:gd name="connsiteX2" fmla="*/ 58807 w 1057275"/>
                  <a:gd name="connsiteY2" fmla="*/ 58817 h 971550"/>
                  <a:gd name="connsiteX3" fmla="*/ 7144 w 1057275"/>
                  <a:gd name="connsiteY3" fmla="*/ 181185 h 971550"/>
                  <a:gd name="connsiteX4" fmla="*/ 7144 w 1057275"/>
                  <a:gd name="connsiteY4" fmla="*/ 790337 h 971550"/>
                  <a:gd name="connsiteX5" fmla="*/ 58807 w 1057275"/>
                  <a:gd name="connsiteY5" fmla="*/ 912771 h 971550"/>
                  <a:gd name="connsiteX6" fmla="*/ 181213 w 1057275"/>
                  <a:gd name="connsiteY6" fmla="*/ 964406 h 971550"/>
                  <a:gd name="connsiteX7" fmla="*/ 877462 w 1057275"/>
                  <a:gd name="connsiteY7" fmla="*/ 964406 h 971550"/>
                  <a:gd name="connsiteX8" fmla="*/ 999839 w 1057275"/>
                  <a:gd name="connsiteY8" fmla="*/ 912771 h 971550"/>
                  <a:gd name="connsiteX9" fmla="*/ 1051465 w 1057275"/>
                  <a:gd name="connsiteY9" fmla="*/ 790337 h 971550"/>
                  <a:gd name="connsiteX10" fmla="*/ 1051465 w 1057275"/>
                  <a:gd name="connsiteY10" fmla="*/ 181185 h 971550"/>
                  <a:gd name="connsiteX11" fmla="*/ 999773 w 1057275"/>
                  <a:gd name="connsiteY11" fmla="*/ 58817 h 971550"/>
                  <a:gd name="connsiteX12" fmla="*/ 877405 w 1057275"/>
                  <a:gd name="connsiteY12" fmla="*/ 7144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7275" h="971550">
                    <a:moveTo>
                      <a:pt x="877405" y="7144"/>
                    </a:moveTo>
                    <a:lnTo>
                      <a:pt x="181213" y="7144"/>
                    </a:lnTo>
                    <a:cubicBezTo>
                      <a:pt x="134064" y="7144"/>
                      <a:pt x="93269" y="24394"/>
                      <a:pt x="58807" y="58817"/>
                    </a:cubicBezTo>
                    <a:cubicBezTo>
                      <a:pt x="24374" y="93269"/>
                      <a:pt x="7144" y="134036"/>
                      <a:pt x="7144" y="181185"/>
                    </a:cubicBezTo>
                    <a:lnTo>
                      <a:pt x="7144" y="790337"/>
                    </a:lnTo>
                    <a:cubicBezTo>
                      <a:pt x="7144" y="837467"/>
                      <a:pt x="24374" y="878272"/>
                      <a:pt x="58807" y="912771"/>
                    </a:cubicBezTo>
                    <a:cubicBezTo>
                      <a:pt x="93297" y="947156"/>
                      <a:pt x="134055" y="964406"/>
                      <a:pt x="181213" y="964406"/>
                    </a:cubicBezTo>
                    <a:lnTo>
                      <a:pt x="877462" y="964406"/>
                    </a:lnTo>
                    <a:cubicBezTo>
                      <a:pt x="924535" y="964406"/>
                      <a:pt x="965349" y="947156"/>
                      <a:pt x="999839" y="912771"/>
                    </a:cubicBezTo>
                    <a:cubicBezTo>
                      <a:pt x="1034225" y="878281"/>
                      <a:pt x="1051465" y="837476"/>
                      <a:pt x="1051465" y="790337"/>
                    </a:cubicBezTo>
                    <a:lnTo>
                      <a:pt x="1051465" y="181185"/>
                    </a:lnTo>
                    <a:cubicBezTo>
                      <a:pt x="1051465" y="134045"/>
                      <a:pt x="1034196" y="93278"/>
                      <a:pt x="999773" y="58817"/>
                    </a:cubicBezTo>
                    <a:cubicBezTo>
                      <a:pt x="965321" y="24365"/>
                      <a:pt x="924506" y="7144"/>
                      <a:pt x="877405" y="7144"/>
                    </a:cubicBezTo>
                    <a:close/>
                  </a:path>
                </a:pathLst>
              </a:custGeom>
              <a:grpFill/>
              <a:ln w="9525" cap="flat">
                <a:noFill/>
                <a:prstDash val="solid"/>
                <a:miter/>
              </a:ln>
            </p:spPr>
            <p:txBody>
              <a:bodyPr rtlCol="1" anchor="ctr"/>
              <a:lstStyle/>
              <a:p>
                <a:endParaRPr lang="he-IL"/>
              </a:p>
            </p:txBody>
          </p:sp>
          <p:sp>
            <p:nvSpPr>
              <p:cNvPr id="40" name="צורה חופשית: צורה 39">
                <a:extLst>
                  <a:ext uri="{FF2B5EF4-FFF2-40B4-BE49-F238E27FC236}">
                    <a16:creationId xmlns:a16="http://schemas.microsoft.com/office/drawing/2014/main" id="{C9253E64-13FE-4AA5-8F82-EBE0D1964ACD}"/>
                  </a:ext>
                </a:extLst>
              </p:cNvPr>
              <p:cNvSpPr/>
              <p:nvPr/>
            </p:nvSpPr>
            <p:spPr>
              <a:xfrm>
                <a:off x="6823351" y="2922829"/>
                <a:ext cx="1219200" cy="2447925"/>
              </a:xfrm>
              <a:custGeom>
                <a:avLst/>
                <a:gdLst>
                  <a:gd name="connsiteX0" fmla="*/ 1167094 w 1219200"/>
                  <a:gd name="connsiteY0" fmla="*/ 58807 h 2447925"/>
                  <a:gd name="connsiteX1" fmla="*/ 1046060 w 1219200"/>
                  <a:gd name="connsiteY1" fmla="*/ 7144 h 2447925"/>
                  <a:gd name="connsiteX2" fmla="*/ 175866 w 1219200"/>
                  <a:gd name="connsiteY2" fmla="*/ 7144 h 2447925"/>
                  <a:gd name="connsiteX3" fmla="*/ 54870 w 1219200"/>
                  <a:gd name="connsiteY3" fmla="*/ 58807 h 2447925"/>
                  <a:gd name="connsiteX4" fmla="*/ 7283 w 1219200"/>
                  <a:gd name="connsiteY4" fmla="*/ 181204 h 2447925"/>
                  <a:gd name="connsiteX5" fmla="*/ 83407 w 1219200"/>
                  <a:gd name="connsiteY5" fmla="*/ 2269703 h 2447925"/>
                  <a:gd name="connsiteX6" fmla="*/ 139147 w 1219200"/>
                  <a:gd name="connsiteY6" fmla="*/ 2392071 h 2447925"/>
                  <a:gd name="connsiteX7" fmla="*/ 262886 w 1219200"/>
                  <a:gd name="connsiteY7" fmla="*/ 2443801 h 2447925"/>
                  <a:gd name="connsiteX8" fmla="*/ 959135 w 1219200"/>
                  <a:gd name="connsiteY8" fmla="*/ 2443801 h 2447925"/>
                  <a:gd name="connsiteX9" fmla="*/ 1082874 w 1219200"/>
                  <a:gd name="connsiteY9" fmla="*/ 2392071 h 2447925"/>
                  <a:gd name="connsiteX10" fmla="*/ 1138615 w 1219200"/>
                  <a:gd name="connsiteY10" fmla="*/ 2269703 h 2447925"/>
                  <a:gd name="connsiteX11" fmla="*/ 1214691 w 1219200"/>
                  <a:gd name="connsiteY11" fmla="*/ 181204 h 2447925"/>
                  <a:gd name="connsiteX12" fmla="*/ 1167094 w 1219200"/>
                  <a:gd name="connsiteY12" fmla="*/ 58807 h 244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 h="2447925">
                    <a:moveTo>
                      <a:pt x="1167094" y="58807"/>
                    </a:moveTo>
                    <a:cubicBezTo>
                      <a:pt x="1133557" y="24403"/>
                      <a:pt x="1093228" y="7144"/>
                      <a:pt x="1046060" y="7144"/>
                    </a:cubicBezTo>
                    <a:lnTo>
                      <a:pt x="175866" y="7144"/>
                    </a:lnTo>
                    <a:cubicBezTo>
                      <a:pt x="128736" y="7144"/>
                      <a:pt x="88426" y="24403"/>
                      <a:pt x="54870" y="58807"/>
                    </a:cubicBezTo>
                    <a:cubicBezTo>
                      <a:pt x="21332" y="93259"/>
                      <a:pt x="5473" y="134074"/>
                      <a:pt x="7283" y="181204"/>
                    </a:cubicBezTo>
                    <a:lnTo>
                      <a:pt x="83407" y="2269703"/>
                    </a:lnTo>
                    <a:cubicBezTo>
                      <a:pt x="85216" y="2316833"/>
                      <a:pt x="103781" y="2357676"/>
                      <a:pt x="139147" y="2392071"/>
                    </a:cubicBezTo>
                    <a:cubicBezTo>
                      <a:pt x="174494" y="2426561"/>
                      <a:pt x="215738" y="2443801"/>
                      <a:pt x="262886" y="2443801"/>
                    </a:cubicBezTo>
                    <a:lnTo>
                      <a:pt x="959135" y="2443801"/>
                    </a:lnTo>
                    <a:cubicBezTo>
                      <a:pt x="1006208" y="2443801"/>
                      <a:pt x="1047441" y="2426561"/>
                      <a:pt x="1082874" y="2392071"/>
                    </a:cubicBezTo>
                    <a:cubicBezTo>
                      <a:pt x="1118212" y="2357685"/>
                      <a:pt x="1136719" y="2316842"/>
                      <a:pt x="1138615" y="2269703"/>
                    </a:cubicBezTo>
                    <a:lnTo>
                      <a:pt x="1214691" y="181204"/>
                    </a:lnTo>
                    <a:cubicBezTo>
                      <a:pt x="1216577" y="134074"/>
                      <a:pt x="1200642" y="93297"/>
                      <a:pt x="1167094" y="58807"/>
                    </a:cubicBezTo>
                    <a:close/>
                  </a:path>
                </a:pathLst>
              </a:custGeom>
              <a:grpFill/>
              <a:ln w="9525" cap="flat">
                <a:noFill/>
                <a:prstDash val="solid"/>
                <a:miter/>
              </a:ln>
            </p:spPr>
            <p:txBody>
              <a:bodyPr rtlCol="1" anchor="ctr"/>
              <a:lstStyle/>
              <a:p>
                <a:endParaRPr lang="he-IL"/>
              </a:p>
            </p:txBody>
          </p:sp>
        </p:grpSp>
      </p:grpSp>
      <p:sp>
        <p:nvSpPr>
          <p:cNvPr id="41" name="TextBox 40">
            <a:extLst>
              <a:ext uri="{FF2B5EF4-FFF2-40B4-BE49-F238E27FC236}">
                <a16:creationId xmlns:a16="http://schemas.microsoft.com/office/drawing/2014/main" id="{48F1C6A9-8F76-4AE9-84CC-5AE6D3FB6EFD}"/>
              </a:ext>
            </a:extLst>
          </p:cNvPr>
          <p:cNvSpPr txBox="1"/>
          <p:nvPr/>
        </p:nvSpPr>
        <p:spPr>
          <a:xfrm>
            <a:off x="2462187" y="6281468"/>
            <a:ext cx="3667487" cy="323165"/>
          </a:xfrm>
          <a:prstGeom prst="rect">
            <a:avLst/>
          </a:prstGeom>
          <a:noFill/>
        </p:spPr>
        <p:txBody>
          <a:bodyPr wrap="square" lIns="36000" rtlCol="1">
            <a:spAutoFit/>
          </a:bodyPr>
          <a:lstStyle/>
          <a:p>
            <a:pPr algn="r" rtl="1">
              <a:spcAft>
                <a:spcPts val="600"/>
              </a:spcAft>
            </a:pPr>
            <a:r>
              <a:rPr lang="he-IL" sz="1500" dirty="0">
                <a:solidFill>
                  <a:srgbClr val="F1923F"/>
                </a:solidFill>
                <a:latin typeface="Arial" pitchFamily="34" charset="0"/>
                <a:cs typeface="Arial" pitchFamily="34" charset="0"/>
              </a:rPr>
              <a:t>מעבר למסגרת אחרת</a:t>
            </a:r>
          </a:p>
        </p:txBody>
      </p:sp>
      <p:sp>
        <p:nvSpPr>
          <p:cNvPr id="42" name="אליפסה 41">
            <a:extLst>
              <a:ext uri="{FF2B5EF4-FFF2-40B4-BE49-F238E27FC236}">
                <a16:creationId xmlns:a16="http://schemas.microsoft.com/office/drawing/2014/main" id="{CA1ECAA8-815C-42DE-A7D4-8160DC879233}"/>
              </a:ext>
            </a:extLst>
          </p:cNvPr>
          <p:cNvSpPr/>
          <p:nvPr/>
        </p:nvSpPr>
        <p:spPr>
          <a:xfrm>
            <a:off x="6108382" y="6315123"/>
            <a:ext cx="278284" cy="278284"/>
          </a:xfrm>
          <a:prstGeom prst="ellipse">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500" dirty="0"/>
              <a:t>3</a:t>
            </a:r>
            <a:endParaRPr lang="he-IL" sz="1500" dirty="0"/>
          </a:p>
        </p:txBody>
      </p:sp>
      <p:cxnSp>
        <p:nvCxnSpPr>
          <p:cNvPr id="43" name="מחבר ישר 42">
            <a:extLst>
              <a:ext uri="{FF2B5EF4-FFF2-40B4-BE49-F238E27FC236}">
                <a16:creationId xmlns:a16="http://schemas.microsoft.com/office/drawing/2014/main" id="{7ED1E66F-5455-4E10-9724-DFCE1167E844}"/>
              </a:ext>
            </a:extLst>
          </p:cNvPr>
          <p:cNvCxnSpPr>
            <a:cxnSpLocks/>
          </p:cNvCxnSpPr>
          <p:nvPr/>
        </p:nvCxnSpPr>
        <p:spPr>
          <a:xfrm flipH="1">
            <a:off x="1143003" y="6585787"/>
            <a:ext cx="5104522" cy="0"/>
          </a:xfrm>
          <a:prstGeom prst="line">
            <a:avLst/>
          </a:prstGeom>
          <a:ln>
            <a:solidFill>
              <a:srgbClr val="F1923F"/>
            </a:solidFill>
          </a:ln>
        </p:spPr>
        <p:style>
          <a:lnRef idx="1">
            <a:schemeClr val="accent1"/>
          </a:lnRef>
          <a:fillRef idx="0">
            <a:schemeClr val="accent1"/>
          </a:fillRef>
          <a:effectRef idx="0">
            <a:schemeClr val="accent1"/>
          </a:effectRef>
          <a:fontRef idx="minor">
            <a:schemeClr val="tx1"/>
          </a:fontRef>
        </p:style>
      </p:cxnSp>
      <p:grpSp>
        <p:nvGrpSpPr>
          <p:cNvPr id="44" name="קבוצה 43">
            <a:extLst>
              <a:ext uri="{FF2B5EF4-FFF2-40B4-BE49-F238E27FC236}">
                <a16:creationId xmlns:a16="http://schemas.microsoft.com/office/drawing/2014/main" id="{AFDD6ABB-A7AD-43E9-B001-D01010C11F20}"/>
              </a:ext>
            </a:extLst>
          </p:cNvPr>
          <p:cNvGrpSpPr/>
          <p:nvPr/>
        </p:nvGrpSpPr>
        <p:grpSpPr>
          <a:xfrm>
            <a:off x="4605001" y="6665030"/>
            <a:ext cx="1781665" cy="367765"/>
            <a:chOff x="3512920" y="3086100"/>
            <a:chExt cx="2830202" cy="584200"/>
          </a:xfrm>
        </p:grpSpPr>
        <p:grpSp>
          <p:nvGrpSpPr>
            <p:cNvPr id="45" name="קבוצה 44">
              <a:extLst>
                <a:ext uri="{FF2B5EF4-FFF2-40B4-BE49-F238E27FC236}">
                  <a16:creationId xmlns:a16="http://schemas.microsoft.com/office/drawing/2014/main" id="{3EAE0DB6-F307-42FD-B083-FE5C719F983E}"/>
                </a:ext>
              </a:extLst>
            </p:cNvPr>
            <p:cNvGrpSpPr/>
            <p:nvPr/>
          </p:nvGrpSpPr>
          <p:grpSpPr>
            <a:xfrm>
              <a:off x="3512920" y="3086100"/>
              <a:ext cx="2830202" cy="584200"/>
              <a:chOff x="3512920" y="3086100"/>
              <a:chExt cx="2830202" cy="584200"/>
            </a:xfrm>
          </p:grpSpPr>
          <p:sp>
            <p:nvSpPr>
              <p:cNvPr id="47" name="מלבן: פינות מעוגלות 46">
                <a:extLst>
                  <a:ext uri="{FF2B5EF4-FFF2-40B4-BE49-F238E27FC236}">
                    <a16:creationId xmlns:a16="http://schemas.microsoft.com/office/drawing/2014/main" id="{6A2AE304-A3A0-49F2-A471-672301C196CC}"/>
                  </a:ext>
                </a:extLst>
              </p:cNvPr>
              <p:cNvSpPr/>
              <p:nvPr/>
            </p:nvSpPr>
            <p:spPr>
              <a:xfrm>
                <a:off x="3563149" y="3086100"/>
                <a:ext cx="2779973" cy="584200"/>
              </a:xfrm>
              <a:prstGeom prst="roundRect">
                <a:avLst>
                  <a:gd name="adj" fmla="val 50000"/>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48" name="אליפסה 47">
                <a:extLst>
                  <a:ext uri="{FF2B5EF4-FFF2-40B4-BE49-F238E27FC236}">
                    <a16:creationId xmlns:a16="http://schemas.microsoft.com/office/drawing/2014/main" id="{07F4C07B-6C91-47E4-8BAB-F3F792620181}"/>
                  </a:ext>
                </a:extLst>
              </p:cNvPr>
              <p:cNvSpPr/>
              <p:nvPr/>
            </p:nvSpPr>
            <p:spPr>
              <a:xfrm>
                <a:off x="5777548" y="3108200"/>
                <a:ext cx="540000" cy="540000"/>
              </a:xfrm>
              <a:prstGeom prst="ellipse">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49" name="TextBox 48">
                <a:extLst>
                  <a:ext uri="{FF2B5EF4-FFF2-40B4-BE49-F238E27FC236}">
                    <a16:creationId xmlns:a16="http://schemas.microsoft.com/office/drawing/2014/main" id="{139023AE-0D12-48BD-9505-569EA7B264ED}"/>
                  </a:ext>
                </a:extLst>
              </p:cNvPr>
              <p:cNvSpPr txBox="1"/>
              <p:nvPr/>
            </p:nvSpPr>
            <p:spPr>
              <a:xfrm>
                <a:off x="3512920" y="3135830"/>
                <a:ext cx="2276536" cy="488908"/>
              </a:xfrm>
              <a:prstGeom prst="rect">
                <a:avLst/>
              </a:prstGeom>
              <a:noFill/>
            </p:spPr>
            <p:txBody>
              <a:bodyPr wrap="square" lIns="36000" rtlCol="1">
                <a:spAutoFit/>
              </a:bodyPr>
              <a:lstStyle/>
              <a:p>
                <a:pPr algn="r" rtl="1">
                  <a:spcAft>
                    <a:spcPts val="600"/>
                  </a:spcAft>
                  <a:buClr>
                    <a:srgbClr val="F1923F"/>
                  </a:buClr>
                </a:pPr>
                <a:r>
                  <a:rPr lang="he-IL" sz="1400" dirty="0">
                    <a:solidFill>
                      <a:schemeClr val="tx1">
                        <a:lumMod val="50000"/>
                        <a:lumOff val="50000"/>
                      </a:schemeClr>
                    </a:solidFill>
                  </a:rPr>
                  <a:t>פרידות מתוכננות</a:t>
                </a:r>
                <a:endParaRPr lang="he-IL" sz="1400" dirty="0">
                  <a:solidFill>
                    <a:schemeClr val="tx1">
                      <a:lumMod val="50000"/>
                      <a:lumOff val="50000"/>
                    </a:schemeClr>
                  </a:solidFill>
                  <a:latin typeface="Arial" pitchFamily="34" charset="0"/>
                  <a:cs typeface="Arial" pitchFamily="34" charset="0"/>
                </a:endParaRPr>
              </a:p>
            </p:txBody>
          </p:sp>
        </p:grpSp>
        <p:pic>
          <p:nvPicPr>
            <p:cNvPr id="46" name="גרפיקה 45">
              <a:extLst>
                <a:ext uri="{FF2B5EF4-FFF2-40B4-BE49-F238E27FC236}">
                  <a16:creationId xmlns:a16="http://schemas.microsoft.com/office/drawing/2014/main" id="{E302E6F2-ED01-4AC7-9718-FB10E1C14FE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63680" y="3186292"/>
              <a:ext cx="369332" cy="369332"/>
            </a:xfrm>
            <a:prstGeom prst="rect">
              <a:avLst/>
            </a:prstGeom>
          </p:spPr>
        </p:pic>
      </p:grpSp>
      <p:sp>
        <p:nvSpPr>
          <p:cNvPr id="50" name="TextBox 49">
            <a:extLst>
              <a:ext uri="{FF2B5EF4-FFF2-40B4-BE49-F238E27FC236}">
                <a16:creationId xmlns:a16="http://schemas.microsoft.com/office/drawing/2014/main" id="{8B263EA4-29BB-4D31-AD80-98B30F390A61}"/>
              </a:ext>
            </a:extLst>
          </p:cNvPr>
          <p:cNvSpPr txBox="1"/>
          <p:nvPr/>
        </p:nvSpPr>
        <p:spPr>
          <a:xfrm>
            <a:off x="929854" y="7124498"/>
            <a:ext cx="5413270" cy="1893339"/>
          </a:xfrm>
          <a:prstGeom prst="rect">
            <a:avLst/>
          </a:prstGeom>
          <a:noFill/>
        </p:spPr>
        <p:txBody>
          <a:bodyPr wrap="square" lIns="36000" rtlCol="1">
            <a:spAutoFit/>
          </a:bodyPr>
          <a:lstStyle/>
          <a:p>
            <a:pPr algn="r" rtl="1">
              <a:lnSpc>
                <a:spcPct val="150000"/>
              </a:lnSpc>
              <a:spcAft>
                <a:spcPts val="600"/>
              </a:spcAft>
            </a:pPr>
            <a:r>
              <a:rPr lang="he-IL" sz="1600" dirty="0">
                <a:solidFill>
                  <a:schemeClr val="tx1">
                    <a:lumMod val="50000"/>
                    <a:lumOff val="50000"/>
                  </a:schemeClr>
                </a:solidFill>
              </a:rPr>
              <a:t>במקרה זה, </a:t>
            </a:r>
            <a:r>
              <a:rPr lang="he-IL" sz="1600" b="1" dirty="0">
                <a:solidFill>
                  <a:schemeClr val="tx1">
                    <a:lumMod val="50000"/>
                    <a:lumOff val="50000"/>
                  </a:schemeClr>
                </a:solidFill>
                <a:highlight>
                  <a:srgbClr val="FEE9D5"/>
                </a:highlight>
                <a:latin typeface="Arial" pitchFamily="34" charset="0"/>
                <a:cs typeface="Arial" pitchFamily="34" charset="0"/>
              </a:rPr>
              <a:t>גם כאשר הפרידה מתוכננת, התהליך הוא מורכב וקשה מכל פרידה אחרת:</a:t>
            </a:r>
            <a:r>
              <a:rPr lang="he-IL" sz="1600" b="1" dirty="0">
                <a:solidFill>
                  <a:schemeClr val="tx1">
                    <a:lumMod val="50000"/>
                    <a:lumOff val="50000"/>
                  </a:schemeClr>
                </a:solidFill>
                <a:latin typeface="Arial" pitchFamily="34" charset="0"/>
                <a:cs typeface="Arial" pitchFamily="34" charset="0"/>
              </a:rPr>
              <a:t> </a:t>
            </a:r>
            <a:r>
              <a:rPr lang="he-IL" sz="1600" dirty="0">
                <a:solidFill>
                  <a:schemeClr val="tx1">
                    <a:lumMod val="50000"/>
                    <a:lumOff val="50000"/>
                  </a:schemeClr>
                </a:solidFill>
              </a:rPr>
              <a:t>המעבר למסגרת אחרת מתרחש כתוצאה מצירוף של מקרים אשר הובילו למסקנה כי המסגרת איננה מתאימה לילד - עובדה המייצרת </a:t>
            </a:r>
            <a:r>
              <a:rPr lang="he-IL" sz="1600" b="1" dirty="0">
                <a:solidFill>
                  <a:schemeClr val="tx1">
                    <a:lumMod val="50000"/>
                    <a:lumOff val="50000"/>
                  </a:schemeClr>
                </a:solidFill>
                <a:highlight>
                  <a:srgbClr val="FEE9D5"/>
                </a:highlight>
                <a:latin typeface="Arial" pitchFamily="34" charset="0"/>
                <a:cs typeface="Arial" pitchFamily="34" charset="0"/>
              </a:rPr>
              <a:t>תחושת מתיחות, חוסר נעימות והילד לרוב מרגיש חוסר ודאות ולא רצוי גם בכפר</a:t>
            </a:r>
            <a:r>
              <a:rPr lang="he-IL" sz="1600" dirty="0">
                <a:solidFill>
                  <a:schemeClr val="tx1">
                    <a:lumMod val="50000"/>
                    <a:lumOff val="50000"/>
                  </a:schemeClr>
                </a:solidFill>
              </a:rPr>
              <a:t>.</a:t>
            </a:r>
          </a:p>
        </p:txBody>
      </p:sp>
      <p:sp>
        <p:nvSpPr>
          <p:cNvPr id="29" name="מלבן: פינות מעוגלות 28">
            <a:extLst>
              <a:ext uri="{FF2B5EF4-FFF2-40B4-BE49-F238E27FC236}">
                <a16:creationId xmlns:a16="http://schemas.microsoft.com/office/drawing/2014/main" id="{D0334ECD-7807-4D21-9CEA-8254104E7B9C}"/>
              </a:ext>
            </a:extLst>
          </p:cNvPr>
          <p:cNvSpPr/>
          <p:nvPr/>
        </p:nvSpPr>
        <p:spPr>
          <a:xfrm>
            <a:off x="939913" y="4784233"/>
            <a:ext cx="5686268" cy="1228260"/>
          </a:xfrm>
          <a:prstGeom prst="roundRect">
            <a:avLst>
              <a:gd name="adj" fmla="val 1299"/>
            </a:avLst>
          </a:prstGeom>
          <a:solidFill>
            <a:schemeClr val="bg1"/>
          </a:solidFill>
          <a:ln>
            <a:solidFill>
              <a:srgbClr val="F8C8D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TextBox 29">
            <a:extLst>
              <a:ext uri="{FF2B5EF4-FFF2-40B4-BE49-F238E27FC236}">
                <a16:creationId xmlns:a16="http://schemas.microsoft.com/office/drawing/2014/main" id="{C67352E1-C6AD-4B4C-9C4B-EA0DDA375A9B}"/>
              </a:ext>
            </a:extLst>
          </p:cNvPr>
          <p:cNvSpPr txBox="1"/>
          <p:nvPr/>
        </p:nvSpPr>
        <p:spPr>
          <a:xfrm>
            <a:off x="1085853" y="4810625"/>
            <a:ext cx="5533910" cy="1155316"/>
          </a:xfrm>
          <a:prstGeom prst="rect">
            <a:avLst/>
          </a:prstGeom>
          <a:noFill/>
          <a:ln>
            <a:noFill/>
          </a:ln>
        </p:spPr>
        <p:txBody>
          <a:bodyPr wrap="square" rtlCol="1">
            <a:spAutoFit/>
          </a:bodyPr>
          <a:lstStyle/>
          <a:p>
            <a:pPr algn="r" rtl="1">
              <a:lnSpc>
                <a:spcPct val="150000"/>
              </a:lnSpc>
            </a:pPr>
            <a:r>
              <a:rPr lang="he-IL" sz="1500" b="1" dirty="0">
                <a:solidFill>
                  <a:srgbClr val="E20000"/>
                </a:solidFill>
              </a:rPr>
              <a:t>שים      ! </a:t>
            </a:r>
            <a:r>
              <a:rPr lang="he-IL" sz="1600" dirty="0">
                <a:solidFill>
                  <a:schemeClr val="tx1">
                    <a:lumMod val="50000"/>
                    <a:lumOff val="50000"/>
                  </a:schemeClr>
                </a:solidFill>
              </a:rPr>
              <a:t>בכתיבת מכתב הפרידה תמיד </a:t>
            </a:r>
            <a:r>
              <a:rPr lang="he-IL" sz="1600" b="1" dirty="0">
                <a:solidFill>
                  <a:schemeClr val="tx1">
                    <a:lumMod val="50000"/>
                    <a:lumOff val="50000"/>
                  </a:schemeClr>
                </a:solidFill>
                <a:highlight>
                  <a:srgbClr val="FEE9D5"/>
                </a:highlight>
                <a:latin typeface="Arial" pitchFamily="34" charset="0"/>
                <a:cs typeface="Arial" pitchFamily="34" charset="0"/>
              </a:rPr>
              <a:t>נעביר מסר שהכל בסדר</a:t>
            </a:r>
            <a:r>
              <a:rPr lang="he-IL" sz="1600" dirty="0">
                <a:solidFill>
                  <a:schemeClr val="tx1">
                    <a:lumMod val="50000"/>
                    <a:lumOff val="50000"/>
                  </a:schemeClr>
                </a:solidFill>
              </a:rPr>
              <a:t> ואנו לא כועסים על הילד, אנחנו עדיין פה בשבילו ומאחלים את מה שאנו מקווים עבורו בעתיד.</a:t>
            </a:r>
          </a:p>
        </p:txBody>
      </p:sp>
      <p:sp>
        <p:nvSpPr>
          <p:cNvPr id="31" name="לב 30">
            <a:extLst>
              <a:ext uri="{FF2B5EF4-FFF2-40B4-BE49-F238E27FC236}">
                <a16:creationId xmlns:a16="http://schemas.microsoft.com/office/drawing/2014/main" id="{696576C0-3449-4AA5-A403-6E65CBBFE26C}"/>
              </a:ext>
            </a:extLst>
          </p:cNvPr>
          <p:cNvSpPr/>
          <p:nvPr/>
        </p:nvSpPr>
        <p:spPr>
          <a:xfrm>
            <a:off x="5920934" y="4910387"/>
            <a:ext cx="206375" cy="206375"/>
          </a:xfrm>
          <a:prstGeom prst="heart">
            <a:avLst/>
          </a:prstGeom>
          <a:solidFill>
            <a:srgbClr val="E20000"/>
          </a:solid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לבן 31">
            <a:hlinkClick r:id="" action="ppaction://hlinkshowjump?jump=nextslide"/>
            <a:extLst>
              <a:ext uri="{FF2B5EF4-FFF2-40B4-BE49-F238E27FC236}">
                <a16:creationId xmlns:a16="http://schemas.microsoft.com/office/drawing/2014/main" id="{E7578BE0-2FF1-4434-ADC2-B35C94295984}"/>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מלבן 50">
            <a:hlinkClick r:id="" action="ppaction://hlinkshowjump?jump=previousslide"/>
            <a:extLst>
              <a:ext uri="{FF2B5EF4-FFF2-40B4-BE49-F238E27FC236}">
                <a16:creationId xmlns:a16="http://schemas.microsoft.com/office/drawing/2014/main" id="{45F680F8-0451-4B7E-8E77-2D61B9399A4C}"/>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2" name="מלבן 51">
            <a:hlinkClick r:id="rId4" action="ppaction://hlinksldjump"/>
            <a:extLst>
              <a:ext uri="{FF2B5EF4-FFF2-40B4-BE49-F238E27FC236}">
                <a16:creationId xmlns:a16="http://schemas.microsoft.com/office/drawing/2014/main" id="{5E78569A-D773-4DB1-8B36-850ACDE5DEDF}"/>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3" name="מלבן 52">
            <a:hlinkClick r:id="rId5" action="ppaction://hlinksldjump"/>
            <a:extLst>
              <a:ext uri="{FF2B5EF4-FFF2-40B4-BE49-F238E27FC236}">
                <a16:creationId xmlns:a16="http://schemas.microsoft.com/office/drawing/2014/main" id="{C0218B1D-9AF5-4980-AC8A-6CFB15D3C6C9}"/>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מציין מיקום של מספר שקופית 3">
            <a:extLst>
              <a:ext uri="{FF2B5EF4-FFF2-40B4-BE49-F238E27FC236}">
                <a16:creationId xmlns:a16="http://schemas.microsoft.com/office/drawing/2014/main" id="{870386E9-F24C-4C9B-904B-16AED523C3F9}"/>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137</a:t>
            </a:fld>
            <a:endParaRPr lang="he-IL" dirty="0"/>
          </a:p>
        </p:txBody>
      </p:sp>
    </p:spTree>
    <p:extLst>
      <p:ext uri="{BB962C8B-B14F-4D97-AF65-F5344CB8AC3E}">
        <p14:creationId xmlns:p14="http://schemas.microsoft.com/office/powerpoint/2010/main" val="145701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מלבן 32">
            <a:extLst>
              <a:ext uri="{FF2B5EF4-FFF2-40B4-BE49-F238E27FC236}">
                <a16:creationId xmlns:a16="http://schemas.microsoft.com/office/drawing/2014/main" id="{E5AC95F4-6EE0-427A-A5B6-C9E76FE5841B}"/>
              </a:ext>
            </a:extLst>
          </p:cNvPr>
          <p:cNvSpPr/>
          <p:nvPr/>
        </p:nvSpPr>
        <p:spPr>
          <a:xfrm>
            <a:off x="824810" y="2153676"/>
            <a:ext cx="5908524" cy="761378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פרידת ילד מהכפר</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32" name="TextBox 31">
            <a:extLst>
              <a:ext uri="{FF2B5EF4-FFF2-40B4-BE49-F238E27FC236}">
                <a16:creationId xmlns:a16="http://schemas.microsoft.com/office/drawing/2014/main" id="{AF840478-CA94-4B91-84B6-3B6E965D4EE7}"/>
              </a:ext>
            </a:extLst>
          </p:cNvPr>
          <p:cNvSpPr txBox="1"/>
          <p:nvPr/>
        </p:nvSpPr>
        <p:spPr>
          <a:xfrm>
            <a:off x="973395" y="2179381"/>
            <a:ext cx="5516240" cy="6217600"/>
          </a:xfrm>
          <a:prstGeom prst="rect">
            <a:avLst/>
          </a:prstGeom>
          <a:noFill/>
        </p:spPr>
        <p:txBody>
          <a:bodyPr wrap="square" lIns="36000" rtlCol="1">
            <a:spAutoFit/>
          </a:bodyPr>
          <a:lstStyle/>
          <a:p>
            <a:pPr algn="r" rtl="1">
              <a:lnSpc>
                <a:spcPct val="150000"/>
              </a:lnSpc>
              <a:spcAft>
                <a:spcPts val="600"/>
              </a:spcAft>
            </a:pPr>
            <a:r>
              <a:rPr lang="he-IL" sz="2000" b="1" dirty="0">
                <a:solidFill>
                  <a:srgbClr val="F1923F"/>
                </a:solidFill>
              </a:rPr>
              <a:t>תהליך המעבר למסגרת אחרת:</a:t>
            </a:r>
            <a:endParaRPr lang="he-IL" sz="1601" b="1" dirty="0">
              <a:solidFill>
                <a:srgbClr val="F1923F"/>
              </a:solidFill>
            </a:endParaRPr>
          </a:p>
          <a:p>
            <a:pPr marL="342900" indent="-342900" algn="r" rtl="1">
              <a:lnSpc>
                <a:spcPct val="150000"/>
              </a:lnSpc>
              <a:spcAft>
                <a:spcPts val="600"/>
              </a:spcAft>
              <a:buAutoNum type="arabicParenR"/>
            </a:pPr>
            <a:r>
              <a:rPr lang="he-IL" sz="1600" b="1" dirty="0">
                <a:solidFill>
                  <a:schemeClr val="tx1">
                    <a:lumMod val="50000"/>
                    <a:lumOff val="50000"/>
                  </a:schemeClr>
                </a:solidFill>
                <a:highlight>
                  <a:srgbClr val="FEE9D5"/>
                </a:highlight>
                <a:latin typeface="Arial" pitchFamily="34" charset="0"/>
                <a:cs typeface="Arial" pitchFamily="34" charset="0"/>
              </a:rPr>
              <a:t>זיהוי כי לא ניתן לסייע לילד</a:t>
            </a:r>
            <a:r>
              <a:rPr lang="he-IL" sz="1600" dirty="0">
                <a:solidFill>
                  <a:schemeClr val="tx1">
                    <a:lumMod val="50000"/>
                    <a:lumOff val="50000"/>
                  </a:schemeClr>
                </a:solidFill>
              </a:rPr>
              <a:t> במסגרת הכפר.</a:t>
            </a:r>
          </a:p>
          <a:p>
            <a:pPr marL="342900" indent="-342900" algn="r" rtl="1">
              <a:lnSpc>
                <a:spcPct val="150000"/>
              </a:lnSpc>
              <a:spcAft>
                <a:spcPts val="600"/>
              </a:spcAft>
              <a:buAutoNum type="arabicParenR"/>
            </a:pPr>
            <a:r>
              <a:rPr lang="he-IL" sz="1600" b="1" dirty="0">
                <a:solidFill>
                  <a:schemeClr val="tx1">
                    <a:lumMod val="50000"/>
                    <a:lumOff val="50000"/>
                  </a:schemeClr>
                </a:solidFill>
                <a:highlight>
                  <a:srgbClr val="FEE9D5"/>
                </a:highlight>
                <a:latin typeface="Arial" pitchFamily="34" charset="0"/>
                <a:cs typeface="Arial" pitchFamily="34" charset="0"/>
              </a:rPr>
              <a:t>עו"ס הכפר: כתיבת דו"ח המתאר את המקרים</a:t>
            </a:r>
            <a:r>
              <a:rPr lang="he-IL" sz="1600" dirty="0">
                <a:solidFill>
                  <a:schemeClr val="tx1">
                    <a:lumMod val="50000"/>
                    <a:lumOff val="50000"/>
                  </a:schemeClr>
                </a:solidFill>
              </a:rPr>
              <a:t> המצביעים על חוסר ההתאמה והעברתו לרווחה.</a:t>
            </a:r>
          </a:p>
          <a:p>
            <a:pPr marL="342900" indent="-342900" algn="r" rtl="1">
              <a:lnSpc>
                <a:spcPct val="150000"/>
              </a:lnSpc>
              <a:spcAft>
                <a:spcPts val="600"/>
              </a:spcAft>
              <a:buAutoNum type="arabicParenR"/>
            </a:pPr>
            <a:r>
              <a:rPr lang="he-IL" sz="1600" b="1" dirty="0">
                <a:solidFill>
                  <a:schemeClr val="tx1">
                    <a:lumMod val="50000"/>
                    <a:lumOff val="50000"/>
                  </a:schemeClr>
                </a:solidFill>
                <a:highlight>
                  <a:srgbClr val="FEE9D5"/>
                </a:highlight>
                <a:latin typeface="Arial" pitchFamily="34" charset="0"/>
                <a:cs typeface="Arial" pitchFamily="34" charset="0"/>
              </a:rPr>
              <a:t>קבלת המלצות הדו"ח</a:t>
            </a:r>
            <a:r>
              <a:rPr lang="he-IL" sz="1600" dirty="0">
                <a:solidFill>
                  <a:schemeClr val="tx1">
                    <a:lumMod val="50000"/>
                    <a:lumOff val="50000"/>
                  </a:schemeClr>
                </a:solidFill>
              </a:rPr>
              <a:t> על ידי הרווחה ובית המשפט.</a:t>
            </a:r>
          </a:p>
          <a:p>
            <a:pPr marL="342900" indent="-342900" algn="r" rtl="1">
              <a:lnSpc>
                <a:spcPct val="150000"/>
              </a:lnSpc>
              <a:spcAft>
                <a:spcPts val="600"/>
              </a:spcAft>
              <a:buAutoNum type="arabicParenR"/>
            </a:pPr>
            <a:r>
              <a:rPr lang="he-IL" sz="1600" b="1" dirty="0">
                <a:solidFill>
                  <a:schemeClr val="tx1">
                    <a:lumMod val="50000"/>
                    <a:lumOff val="50000"/>
                  </a:schemeClr>
                </a:solidFill>
                <a:highlight>
                  <a:srgbClr val="FEE9D5"/>
                </a:highlight>
                <a:latin typeface="Arial" pitchFamily="34" charset="0"/>
                <a:cs typeface="Arial" pitchFamily="34" charset="0"/>
              </a:rPr>
              <a:t>איתור מסגרת אחרת</a:t>
            </a:r>
            <a:r>
              <a:rPr lang="he-IL" sz="1600" dirty="0">
                <a:solidFill>
                  <a:schemeClr val="tx1">
                    <a:lumMod val="50000"/>
                    <a:lumOff val="50000"/>
                  </a:schemeClr>
                </a:solidFill>
              </a:rPr>
              <a:t> (ביקור הילד וראיונות ובחירת מסגרת חלופית על ידי הילד).</a:t>
            </a:r>
          </a:p>
          <a:p>
            <a:pPr marL="342900" indent="-342900" algn="r" rtl="1">
              <a:lnSpc>
                <a:spcPct val="150000"/>
              </a:lnSpc>
              <a:spcAft>
                <a:spcPts val="600"/>
              </a:spcAft>
              <a:buAutoNum type="arabicParenR"/>
            </a:pPr>
            <a:r>
              <a:rPr lang="he-IL" sz="1600" b="1" dirty="0">
                <a:solidFill>
                  <a:schemeClr val="tx1">
                    <a:lumMod val="50000"/>
                    <a:lumOff val="50000"/>
                  </a:schemeClr>
                </a:solidFill>
                <a:highlight>
                  <a:srgbClr val="FEE9D5"/>
                </a:highlight>
                <a:latin typeface="Arial" pitchFamily="34" charset="0"/>
                <a:cs typeface="Arial" pitchFamily="34" charset="0"/>
              </a:rPr>
              <a:t>קליטת הילד במסגרת החדשה</a:t>
            </a:r>
            <a:r>
              <a:rPr lang="he-IL" sz="1600" b="1" dirty="0">
                <a:solidFill>
                  <a:schemeClr val="tx1">
                    <a:lumMod val="50000"/>
                    <a:lumOff val="50000"/>
                  </a:schemeClr>
                </a:solidFill>
                <a:latin typeface="Arial" pitchFamily="34" charset="0"/>
                <a:cs typeface="Arial" pitchFamily="34" charset="0"/>
              </a:rPr>
              <a:t> </a:t>
            </a:r>
            <a:r>
              <a:rPr lang="he-IL" sz="1600" dirty="0">
                <a:solidFill>
                  <a:schemeClr val="tx1">
                    <a:lumMod val="50000"/>
                    <a:lumOff val="50000"/>
                  </a:schemeClr>
                </a:solidFill>
              </a:rPr>
              <a:t>- לרוב בשלב זה קשה לילד לגייס את המחוייבות שלו לתהליך הפרידה. לעיתים הוא נמנע מהפרידה וזה משפיע גם על תהליך הקליטה שלו במסגרת החדשה.</a:t>
            </a:r>
            <a:br>
              <a:rPr lang="en-US" sz="1600" dirty="0">
                <a:solidFill>
                  <a:schemeClr val="tx1">
                    <a:lumMod val="50000"/>
                    <a:lumOff val="50000"/>
                  </a:schemeClr>
                </a:solidFill>
              </a:rPr>
            </a:br>
            <a:r>
              <a:rPr lang="he-IL" sz="1600" b="1" dirty="0">
                <a:solidFill>
                  <a:schemeClr val="tx1">
                    <a:lumMod val="50000"/>
                    <a:lumOff val="50000"/>
                  </a:schemeClr>
                </a:solidFill>
              </a:rPr>
              <a:t>חשוב לשקף לו את המצב, להסביר לו שהתחושות של הבלבול והקושי  נכונים לכל אדם במצב זהה</a:t>
            </a:r>
            <a:r>
              <a:rPr lang="he-IL" sz="1600" dirty="0">
                <a:solidFill>
                  <a:schemeClr val="tx1">
                    <a:lumMod val="50000"/>
                    <a:lumOff val="50000"/>
                  </a:schemeClr>
                </a:solidFill>
              </a:rPr>
              <a:t>.</a:t>
            </a:r>
          </a:p>
          <a:p>
            <a:pPr marL="342900" indent="-342900" algn="r" rtl="1">
              <a:lnSpc>
                <a:spcPct val="150000"/>
              </a:lnSpc>
              <a:spcAft>
                <a:spcPts val="600"/>
              </a:spcAft>
              <a:buAutoNum type="arabicParenR"/>
            </a:pPr>
            <a:r>
              <a:rPr lang="he-IL" sz="1600" b="1" dirty="0">
                <a:solidFill>
                  <a:schemeClr val="tx1">
                    <a:lumMod val="50000"/>
                    <a:lumOff val="50000"/>
                  </a:schemeClr>
                </a:solidFill>
                <a:highlight>
                  <a:srgbClr val="FEE9D5"/>
                </a:highlight>
                <a:latin typeface="Arial" pitchFamily="34" charset="0"/>
                <a:cs typeface="Arial" pitchFamily="34" charset="0"/>
              </a:rPr>
              <a:t>פרידה מהכפר</a:t>
            </a:r>
            <a:r>
              <a:rPr lang="he-IL" sz="1600" dirty="0">
                <a:solidFill>
                  <a:schemeClr val="tx1">
                    <a:lumMod val="50000"/>
                    <a:lumOff val="50000"/>
                  </a:schemeClr>
                </a:solidFill>
              </a:rPr>
              <a:t> בתהליך הזהה לפרידה בי"ב עד כמה שניתן: שיחה, פרידה מהילדים ומסיבת פרידה).</a:t>
            </a:r>
          </a:p>
          <a:p>
            <a:pPr marL="342900" indent="-342900" algn="r" rtl="1">
              <a:lnSpc>
                <a:spcPct val="150000"/>
              </a:lnSpc>
              <a:spcAft>
                <a:spcPts val="600"/>
              </a:spcAft>
              <a:buAutoNum type="arabicParenR"/>
            </a:pPr>
            <a:r>
              <a:rPr lang="he-IL" sz="1600" b="1" dirty="0">
                <a:solidFill>
                  <a:schemeClr val="tx1">
                    <a:lumMod val="50000"/>
                    <a:lumOff val="50000"/>
                  </a:schemeClr>
                </a:solidFill>
                <a:highlight>
                  <a:srgbClr val="FEE9D5"/>
                </a:highlight>
                <a:latin typeface="Arial" pitchFamily="34" charset="0"/>
                <a:cs typeface="Arial" pitchFamily="34" charset="0"/>
              </a:rPr>
              <a:t>ליווי הילד למסגרת החדשה</a:t>
            </a:r>
            <a:r>
              <a:rPr lang="he-IL" sz="1600" dirty="0">
                <a:solidFill>
                  <a:schemeClr val="tx1">
                    <a:lumMod val="50000"/>
                    <a:lumOff val="50000"/>
                  </a:schemeClr>
                </a:solidFill>
              </a:rPr>
              <a:t>.</a:t>
            </a:r>
          </a:p>
        </p:txBody>
      </p:sp>
      <p:sp>
        <p:nvSpPr>
          <p:cNvPr id="13" name="מלבן 12">
            <a:hlinkClick r:id="" action="ppaction://hlinkshowjump?jump=nextslide"/>
            <a:extLst>
              <a:ext uri="{FF2B5EF4-FFF2-40B4-BE49-F238E27FC236}">
                <a16:creationId xmlns:a16="http://schemas.microsoft.com/office/drawing/2014/main" id="{A6AAA673-6785-468A-B78A-593E8681DFDF}"/>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hlinkClick r:id="" action="ppaction://hlinkshowjump?jump=previousslide"/>
            <a:extLst>
              <a:ext uri="{FF2B5EF4-FFF2-40B4-BE49-F238E27FC236}">
                <a16:creationId xmlns:a16="http://schemas.microsoft.com/office/drawing/2014/main" id="{3A0D7C76-9795-4F67-8A2E-EC8EF7B73CC9}"/>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a:hlinkClick r:id="rId2" action="ppaction://hlinksldjump"/>
            <a:extLst>
              <a:ext uri="{FF2B5EF4-FFF2-40B4-BE49-F238E27FC236}">
                <a16:creationId xmlns:a16="http://schemas.microsoft.com/office/drawing/2014/main" id="{7EB2372E-581A-409B-A148-B3E9F9ADEE4B}"/>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hlinkClick r:id="rId3" action="ppaction://hlinksldjump"/>
            <a:extLst>
              <a:ext uri="{FF2B5EF4-FFF2-40B4-BE49-F238E27FC236}">
                <a16:creationId xmlns:a16="http://schemas.microsoft.com/office/drawing/2014/main" id="{6A5CD623-8F78-43CA-A5B7-DCC728F3EBE0}"/>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ציין מיקום של מספר שקופית 3">
            <a:extLst>
              <a:ext uri="{FF2B5EF4-FFF2-40B4-BE49-F238E27FC236}">
                <a16:creationId xmlns:a16="http://schemas.microsoft.com/office/drawing/2014/main" id="{40C40FA1-05EF-46D8-9684-157D7C6C1EAB}"/>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138</a:t>
            </a:fld>
            <a:endParaRPr lang="he-IL" dirty="0"/>
          </a:p>
        </p:txBody>
      </p:sp>
    </p:spTree>
    <p:extLst>
      <p:ext uri="{BB962C8B-B14F-4D97-AF65-F5344CB8AC3E}">
        <p14:creationId xmlns:p14="http://schemas.microsoft.com/office/powerpoint/2010/main" val="360790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761378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פרידת ילד מהכפר</a:t>
            </a:r>
          </a:p>
        </p:txBody>
      </p:sp>
      <p:sp>
        <p:nvSpPr>
          <p:cNvPr id="7" name="מלבן 6">
            <a:extLst>
              <a:ext uri="{FF2B5EF4-FFF2-40B4-BE49-F238E27FC236}">
                <a16:creationId xmlns:a16="http://schemas.microsoft.com/office/drawing/2014/main" id="{8953FB6C-5231-43DB-8E38-42949F050506}"/>
              </a:ext>
            </a:extLst>
          </p:cNvPr>
          <p:cNvSpPr/>
          <p:nvPr/>
        </p:nvSpPr>
        <p:spPr>
          <a:xfrm>
            <a:off x="4634111" y="2064160"/>
            <a:ext cx="2320031" cy="376526"/>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הפרידה מילדי המשפחתון</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66" name="TextBox 65">
            <a:extLst>
              <a:ext uri="{FF2B5EF4-FFF2-40B4-BE49-F238E27FC236}">
                <a16:creationId xmlns:a16="http://schemas.microsoft.com/office/drawing/2014/main" id="{CEEAA0AB-75B5-4F78-9214-EA92CA588A82}"/>
              </a:ext>
            </a:extLst>
          </p:cNvPr>
          <p:cNvSpPr txBox="1"/>
          <p:nvPr/>
        </p:nvSpPr>
        <p:spPr>
          <a:xfrm>
            <a:off x="973395" y="2534981"/>
            <a:ext cx="5516240" cy="2263889"/>
          </a:xfrm>
          <a:prstGeom prst="rect">
            <a:avLst/>
          </a:prstGeom>
          <a:noFill/>
        </p:spPr>
        <p:txBody>
          <a:bodyPr wrap="square" lIns="36000" rtlCol="1">
            <a:spAutoFit/>
          </a:bodyPr>
          <a:lstStyle/>
          <a:p>
            <a:pPr algn="r" rtl="1">
              <a:lnSpc>
                <a:spcPct val="150000"/>
              </a:lnSpc>
              <a:spcAft>
                <a:spcPts val="600"/>
              </a:spcAft>
            </a:pPr>
            <a:r>
              <a:rPr lang="he-IL" sz="1600" b="1" dirty="0">
                <a:solidFill>
                  <a:schemeClr val="tx1">
                    <a:lumMod val="50000"/>
                    <a:lumOff val="50000"/>
                  </a:schemeClr>
                </a:solidFill>
                <a:highlight>
                  <a:srgbClr val="FEE9D5"/>
                </a:highlight>
                <a:latin typeface="Arial" pitchFamily="34" charset="0"/>
                <a:cs typeface="Arial" pitchFamily="34" charset="0"/>
              </a:rPr>
              <a:t>גם ילדי המשפחתון מושפעים מהפרידה:</a:t>
            </a:r>
            <a:r>
              <a:rPr lang="he-IL" sz="1601" dirty="0">
                <a:solidFill>
                  <a:schemeClr val="tx1">
                    <a:lumMod val="50000"/>
                    <a:lumOff val="50000"/>
                  </a:schemeClr>
                </a:solidFill>
              </a:rPr>
              <a:t> ישנם ילדים שיתפסו את עזיבת הילד כדוגמא וינסו לחקות את התנהגותו במטרה לחזור הביתה, ישנם ילדים שהתחברו למי שנפרד והפרידה עבורם קשה ומשפיעה על התנהגותם וישנם ילדים שהפרידה תקל עליהם משום שחשו שקשה להם עם הילד שעזב. </a:t>
            </a:r>
            <a:r>
              <a:rPr lang="he-IL" sz="1600" b="1" dirty="0">
                <a:solidFill>
                  <a:schemeClr val="tx1">
                    <a:lumMod val="50000"/>
                    <a:lumOff val="50000"/>
                  </a:schemeClr>
                </a:solidFill>
                <a:highlight>
                  <a:srgbClr val="FEE9D5"/>
                </a:highlight>
                <a:latin typeface="Arial" pitchFamily="34" charset="0"/>
                <a:cs typeface="Arial" pitchFamily="34" charset="0"/>
              </a:rPr>
              <a:t>בכל מקרה חשוב לדבר על הפרידה, להציג עובדות ולהקשיב לרגשות.</a:t>
            </a:r>
          </a:p>
        </p:txBody>
      </p:sp>
      <p:grpSp>
        <p:nvGrpSpPr>
          <p:cNvPr id="44" name="קבוצה 43">
            <a:extLst>
              <a:ext uri="{FF2B5EF4-FFF2-40B4-BE49-F238E27FC236}">
                <a16:creationId xmlns:a16="http://schemas.microsoft.com/office/drawing/2014/main" id="{64D9A0A0-47F0-49B5-B487-9E107ECB00B0}"/>
              </a:ext>
            </a:extLst>
          </p:cNvPr>
          <p:cNvGrpSpPr/>
          <p:nvPr/>
        </p:nvGrpSpPr>
        <p:grpSpPr>
          <a:xfrm>
            <a:off x="4605001" y="5039430"/>
            <a:ext cx="1781665" cy="367765"/>
            <a:chOff x="3512920" y="3086100"/>
            <a:chExt cx="2830202" cy="584200"/>
          </a:xfrm>
        </p:grpSpPr>
        <p:grpSp>
          <p:nvGrpSpPr>
            <p:cNvPr id="45" name="קבוצה 44">
              <a:extLst>
                <a:ext uri="{FF2B5EF4-FFF2-40B4-BE49-F238E27FC236}">
                  <a16:creationId xmlns:a16="http://schemas.microsoft.com/office/drawing/2014/main" id="{41EDC161-AE97-4630-90C2-B986DA06A95E}"/>
                </a:ext>
              </a:extLst>
            </p:cNvPr>
            <p:cNvGrpSpPr/>
            <p:nvPr/>
          </p:nvGrpSpPr>
          <p:grpSpPr>
            <a:xfrm>
              <a:off x="3512920" y="3086100"/>
              <a:ext cx="2830202" cy="584200"/>
              <a:chOff x="3512920" y="3086100"/>
              <a:chExt cx="2830202" cy="584200"/>
            </a:xfrm>
          </p:grpSpPr>
          <p:sp>
            <p:nvSpPr>
              <p:cNvPr id="47" name="מלבן: פינות מעוגלות 46">
                <a:extLst>
                  <a:ext uri="{FF2B5EF4-FFF2-40B4-BE49-F238E27FC236}">
                    <a16:creationId xmlns:a16="http://schemas.microsoft.com/office/drawing/2014/main" id="{DC5F2396-4099-49CD-A734-8AC842A462C7}"/>
                  </a:ext>
                </a:extLst>
              </p:cNvPr>
              <p:cNvSpPr/>
              <p:nvPr/>
            </p:nvSpPr>
            <p:spPr>
              <a:xfrm>
                <a:off x="3563149" y="3086100"/>
                <a:ext cx="2779973" cy="584200"/>
              </a:xfrm>
              <a:prstGeom prst="roundRect">
                <a:avLst>
                  <a:gd name="adj" fmla="val 50000"/>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48" name="אליפסה 47">
                <a:extLst>
                  <a:ext uri="{FF2B5EF4-FFF2-40B4-BE49-F238E27FC236}">
                    <a16:creationId xmlns:a16="http://schemas.microsoft.com/office/drawing/2014/main" id="{4016ABC6-1291-461C-9FA4-6565B930CE80}"/>
                  </a:ext>
                </a:extLst>
              </p:cNvPr>
              <p:cNvSpPr/>
              <p:nvPr/>
            </p:nvSpPr>
            <p:spPr>
              <a:xfrm>
                <a:off x="5777548" y="3108200"/>
                <a:ext cx="540000" cy="540000"/>
              </a:xfrm>
              <a:prstGeom prst="ellipse">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49" name="TextBox 48">
                <a:extLst>
                  <a:ext uri="{FF2B5EF4-FFF2-40B4-BE49-F238E27FC236}">
                    <a16:creationId xmlns:a16="http://schemas.microsoft.com/office/drawing/2014/main" id="{F44CB1B7-2A52-455B-9567-3F640BE9EAFF}"/>
                  </a:ext>
                </a:extLst>
              </p:cNvPr>
              <p:cNvSpPr txBox="1"/>
              <p:nvPr/>
            </p:nvSpPr>
            <p:spPr>
              <a:xfrm>
                <a:off x="3512920" y="3135830"/>
                <a:ext cx="2276536" cy="488908"/>
              </a:xfrm>
              <a:prstGeom prst="rect">
                <a:avLst/>
              </a:prstGeom>
              <a:noFill/>
            </p:spPr>
            <p:txBody>
              <a:bodyPr wrap="square" lIns="36000" rtlCol="1">
                <a:spAutoFit/>
              </a:bodyPr>
              <a:lstStyle/>
              <a:p>
                <a:pPr algn="r" rtl="1">
                  <a:spcAft>
                    <a:spcPts val="600"/>
                  </a:spcAft>
                  <a:buClr>
                    <a:srgbClr val="F1923F"/>
                  </a:buClr>
                </a:pPr>
                <a:r>
                  <a:rPr lang="he-IL" sz="1400" dirty="0">
                    <a:solidFill>
                      <a:schemeClr val="tx1">
                        <a:lumMod val="50000"/>
                        <a:lumOff val="50000"/>
                      </a:schemeClr>
                    </a:solidFill>
                  </a:rPr>
                  <a:t>פרידות מתוכננות</a:t>
                </a:r>
                <a:endParaRPr lang="he-IL" sz="1400" dirty="0">
                  <a:solidFill>
                    <a:schemeClr val="tx1">
                      <a:lumMod val="50000"/>
                      <a:lumOff val="50000"/>
                    </a:schemeClr>
                  </a:solidFill>
                  <a:latin typeface="Arial" pitchFamily="34" charset="0"/>
                  <a:cs typeface="Arial" pitchFamily="34" charset="0"/>
                </a:endParaRPr>
              </a:p>
            </p:txBody>
          </p:sp>
        </p:grpSp>
        <p:pic>
          <p:nvPicPr>
            <p:cNvPr id="46" name="גרפיקה 45">
              <a:extLst>
                <a:ext uri="{FF2B5EF4-FFF2-40B4-BE49-F238E27FC236}">
                  <a16:creationId xmlns:a16="http://schemas.microsoft.com/office/drawing/2014/main" id="{5100FCB7-9F3B-41F3-910C-D5C7FAA3649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63680" y="3186292"/>
              <a:ext cx="369332" cy="369332"/>
            </a:xfrm>
            <a:prstGeom prst="rect">
              <a:avLst/>
            </a:prstGeom>
          </p:spPr>
        </p:pic>
      </p:grpSp>
      <p:grpSp>
        <p:nvGrpSpPr>
          <p:cNvPr id="50" name="קבוצה 49">
            <a:extLst>
              <a:ext uri="{FF2B5EF4-FFF2-40B4-BE49-F238E27FC236}">
                <a16:creationId xmlns:a16="http://schemas.microsoft.com/office/drawing/2014/main" id="{C504DCC7-CE39-4ADD-B3B1-670CBFB0D14E}"/>
              </a:ext>
            </a:extLst>
          </p:cNvPr>
          <p:cNvGrpSpPr/>
          <p:nvPr/>
        </p:nvGrpSpPr>
        <p:grpSpPr>
          <a:xfrm>
            <a:off x="4400549" y="6838091"/>
            <a:ext cx="1986117" cy="367765"/>
            <a:chOff x="4400549" y="2380391"/>
            <a:chExt cx="1986117" cy="367765"/>
          </a:xfrm>
        </p:grpSpPr>
        <p:grpSp>
          <p:nvGrpSpPr>
            <p:cNvPr id="51" name="קבוצה 50">
              <a:extLst>
                <a:ext uri="{FF2B5EF4-FFF2-40B4-BE49-F238E27FC236}">
                  <a16:creationId xmlns:a16="http://schemas.microsoft.com/office/drawing/2014/main" id="{2C9C56A2-8B77-4EBB-9751-9558F2912AF5}"/>
                </a:ext>
              </a:extLst>
            </p:cNvPr>
            <p:cNvGrpSpPr/>
            <p:nvPr/>
          </p:nvGrpSpPr>
          <p:grpSpPr>
            <a:xfrm>
              <a:off x="4400549" y="2380391"/>
              <a:ext cx="1986117" cy="367765"/>
              <a:chOff x="3188145" y="3086100"/>
              <a:chExt cx="3154977" cy="584200"/>
            </a:xfrm>
          </p:grpSpPr>
          <p:sp>
            <p:nvSpPr>
              <p:cNvPr id="55" name="מלבן: פינות מעוגלות 54">
                <a:extLst>
                  <a:ext uri="{FF2B5EF4-FFF2-40B4-BE49-F238E27FC236}">
                    <a16:creationId xmlns:a16="http://schemas.microsoft.com/office/drawing/2014/main" id="{3AA4F0BC-3027-491E-8E3B-1C1B20CAEC54}"/>
                  </a:ext>
                </a:extLst>
              </p:cNvPr>
              <p:cNvSpPr/>
              <p:nvPr/>
            </p:nvSpPr>
            <p:spPr>
              <a:xfrm>
                <a:off x="3188145" y="3086100"/>
                <a:ext cx="3154977" cy="584200"/>
              </a:xfrm>
              <a:prstGeom prst="roundRect">
                <a:avLst>
                  <a:gd name="adj" fmla="val 50000"/>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6" name="אליפסה 55">
                <a:extLst>
                  <a:ext uri="{FF2B5EF4-FFF2-40B4-BE49-F238E27FC236}">
                    <a16:creationId xmlns:a16="http://schemas.microsoft.com/office/drawing/2014/main" id="{EC1AE933-9318-43F5-8AC9-47F5839C364A}"/>
                  </a:ext>
                </a:extLst>
              </p:cNvPr>
              <p:cNvSpPr/>
              <p:nvPr/>
            </p:nvSpPr>
            <p:spPr>
              <a:xfrm>
                <a:off x="5777548" y="3108200"/>
                <a:ext cx="540000" cy="540000"/>
              </a:xfrm>
              <a:prstGeom prst="ellipse">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sp>
            <p:nvSpPr>
              <p:cNvPr id="57" name="TextBox 56">
                <a:extLst>
                  <a:ext uri="{FF2B5EF4-FFF2-40B4-BE49-F238E27FC236}">
                    <a16:creationId xmlns:a16="http://schemas.microsoft.com/office/drawing/2014/main" id="{C1F2344C-3C7C-43A7-A4B4-5304B250B20B}"/>
                  </a:ext>
                </a:extLst>
              </p:cNvPr>
              <p:cNvSpPr txBox="1"/>
              <p:nvPr/>
            </p:nvSpPr>
            <p:spPr>
              <a:xfrm>
                <a:off x="3334408" y="3135830"/>
                <a:ext cx="2455048" cy="488908"/>
              </a:xfrm>
              <a:prstGeom prst="rect">
                <a:avLst/>
              </a:prstGeom>
              <a:noFill/>
            </p:spPr>
            <p:txBody>
              <a:bodyPr wrap="square" lIns="36000" rtlCol="1">
                <a:spAutoFit/>
              </a:bodyPr>
              <a:lstStyle/>
              <a:p>
                <a:pPr algn="r" rtl="1">
                  <a:spcAft>
                    <a:spcPts val="600"/>
                  </a:spcAft>
                  <a:buClr>
                    <a:srgbClr val="F1923F"/>
                  </a:buClr>
                </a:pPr>
                <a:r>
                  <a:rPr lang="he-IL" sz="1400" dirty="0">
                    <a:solidFill>
                      <a:schemeClr val="tx1">
                        <a:lumMod val="50000"/>
                        <a:lumOff val="50000"/>
                      </a:schemeClr>
                    </a:solidFill>
                  </a:rPr>
                  <a:t>פרידות לא מתוכננות</a:t>
                </a:r>
                <a:endParaRPr lang="he-IL" sz="1400" dirty="0">
                  <a:solidFill>
                    <a:schemeClr val="tx1">
                      <a:lumMod val="50000"/>
                      <a:lumOff val="50000"/>
                    </a:schemeClr>
                  </a:solidFill>
                  <a:latin typeface="Arial" pitchFamily="34" charset="0"/>
                  <a:cs typeface="Arial" pitchFamily="34" charset="0"/>
                </a:endParaRPr>
              </a:p>
            </p:txBody>
          </p:sp>
        </p:grpSp>
        <p:grpSp>
          <p:nvGrpSpPr>
            <p:cNvPr id="52" name="קבוצה 51">
              <a:extLst>
                <a:ext uri="{FF2B5EF4-FFF2-40B4-BE49-F238E27FC236}">
                  <a16:creationId xmlns:a16="http://schemas.microsoft.com/office/drawing/2014/main" id="{198E361D-636F-4C25-AC41-4750F49E5DCD}"/>
                </a:ext>
              </a:extLst>
            </p:cNvPr>
            <p:cNvGrpSpPr/>
            <p:nvPr/>
          </p:nvGrpSpPr>
          <p:grpSpPr>
            <a:xfrm>
              <a:off x="6173149" y="2465350"/>
              <a:ext cx="66790" cy="210545"/>
              <a:chOff x="6823351" y="2922829"/>
              <a:chExt cx="1219200" cy="3843328"/>
            </a:xfrm>
            <a:solidFill>
              <a:schemeClr val="bg1"/>
            </a:solidFill>
          </p:grpSpPr>
          <p:sp>
            <p:nvSpPr>
              <p:cNvPr id="53" name="צורה חופשית: צורה 52">
                <a:extLst>
                  <a:ext uri="{FF2B5EF4-FFF2-40B4-BE49-F238E27FC236}">
                    <a16:creationId xmlns:a16="http://schemas.microsoft.com/office/drawing/2014/main" id="{67AB8F67-FAC3-4322-B189-3C6009A54A35}"/>
                  </a:ext>
                </a:extLst>
              </p:cNvPr>
              <p:cNvSpPr/>
              <p:nvPr/>
            </p:nvSpPr>
            <p:spPr>
              <a:xfrm>
                <a:off x="6905014" y="5794607"/>
                <a:ext cx="1057275" cy="971550"/>
              </a:xfrm>
              <a:custGeom>
                <a:avLst/>
                <a:gdLst>
                  <a:gd name="connsiteX0" fmla="*/ 877405 w 1057275"/>
                  <a:gd name="connsiteY0" fmla="*/ 7144 h 971550"/>
                  <a:gd name="connsiteX1" fmla="*/ 181213 w 1057275"/>
                  <a:gd name="connsiteY1" fmla="*/ 7144 h 971550"/>
                  <a:gd name="connsiteX2" fmla="*/ 58807 w 1057275"/>
                  <a:gd name="connsiteY2" fmla="*/ 58817 h 971550"/>
                  <a:gd name="connsiteX3" fmla="*/ 7144 w 1057275"/>
                  <a:gd name="connsiteY3" fmla="*/ 181185 h 971550"/>
                  <a:gd name="connsiteX4" fmla="*/ 7144 w 1057275"/>
                  <a:gd name="connsiteY4" fmla="*/ 790337 h 971550"/>
                  <a:gd name="connsiteX5" fmla="*/ 58807 w 1057275"/>
                  <a:gd name="connsiteY5" fmla="*/ 912771 h 971550"/>
                  <a:gd name="connsiteX6" fmla="*/ 181213 w 1057275"/>
                  <a:gd name="connsiteY6" fmla="*/ 964406 h 971550"/>
                  <a:gd name="connsiteX7" fmla="*/ 877462 w 1057275"/>
                  <a:gd name="connsiteY7" fmla="*/ 964406 h 971550"/>
                  <a:gd name="connsiteX8" fmla="*/ 999839 w 1057275"/>
                  <a:gd name="connsiteY8" fmla="*/ 912771 h 971550"/>
                  <a:gd name="connsiteX9" fmla="*/ 1051465 w 1057275"/>
                  <a:gd name="connsiteY9" fmla="*/ 790337 h 971550"/>
                  <a:gd name="connsiteX10" fmla="*/ 1051465 w 1057275"/>
                  <a:gd name="connsiteY10" fmla="*/ 181185 h 971550"/>
                  <a:gd name="connsiteX11" fmla="*/ 999773 w 1057275"/>
                  <a:gd name="connsiteY11" fmla="*/ 58817 h 971550"/>
                  <a:gd name="connsiteX12" fmla="*/ 877405 w 1057275"/>
                  <a:gd name="connsiteY12" fmla="*/ 7144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7275" h="971550">
                    <a:moveTo>
                      <a:pt x="877405" y="7144"/>
                    </a:moveTo>
                    <a:lnTo>
                      <a:pt x="181213" y="7144"/>
                    </a:lnTo>
                    <a:cubicBezTo>
                      <a:pt x="134064" y="7144"/>
                      <a:pt x="93269" y="24394"/>
                      <a:pt x="58807" y="58817"/>
                    </a:cubicBezTo>
                    <a:cubicBezTo>
                      <a:pt x="24374" y="93269"/>
                      <a:pt x="7144" y="134036"/>
                      <a:pt x="7144" y="181185"/>
                    </a:cubicBezTo>
                    <a:lnTo>
                      <a:pt x="7144" y="790337"/>
                    </a:lnTo>
                    <a:cubicBezTo>
                      <a:pt x="7144" y="837467"/>
                      <a:pt x="24374" y="878272"/>
                      <a:pt x="58807" y="912771"/>
                    </a:cubicBezTo>
                    <a:cubicBezTo>
                      <a:pt x="93297" y="947156"/>
                      <a:pt x="134055" y="964406"/>
                      <a:pt x="181213" y="964406"/>
                    </a:cubicBezTo>
                    <a:lnTo>
                      <a:pt x="877462" y="964406"/>
                    </a:lnTo>
                    <a:cubicBezTo>
                      <a:pt x="924535" y="964406"/>
                      <a:pt x="965349" y="947156"/>
                      <a:pt x="999839" y="912771"/>
                    </a:cubicBezTo>
                    <a:cubicBezTo>
                      <a:pt x="1034225" y="878281"/>
                      <a:pt x="1051465" y="837476"/>
                      <a:pt x="1051465" y="790337"/>
                    </a:cubicBezTo>
                    <a:lnTo>
                      <a:pt x="1051465" y="181185"/>
                    </a:lnTo>
                    <a:cubicBezTo>
                      <a:pt x="1051465" y="134045"/>
                      <a:pt x="1034196" y="93278"/>
                      <a:pt x="999773" y="58817"/>
                    </a:cubicBezTo>
                    <a:cubicBezTo>
                      <a:pt x="965321" y="24365"/>
                      <a:pt x="924506" y="7144"/>
                      <a:pt x="877405" y="7144"/>
                    </a:cubicBezTo>
                    <a:close/>
                  </a:path>
                </a:pathLst>
              </a:custGeom>
              <a:grpFill/>
              <a:ln w="9525" cap="flat">
                <a:noFill/>
                <a:prstDash val="solid"/>
                <a:miter/>
              </a:ln>
            </p:spPr>
            <p:txBody>
              <a:bodyPr rtlCol="1" anchor="ctr"/>
              <a:lstStyle/>
              <a:p>
                <a:endParaRPr lang="he-IL"/>
              </a:p>
            </p:txBody>
          </p:sp>
          <p:sp>
            <p:nvSpPr>
              <p:cNvPr id="54" name="צורה חופשית: צורה 53">
                <a:extLst>
                  <a:ext uri="{FF2B5EF4-FFF2-40B4-BE49-F238E27FC236}">
                    <a16:creationId xmlns:a16="http://schemas.microsoft.com/office/drawing/2014/main" id="{1295615A-A0D7-43C0-9D6F-21442FADE85A}"/>
                  </a:ext>
                </a:extLst>
              </p:cNvPr>
              <p:cNvSpPr/>
              <p:nvPr/>
            </p:nvSpPr>
            <p:spPr>
              <a:xfrm>
                <a:off x="6823351" y="2922829"/>
                <a:ext cx="1219200" cy="2447925"/>
              </a:xfrm>
              <a:custGeom>
                <a:avLst/>
                <a:gdLst>
                  <a:gd name="connsiteX0" fmla="*/ 1167094 w 1219200"/>
                  <a:gd name="connsiteY0" fmla="*/ 58807 h 2447925"/>
                  <a:gd name="connsiteX1" fmla="*/ 1046060 w 1219200"/>
                  <a:gd name="connsiteY1" fmla="*/ 7144 h 2447925"/>
                  <a:gd name="connsiteX2" fmla="*/ 175866 w 1219200"/>
                  <a:gd name="connsiteY2" fmla="*/ 7144 h 2447925"/>
                  <a:gd name="connsiteX3" fmla="*/ 54870 w 1219200"/>
                  <a:gd name="connsiteY3" fmla="*/ 58807 h 2447925"/>
                  <a:gd name="connsiteX4" fmla="*/ 7283 w 1219200"/>
                  <a:gd name="connsiteY4" fmla="*/ 181204 h 2447925"/>
                  <a:gd name="connsiteX5" fmla="*/ 83407 w 1219200"/>
                  <a:gd name="connsiteY5" fmla="*/ 2269703 h 2447925"/>
                  <a:gd name="connsiteX6" fmla="*/ 139147 w 1219200"/>
                  <a:gd name="connsiteY6" fmla="*/ 2392071 h 2447925"/>
                  <a:gd name="connsiteX7" fmla="*/ 262886 w 1219200"/>
                  <a:gd name="connsiteY7" fmla="*/ 2443801 h 2447925"/>
                  <a:gd name="connsiteX8" fmla="*/ 959135 w 1219200"/>
                  <a:gd name="connsiteY8" fmla="*/ 2443801 h 2447925"/>
                  <a:gd name="connsiteX9" fmla="*/ 1082874 w 1219200"/>
                  <a:gd name="connsiteY9" fmla="*/ 2392071 h 2447925"/>
                  <a:gd name="connsiteX10" fmla="*/ 1138615 w 1219200"/>
                  <a:gd name="connsiteY10" fmla="*/ 2269703 h 2447925"/>
                  <a:gd name="connsiteX11" fmla="*/ 1214691 w 1219200"/>
                  <a:gd name="connsiteY11" fmla="*/ 181204 h 2447925"/>
                  <a:gd name="connsiteX12" fmla="*/ 1167094 w 1219200"/>
                  <a:gd name="connsiteY12" fmla="*/ 58807 h 244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 h="2447925">
                    <a:moveTo>
                      <a:pt x="1167094" y="58807"/>
                    </a:moveTo>
                    <a:cubicBezTo>
                      <a:pt x="1133557" y="24403"/>
                      <a:pt x="1093228" y="7144"/>
                      <a:pt x="1046060" y="7144"/>
                    </a:cubicBezTo>
                    <a:lnTo>
                      <a:pt x="175866" y="7144"/>
                    </a:lnTo>
                    <a:cubicBezTo>
                      <a:pt x="128736" y="7144"/>
                      <a:pt x="88426" y="24403"/>
                      <a:pt x="54870" y="58807"/>
                    </a:cubicBezTo>
                    <a:cubicBezTo>
                      <a:pt x="21332" y="93259"/>
                      <a:pt x="5473" y="134074"/>
                      <a:pt x="7283" y="181204"/>
                    </a:cubicBezTo>
                    <a:lnTo>
                      <a:pt x="83407" y="2269703"/>
                    </a:lnTo>
                    <a:cubicBezTo>
                      <a:pt x="85216" y="2316833"/>
                      <a:pt x="103781" y="2357676"/>
                      <a:pt x="139147" y="2392071"/>
                    </a:cubicBezTo>
                    <a:cubicBezTo>
                      <a:pt x="174494" y="2426561"/>
                      <a:pt x="215738" y="2443801"/>
                      <a:pt x="262886" y="2443801"/>
                    </a:cubicBezTo>
                    <a:lnTo>
                      <a:pt x="959135" y="2443801"/>
                    </a:lnTo>
                    <a:cubicBezTo>
                      <a:pt x="1006208" y="2443801"/>
                      <a:pt x="1047441" y="2426561"/>
                      <a:pt x="1082874" y="2392071"/>
                    </a:cubicBezTo>
                    <a:cubicBezTo>
                      <a:pt x="1118212" y="2357685"/>
                      <a:pt x="1136719" y="2316842"/>
                      <a:pt x="1138615" y="2269703"/>
                    </a:cubicBezTo>
                    <a:lnTo>
                      <a:pt x="1214691" y="181204"/>
                    </a:lnTo>
                    <a:cubicBezTo>
                      <a:pt x="1216577" y="134074"/>
                      <a:pt x="1200642" y="93297"/>
                      <a:pt x="1167094" y="58807"/>
                    </a:cubicBezTo>
                    <a:close/>
                  </a:path>
                </a:pathLst>
              </a:custGeom>
              <a:grpFill/>
              <a:ln w="9525" cap="flat">
                <a:noFill/>
                <a:prstDash val="solid"/>
                <a:miter/>
              </a:ln>
            </p:spPr>
            <p:txBody>
              <a:bodyPr rtlCol="1" anchor="ctr"/>
              <a:lstStyle/>
              <a:p>
                <a:endParaRPr lang="he-IL"/>
              </a:p>
            </p:txBody>
          </p:sp>
        </p:grpSp>
      </p:grpSp>
      <p:sp>
        <p:nvSpPr>
          <p:cNvPr id="58" name="TextBox 57">
            <a:extLst>
              <a:ext uri="{FF2B5EF4-FFF2-40B4-BE49-F238E27FC236}">
                <a16:creationId xmlns:a16="http://schemas.microsoft.com/office/drawing/2014/main" id="{F2FBFE94-716E-4CB3-82CA-8BB0C42E20BD}"/>
              </a:ext>
            </a:extLst>
          </p:cNvPr>
          <p:cNvSpPr txBox="1"/>
          <p:nvPr/>
        </p:nvSpPr>
        <p:spPr>
          <a:xfrm>
            <a:off x="1062295" y="5420480"/>
            <a:ext cx="5413270" cy="785343"/>
          </a:xfrm>
          <a:prstGeom prst="rect">
            <a:avLst/>
          </a:prstGeom>
          <a:noFill/>
        </p:spPr>
        <p:txBody>
          <a:bodyPr wrap="square" lIns="36000" rtlCol="1">
            <a:spAutoFit/>
          </a:bodyPr>
          <a:lstStyle/>
          <a:p>
            <a:pPr algn="r" rtl="1">
              <a:lnSpc>
                <a:spcPct val="150000"/>
              </a:lnSpc>
              <a:spcAft>
                <a:spcPts val="600"/>
              </a:spcAft>
            </a:pPr>
            <a:r>
              <a:rPr lang="he-IL" sz="1600" dirty="0">
                <a:solidFill>
                  <a:schemeClr val="tx1">
                    <a:lumMod val="50000"/>
                    <a:lumOff val="50000"/>
                  </a:schemeClr>
                </a:solidFill>
              </a:rPr>
              <a:t>הילדים עוברים את הפרידה עם הילד שעוזב: מדברים איתו על זה, מכינים לו ברכות וציורים ועורכים מסיבת פרידה.</a:t>
            </a:r>
          </a:p>
        </p:txBody>
      </p:sp>
      <p:sp>
        <p:nvSpPr>
          <p:cNvPr id="59" name="TextBox 58">
            <a:extLst>
              <a:ext uri="{FF2B5EF4-FFF2-40B4-BE49-F238E27FC236}">
                <a16:creationId xmlns:a16="http://schemas.microsoft.com/office/drawing/2014/main" id="{B6F88BB1-9B68-4172-9E08-3800BA56C805}"/>
              </a:ext>
            </a:extLst>
          </p:cNvPr>
          <p:cNvSpPr txBox="1"/>
          <p:nvPr/>
        </p:nvSpPr>
        <p:spPr>
          <a:xfrm>
            <a:off x="1076365" y="7219172"/>
            <a:ext cx="5413270" cy="1970283"/>
          </a:xfrm>
          <a:prstGeom prst="rect">
            <a:avLst/>
          </a:prstGeom>
          <a:noFill/>
        </p:spPr>
        <p:txBody>
          <a:bodyPr wrap="square" lIns="36000" rtlCol="1">
            <a:spAutoFit/>
          </a:bodyPr>
          <a:lstStyle/>
          <a:p>
            <a:pPr marL="177800" indent="-177800" algn="r" rtl="1">
              <a:lnSpc>
                <a:spcPct val="150000"/>
              </a:lnSpc>
              <a:spcAft>
                <a:spcPts val="600"/>
              </a:spcAft>
              <a:buClr>
                <a:srgbClr val="F1923F"/>
              </a:buClr>
              <a:buFont typeface="Arial" panose="020B0604020202020204" pitchFamily="34" charset="0"/>
              <a:buChar char="•"/>
            </a:pPr>
            <a:r>
              <a:rPr lang="he-IL" sz="1600" dirty="0">
                <a:solidFill>
                  <a:schemeClr val="tx1">
                    <a:lumMod val="50000"/>
                    <a:lumOff val="50000"/>
                  </a:schemeClr>
                </a:solidFill>
              </a:rPr>
              <a:t>במצב זה ננהל שיחה עם הילדים במשפחתון לאחר שהילד עזב. חשוב להסביר לילדים את המצב תוך שימוש בעובדות </a:t>
            </a:r>
            <a:r>
              <a:rPr lang="he-IL" sz="1600" b="1" dirty="0">
                <a:solidFill>
                  <a:schemeClr val="tx1">
                    <a:lumMod val="50000"/>
                    <a:lumOff val="50000"/>
                  </a:schemeClr>
                </a:solidFill>
                <a:highlight>
                  <a:srgbClr val="FEE9D5"/>
                </a:highlight>
                <a:latin typeface="Arial" pitchFamily="34" charset="0"/>
                <a:cs typeface="Arial" pitchFamily="34" charset="0"/>
              </a:rPr>
              <a:t>(אין להביע דעות אישיות ובמיוחד שליליות על הילד שעזב)</a:t>
            </a:r>
            <a:r>
              <a:rPr lang="he-IL" sz="1600" dirty="0">
                <a:solidFill>
                  <a:schemeClr val="tx1">
                    <a:lumMod val="50000"/>
                    <a:lumOff val="50000"/>
                  </a:schemeClr>
                </a:solidFill>
              </a:rPr>
              <a:t>: "____ עבר למסגרת אחרת שבחרה אותו והוא בחר אותה."</a:t>
            </a:r>
          </a:p>
          <a:p>
            <a:pPr marL="177800" indent="-177800" algn="r" rtl="1">
              <a:lnSpc>
                <a:spcPct val="150000"/>
              </a:lnSpc>
              <a:spcAft>
                <a:spcPts val="600"/>
              </a:spcAft>
              <a:buClr>
                <a:srgbClr val="F1923F"/>
              </a:buClr>
              <a:buFont typeface="Arial" panose="020B0604020202020204" pitchFamily="34" charset="0"/>
              <a:buChar char="•"/>
            </a:pPr>
            <a:r>
              <a:rPr lang="he-IL" sz="1600" dirty="0">
                <a:solidFill>
                  <a:schemeClr val="tx1">
                    <a:lumMod val="50000"/>
                    <a:lumOff val="50000"/>
                  </a:schemeClr>
                </a:solidFill>
              </a:rPr>
              <a:t>ניתן להציע להם להיות בקשר עם הילד.</a:t>
            </a:r>
          </a:p>
        </p:txBody>
      </p:sp>
      <p:sp>
        <p:nvSpPr>
          <p:cNvPr id="28" name="מלבן 27">
            <a:hlinkClick r:id="" action="ppaction://hlinkshowjump?jump=nextslide"/>
            <a:extLst>
              <a:ext uri="{FF2B5EF4-FFF2-40B4-BE49-F238E27FC236}">
                <a16:creationId xmlns:a16="http://schemas.microsoft.com/office/drawing/2014/main" id="{2B097CF5-A470-4185-A478-A407A37BD79B}"/>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a:hlinkClick r:id="" action="ppaction://hlinkshowjump?jump=previousslide"/>
            <a:extLst>
              <a:ext uri="{FF2B5EF4-FFF2-40B4-BE49-F238E27FC236}">
                <a16:creationId xmlns:a16="http://schemas.microsoft.com/office/drawing/2014/main" id="{72B14F71-E0BE-4946-8142-52FEC71AD956}"/>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לבן 29">
            <a:hlinkClick r:id="rId4" action="ppaction://hlinksldjump"/>
            <a:extLst>
              <a:ext uri="{FF2B5EF4-FFF2-40B4-BE49-F238E27FC236}">
                <a16:creationId xmlns:a16="http://schemas.microsoft.com/office/drawing/2014/main" id="{244A7482-893E-4675-BF00-0CC975921A24}"/>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לבן 30">
            <a:hlinkClick r:id="rId5" action="ppaction://hlinksldjump"/>
            <a:extLst>
              <a:ext uri="{FF2B5EF4-FFF2-40B4-BE49-F238E27FC236}">
                <a16:creationId xmlns:a16="http://schemas.microsoft.com/office/drawing/2014/main" id="{68963F80-2FBA-4242-BB7D-4413E47D4842}"/>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ציין מיקום של מספר שקופית 3">
            <a:extLst>
              <a:ext uri="{FF2B5EF4-FFF2-40B4-BE49-F238E27FC236}">
                <a16:creationId xmlns:a16="http://schemas.microsoft.com/office/drawing/2014/main" id="{4A6A1A78-BE9E-4E7D-9A47-0CE7753F289D}"/>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139</a:t>
            </a:fld>
            <a:endParaRPr lang="he-IL" dirty="0"/>
          </a:p>
        </p:txBody>
      </p:sp>
    </p:spTree>
    <p:extLst>
      <p:ext uri="{BB962C8B-B14F-4D97-AF65-F5344CB8AC3E}">
        <p14:creationId xmlns:p14="http://schemas.microsoft.com/office/powerpoint/2010/main" val="331478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a:extLst>
              <a:ext uri="{FF2B5EF4-FFF2-40B4-BE49-F238E27FC236}">
                <a16:creationId xmlns:a16="http://schemas.microsoft.com/office/drawing/2014/main" id="{F8511E20-535B-48E1-8617-A48CF1696FE3}"/>
              </a:ext>
            </a:extLst>
          </p:cNvPr>
          <p:cNvSpPr/>
          <p:nvPr/>
        </p:nvSpPr>
        <p:spPr>
          <a:xfrm>
            <a:off x="824810" y="2153677"/>
            <a:ext cx="5908524" cy="7609756"/>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dirty="0"/>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b="1" dirty="0">
                <a:solidFill>
                  <a:srgbClr val="EB727C"/>
                </a:solidFill>
              </a:rPr>
              <a:t>ערכים וחזון</a:t>
            </a:r>
          </a:p>
        </p:txBody>
      </p:sp>
      <p:sp>
        <p:nvSpPr>
          <p:cNvPr id="10" name="TextBox 9">
            <a:extLst>
              <a:ext uri="{FF2B5EF4-FFF2-40B4-BE49-F238E27FC236}">
                <a16:creationId xmlns:a16="http://schemas.microsoft.com/office/drawing/2014/main" id="{281C90BD-C2C3-4EE9-BE95-BD473E127703}"/>
              </a:ext>
            </a:extLst>
          </p:cNvPr>
          <p:cNvSpPr txBox="1"/>
          <p:nvPr/>
        </p:nvSpPr>
        <p:spPr>
          <a:xfrm>
            <a:off x="824810" y="2774856"/>
            <a:ext cx="3667910" cy="2716193"/>
          </a:xfrm>
          <a:prstGeom prst="rect">
            <a:avLst/>
          </a:prstGeom>
          <a:noFill/>
        </p:spPr>
        <p:txBody>
          <a:bodyPr wrap="square" rtlCol="1">
            <a:spAutoFit/>
          </a:bodyPr>
          <a:lstStyle/>
          <a:p>
            <a:pPr algn="r" rtl="1">
              <a:lnSpc>
                <a:spcPct val="150000"/>
              </a:lnSpc>
              <a:spcAft>
                <a:spcPts val="600"/>
              </a:spcAft>
            </a:pPr>
            <a:r>
              <a:rPr lang="he-IL" sz="1601" dirty="0">
                <a:solidFill>
                  <a:schemeClr val="tx1">
                    <a:lumMod val="50000"/>
                    <a:lumOff val="50000"/>
                  </a:schemeClr>
                </a:solidFill>
              </a:rPr>
              <a:t>כל אחד מאיתנו מאמין ביכולותיו ובפוטנציאל של האחר. </a:t>
            </a:r>
            <a:r>
              <a:rPr lang="he-IL" sz="1601" b="1" dirty="0">
                <a:solidFill>
                  <a:schemeClr val="tx1">
                    <a:lumMod val="50000"/>
                    <a:lumOff val="50000"/>
                  </a:schemeClr>
                </a:solidFill>
                <a:highlight>
                  <a:srgbClr val="FAD9DF"/>
                </a:highlight>
              </a:rPr>
              <a:t>אנחנו תומכים זה בזה, מכבדים זה את זה</a:t>
            </a:r>
            <a:r>
              <a:rPr lang="he-IL" sz="1601" dirty="0">
                <a:solidFill>
                  <a:schemeClr val="tx1">
                    <a:lumMod val="50000"/>
                    <a:lumOff val="50000"/>
                  </a:schemeClr>
                </a:solidFill>
              </a:rPr>
              <a:t>, ובונים סביבה, שמאפשרת לנו להתמודד עם תחומי האחריות שלנו מתוך תחושת ביטחון. </a:t>
            </a:r>
          </a:p>
          <a:p>
            <a:pPr algn="r" rtl="1">
              <a:lnSpc>
                <a:spcPct val="150000"/>
              </a:lnSpc>
              <a:spcAft>
                <a:spcPts val="600"/>
              </a:spcAft>
            </a:pPr>
            <a:r>
              <a:rPr lang="he-IL" sz="1601" dirty="0">
                <a:solidFill>
                  <a:schemeClr val="tx1">
                    <a:lumMod val="50000"/>
                    <a:lumOff val="50000"/>
                  </a:schemeClr>
                </a:solidFill>
              </a:rPr>
              <a:t>אווירה של אמון מעודדת אותנו לחלוק חוויות וללמוד מהאחר.</a:t>
            </a:r>
            <a:endParaRPr lang="en-US" sz="1601" dirty="0">
              <a:solidFill>
                <a:schemeClr val="tx1">
                  <a:lumMod val="50000"/>
                  <a:lumOff val="50000"/>
                </a:schemeClr>
              </a:solidFill>
            </a:endParaRPr>
          </a:p>
        </p:txBody>
      </p:sp>
      <p:sp>
        <p:nvSpPr>
          <p:cNvPr id="16" name="מלבן 15">
            <a:extLst>
              <a:ext uri="{FF2B5EF4-FFF2-40B4-BE49-F238E27FC236}">
                <a16:creationId xmlns:a16="http://schemas.microsoft.com/office/drawing/2014/main" id="{9C255BCC-EB48-40BA-943F-09439A0704B3}"/>
              </a:ext>
            </a:extLst>
          </p:cNvPr>
          <p:cNvSpPr/>
          <p:nvPr/>
        </p:nvSpPr>
        <p:spPr>
          <a:xfrm>
            <a:off x="3311576" y="2322103"/>
            <a:ext cx="3129383" cy="496996"/>
          </a:xfrm>
          <a:prstGeom prst="rect">
            <a:avLst/>
          </a:prstGeom>
        </p:spPr>
        <p:txBody>
          <a:bodyPr wrap="none">
            <a:spAutoFit/>
          </a:bodyPr>
          <a:lstStyle/>
          <a:p>
            <a:pPr algn="r" rtl="1" fontAlgn="base">
              <a:lnSpc>
                <a:spcPct val="150000"/>
              </a:lnSpc>
              <a:spcAft>
                <a:spcPts val="600"/>
              </a:spcAft>
              <a:buClr>
                <a:srgbClr val="EB727C"/>
              </a:buClr>
            </a:pPr>
            <a:r>
              <a:rPr lang="he-IL" sz="2000" b="1" dirty="0">
                <a:solidFill>
                  <a:srgbClr val="EB727C"/>
                </a:solidFill>
              </a:rPr>
              <a:t>אמון | </a:t>
            </a:r>
            <a:r>
              <a:rPr lang="he-IL" sz="2000" dirty="0">
                <a:solidFill>
                  <a:srgbClr val="EB727C"/>
                </a:solidFill>
              </a:rPr>
              <a:t>אנחנו סומכים זה על זה</a:t>
            </a:r>
          </a:p>
        </p:txBody>
      </p:sp>
      <p:sp>
        <p:nvSpPr>
          <p:cNvPr id="21" name="TextBox 20">
            <a:extLst>
              <a:ext uri="{FF2B5EF4-FFF2-40B4-BE49-F238E27FC236}">
                <a16:creationId xmlns:a16="http://schemas.microsoft.com/office/drawing/2014/main" id="{22B8E8C2-EB97-4CDE-A708-930527EC2B68}"/>
              </a:ext>
            </a:extLst>
          </p:cNvPr>
          <p:cNvSpPr txBox="1"/>
          <p:nvPr/>
        </p:nvSpPr>
        <p:spPr>
          <a:xfrm>
            <a:off x="605628" y="6094002"/>
            <a:ext cx="3887092" cy="3449406"/>
          </a:xfrm>
          <a:prstGeom prst="rect">
            <a:avLst/>
          </a:prstGeom>
          <a:noFill/>
        </p:spPr>
        <p:txBody>
          <a:bodyPr wrap="square" rtlCol="1">
            <a:spAutoFit/>
          </a:bodyPr>
          <a:lstStyle/>
          <a:p>
            <a:pPr algn="r" rtl="1">
              <a:lnSpc>
                <a:spcPct val="150000"/>
              </a:lnSpc>
              <a:spcAft>
                <a:spcPts val="600"/>
              </a:spcAft>
            </a:pPr>
            <a:r>
              <a:rPr lang="he-IL" sz="1601" dirty="0">
                <a:solidFill>
                  <a:schemeClr val="tx1">
                    <a:lumMod val="50000"/>
                    <a:lumOff val="50000"/>
                  </a:schemeClr>
                </a:solidFill>
              </a:rPr>
              <a:t>מאז 1949 אנחנו מבססים מערכת יחסים של אמון עם התורמים, השלטונות והשותפים האחרים, שתומכים בנו ובהגשמת הייעוד</a:t>
            </a:r>
            <a:br>
              <a:rPr lang="en-US" sz="1601" dirty="0">
                <a:solidFill>
                  <a:schemeClr val="tx1">
                    <a:lumMod val="50000"/>
                    <a:lumOff val="50000"/>
                  </a:schemeClr>
                </a:solidFill>
              </a:rPr>
            </a:br>
            <a:r>
              <a:rPr lang="he-IL" sz="1601" dirty="0">
                <a:solidFill>
                  <a:schemeClr val="tx1">
                    <a:lumMod val="50000"/>
                    <a:lumOff val="50000"/>
                  </a:schemeClr>
                </a:solidFill>
              </a:rPr>
              <a:t>שלנו. האחריות הגדולה ביותר שלנו, היא</a:t>
            </a:r>
            <a:br>
              <a:rPr lang="en-US" sz="1601" dirty="0">
                <a:solidFill>
                  <a:schemeClr val="tx1">
                    <a:lumMod val="50000"/>
                    <a:lumOff val="50000"/>
                  </a:schemeClr>
                </a:solidFill>
              </a:rPr>
            </a:br>
            <a:r>
              <a:rPr lang="he-IL" sz="1601" b="1" dirty="0">
                <a:solidFill>
                  <a:schemeClr val="tx1">
                    <a:lumMod val="50000"/>
                    <a:lumOff val="50000"/>
                  </a:schemeClr>
                </a:solidFill>
                <a:highlight>
                  <a:srgbClr val="FAD9DF"/>
                </a:highlight>
              </a:rPr>
              <a:t>לספק לילדים טיפול בסטנדרטים גבוהים</a:t>
            </a:r>
            <a:br>
              <a:rPr lang="en-US" sz="1601" b="1" dirty="0">
                <a:solidFill>
                  <a:schemeClr val="tx1">
                    <a:lumMod val="50000"/>
                    <a:lumOff val="50000"/>
                  </a:schemeClr>
                </a:solidFill>
                <a:highlight>
                  <a:srgbClr val="FAD9DF"/>
                </a:highlight>
              </a:rPr>
            </a:br>
            <a:r>
              <a:rPr lang="he-IL" sz="1601" dirty="0">
                <a:solidFill>
                  <a:schemeClr val="tx1">
                    <a:lumMod val="50000"/>
                    <a:lumOff val="50000"/>
                  </a:schemeClr>
                </a:solidFill>
              </a:rPr>
              <a:t>כדי להבטיח את רווחתם. </a:t>
            </a:r>
          </a:p>
          <a:p>
            <a:pPr algn="r" rtl="1">
              <a:lnSpc>
                <a:spcPct val="150000"/>
              </a:lnSpc>
              <a:spcAft>
                <a:spcPts val="600"/>
              </a:spcAft>
            </a:pPr>
            <a:r>
              <a:rPr lang="he-IL" sz="1601" dirty="0">
                <a:solidFill>
                  <a:schemeClr val="tx1">
                    <a:lumMod val="50000"/>
                    <a:lumOff val="50000"/>
                  </a:schemeClr>
                </a:solidFill>
              </a:rPr>
              <a:t>בפעילותנו זו אנחנו מחויבים </a:t>
            </a:r>
            <a:r>
              <a:rPr lang="he-IL" sz="1601" b="1" dirty="0">
                <a:solidFill>
                  <a:schemeClr val="tx1">
                    <a:lumMod val="50000"/>
                    <a:lumOff val="50000"/>
                  </a:schemeClr>
                </a:solidFill>
                <a:highlight>
                  <a:srgbClr val="FAD9DF"/>
                </a:highlight>
              </a:rPr>
              <a:t>להשתמש באופן</a:t>
            </a:r>
            <a:r>
              <a:rPr lang="he-IL" sz="1601" b="1" dirty="0">
                <a:solidFill>
                  <a:schemeClr val="tx1">
                    <a:lumMod val="50000"/>
                    <a:lumOff val="50000"/>
                  </a:schemeClr>
                </a:solidFill>
              </a:rPr>
              <a:t> </a:t>
            </a:r>
            <a:r>
              <a:rPr lang="he-IL" sz="1601" b="1" dirty="0">
                <a:solidFill>
                  <a:schemeClr val="tx1">
                    <a:lumMod val="50000"/>
                    <a:lumOff val="50000"/>
                  </a:schemeClr>
                </a:solidFill>
                <a:highlight>
                  <a:srgbClr val="FAD9DF"/>
                </a:highlight>
              </a:rPr>
              <a:t>חכם ומושכל בכל הכספים והמשאבים</a:t>
            </a:r>
            <a:r>
              <a:rPr lang="he-IL" sz="1601" b="1" dirty="0">
                <a:solidFill>
                  <a:schemeClr val="tx1">
                    <a:lumMod val="50000"/>
                    <a:lumOff val="50000"/>
                  </a:schemeClr>
                </a:solidFill>
              </a:rPr>
              <a:t> </a:t>
            </a:r>
            <a:r>
              <a:rPr lang="he-IL" sz="1601" dirty="0">
                <a:solidFill>
                  <a:schemeClr val="tx1">
                    <a:lumMod val="50000"/>
                    <a:lumOff val="50000"/>
                  </a:schemeClr>
                </a:solidFill>
              </a:rPr>
              <a:t>העומדים לרשותנו, מתוך כבוד ואחריות.</a:t>
            </a:r>
          </a:p>
        </p:txBody>
      </p:sp>
      <p:sp>
        <p:nvSpPr>
          <p:cNvPr id="23" name="מלבן 22">
            <a:extLst>
              <a:ext uri="{FF2B5EF4-FFF2-40B4-BE49-F238E27FC236}">
                <a16:creationId xmlns:a16="http://schemas.microsoft.com/office/drawing/2014/main" id="{BEF96855-F529-4541-B19F-5EF4273873AD}"/>
              </a:ext>
            </a:extLst>
          </p:cNvPr>
          <p:cNvSpPr/>
          <p:nvPr/>
        </p:nvSpPr>
        <p:spPr>
          <a:xfrm>
            <a:off x="3015017" y="5641250"/>
            <a:ext cx="3425938" cy="496996"/>
          </a:xfrm>
          <a:prstGeom prst="rect">
            <a:avLst/>
          </a:prstGeom>
        </p:spPr>
        <p:txBody>
          <a:bodyPr wrap="none">
            <a:spAutoFit/>
          </a:bodyPr>
          <a:lstStyle/>
          <a:p>
            <a:pPr algn="r" rtl="1" fontAlgn="base">
              <a:lnSpc>
                <a:spcPct val="150000"/>
              </a:lnSpc>
              <a:spcAft>
                <a:spcPts val="600"/>
              </a:spcAft>
              <a:buClr>
                <a:srgbClr val="EB727C"/>
              </a:buClr>
            </a:pPr>
            <a:r>
              <a:rPr lang="he-IL" sz="2000" b="1" dirty="0">
                <a:solidFill>
                  <a:srgbClr val="EB727C"/>
                </a:solidFill>
              </a:rPr>
              <a:t>אחריות | </a:t>
            </a:r>
            <a:r>
              <a:rPr lang="he-IL" sz="2000" dirty="0">
                <a:solidFill>
                  <a:srgbClr val="EB727C"/>
                </a:solidFill>
              </a:rPr>
              <a:t>אנחנו שותפים מהימנים</a:t>
            </a:r>
          </a:p>
        </p:txBody>
      </p:sp>
      <p:sp>
        <p:nvSpPr>
          <p:cNvPr id="13" name="מלבן 12">
            <a:hlinkClick r:id="" action="ppaction://hlinkshowjump?jump=nextslide"/>
            <a:extLst>
              <a:ext uri="{FF2B5EF4-FFF2-40B4-BE49-F238E27FC236}">
                <a16:creationId xmlns:a16="http://schemas.microsoft.com/office/drawing/2014/main" id="{4D703762-EEA3-4542-AC06-B874D2A25FFC}"/>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hlinkClick r:id="" action="ppaction://hlinkshowjump?jump=previousslide"/>
            <a:extLst>
              <a:ext uri="{FF2B5EF4-FFF2-40B4-BE49-F238E27FC236}">
                <a16:creationId xmlns:a16="http://schemas.microsoft.com/office/drawing/2014/main" id="{A157DF41-EDF1-44BC-B9B3-57DAD752F0C1}"/>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hlinkClick r:id="rId2" action="ppaction://hlinksldjump"/>
            <a:extLst>
              <a:ext uri="{FF2B5EF4-FFF2-40B4-BE49-F238E27FC236}">
                <a16:creationId xmlns:a16="http://schemas.microsoft.com/office/drawing/2014/main" id="{0B191A94-09B2-40AC-BCEC-45E413469E6F}"/>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hlinkClick r:id="rId3" action="ppaction://hlinksldjump"/>
            <a:extLst>
              <a:ext uri="{FF2B5EF4-FFF2-40B4-BE49-F238E27FC236}">
                <a16:creationId xmlns:a16="http://schemas.microsoft.com/office/drawing/2014/main" id="{7F99653A-A0F9-4653-B576-8DA149BD022D}"/>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0" name="תמונה 19" descr="תמונה שמכילה חוץ, עץ, אדם, דשא&#10;&#10;תיאור שנוצר ברמת מהימנות גבוהה מאוד">
            <a:extLst>
              <a:ext uri="{FF2B5EF4-FFF2-40B4-BE49-F238E27FC236}">
                <a16:creationId xmlns:a16="http://schemas.microsoft.com/office/drawing/2014/main" id="{4F22858E-E658-4855-8733-17CC519FB63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582483" y="2887798"/>
            <a:ext cx="1800000" cy="1800000"/>
          </a:xfrm>
          <a:prstGeom prst="rect">
            <a:avLst/>
          </a:prstGeom>
        </p:spPr>
      </p:pic>
      <p:pic>
        <p:nvPicPr>
          <p:cNvPr id="24" name="תמונה 23" descr="תמונה שמכילה אדם, שמים, חוץ, איש&#10;&#10;תיאור שנוצר ברמת מהימנות גבוהה מאוד">
            <a:extLst>
              <a:ext uri="{FF2B5EF4-FFF2-40B4-BE49-F238E27FC236}">
                <a16:creationId xmlns:a16="http://schemas.microsoft.com/office/drawing/2014/main" id="{E1A53960-B001-47E8-8B65-D6ABB11F7A5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582483" y="6206947"/>
            <a:ext cx="1800000" cy="1800000"/>
          </a:xfrm>
          <a:prstGeom prst="rect">
            <a:avLst/>
          </a:prstGeom>
        </p:spPr>
      </p:pic>
      <p:sp>
        <p:nvSpPr>
          <p:cNvPr id="18" name="מציין מיקום של מספר שקופית 3">
            <a:extLst>
              <a:ext uri="{FF2B5EF4-FFF2-40B4-BE49-F238E27FC236}">
                <a16:creationId xmlns:a16="http://schemas.microsoft.com/office/drawing/2014/main" id="{92E79CFD-9B94-4727-95AD-6C2BE2766936}"/>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14</a:t>
            </a:fld>
            <a:endParaRPr lang="he-IL" dirty="0"/>
          </a:p>
        </p:txBody>
      </p:sp>
    </p:spTree>
    <p:extLst>
      <p:ext uri="{BB962C8B-B14F-4D97-AF65-F5344CB8AC3E}">
        <p14:creationId xmlns:p14="http://schemas.microsoft.com/office/powerpoint/2010/main" val="381391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מלבן 32">
            <a:extLst>
              <a:ext uri="{FF2B5EF4-FFF2-40B4-BE49-F238E27FC236}">
                <a16:creationId xmlns:a16="http://schemas.microsoft.com/office/drawing/2014/main" id="{E5AC95F4-6EE0-427A-A5B6-C9E76FE5841B}"/>
              </a:ext>
            </a:extLst>
          </p:cNvPr>
          <p:cNvSpPr/>
          <p:nvPr/>
        </p:nvSpPr>
        <p:spPr>
          <a:xfrm>
            <a:off x="824810" y="2153676"/>
            <a:ext cx="5908524" cy="594000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2" name="מלבן: פינות מעוגלות 1">
            <a:extLst>
              <a:ext uri="{FF2B5EF4-FFF2-40B4-BE49-F238E27FC236}">
                <a16:creationId xmlns:a16="http://schemas.microsoft.com/office/drawing/2014/main" id="{F3F2F99D-92EC-4C66-933A-B317F0E48435}"/>
              </a:ext>
            </a:extLst>
          </p:cNvPr>
          <p:cNvSpPr/>
          <p:nvPr/>
        </p:nvSpPr>
        <p:spPr>
          <a:xfrm>
            <a:off x="917995" y="2295525"/>
            <a:ext cx="5723684" cy="5328000"/>
          </a:xfrm>
          <a:prstGeom prst="roundRect">
            <a:avLst>
              <a:gd name="adj" fmla="val 1488"/>
            </a:avLst>
          </a:prstGeom>
          <a:solidFill>
            <a:schemeClr val="bg1"/>
          </a:solidFill>
          <a:ln w="3175">
            <a:solidFill>
              <a:srgbClr val="F1923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TextBox 49">
            <a:extLst>
              <a:ext uri="{FF2B5EF4-FFF2-40B4-BE49-F238E27FC236}">
                <a16:creationId xmlns:a16="http://schemas.microsoft.com/office/drawing/2014/main" id="{8B263EA4-29BB-4D31-AD80-98B30F390A61}"/>
              </a:ext>
            </a:extLst>
          </p:cNvPr>
          <p:cNvSpPr txBox="1"/>
          <p:nvPr/>
        </p:nvSpPr>
        <p:spPr>
          <a:xfrm>
            <a:off x="917995" y="2285798"/>
            <a:ext cx="5723684" cy="5309659"/>
          </a:xfrm>
          <a:prstGeom prst="rect">
            <a:avLst/>
          </a:prstGeom>
          <a:noFill/>
        </p:spPr>
        <p:txBody>
          <a:bodyPr wrap="square" lIns="36000" rtlCol="1">
            <a:spAutoFit/>
          </a:bodyPr>
          <a:lstStyle/>
          <a:p>
            <a:pPr algn="r" rtl="1">
              <a:lnSpc>
                <a:spcPct val="150000"/>
              </a:lnSpc>
              <a:spcAft>
                <a:spcPts val="600"/>
              </a:spcAft>
            </a:pPr>
            <a:r>
              <a:rPr lang="he-IL" sz="1600" b="1" dirty="0">
                <a:solidFill>
                  <a:srgbClr val="F1923F"/>
                </a:solidFill>
              </a:rPr>
              <a:t>כיצד אנחנו יכולים להקל על תהליך הפרידה? </a:t>
            </a:r>
          </a:p>
          <a:p>
            <a:pPr marL="180975" indent="-180975" algn="r" rtl="1">
              <a:lnSpc>
                <a:spcPct val="150000"/>
              </a:lnSpc>
              <a:spcAft>
                <a:spcPts val="600"/>
              </a:spcAft>
              <a:buClr>
                <a:srgbClr val="F1923F"/>
              </a:buClr>
              <a:buFont typeface="Arial" panose="020B0604020202020204" pitchFamily="34" charset="0"/>
              <a:buChar char="•"/>
            </a:pPr>
            <a:r>
              <a:rPr lang="he-IL" sz="1600" dirty="0">
                <a:solidFill>
                  <a:schemeClr val="tx1">
                    <a:lumMod val="50000"/>
                    <a:lumOff val="50000"/>
                  </a:schemeClr>
                </a:solidFill>
              </a:rPr>
              <a:t>הילד חסר אונים. הוא מרגיש שאיננו קובע את גורלו אלא המבוגרים מחליטים בשבילו. לעיתים, על אף כי מדובר בפרידה מתוכננת, התהליך הוא קשה ומבלבל.</a:t>
            </a:r>
          </a:p>
          <a:p>
            <a:pPr marL="180975" indent="-180975" algn="r" rtl="1">
              <a:lnSpc>
                <a:spcPct val="150000"/>
              </a:lnSpc>
              <a:spcAft>
                <a:spcPts val="600"/>
              </a:spcAft>
              <a:buClr>
                <a:srgbClr val="F1923F"/>
              </a:buClr>
              <a:buFont typeface="Arial" panose="020B0604020202020204" pitchFamily="34" charset="0"/>
              <a:buChar char="•"/>
            </a:pPr>
            <a:r>
              <a:rPr lang="he-IL" sz="1600" dirty="0">
                <a:solidFill>
                  <a:schemeClr val="tx1">
                    <a:lumMod val="50000"/>
                    <a:lumOff val="50000"/>
                  </a:schemeClr>
                </a:solidFill>
              </a:rPr>
              <a:t>יחד עם </a:t>
            </a:r>
            <a:r>
              <a:rPr lang="he-IL" sz="1600" dirty="0" err="1">
                <a:solidFill>
                  <a:schemeClr val="tx1">
                    <a:lumMod val="50000"/>
                    <a:lumOff val="50000"/>
                  </a:schemeClr>
                </a:solidFill>
              </a:rPr>
              <a:t>העו"ס</a:t>
            </a:r>
            <a:r>
              <a:rPr lang="he-IL" sz="1600" dirty="0">
                <a:solidFill>
                  <a:schemeClr val="tx1">
                    <a:lumMod val="50000"/>
                    <a:lumOff val="50000"/>
                  </a:schemeClr>
                </a:solidFill>
              </a:rPr>
              <a:t>, שבו עם הילד הסבירו לו שתהליך הפרדה והמעבר</a:t>
            </a:r>
            <a:br>
              <a:rPr lang="en-US" sz="1600" dirty="0">
                <a:solidFill>
                  <a:schemeClr val="tx1">
                    <a:lumMod val="50000"/>
                    <a:lumOff val="50000"/>
                  </a:schemeClr>
                </a:solidFill>
              </a:rPr>
            </a:br>
            <a:r>
              <a:rPr lang="he-IL" sz="1600" dirty="0">
                <a:solidFill>
                  <a:schemeClr val="tx1">
                    <a:lumMod val="50000"/>
                    <a:lumOff val="50000"/>
                  </a:schemeClr>
                </a:solidFill>
              </a:rPr>
              <a:t>הוא תהליך קשה לכולם.</a:t>
            </a:r>
          </a:p>
          <a:p>
            <a:pPr marL="180975" indent="-180975" algn="r" rtl="1">
              <a:lnSpc>
                <a:spcPct val="150000"/>
              </a:lnSpc>
              <a:spcAft>
                <a:spcPts val="600"/>
              </a:spcAft>
              <a:buClr>
                <a:srgbClr val="F1923F"/>
              </a:buClr>
              <a:buFont typeface="Arial" panose="020B0604020202020204" pitchFamily="34" charset="0"/>
              <a:buChar char="•"/>
            </a:pPr>
            <a:r>
              <a:rPr lang="he-IL" sz="1600" dirty="0">
                <a:solidFill>
                  <a:schemeClr val="tx1">
                    <a:lumMod val="50000"/>
                    <a:lumOff val="50000"/>
                  </a:schemeClr>
                </a:solidFill>
              </a:rPr>
              <a:t>שאלו אותו מה יעזור לו להיפרד ופעלו ליישם כמה שיותר פעולות שיקלו על תהליך הפרידה.</a:t>
            </a:r>
          </a:p>
          <a:p>
            <a:pPr marL="180975" indent="-180975" algn="r" rtl="1">
              <a:lnSpc>
                <a:spcPct val="150000"/>
              </a:lnSpc>
              <a:spcAft>
                <a:spcPts val="600"/>
              </a:spcAft>
              <a:buClr>
                <a:srgbClr val="F1923F"/>
              </a:buClr>
              <a:buFont typeface="Arial" panose="020B0604020202020204" pitchFamily="34" charset="0"/>
              <a:buChar char="•"/>
            </a:pPr>
            <a:r>
              <a:rPr lang="he-IL" sz="1600" dirty="0">
                <a:solidFill>
                  <a:schemeClr val="tx1">
                    <a:lumMod val="50000"/>
                    <a:lumOff val="50000"/>
                  </a:schemeClr>
                </a:solidFill>
              </a:rPr>
              <a:t>גלו אמפתיה: שימו בצד את כל הרגשות השליליים. ברכו אותו להצלחה בדיוק כפי שהייתם רוצים </a:t>
            </a:r>
            <a:r>
              <a:rPr lang="he-IL" sz="1600" dirty="0" err="1">
                <a:solidFill>
                  <a:schemeClr val="tx1">
                    <a:lumMod val="50000"/>
                    <a:lumOff val="50000"/>
                  </a:schemeClr>
                </a:solidFill>
              </a:rPr>
              <a:t>שיפרדו</a:t>
            </a:r>
            <a:r>
              <a:rPr lang="he-IL" sz="1600" dirty="0">
                <a:solidFill>
                  <a:schemeClr val="tx1">
                    <a:lumMod val="50000"/>
                    <a:lumOff val="50000"/>
                  </a:schemeClr>
                </a:solidFill>
              </a:rPr>
              <a:t> מכם: עשו זאת בצורה חיובית ומחזקת להמשך דרכו.</a:t>
            </a:r>
          </a:p>
          <a:p>
            <a:pPr marL="180975" indent="-180975" algn="r" rtl="1">
              <a:lnSpc>
                <a:spcPct val="150000"/>
              </a:lnSpc>
              <a:spcAft>
                <a:spcPts val="600"/>
              </a:spcAft>
              <a:buClr>
                <a:srgbClr val="F1923F"/>
              </a:buClr>
              <a:buFont typeface="Arial" panose="020B0604020202020204" pitchFamily="34" charset="0"/>
              <a:buChar char="•"/>
            </a:pPr>
            <a:r>
              <a:rPr lang="he-IL" sz="1600" dirty="0">
                <a:solidFill>
                  <a:schemeClr val="tx1">
                    <a:lumMod val="50000"/>
                    <a:lumOff val="50000"/>
                  </a:schemeClr>
                </a:solidFill>
              </a:rPr>
              <a:t>חשבו על הרגעים הטובים עם הילד: מה אתם אוהבים אצלו?</a:t>
            </a:r>
          </a:p>
          <a:p>
            <a:pPr marL="180975" indent="-180975" algn="r" rtl="1">
              <a:lnSpc>
                <a:spcPct val="150000"/>
              </a:lnSpc>
              <a:spcAft>
                <a:spcPts val="600"/>
              </a:spcAft>
              <a:buClr>
                <a:srgbClr val="F1923F"/>
              </a:buClr>
              <a:buFont typeface="Arial" panose="020B0604020202020204" pitchFamily="34" charset="0"/>
              <a:buChar char="•"/>
            </a:pPr>
            <a:r>
              <a:rPr lang="he-IL" sz="1600" dirty="0">
                <a:solidFill>
                  <a:schemeClr val="tx1">
                    <a:lumMod val="50000"/>
                    <a:lumOff val="50000"/>
                  </a:schemeClr>
                </a:solidFill>
              </a:rPr>
              <a:t>היו קשובים לילדים במשפחתון- במיוחד לאלו שהיו קרובים לילד שעזב.</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פרידת ילד מהכפר</a:t>
            </a:r>
          </a:p>
        </p:txBody>
      </p:sp>
      <p:sp>
        <p:nvSpPr>
          <p:cNvPr id="14" name="TextBox 13">
            <a:extLst>
              <a:ext uri="{FF2B5EF4-FFF2-40B4-BE49-F238E27FC236}">
                <a16:creationId xmlns:a16="http://schemas.microsoft.com/office/drawing/2014/main" id="{7953A02A-193F-43F6-9100-CC3C9BB0FA5F}"/>
              </a:ext>
            </a:extLst>
          </p:cNvPr>
          <p:cNvSpPr txBox="1"/>
          <p:nvPr/>
        </p:nvSpPr>
        <p:spPr>
          <a:xfrm>
            <a:off x="605631" y="8322969"/>
            <a:ext cx="6127704" cy="1232260"/>
          </a:xfrm>
          <a:prstGeom prst="rect">
            <a:avLst/>
          </a:prstGeom>
          <a:noFill/>
          <a:ln>
            <a:noFill/>
          </a:ln>
        </p:spPr>
        <p:txBody>
          <a:bodyPr wrap="square" rtlCol="1">
            <a:spAutoFit/>
          </a:bodyPr>
          <a:lstStyle/>
          <a:p>
            <a:pPr marL="182564" indent="-182564" algn="r" rtl="1">
              <a:lnSpc>
                <a:spcPct val="150000"/>
              </a:lnSpc>
              <a:spcAft>
                <a:spcPts val="600"/>
              </a:spcAft>
              <a:buClr>
                <a:srgbClr val="F1923F"/>
              </a:buClr>
              <a:buFont typeface="Calibri" panose="020F0502020204030204" pitchFamily="34" charset="0"/>
              <a:buChar char="‹"/>
            </a:pPr>
            <a:r>
              <a:rPr lang="he-IL" sz="1601" dirty="0">
                <a:solidFill>
                  <a:schemeClr val="tx1">
                    <a:lumMod val="50000"/>
                    <a:lumOff val="50000"/>
                  </a:schemeClr>
                </a:solidFill>
              </a:rPr>
              <a:t>'דיאלוג עם ילדים' מאת ד"ר עדנה כצנלסון, 'פרידות' עמוד 263.</a:t>
            </a:r>
          </a:p>
          <a:p>
            <a:pPr marL="182564" indent="-182564" algn="r" rtl="1">
              <a:lnSpc>
                <a:spcPct val="150000"/>
              </a:lnSpc>
              <a:spcAft>
                <a:spcPts val="600"/>
              </a:spcAft>
              <a:buClr>
                <a:srgbClr val="F1923F"/>
              </a:buClr>
              <a:buFont typeface="Calibri" panose="020F0502020204030204" pitchFamily="34" charset="0"/>
              <a:buChar char="‹"/>
            </a:pPr>
            <a:r>
              <a:rPr lang="he-IL" sz="1601" dirty="0">
                <a:solidFill>
                  <a:schemeClr val="tx1">
                    <a:lumMod val="50000"/>
                    <a:lumOff val="50000"/>
                  </a:schemeClr>
                </a:solidFill>
                <a:hlinkClick r:id="rId2"/>
              </a:rPr>
              <a:t>'חוויית המעבר לחיים עצמאיים של בוגרי הפנימיות בישראל' </a:t>
            </a:r>
            <a:r>
              <a:rPr lang="he-IL" sz="1601" dirty="0">
                <a:solidFill>
                  <a:schemeClr val="tx1">
                    <a:lumMod val="50000"/>
                    <a:lumOff val="50000"/>
                  </a:schemeClr>
                </a:solidFill>
              </a:rPr>
              <a:t>מאת יפית </a:t>
            </a:r>
            <a:r>
              <a:rPr lang="he-IL" sz="1601" dirty="0" err="1">
                <a:solidFill>
                  <a:schemeClr val="tx1">
                    <a:lumMod val="50000"/>
                    <a:lumOff val="50000"/>
                  </a:schemeClr>
                </a:solidFill>
              </a:rPr>
              <a:t>סולימני</a:t>
            </a:r>
            <a:r>
              <a:rPr lang="he-IL" sz="1601" dirty="0">
                <a:solidFill>
                  <a:schemeClr val="tx1">
                    <a:lumMod val="50000"/>
                    <a:lumOff val="50000"/>
                  </a:schemeClr>
                </a:solidFill>
              </a:rPr>
              <a:t> </a:t>
            </a:r>
            <a:r>
              <a:rPr lang="he-IL" sz="1601" dirty="0" err="1">
                <a:solidFill>
                  <a:schemeClr val="tx1">
                    <a:lumMod val="50000"/>
                    <a:lumOff val="50000"/>
                  </a:schemeClr>
                </a:solidFill>
              </a:rPr>
              <a:t>אעידן</a:t>
            </a:r>
            <a:r>
              <a:rPr lang="he-IL" sz="1601" dirty="0">
                <a:solidFill>
                  <a:schemeClr val="tx1">
                    <a:lumMod val="50000"/>
                    <a:lumOff val="50000"/>
                  </a:schemeClr>
                </a:solidFill>
              </a:rPr>
              <a:t>.</a:t>
            </a:r>
          </a:p>
        </p:txBody>
      </p:sp>
      <p:grpSp>
        <p:nvGrpSpPr>
          <p:cNvPr id="16" name="קבוצה 15">
            <a:extLst>
              <a:ext uri="{FF2B5EF4-FFF2-40B4-BE49-F238E27FC236}">
                <a16:creationId xmlns:a16="http://schemas.microsoft.com/office/drawing/2014/main" id="{A9942571-1D3F-4B6A-B0C5-38456E153B5A}"/>
              </a:ext>
            </a:extLst>
          </p:cNvPr>
          <p:cNvGrpSpPr/>
          <p:nvPr/>
        </p:nvGrpSpPr>
        <p:grpSpPr>
          <a:xfrm>
            <a:off x="2788750" y="7898323"/>
            <a:ext cx="1982175" cy="418761"/>
            <a:chOff x="2718611" y="8050723"/>
            <a:chExt cx="1982175" cy="418761"/>
          </a:xfrm>
        </p:grpSpPr>
        <p:sp>
          <p:nvSpPr>
            <p:cNvPr id="17" name="מלבן 16">
              <a:extLst>
                <a:ext uri="{FF2B5EF4-FFF2-40B4-BE49-F238E27FC236}">
                  <a16:creationId xmlns:a16="http://schemas.microsoft.com/office/drawing/2014/main" id="{D8E0560D-5050-4410-90A2-C5D41445721C}"/>
                </a:ext>
              </a:extLst>
            </p:cNvPr>
            <p:cNvSpPr/>
            <p:nvPr/>
          </p:nvSpPr>
          <p:spPr>
            <a:xfrm>
              <a:off x="2718611" y="8050723"/>
              <a:ext cx="1982175" cy="418761"/>
            </a:xfrm>
            <a:prstGeom prst="rect">
              <a:avLst/>
            </a:prstGeom>
            <a:solidFill>
              <a:srgbClr val="F1923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pSp>
          <p:nvGrpSpPr>
            <p:cNvPr id="18" name="גרפיקה 76">
              <a:extLst>
                <a:ext uri="{FF2B5EF4-FFF2-40B4-BE49-F238E27FC236}">
                  <a16:creationId xmlns:a16="http://schemas.microsoft.com/office/drawing/2014/main" id="{CB9DEFD7-5EE0-4E20-979A-B9F09A12EF23}"/>
                </a:ext>
              </a:extLst>
            </p:cNvPr>
            <p:cNvGrpSpPr/>
            <p:nvPr/>
          </p:nvGrpSpPr>
          <p:grpSpPr>
            <a:xfrm>
              <a:off x="4276451" y="8118912"/>
              <a:ext cx="290396" cy="290396"/>
              <a:chOff x="1855787" y="3421856"/>
              <a:chExt cx="3848100" cy="3848100"/>
            </a:xfrm>
          </p:grpSpPr>
          <p:sp>
            <p:nvSpPr>
              <p:cNvPr id="20" name="צורה חופשית: צורה 57">
                <a:extLst>
                  <a:ext uri="{FF2B5EF4-FFF2-40B4-BE49-F238E27FC236}">
                    <a16:creationId xmlns:a16="http://schemas.microsoft.com/office/drawing/2014/main" id="{47FEE39D-C792-48AA-9DA3-15225DED187E}"/>
                  </a:ext>
                </a:extLst>
              </p:cNvPr>
              <p:cNvSpPr/>
              <p:nvPr/>
            </p:nvSpPr>
            <p:spPr>
              <a:xfrm>
                <a:off x="2319750" y="3414712"/>
                <a:ext cx="2924175" cy="3857625"/>
              </a:xfrm>
              <a:custGeom>
                <a:avLst/>
                <a:gdLst>
                  <a:gd name="connsiteX0" fmla="*/ 259366 w 2924175"/>
                  <a:gd name="connsiteY0" fmla="*/ 7144 h 3857625"/>
                  <a:gd name="connsiteX1" fmla="*/ 2286667 w 2924175"/>
                  <a:gd name="connsiteY1" fmla="*/ 7144 h 3857625"/>
                  <a:gd name="connsiteX2" fmla="*/ 2917603 w 2924175"/>
                  <a:gd name="connsiteY2" fmla="*/ 637699 h 3857625"/>
                  <a:gd name="connsiteX3" fmla="*/ 2917603 w 2924175"/>
                  <a:gd name="connsiteY3" fmla="*/ 3228499 h 3857625"/>
                  <a:gd name="connsiteX4" fmla="*/ 2286667 w 2924175"/>
                  <a:gd name="connsiteY4" fmla="*/ 3859435 h 3857625"/>
                  <a:gd name="connsiteX5" fmla="*/ 259366 w 2924175"/>
                  <a:gd name="connsiteY5" fmla="*/ 3859435 h 3857625"/>
                  <a:gd name="connsiteX6" fmla="*/ 7144 w 2924175"/>
                  <a:gd name="connsiteY6" fmla="*/ 3607213 h 3857625"/>
                  <a:gd name="connsiteX7" fmla="*/ 7144 w 2924175"/>
                  <a:gd name="connsiteY7" fmla="*/ 259366 h 3857625"/>
                  <a:gd name="connsiteX8" fmla="*/ 259366 w 2924175"/>
                  <a:gd name="connsiteY8" fmla="*/ 7144 h 3857625"/>
                  <a:gd name="connsiteX9" fmla="*/ 259366 w 2924175"/>
                  <a:gd name="connsiteY9" fmla="*/ 7144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175" h="3857625">
                    <a:moveTo>
                      <a:pt x="259366" y="7144"/>
                    </a:moveTo>
                    <a:lnTo>
                      <a:pt x="2286667" y="7144"/>
                    </a:lnTo>
                    <a:cubicBezTo>
                      <a:pt x="2634539" y="8192"/>
                      <a:pt x="2916346" y="289827"/>
                      <a:pt x="2917603" y="637699"/>
                    </a:cubicBezTo>
                    <a:lnTo>
                      <a:pt x="2917603" y="3228499"/>
                    </a:lnTo>
                    <a:cubicBezTo>
                      <a:pt x="2916555" y="3576523"/>
                      <a:pt x="2634691" y="3858387"/>
                      <a:pt x="2286667" y="3859435"/>
                    </a:cubicBezTo>
                    <a:lnTo>
                      <a:pt x="259366" y="3859435"/>
                    </a:lnTo>
                    <a:cubicBezTo>
                      <a:pt x="120244" y="3859016"/>
                      <a:pt x="7563" y="3746335"/>
                      <a:pt x="7144" y="3607213"/>
                    </a:cubicBezTo>
                    <a:lnTo>
                      <a:pt x="7144" y="259366"/>
                    </a:lnTo>
                    <a:cubicBezTo>
                      <a:pt x="7563" y="120244"/>
                      <a:pt x="120244" y="7563"/>
                      <a:pt x="259366" y="7144"/>
                    </a:cubicBezTo>
                    <a:lnTo>
                      <a:pt x="259366" y="7144"/>
                    </a:lnTo>
                    <a:close/>
                  </a:path>
                </a:pathLst>
              </a:custGeom>
              <a:solidFill>
                <a:schemeClr val="accent3">
                  <a:lumMod val="40000"/>
                  <a:lumOff val="60000"/>
                </a:schemeClr>
              </a:solidFill>
              <a:ln w="9525" cap="flat">
                <a:noFill/>
                <a:prstDash val="solid"/>
                <a:miter/>
              </a:ln>
            </p:spPr>
            <p:txBody>
              <a:bodyPr rtlCol="1" anchor="ctr"/>
              <a:lstStyle/>
              <a:p>
                <a:endParaRPr lang="he-IL" sz="1400"/>
              </a:p>
            </p:txBody>
          </p:sp>
          <p:sp>
            <p:nvSpPr>
              <p:cNvPr id="21" name="צורה חופשית: צורה 58">
                <a:extLst>
                  <a:ext uri="{FF2B5EF4-FFF2-40B4-BE49-F238E27FC236}">
                    <a16:creationId xmlns:a16="http://schemas.microsoft.com/office/drawing/2014/main" id="{FDA62A11-EE8E-4C86-9322-DB3E86556C44}"/>
                  </a:ext>
                </a:extLst>
              </p:cNvPr>
              <p:cNvSpPr/>
              <p:nvPr/>
            </p:nvSpPr>
            <p:spPr>
              <a:xfrm>
                <a:off x="2319750" y="3414712"/>
                <a:ext cx="2733675" cy="3609975"/>
              </a:xfrm>
              <a:custGeom>
                <a:avLst/>
                <a:gdLst>
                  <a:gd name="connsiteX0" fmla="*/ 259366 w 2733675"/>
                  <a:gd name="connsiteY0" fmla="*/ 7144 h 3609975"/>
                  <a:gd name="connsiteX1" fmla="*/ 2286667 w 2733675"/>
                  <a:gd name="connsiteY1" fmla="*/ 7144 h 3609975"/>
                  <a:gd name="connsiteX2" fmla="*/ 2688241 w 2733675"/>
                  <a:gd name="connsiteY2" fmla="*/ 152686 h 3609975"/>
                  <a:gd name="connsiteX3" fmla="*/ 2734723 w 2733675"/>
                  <a:gd name="connsiteY3" fmla="*/ 390049 h 3609975"/>
                  <a:gd name="connsiteX4" fmla="*/ 2734723 w 2733675"/>
                  <a:gd name="connsiteY4" fmla="*/ 2980849 h 3609975"/>
                  <a:gd name="connsiteX5" fmla="*/ 2104168 w 2733675"/>
                  <a:gd name="connsiteY5" fmla="*/ 3609499 h 3609975"/>
                  <a:gd name="connsiteX6" fmla="*/ 76867 w 2733675"/>
                  <a:gd name="connsiteY6" fmla="*/ 3609499 h 3609975"/>
                  <a:gd name="connsiteX7" fmla="*/ 7144 w 2733675"/>
                  <a:gd name="connsiteY7" fmla="*/ 3599593 h 3609975"/>
                  <a:gd name="connsiteX8" fmla="*/ 7144 w 2733675"/>
                  <a:gd name="connsiteY8" fmla="*/ 259366 h 3609975"/>
                  <a:gd name="connsiteX9" fmla="*/ 259366 w 2733675"/>
                  <a:gd name="connsiteY9" fmla="*/ 7144 h 3609975"/>
                  <a:gd name="connsiteX10" fmla="*/ 259366 w 2733675"/>
                  <a:gd name="connsiteY10"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3675" h="3609975">
                    <a:moveTo>
                      <a:pt x="259366" y="7144"/>
                    </a:moveTo>
                    <a:lnTo>
                      <a:pt x="2286667" y="7144"/>
                    </a:lnTo>
                    <a:cubicBezTo>
                      <a:pt x="2433428" y="7210"/>
                      <a:pt x="2575522" y="58703"/>
                      <a:pt x="2688241" y="152686"/>
                    </a:cubicBezTo>
                    <a:cubicBezTo>
                      <a:pt x="2719045" y="228029"/>
                      <a:pt x="2734837" y="308658"/>
                      <a:pt x="2734723" y="390049"/>
                    </a:cubicBezTo>
                    <a:lnTo>
                      <a:pt x="2734723" y="2980849"/>
                    </a:lnTo>
                    <a:cubicBezTo>
                      <a:pt x="2732427" y="3327825"/>
                      <a:pt x="2451154" y="3608251"/>
                      <a:pt x="2104168" y="3609499"/>
                    </a:cubicBezTo>
                    <a:lnTo>
                      <a:pt x="76867" y="3609499"/>
                    </a:lnTo>
                    <a:cubicBezTo>
                      <a:pt x="53273" y="3609499"/>
                      <a:pt x="29804" y="3606165"/>
                      <a:pt x="7144" y="3599593"/>
                    </a:cubicBezTo>
                    <a:lnTo>
                      <a:pt x="7144" y="259366"/>
                    </a:lnTo>
                    <a:cubicBezTo>
                      <a:pt x="7563" y="120244"/>
                      <a:pt x="120244" y="7563"/>
                      <a:pt x="259366" y="7144"/>
                    </a:cubicBezTo>
                    <a:lnTo>
                      <a:pt x="259366" y="7144"/>
                    </a:lnTo>
                    <a:close/>
                  </a:path>
                </a:pathLst>
              </a:custGeom>
              <a:solidFill>
                <a:srgbClr val="FFFFFF"/>
              </a:solidFill>
              <a:ln w="9525" cap="flat">
                <a:noFill/>
                <a:prstDash val="solid"/>
                <a:miter/>
              </a:ln>
            </p:spPr>
            <p:txBody>
              <a:bodyPr rtlCol="1" anchor="ctr"/>
              <a:lstStyle/>
              <a:p>
                <a:endParaRPr lang="he-IL" sz="1400"/>
              </a:p>
            </p:txBody>
          </p:sp>
          <p:sp>
            <p:nvSpPr>
              <p:cNvPr id="22" name="צורה חופשית: צורה 59">
                <a:extLst>
                  <a:ext uri="{FF2B5EF4-FFF2-40B4-BE49-F238E27FC236}">
                    <a16:creationId xmlns:a16="http://schemas.microsoft.com/office/drawing/2014/main" id="{1BB508AE-DDEB-42F3-BD1A-225EF8D3A93D}"/>
                  </a:ext>
                </a:extLst>
              </p:cNvPr>
              <p:cNvSpPr/>
              <p:nvPr/>
            </p:nvSpPr>
            <p:spPr>
              <a:xfrm>
                <a:off x="2319369" y="3414712"/>
                <a:ext cx="2552700" cy="3609975"/>
              </a:xfrm>
              <a:custGeom>
                <a:avLst/>
                <a:gdLst>
                  <a:gd name="connsiteX0" fmla="*/ 227743 w 2552700"/>
                  <a:gd name="connsiteY0" fmla="*/ 7144 h 3609975"/>
                  <a:gd name="connsiteX1" fmla="*/ 2330101 w 2552700"/>
                  <a:gd name="connsiteY1" fmla="*/ 7144 h 3609975"/>
                  <a:gd name="connsiteX2" fmla="*/ 2550700 w 2552700"/>
                  <a:gd name="connsiteY2" fmla="*/ 227743 h 3609975"/>
                  <a:gd name="connsiteX3" fmla="*/ 2550700 w 2552700"/>
                  <a:gd name="connsiteY3" fmla="*/ 2901220 h 3609975"/>
                  <a:gd name="connsiteX4" fmla="*/ 2105692 w 2552700"/>
                  <a:gd name="connsiteY4" fmla="*/ 3386233 h 3609975"/>
                  <a:gd name="connsiteX5" fmla="*/ 227743 w 2552700"/>
                  <a:gd name="connsiteY5" fmla="*/ 3386233 h 3609975"/>
                  <a:gd name="connsiteX6" fmla="*/ 7144 w 2552700"/>
                  <a:gd name="connsiteY6" fmla="*/ 3606832 h 3609975"/>
                  <a:gd name="connsiteX7" fmla="*/ 7144 w 2552700"/>
                  <a:gd name="connsiteY7" fmla="*/ 227743 h 3609975"/>
                  <a:gd name="connsiteX8" fmla="*/ 227743 w 2552700"/>
                  <a:gd name="connsiteY8" fmla="*/ 7144 h 3609975"/>
                  <a:gd name="connsiteX9" fmla="*/ 227743 w 2552700"/>
                  <a:gd name="connsiteY9"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2700" h="3609975">
                    <a:moveTo>
                      <a:pt x="227743" y="7144"/>
                    </a:moveTo>
                    <a:lnTo>
                      <a:pt x="2330101" y="7144"/>
                    </a:lnTo>
                    <a:cubicBezTo>
                      <a:pt x="2451849" y="7353"/>
                      <a:pt x="2550490" y="105994"/>
                      <a:pt x="2550700" y="227743"/>
                    </a:cubicBezTo>
                    <a:lnTo>
                      <a:pt x="2550700" y="2901220"/>
                    </a:lnTo>
                    <a:cubicBezTo>
                      <a:pt x="2561749" y="3222784"/>
                      <a:pt x="2405920" y="3376708"/>
                      <a:pt x="2105692" y="3386233"/>
                    </a:cubicBezTo>
                    <a:lnTo>
                      <a:pt x="227743" y="3386233"/>
                    </a:lnTo>
                    <a:cubicBezTo>
                      <a:pt x="105994" y="3386443"/>
                      <a:pt x="7353" y="3485083"/>
                      <a:pt x="7144" y="3606832"/>
                    </a:cubicBezTo>
                    <a:lnTo>
                      <a:pt x="7144" y="227743"/>
                    </a:lnTo>
                    <a:cubicBezTo>
                      <a:pt x="7353" y="105994"/>
                      <a:pt x="105994" y="7353"/>
                      <a:pt x="227743" y="7144"/>
                    </a:cubicBezTo>
                    <a:lnTo>
                      <a:pt x="227743" y="7144"/>
                    </a:lnTo>
                    <a:close/>
                  </a:path>
                </a:pathLst>
              </a:custGeom>
              <a:solidFill>
                <a:schemeClr val="tx2">
                  <a:lumMod val="40000"/>
                  <a:lumOff val="60000"/>
                </a:schemeClr>
              </a:solidFill>
              <a:ln w="9525" cap="flat">
                <a:noFill/>
                <a:prstDash val="solid"/>
                <a:miter/>
              </a:ln>
            </p:spPr>
            <p:txBody>
              <a:bodyPr rtlCol="1" anchor="ctr"/>
              <a:lstStyle/>
              <a:p>
                <a:endParaRPr lang="he-IL" sz="1400"/>
              </a:p>
            </p:txBody>
          </p:sp>
          <p:sp>
            <p:nvSpPr>
              <p:cNvPr id="23" name="צורה חופשית: צורה 60">
                <a:extLst>
                  <a:ext uri="{FF2B5EF4-FFF2-40B4-BE49-F238E27FC236}">
                    <a16:creationId xmlns:a16="http://schemas.microsoft.com/office/drawing/2014/main" id="{39217402-6FB2-46F1-BCB4-1026EEE6FF0C}"/>
                  </a:ext>
                </a:extLst>
              </p:cNvPr>
              <p:cNvSpPr/>
              <p:nvPr/>
            </p:nvSpPr>
            <p:spPr>
              <a:xfrm>
                <a:off x="2856960" y="4232338"/>
                <a:ext cx="1476375" cy="428625"/>
              </a:xfrm>
              <a:custGeom>
                <a:avLst/>
                <a:gdLst>
                  <a:gd name="connsiteX0" fmla="*/ 133255 w 1476375"/>
                  <a:gd name="connsiteY0" fmla="*/ 7144 h 428625"/>
                  <a:gd name="connsiteX1" fmla="*/ 1349788 w 1476375"/>
                  <a:gd name="connsiteY1" fmla="*/ 7144 h 428625"/>
                  <a:gd name="connsiteX2" fmla="*/ 1475899 w 1476375"/>
                  <a:gd name="connsiteY2" fmla="*/ 133255 h 428625"/>
                  <a:gd name="connsiteX3" fmla="*/ 1475899 w 1476375"/>
                  <a:gd name="connsiteY3" fmla="*/ 303943 h 428625"/>
                  <a:gd name="connsiteX4" fmla="*/ 1349788 w 1476375"/>
                  <a:gd name="connsiteY4" fmla="*/ 430054 h 428625"/>
                  <a:gd name="connsiteX5" fmla="*/ 133255 w 1476375"/>
                  <a:gd name="connsiteY5" fmla="*/ 430054 h 428625"/>
                  <a:gd name="connsiteX6" fmla="*/ 7144 w 1476375"/>
                  <a:gd name="connsiteY6" fmla="*/ 303943 h 428625"/>
                  <a:gd name="connsiteX7" fmla="*/ 7144 w 1476375"/>
                  <a:gd name="connsiteY7" fmla="*/ 133255 h 428625"/>
                  <a:gd name="connsiteX8" fmla="*/ 133255 w 1476375"/>
                  <a:gd name="connsiteY8" fmla="*/ 71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75" h="428625">
                    <a:moveTo>
                      <a:pt x="133255" y="7144"/>
                    </a:moveTo>
                    <a:lnTo>
                      <a:pt x="1349788" y="7144"/>
                    </a:lnTo>
                    <a:cubicBezTo>
                      <a:pt x="1419435" y="7144"/>
                      <a:pt x="1475899" y="63608"/>
                      <a:pt x="1475899" y="133255"/>
                    </a:cubicBezTo>
                    <a:lnTo>
                      <a:pt x="1475899" y="303943"/>
                    </a:lnTo>
                    <a:cubicBezTo>
                      <a:pt x="1475899" y="373590"/>
                      <a:pt x="1419435" y="430054"/>
                      <a:pt x="1349788" y="430054"/>
                    </a:cubicBezTo>
                    <a:lnTo>
                      <a:pt x="133255" y="430054"/>
                    </a:lnTo>
                    <a:cubicBezTo>
                      <a:pt x="63608" y="430054"/>
                      <a:pt x="7144" y="373590"/>
                      <a:pt x="7144" y="303943"/>
                    </a:cubicBezTo>
                    <a:lnTo>
                      <a:pt x="7144" y="133255"/>
                    </a:lnTo>
                    <a:cubicBezTo>
                      <a:pt x="7144" y="63608"/>
                      <a:pt x="63608" y="7144"/>
                      <a:pt x="133255" y="7144"/>
                    </a:cubicBezTo>
                    <a:close/>
                  </a:path>
                </a:pathLst>
              </a:custGeom>
              <a:solidFill>
                <a:srgbClr val="FFFFFF"/>
              </a:solidFill>
              <a:ln w="9525" cap="flat">
                <a:noFill/>
                <a:prstDash val="solid"/>
                <a:miter/>
              </a:ln>
            </p:spPr>
            <p:txBody>
              <a:bodyPr rtlCol="1" anchor="ctr"/>
              <a:lstStyle/>
              <a:p>
                <a:endParaRPr lang="he-IL" sz="1400"/>
              </a:p>
            </p:txBody>
          </p:sp>
          <p:sp>
            <p:nvSpPr>
              <p:cNvPr id="24" name="צורה חופשית: צורה 61">
                <a:extLst>
                  <a:ext uri="{FF2B5EF4-FFF2-40B4-BE49-F238E27FC236}">
                    <a16:creationId xmlns:a16="http://schemas.microsoft.com/office/drawing/2014/main" id="{C21997A4-A532-478B-8259-672AFD68E031}"/>
                  </a:ext>
                </a:extLst>
              </p:cNvPr>
              <p:cNvSpPr/>
              <p:nvPr/>
            </p:nvSpPr>
            <p:spPr>
              <a:xfrm>
                <a:off x="4090638" y="3414712"/>
                <a:ext cx="466725" cy="542925"/>
              </a:xfrm>
              <a:custGeom>
                <a:avLst/>
                <a:gdLst>
                  <a:gd name="connsiteX0" fmla="*/ 7144 w 466725"/>
                  <a:gd name="connsiteY0" fmla="*/ 7144 h 542925"/>
                  <a:gd name="connsiteX1" fmla="*/ 468916 w 466725"/>
                  <a:gd name="connsiteY1" fmla="*/ 7144 h 542925"/>
                  <a:gd name="connsiteX2" fmla="*/ 468916 w 466725"/>
                  <a:gd name="connsiteY2" fmla="*/ 538258 h 542925"/>
                  <a:gd name="connsiteX3" fmla="*/ 238030 w 466725"/>
                  <a:gd name="connsiteY3" fmla="*/ 272701 h 542925"/>
                  <a:gd name="connsiteX4" fmla="*/ 7144 w 466725"/>
                  <a:gd name="connsiteY4" fmla="*/ 538258 h 542925"/>
                  <a:gd name="connsiteX5" fmla="*/ 7144 w 466725"/>
                  <a:gd name="connsiteY5" fmla="*/ 71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42925">
                    <a:moveTo>
                      <a:pt x="7144" y="7144"/>
                    </a:moveTo>
                    <a:lnTo>
                      <a:pt x="468916" y="7144"/>
                    </a:lnTo>
                    <a:lnTo>
                      <a:pt x="468916" y="538258"/>
                    </a:lnTo>
                    <a:lnTo>
                      <a:pt x="238030" y="272701"/>
                    </a:lnTo>
                    <a:lnTo>
                      <a:pt x="7144" y="538258"/>
                    </a:lnTo>
                    <a:lnTo>
                      <a:pt x="7144" y="7144"/>
                    </a:lnTo>
                    <a:close/>
                  </a:path>
                </a:pathLst>
              </a:custGeom>
              <a:solidFill>
                <a:schemeClr val="bg2">
                  <a:lumMod val="50000"/>
                </a:schemeClr>
              </a:solidFill>
              <a:ln w="9525" cap="flat">
                <a:noFill/>
                <a:prstDash val="solid"/>
                <a:miter/>
              </a:ln>
            </p:spPr>
            <p:txBody>
              <a:bodyPr rtlCol="1" anchor="ctr"/>
              <a:lstStyle/>
              <a:p>
                <a:endParaRPr lang="he-IL" sz="1400"/>
              </a:p>
            </p:txBody>
          </p:sp>
        </p:grpSp>
        <p:sp>
          <p:nvSpPr>
            <p:cNvPr id="19" name="TextBox 18">
              <a:extLst>
                <a:ext uri="{FF2B5EF4-FFF2-40B4-BE49-F238E27FC236}">
                  <a16:creationId xmlns:a16="http://schemas.microsoft.com/office/drawing/2014/main" id="{80D40512-4EB2-45CF-B979-D9FE146F648D}"/>
                </a:ext>
              </a:extLst>
            </p:cNvPr>
            <p:cNvSpPr txBox="1"/>
            <p:nvPr/>
          </p:nvSpPr>
          <p:spPr>
            <a:xfrm>
              <a:off x="2841661" y="8082781"/>
              <a:ext cx="1431404" cy="338682"/>
            </a:xfrm>
            <a:prstGeom prst="rect">
              <a:avLst/>
            </a:prstGeom>
            <a:noFill/>
          </p:spPr>
          <p:txBody>
            <a:bodyPr wrap="square" rtlCol="1">
              <a:spAutoFit/>
            </a:bodyPr>
            <a:lstStyle/>
            <a:p>
              <a:pPr algn="ctr" rtl="1"/>
              <a:r>
                <a:rPr lang="he-IL" sz="1601" dirty="0">
                  <a:ln>
                    <a:solidFill>
                      <a:schemeClr val="bg1"/>
                    </a:solidFill>
                  </a:ln>
                  <a:solidFill>
                    <a:schemeClr val="bg1"/>
                  </a:solidFill>
                </a:rPr>
                <a:t>קריאת כיוון</a:t>
              </a:r>
            </a:p>
          </p:txBody>
        </p:sp>
      </p:grpSp>
      <p:sp>
        <p:nvSpPr>
          <p:cNvPr id="25" name="מלבן 24">
            <a:hlinkClick r:id="" action="ppaction://hlinkshowjump?jump=nextslide"/>
            <a:extLst>
              <a:ext uri="{FF2B5EF4-FFF2-40B4-BE49-F238E27FC236}">
                <a16:creationId xmlns:a16="http://schemas.microsoft.com/office/drawing/2014/main" id="{E3ADDE77-CEA4-408E-A5AC-81F669B86ED3}"/>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25">
            <a:hlinkClick r:id="" action="ppaction://hlinkshowjump?jump=previousslide"/>
            <a:extLst>
              <a:ext uri="{FF2B5EF4-FFF2-40B4-BE49-F238E27FC236}">
                <a16:creationId xmlns:a16="http://schemas.microsoft.com/office/drawing/2014/main" id="{7419EE05-6388-4828-ABB5-909AF54CF1A5}"/>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a:hlinkClick r:id="rId3" action="ppaction://hlinksldjump"/>
            <a:extLst>
              <a:ext uri="{FF2B5EF4-FFF2-40B4-BE49-F238E27FC236}">
                <a16:creationId xmlns:a16="http://schemas.microsoft.com/office/drawing/2014/main" id="{F2F727AE-7FBA-48D8-B82E-4ABF44D15C55}"/>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a:hlinkClick r:id="rId4" action="ppaction://hlinksldjump"/>
            <a:extLst>
              <a:ext uri="{FF2B5EF4-FFF2-40B4-BE49-F238E27FC236}">
                <a16:creationId xmlns:a16="http://schemas.microsoft.com/office/drawing/2014/main" id="{9B317524-3BA7-4E9F-8296-7FC82B36E794}"/>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ציין מיקום של מספר שקופית 3">
            <a:extLst>
              <a:ext uri="{FF2B5EF4-FFF2-40B4-BE49-F238E27FC236}">
                <a16:creationId xmlns:a16="http://schemas.microsoft.com/office/drawing/2014/main" id="{639918A4-9328-4174-B51D-C693F26C2DD6}"/>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140</a:t>
            </a:fld>
            <a:endParaRPr lang="he-IL" dirty="0"/>
          </a:p>
        </p:txBody>
      </p:sp>
    </p:spTree>
    <p:extLst>
      <p:ext uri="{BB962C8B-B14F-4D97-AF65-F5344CB8AC3E}">
        <p14:creationId xmlns:p14="http://schemas.microsoft.com/office/powerpoint/2010/main" val="363414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7600114"/>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0" name="TextBox 39">
            <a:extLst>
              <a:ext uri="{FF2B5EF4-FFF2-40B4-BE49-F238E27FC236}">
                <a16:creationId xmlns:a16="http://schemas.microsoft.com/office/drawing/2014/main" id="{60992F3C-67D2-4C17-AB2E-7F5D4F277B33}"/>
              </a:ext>
            </a:extLst>
          </p:cNvPr>
          <p:cNvSpPr txBox="1"/>
          <p:nvPr/>
        </p:nvSpPr>
        <p:spPr>
          <a:xfrm>
            <a:off x="973395" y="2427383"/>
            <a:ext cx="5516240" cy="3526350"/>
          </a:xfrm>
          <a:prstGeom prst="rect">
            <a:avLst/>
          </a:prstGeom>
          <a:noFill/>
        </p:spPr>
        <p:txBody>
          <a:bodyPr wrap="square" rtlCol="1">
            <a:spAutoFit/>
          </a:bodyPr>
          <a:lstStyle/>
          <a:p>
            <a:pPr algn="r" rtl="1">
              <a:lnSpc>
                <a:spcPct val="150000"/>
              </a:lnSpc>
              <a:spcAft>
                <a:spcPts val="600"/>
              </a:spcAft>
            </a:pPr>
            <a:r>
              <a:rPr lang="he-IL" sz="1601" dirty="0">
                <a:solidFill>
                  <a:schemeClr val="tx1">
                    <a:lumMod val="50000"/>
                    <a:lumOff val="50000"/>
                  </a:schemeClr>
                </a:solidFill>
              </a:rPr>
              <a:t>בשנים האחרונות הולך וגובר הצורך בהכנת הצעירים הבוגרים לחיים העצמאיים שאחרי הפנימייה.</a:t>
            </a:r>
          </a:p>
          <a:p>
            <a:pPr marL="285750" indent="-196850" algn="r" rtl="1">
              <a:lnSpc>
                <a:spcPct val="150000"/>
              </a:lnSpc>
              <a:spcAft>
                <a:spcPts val="600"/>
              </a:spcAft>
              <a:buClr>
                <a:schemeClr val="accent4"/>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בהתבסס על מחקרים ומידע על מסגרות דומות עולה כי </a:t>
            </a:r>
            <a:r>
              <a:rPr lang="he-IL" sz="1601" b="1" dirty="0">
                <a:solidFill>
                  <a:schemeClr val="tx1">
                    <a:lumMod val="50000"/>
                    <a:lumOff val="50000"/>
                  </a:schemeClr>
                </a:solidFill>
                <a:highlight>
                  <a:srgbClr val="FEE9D5"/>
                </a:highlight>
                <a:latin typeface="Arial" pitchFamily="34" charset="0"/>
                <a:cs typeface="Arial" pitchFamily="34" charset="0"/>
              </a:rPr>
              <a:t>בוגרי הפנימיות מוצאים עצמם חסרי כלים וידע להתנהלות עצמאית </a:t>
            </a:r>
            <a:r>
              <a:rPr lang="he-IL" sz="1601" dirty="0">
                <a:solidFill>
                  <a:schemeClr val="tx1">
                    <a:lumMod val="50000"/>
                    <a:lumOff val="50000"/>
                  </a:schemeClr>
                </a:solidFill>
                <a:latin typeface="Arial" pitchFamily="34" charset="0"/>
                <a:cs typeface="Arial" pitchFamily="34" charset="0"/>
              </a:rPr>
              <a:t>בחיי היומיום, לדוגמא, איתור מקום מגורים, התארגנות לקראת הגיוס לצה"ל, תיאום תור למרפאה וכדומה.</a:t>
            </a:r>
          </a:p>
          <a:p>
            <a:pPr marL="285750" indent="-196850" algn="r" rtl="1">
              <a:lnSpc>
                <a:spcPct val="150000"/>
              </a:lnSpc>
              <a:spcAft>
                <a:spcPts val="600"/>
              </a:spcAft>
              <a:buClr>
                <a:schemeClr val="accent4"/>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הכנת הבוגרים צומחת גם מהחלטת ממשלה למתן מענה בנושא באמצעות תכנית '</a:t>
            </a:r>
            <a:r>
              <a:rPr lang="he-IL" sz="1601" dirty="0">
                <a:solidFill>
                  <a:schemeClr val="tx1">
                    <a:lumMod val="50000"/>
                    <a:lumOff val="50000"/>
                  </a:schemeClr>
                </a:solidFill>
                <a:latin typeface="Arial" pitchFamily="34" charset="0"/>
                <a:cs typeface="Arial" pitchFamily="34" charset="0"/>
                <a:hlinkClick r:id="rId2"/>
              </a:rPr>
              <a:t>יתד</a:t>
            </a:r>
            <a:r>
              <a:rPr lang="he-IL" sz="1601" dirty="0">
                <a:solidFill>
                  <a:schemeClr val="tx1">
                    <a:lumMod val="50000"/>
                    <a:lumOff val="50000"/>
                  </a:schemeClr>
                </a:solidFill>
                <a:latin typeface="Arial" pitchFamily="34" charset="0"/>
                <a:cs typeface="Arial" pitchFamily="34" charset="0"/>
              </a:rPr>
              <a:t>' (התכנית הלאומית לצעירים וצעירות במצבי סיכון). תכנית זו נותנת מענה לגילאי 18-25.</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תכנית הבוגרים</a:t>
            </a:r>
          </a:p>
        </p:txBody>
      </p:sp>
      <p:sp>
        <p:nvSpPr>
          <p:cNvPr id="7" name="מלבן 6">
            <a:extLst>
              <a:ext uri="{FF2B5EF4-FFF2-40B4-BE49-F238E27FC236}">
                <a16:creationId xmlns:a16="http://schemas.microsoft.com/office/drawing/2014/main" id="{8953FB6C-5231-43DB-8E38-42949F050506}"/>
              </a:ext>
            </a:extLst>
          </p:cNvPr>
          <p:cNvSpPr/>
          <p:nvPr/>
        </p:nvSpPr>
        <p:spPr>
          <a:xfrm>
            <a:off x="5022166" y="2064160"/>
            <a:ext cx="1931976" cy="376526"/>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latin typeface="Arial" panose="020B0604020202020204" pitchFamily="34" charset="0"/>
              </a:rPr>
              <a:t>הכנה לחיים עצמאיים</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26" name="TextBox 25">
            <a:extLst>
              <a:ext uri="{FF2B5EF4-FFF2-40B4-BE49-F238E27FC236}">
                <a16:creationId xmlns:a16="http://schemas.microsoft.com/office/drawing/2014/main" id="{7CD85FF5-A426-444E-B9F4-C7203218B242}"/>
              </a:ext>
            </a:extLst>
          </p:cNvPr>
          <p:cNvSpPr txBox="1"/>
          <p:nvPr/>
        </p:nvSpPr>
        <p:spPr>
          <a:xfrm>
            <a:off x="973394" y="6100828"/>
            <a:ext cx="5351901" cy="3571940"/>
          </a:xfrm>
          <a:prstGeom prst="rect">
            <a:avLst/>
          </a:prstGeom>
          <a:noFill/>
        </p:spPr>
        <p:txBody>
          <a:bodyPr wrap="square" rtlCol="1">
            <a:spAutoFit/>
          </a:bodyPr>
          <a:lstStyle/>
          <a:p>
            <a:pPr algn="r" rtl="1">
              <a:lnSpc>
                <a:spcPct val="150000"/>
              </a:lnSpc>
              <a:spcAft>
                <a:spcPts val="600"/>
              </a:spcAft>
            </a:pPr>
            <a:r>
              <a:rPr lang="he-IL" sz="1601" dirty="0">
                <a:solidFill>
                  <a:schemeClr val="tx1">
                    <a:lumMod val="50000"/>
                    <a:lumOff val="50000"/>
                  </a:schemeClr>
                </a:solidFill>
              </a:rPr>
              <a:t>לאור זאת אנו מקדמים ומפתחים </a:t>
            </a:r>
            <a:r>
              <a:rPr lang="he-IL" sz="1601" b="1" dirty="0">
                <a:solidFill>
                  <a:schemeClr val="tx1">
                    <a:lumMod val="50000"/>
                    <a:lumOff val="50000"/>
                  </a:schemeClr>
                </a:solidFill>
                <a:highlight>
                  <a:srgbClr val="FEE9D5"/>
                </a:highlight>
                <a:latin typeface="Arial" pitchFamily="34" charset="0"/>
                <a:cs typeface="Arial" pitchFamily="34" charset="0"/>
              </a:rPr>
              <a:t>תכנית להכנת בוגרי הכפרים לחיים העצמאיים. בכל אחד מהכפרים ממונה רכז בוגרים המפתח ומוביל את יישום התכנית. התכנית מחולקת ל 2 רמות:</a:t>
            </a:r>
          </a:p>
          <a:p>
            <a:pPr marL="365125" indent="-365125" algn="r" rtl="1">
              <a:lnSpc>
                <a:spcPct val="150000"/>
              </a:lnSpc>
              <a:spcAft>
                <a:spcPts val="600"/>
              </a:spcAft>
              <a:buClr>
                <a:schemeClr val="accent4"/>
              </a:buClr>
              <a:buFont typeface="Segoe UI Semilight" panose="020B0402040204020203" pitchFamily="34" charset="0"/>
              <a:buChar char="❶"/>
            </a:pPr>
            <a:r>
              <a:rPr lang="he-IL" sz="1601" b="1" dirty="0">
                <a:solidFill>
                  <a:schemeClr val="tx1">
                    <a:lumMod val="50000"/>
                    <a:lumOff val="50000"/>
                  </a:schemeClr>
                </a:solidFill>
                <a:highlight>
                  <a:srgbClr val="FEE9D5"/>
                </a:highlight>
                <a:latin typeface="Arial" pitchFamily="34" charset="0"/>
                <a:cs typeface="Arial" pitchFamily="34" charset="0"/>
              </a:rPr>
              <a:t>גילאי 16-18 - מערך הכנה לחיים הבוגרים </a:t>
            </a:r>
            <a:r>
              <a:rPr lang="he-IL" sz="1601" dirty="0">
                <a:solidFill>
                  <a:schemeClr val="tx1">
                    <a:lumMod val="50000"/>
                    <a:lumOff val="50000"/>
                  </a:schemeClr>
                </a:solidFill>
                <a:latin typeface="Arial" pitchFamily="34" charset="0"/>
                <a:cs typeface="Arial" pitchFamily="34" charset="0"/>
              </a:rPr>
              <a:t>- התכנית כוללת הכנה אישית לכל נערה ונער וסדנאות המעניקות מידע וכלים לקראת הבאות.</a:t>
            </a:r>
          </a:p>
          <a:p>
            <a:pPr marL="365125" indent="-365125" algn="r" rtl="1">
              <a:lnSpc>
                <a:spcPct val="150000"/>
              </a:lnSpc>
              <a:spcAft>
                <a:spcPts val="600"/>
              </a:spcAft>
              <a:buClr>
                <a:schemeClr val="accent4"/>
              </a:buClr>
              <a:buFont typeface="Calibri" panose="020F0502020204030204" pitchFamily="34" charset="0"/>
              <a:buChar char="❷"/>
            </a:pPr>
            <a:r>
              <a:rPr lang="he-IL" sz="1601" b="1" dirty="0">
                <a:solidFill>
                  <a:schemeClr val="tx1">
                    <a:lumMod val="50000"/>
                    <a:lumOff val="50000"/>
                  </a:schemeClr>
                </a:solidFill>
                <a:highlight>
                  <a:srgbClr val="FEE9D5"/>
                </a:highlight>
                <a:latin typeface="Arial" pitchFamily="34" charset="0"/>
                <a:cs typeface="Arial" pitchFamily="34" charset="0"/>
              </a:rPr>
              <a:t>גילאי 18-25 - ליווי הבוגרים בחייהם כעצמאיים </a:t>
            </a:r>
            <a:r>
              <a:rPr lang="he-IL" sz="1601" dirty="0">
                <a:solidFill>
                  <a:schemeClr val="tx1">
                    <a:lumMod val="50000"/>
                    <a:lumOff val="50000"/>
                  </a:schemeClr>
                </a:solidFill>
                <a:latin typeface="Arial" pitchFamily="34" charset="0"/>
                <a:cs typeface="Arial" pitchFamily="34" charset="0"/>
              </a:rPr>
              <a:t>- בשלב זה רכז הבוגרים מהווה כתובת להתלבטויות שעולות לצעירים ובמידת הצורך מקשר אותם עם הגורמים הרלוונטיים.</a:t>
            </a:r>
          </a:p>
        </p:txBody>
      </p:sp>
      <p:sp>
        <p:nvSpPr>
          <p:cNvPr id="13" name="מלבן 12">
            <a:hlinkClick r:id="" action="ppaction://hlinkshowjump?jump=nextslide"/>
            <a:extLst>
              <a:ext uri="{FF2B5EF4-FFF2-40B4-BE49-F238E27FC236}">
                <a16:creationId xmlns:a16="http://schemas.microsoft.com/office/drawing/2014/main" id="{189DB644-EB05-4F93-99A5-147D9E945412}"/>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hlinkClick r:id="" action="ppaction://hlinkshowjump?jump=previousslide"/>
            <a:extLst>
              <a:ext uri="{FF2B5EF4-FFF2-40B4-BE49-F238E27FC236}">
                <a16:creationId xmlns:a16="http://schemas.microsoft.com/office/drawing/2014/main" id="{5100F188-7C7F-4ECD-AAC4-5078A37B9005}"/>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a:hlinkClick r:id="rId3" action="ppaction://hlinksldjump"/>
            <a:extLst>
              <a:ext uri="{FF2B5EF4-FFF2-40B4-BE49-F238E27FC236}">
                <a16:creationId xmlns:a16="http://schemas.microsoft.com/office/drawing/2014/main" id="{260FF66F-E427-4567-B6D4-B39517CE8502}"/>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hlinkClick r:id="rId4" action="ppaction://hlinksldjump"/>
            <a:extLst>
              <a:ext uri="{FF2B5EF4-FFF2-40B4-BE49-F238E27FC236}">
                <a16:creationId xmlns:a16="http://schemas.microsoft.com/office/drawing/2014/main" id="{4F9FDB20-F3C8-49BD-ABC1-0ED10E85BA7C}"/>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ציין מיקום של מספר שקופית 3">
            <a:extLst>
              <a:ext uri="{FF2B5EF4-FFF2-40B4-BE49-F238E27FC236}">
                <a16:creationId xmlns:a16="http://schemas.microsoft.com/office/drawing/2014/main" id="{9DC683B3-B4C1-4BF1-A813-6EF2972B13F7}"/>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141</a:t>
            </a:fld>
            <a:endParaRPr lang="he-IL" dirty="0"/>
          </a:p>
        </p:txBody>
      </p:sp>
    </p:spTree>
    <p:extLst>
      <p:ext uri="{BB962C8B-B14F-4D97-AF65-F5344CB8AC3E}">
        <p14:creationId xmlns:p14="http://schemas.microsoft.com/office/powerpoint/2010/main" val="75173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7600114"/>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0" name="TextBox 39">
            <a:extLst>
              <a:ext uri="{FF2B5EF4-FFF2-40B4-BE49-F238E27FC236}">
                <a16:creationId xmlns:a16="http://schemas.microsoft.com/office/drawing/2014/main" id="{60992F3C-67D2-4C17-AB2E-7F5D4F277B33}"/>
              </a:ext>
            </a:extLst>
          </p:cNvPr>
          <p:cNvSpPr txBox="1"/>
          <p:nvPr/>
        </p:nvSpPr>
        <p:spPr>
          <a:xfrm>
            <a:off x="973395" y="2750943"/>
            <a:ext cx="5516240" cy="785793"/>
          </a:xfrm>
          <a:prstGeom prst="rect">
            <a:avLst/>
          </a:prstGeom>
          <a:noFill/>
        </p:spPr>
        <p:txBody>
          <a:bodyPr wrap="square" rtlCol="1">
            <a:spAutoFit/>
          </a:bodyPr>
          <a:lstStyle/>
          <a:p>
            <a:pPr algn="r" rtl="1">
              <a:lnSpc>
                <a:spcPct val="150000"/>
              </a:lnSpc>
              <a:spcAft>
                <a:spcPts val="600"/>
              </a:spcAft>
            </a:pPr>
            <a:r>
              <a:rPr lang="he-IL" sz="1601" dirty="0">
                <a:solidFill>
                  <a:schemeClr val="tx1">
                    <a:lumMod val="50000"/>
                    <a:lumOff val="50000"/>
                  </a:schemeClr>
                </a:solidFill>
              </a:rPr>
              <a:t>הבוגר עתיד לעזוב את כפר הילדים והאחריות האישית עליו צריכה להיות הדרגתית כך שבבוא העת יוכל לנהל חיים בוגרים ועצמאיים</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תכנית הבוגרים</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1" name="TextBox 10">
            <a:extLst>
              <a:ext uri="{FF2B5EF4-FFF2-40B4-BE49-F238E27FC236}">
                <a16:creationId xmlns:a16="http://schemas.microsoft.com/office/drawing/2014/main" id="{24BDD43B-6594-48A2-B0E0-F8CF8204BBC7}"/>
              </a:ext>
            </a:extLst>
          </p:cNvPr>
          <p:cNvSpPr txBox="1"/>
          <p:nvPr/>
        </p:nvSpPr>
        <p:spPr>
          <a:xfrm>
            <a:off x="973395" y="2405139"/>
            <a:ext cx="5516240" cy="369332"/>
          </a:xfrm>
          <a:prstGeom prst="rect">
            <a:avLst/>
          </a:prstGeom>
          <a:noFill/>
        </p:spPr>
        <p:txBody>
          <a:bodyPr wrap="square" lIns="36000" rtlCol="1">
            <a:spAutoFit/>
          </a:bodyPr>
          <a:lstStyle/>
          <a:p>
            <a:pPr algn="r" rtl="1">
              <a:spcAft>
                <a:spcPts val="600"/>
              </a:spcAft>
            </a:pPr>
            <a:r>
              <a:rPr lang="he-IL" b="1" dirty="0">
                <a:solidFill>
                  <a:schemeClr val="accent4"/>
                </a:solidFill>
                <a:latin typeface="Arial" pitchFamily="34" charset="0"/>
                <a:cs typeface="Arial" pitchFamily="34" charset="0"/>
              </a:rPr>
              <a:t>תפיסת תכנית הבוגרים</a:t>
            </a:r>
          </a:p>
        </p:txBody>
      </p:sp>
      <p:sp>
        <p:nvSpPr>
          <p:cNvPr id="13" name="TextBox 12">
            <a:extLst>
              <a:ext uri="{FF2B5EF4-FFF2-40B4-BE49-F238E27FC236}">
                <a16:creationId xmlns:a16="http://schemas.microsoft.com/office/drawing/2014/main" id="{BB25D485-AB22-4CCF-A6D0-BA60F3E40446}"/>
              </a:ext>
            </a:extLst>
          </p:cNvPr>
          <p:cNvSpPr txBox="1"/>
          <p:nvPr/>
        </p:nvSpPr>
        <p:spPr>
          <a:xfrm>
            <a:off x="971048" y="3986555"/>
            <a:ext cx="5516240" cy="1524841"/>
          </a:xfrm>
          <a:prstGeom prst="rect">
            <a:avLst/>
          </a:prstGeom>
          <a:noFill/>
        </p:spPr>
        <p:txBody>
          <a:bodyPr wrap="square" rtlCol="1">
            <a:spAutoFit/>
          </a:bodyPr>
          <a:lstStyle/>
          <a:p>
            <a:pPr algn="r" rtl="1">
              <a:lnSpc>
                <a:spcPct val="150000"/>
              </a:lnSpc>
              <a:spcAft>
                <a:spcPts val="600"/>
              </a:spcAft>
            </a:pPr>
            <a:r>
              <a:rPr lang="he-IL" sz="1601" dirty="0">
                <a:solidFill>
                  <a:schemeClr val="tx1">
                    <a:lumMod val="50000"/>
                    <a:lumOff val="50000"/>
                  </a:schemeClr>
                </a:solidFill>
              </a:rPr>
              <a:t>רכז הבוגרים הוא אחד מאנשי הצוות בכפר. חשוב להיות עמו בקשר שוטף כדי שהכנת הבוגרים לעצמאות תהיה טובה ואפקטיבית. לכל מתבגר בכפר תהיה תכנית ייעודית אותה מנחה רכז הבוגרים בשיתוף פעולה עם צוות המשפחתון של הנער.</a:t>
            </a:r>
          </a:p>
        </p:txBody>
      </p:sp>
      <p:sp>
        <p:nvSpPr>
          <p:cNvPr id="14" name="TextBox 13">
            <a:extLst>
              <a:ext uri="{FF2B5EF4-FFF2-40B4-BE49-F238E27FC236}">
                <a16:creationId xmlns:a16="http://schemas.microsoft.com/office/drawing/2014/main" id="{F3EA3A85-66A6-4AB1-AF09-F04449DF070A}"/>
              </a:ext>
            </a:extLst>
          </p:cNvPr>
          <p:cNvSpPr txBox="1"/>
          <p:nvPr/>
        </p:nvSpPr>
        <p:spPr>
          <a:xfrm>
            <a:off x="971048" y="3640751"/>
            <a:ext cx="5516240" cy="369332"/>
          </a:xfrm>
          <a:prstGeom prst="rect">
            <a:avLst/>
          </a:prstGeom>
          <a:noFill/>
        </p:spPr>
        <p:txBody>
          <a:bodyPr wrap="square" lIns="36000" rtlCol="1">
            <a:spAutoFit/>
          </a:bodyPr>
          <a:lstStyle/>
          <a:p>
            <a:pPr algn="r" rtl="1">
              <a:spcAft>
                <a:spcPts val="600"/>
              </a:spcAft>
            </a:pPr>
            <a:r>
              <a:rPr lang="he-IL" b="1" dirty="0">
                <a:solidFill>
                  <a:schemeClr val="accent4"/>
                </a:solidFill>
                <a:latin typeface="Arial" pitchFamily="34" charset="0"/>
                <a:cs typeface="Arial" pitchFamily="34" charset="0"/>
              </a:rPr>
              <a:t>ממשק העבודה של צוות המשפחתון עם רכז הבוגרים</a:t>
            </a:r>
          </a:p>
        </p:txBody>
      </p:sp>
      <p:sp>
        <p:nvSpPr>
          <p:cNvPr id="16" name="TextBox 15">
            <a:extLst>
              <a:ext uri="{FF2B5EF4-FFF2-40B4-BE49-F238E27FC236}">
                <a16:creationId xmlns:a16="http://schemas.microsoft.com/office/drawing/2014/main" id="{19B7A537-9386-4D35-BE80-52CC0FEE4B8B}"/>
              </a:ext>
            </a:extLst>
          </p:cNvPr>
          <p:cNvSpPr txBox="1"/>
          <p:nvPr/>
        </p:nvSpPr>
        <p:spPr>
          <a:xfrm>
            <a:off x="824810" y="6026370"/>
            <a:ext cx="5676545" cy="3571940"/>
          </a:xfrm>
          <a:prstGeom prst="rect">
            <a:avLst/>
          </a:prstGeom>
          <a:noFill/>
        </p:spPr>
        <p:txBody>
          <a:bodyPr wrap="square" rtlCol="1">
            <a:spAutoFit/>
          </a:bodyPr>
          <a:lstStyle/>
          <a:p>
            <a:pPr marL="285750" indent="-196850" algn="r" rtl="1">
              <a:lnSpc>
                <a:spcPct val="150000"/>
              </a:lnSpc>
              <a:spcAft>
                <a:spcPts val="600"/>
              </a:spcAft>
              <a:buClr>
                <a:schemeClr val="accent4"/>
              </a:buClr>
              <a:buFont typeface="Arial" panose="020B0604020202020204" pitchFamily="34" charset="0"/>
              <a:buChar char="•"/>
            </a:pPr>
            <a:r>
              <a:rPr lang="he-IL" sz="1601" b="1" dirty="0">
                <a:solidFill>
                  <a:schemeClr val="tx1">
                    <a:lumMod val="50000"/>
                    <a:lumOff val="50000"/>
                  </a:schemeClr>
                </a:solidFill>
                <a:highlight>
                  <a:srgbClr val="FEE9D5"/>
                </a:highlight>
                <a:latin typeface="Arial" pitchFamily="34" charset="0"/>
                <a:cs typeface="Arial" pitchFamily="34" charset="0"/>
              </a:rPr>
              <a:t>מגיל 16 תחילת התהליך- בשיתוף רכז הבוגרים לשיקוף הצרכים</a:t>
            </a:r>
            <a:r>
              <a:rPr lang="he-IL" sz="1601" dirty="0">
                <a:solidFill>
                  <a:schemeClr val="tx1">
                    <a:lumMod val="50000"/>
                    <a:lumOff val="50000"/>
                  </a:schemeClr>
                </a:solidFill>
                <a:latin typeface="Arial" pitchFamily="34" charset="0"/>
                <a:cs typeface="Arial" pitchFamily="34" charset="0"/>
              </a:rPr>
              <a:t> של כל אחת ואחד מהם. בפגישה עמו תבנה תכנית אישית להכנה לעצמאות בהתאם לאתגרים ולצרכים האישיים.</a:t>
            </a:r>
          </a:p>
          <a:p>
            <a:pPr marL="285750" indent="-196850" algn="r" rtl="1">
              <a:lnSpc>
                <a:spcPct val="150000"/>
              </a:lnSpc>
              <a:spcAft>
                <a:spcPts val="600"/>
              </a:spcAft>
              <a:buClr>
                <a:schemeClr val="accent4"/>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חשוב </a:t>
            </a:r>
            <a:r>
              <a:rPr lang="he-IL" sz="1601" b="1" dirty="0">
                <a:solidFill>
                  <a:schemeClr val="tx1">
                    <a:lumMod val="50000"/>
                    <a:lumOff val="50000"/>
                  </a:schemeClr>
                </a:solidFill>
                <a:highlight>
                  <a:srgbClr val="FEE9D5"/>
                </a:highlight>
                <a:latin typeface="Arial" pitchFamily="34" charset="0"/>
                <a:cs typeface="Arial" pitchFamily="34" charset="0"/>
              </a:rPr>
              <a:t>לעודד את המתבגרים לצאת לסדנאות ומפגשי הכנה</a:t>
            </a:r>
            <a:r>
              <a:rPr lang="he-IL" sz="1601" b="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אותם מוביל רכז הבוגרים. במקרה של קושי בנושא יש לערב את הרכז.</a:t>
            </a:r>
          </a:p>
          <a:p>
            <a:pPr marL="285750" indent="-196850" algn="r" rtl="1">
              <a:lnSpc>
                <a:spcPct val="150000"/>
              </a:lnSpc>
              <a:spcAft>
                <a:spcPts val="600"/>
              </a:spcAft>
              <a:buClr>
                <a:schemeClr val="accent4"/>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בשגרת היומיום יש </a:t>
            </a:r>
            <a:r>
              <a:rPr lang="he-IL" sz="1601" b="1" dirty="0">
                <a:solidFill>
                  <a:schemeClr val="tx1">
                    <a:lumMod val="50000"/>
                    <a:lumOff val="50000"/>
                  </a:schemeClr>
                </a:solidFill>
                <a:highlight>
                  <a:srgbClr val="FEE9D5"/>
                </a:highlight>
                <a:latin typeface="Arial" pitchFamily="34" charset="0"/>
                <a:cs typeface="Arial" pitchFamily="34" charset="0"/>
              </a:rPr>
              <a:t>למצוא הזדמנויות בהן אנו מאפשרים למתבגרים לקחת אחריות ולבצע משימות שונות באופן עצמאי,</a:t>
            </a:r>
            <a:r>
              <a:rPr lang="he-IL" sz="1601" b="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לדוגמא: התעוררות עצמאית בבוקר, הכנת אוכל, הפעלת מכונת כביסה וכדומה.</a:t>
            </a:r>
          </a:p>
        </p:txBody>
      </p:sp>
      <p:sp>
        <p:nvSpPr>
          <p:cNvPr id="17" name="TextBox 16">
            <a:extLst>
              <a:ext uri="{FF2B5EF4-FFF2-40B4-BE49-F238E27FC236}">
                <a16:creationId xmlns:a16="http://schemas.microsoft.com/office/drawing/2014/main" id="{40CB49DF-0212-4BF5-9B6D-C19D7B9C4D3E}"/>
              </a:ext>
            </a:extLst>
          </p:cNvPr>
          <p:cNvSpPr txBox="1"/>
          <p:nvPr/>
        </p:nvSpPr>
        <p:spPr>
          <a:xfrm>
            <a:off x="985115" y="5680566"/>
            <a:ext cx="5516240" cy="369332"/>
          </a:xfrm>
          <a:prstGeom prst="rect">
            <a:avLst/>
          </a:prstGeom>
          <a:noFill/>
        </p:spPr>
        <p:txBody>
          <a:bodyPr wrap="square" lIns="36000" rtlCol="1">
            <a:spAutoFit/>
          </a:bodyPr>
          <a:lstStyle/>
          <a:p>
            <a:pPr algn="r" rtl="1">
              <a:spcAft>
                <a:spcPts val="600"/>
              </a:spcAft>
            </a:pPr>
            <a:r>
              <a:rPr lang="he-IL" b="1" dirty="0">
                <a:solidFill>
                  <a:schemeClr val="accent4"/>
                </a:solidFill>
                <a:latin typeface="Arial" pitchFamily="34" charset="0"/>
                <a:cs typeface="Arial" pitchFamily="34" charset="0"/>
              </a:rPr>
              <a:t>מה מצופה מאיתנו, צוות הבית?</a:t>
            </a:r>
          </a:p>
        </p:txBody>
      </p:sp>
      <p:sp>
        <p:nvSpPr>
          <p:cNvPr id="18" name="מלבן 17">
            <a:hlinkClick r:id="" action="ppaction://hlinkshowjump?jump=nextslide"/>
            <a:extLst>
              <a:ext uri="{FF2B5EF4-FFF2-40B4-BE49-F238E27FC236}">
                <a16:creationId xmlns:a16="http://schemas.microsoft.com/office/drawing/2014/main" id="{A57DB8DA-DCA2-4B18-9895-31767E786D8E}"/>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hlinkClick r:id="" action="ppaction://hlinkshowjump?jump=previousslide"/>
            <a:extLst>
              <a:ext uri="{FF2B5EF4-FFF2-40B4-BE49-F238E27FC236}">
                <a16:creationId xmlns:a16="http://schemas.microsoft.com/office/drawing/2014/main" id="{45662D06-54D0-4CA3-8818-F64B33398240}"/>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hlinkClick r:id="rId2" action="ppaction://hlinksldjump"/>
            <a:extLst>
              <a:ext uri="{FF2B5EF4-FFF2-40B4-BE49-F238E27FC236}">
                <a16:creationId xmlns:a16="http://schemas.microsoft.com/office/drawing/2014/main" id="{9DC9BF80-23E2-4E74-851B-B9638B409FB8}"/>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a:hlinkClick r:id="rId3" action="ppaction://hlinksldjump"/>
            <a:extLst>
              <a:ext uri="{FF2B5EF4-FFF2-40B4-BE49-F238E27FC236}">
                <a16:creationId xmlns:a16="http://schemas.microsoft.com/office/drawing/2014/main" id="{3986850E-3478-418B-A664-C58CC6416E9F}"/>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ציין מיקום של מספר שקופית 3">
            <a:extLst>
              <a:ext uri="{FF2B5EF4-FFF2-40B4-BE49-F238E27FC236}">
                <a16:creationId xmlns:a16="http://schemas.microsoft.com/office/drawing/2014/main" id="{61EE2377-EAC3-4392-A5BE-F5BE6D43001B}"/>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142</a:t>
            </a:fld>
            <a:endParaRPr lang="he-IL" dirty="0"/>
          </a:p>
        </p:txBody>
      </p:sp>
    </p:spTree>
    <p:extLst>
      <p:ext uri="{BB962C8B-B14F-4D97-AF65-F5344CB8AC3E}">
        <p14:creationId xmlns:p14="http://schemas.microsoft.com/office/powerpoint/2010/main" val="141052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6936812"/>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0" name="TextBox 39">
            <a:extLst>
              <a:ext uri="{FF2B5EF4-FFF2-40B4-BE49-F238E27FC236}">
                <a16:creationId xmlns:a16="http://schemas.microsoft.com/office/drawing/2014/main" id="{60992F3C-67D2-4C17-AB2E-7F5D4F277B33}"/>
              </a:ext>
            </a:extLst>
          </p:cNvPr>
          <p:cNvSpPr txBox="1"/>
          <p:nvPr/>
        </p:nvSpPr>
        <p:spPr>
          <a:xfrm>
            <a:off x="973395" y="2750943"/>
            <a:ext cx="5516240" cy="2710357"/>
          </a:xfrm>
          <a:prstGeom prst="rect">
            <a:avLst/>
          </a:prstGeom>
          <a:noFill/>
        </p:spPr>
        <p:txBody>
          <a:bodyPr wrap="square" rtlCol="1">
            <a:spAutoFit/>
          </a:bodyPr>
          <a:lstStyle/>
          <a:p>
            <a:pPr marL="285750" indent="-196850" algn="r" rtl="1">
              <a:lnSpc>
                <a:spcPct val="150000"/>
              </a:lnSpc>
              <a:spcAft>
                <a:spcPts val="600"/>
              </a:spcAft>
              <a:buClr>
                <a:schemeClr val="accent4"/>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רכז הבוגרים הוא הדמות המלווה את הצעירים בתקופת השירות הצבאי / הלאומי ולאחר השחרור (עד גיל 25). הוא יוצר קשר עם הצעירים ביזמתו ונותן מענה לשאלות והתלבטויות העולות במעלה הדרך.</a:t>
            </a:r>
          </a:p>
          <a:p>
            <a:pPr marL="285750" indent="-196850" algn="r" rtl="1">
              <a:lnSpc>
                <a:spcPct val="150000"/>
              </a:lnSpc>
              <a:spcAft>
                <a:spcPts val="600"/>
              </a:spcAft>
              <a:buClr>
                <a:schemeClr val="accent4"/>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במידה ואנשי הצוות במשפחתון מרגישים צורך ליצור קשר עם הבוגרים, מומלץ לעשות זאת ויחד עם זאת לשתף את רכז הבוגרים כדי שיוכל לתת מנה מנקודת מבטו בעיקר בשעת משבר.</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תכנית הבוגרים</a:t>
            </a:r>
          </a:p>
        </p:txBody>
      </p:sp>
      <p:sp>
        <p:nvSpPr>
          <p:cNvPr id="11" name="TextBox 10">
            <a:extLst>
              <a:ext uri="{FF2B5EF4-FFF2-40B4-BE49-F238E27FC236}">
                <a16:creationId xmlns:a16="http://schemas.microsoft.com/office/drawing/2014/main" id="{24BDD43B-6594-48A2-B0E0-F8CF8204BBC7}"/>
              </a:ext>
            </a:extLst>
          </p:cNvPr>
          <p:cNvSpPr txBox="1"/>
          <p:nvPr/>
        </p:nvSpPr>
        <p:spPr>
          <a:xfrm>
            <a:off x="973395" y="2405139"/>
            <a:ext cx="5516240" cy="369332"/>
          </a:xfrm>
          <a:prstGeom prst="rect">
            <a:avLst/>
          </a:prstGeom>
          <a:noFill/>
        </p:spPr>
        <p:txBody>
          <a:bodyPr wrap="square" lIns="36000" rtlCol="1">
            <a:spAutoFit/>
          </a:bodyPr>
          <a:lstStyle/>
          <a:p>
            <a:pPr algn="r" rtl="1">
              <a:spcAft>
                <a:spcPts val="600"/>
              </a:spcAft>
            </a:pPr>
            <a:r>
              <a:rPr lang="he-IL" b="1" dirty="0">
                <a:solidFill>
                  <a:schemeClr val="accent4"/>
                </a:solidFill>
                <a:latin typeface="Arial" pitchFamily="34" charset="0"/>
                <a:cs typeface="Arial" pitchFamily="34" charset="0"/>
              </a:rPr>
              <a:t>מה קורה כשמתגייסים/ יוצאים לשנת שירות?</a:t>
            </a:r>
          </a:p>
        </p:txBody>
      </p:sp>
      <p:sp>
        <p:nvSpPr>
          <p:cNvPr id="2" name="מלבן 1">
            <a:extLst>
              <a:ext uri="{FF2B5EF4-FFF2-40B4-BE49-F238E27FC236}">
                <a16:creationId xmlns:a16="http://schemas.microsoft.com/office/drawing/2014/main" id="{0CFE61CA-0D8A-472A-8E05-231EDA9E8E18}"/>
              </a:ext>
            </a:extLst>
          </p:cNvPr>
          <p:cNvSpPr/>
          <p:nvPr/>
        </p:nvSpPr>
        <p:spPr>
          <a:xfrm>
            <a:off x="1616131" y="5779278"/>
            <a:ext cx="4327412" cy="2776318"/>
          </a:xfrm>
          <a:prstGeom prst="rect">
            <a:avLst/>
          </a:prstGeom>
          <a:blipFill>
            <a:blip r:embed="rId2"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TextBox 12">
            <a:extLst>
              <a:ext uri="{FF2B5EF4-FFF2-40B4-BE49-F238E27FC236}">
                <a16:creationId xmlns:a16="http://schemas.microsoft.com/office/drawing/2014/main" id="{A65B8C07-54D3-432D-ABBC-FF1F0DD05F94}"/>
              </a:ext>
            </a:extLst>
          </p:cNvPr>
          <p:cNvSpPr txBox="1"/>
          <p:nvPr/>
        </p:nvSpPr>
        <p:spPr>
          <a:xfrm>
            <a:off x="967646" y="9283615"/>
            <a:ext cx="5515200" cy="416268"/>
          </a:xfrm>
          <a:prstGeom prst="rect">
            <a:avLst/>
          </a:prstGeom>
          <a:noFill/>
          <a:ln>
            <a:noFill/>
          </a:ln>
        </p:spPr>
        <p:txBody>
          <a:bodyPr wrap="square" rtlCol="1">
            <a:spAutoFit/>
          </a:bodyPr>
          <a:lstStyle/>
          <a:p>
            <a:pPr marL="182564" indent="-182564" algn="r" rtl="1">
              <a:lnSpc>
                <a:spcPct val="150000"/>
              </a:lnSpc>
              <a:spcAft>
                <a:spcPts val="600"/>
              </a:spcAft>
              <a:buClr>
                <a:srgbClr val="F1923F"/>
              </a:buClr>
              <a:buFont typeface="Calibri" panose="020F0502020204030204" pitchFamily="34" charset="0"/>
              <a:buChar char="‹"/>
            </a:pPr>
            <a:r>
              <a:rPr lang="he-IL" sz="1601" dirty="0">
                <a:solidFill>
                  <a:schemeClr val="tx1">
                    <a:lumMod val="50000"/>
                    <a:lumOff val="50000"/>
                  </a:schemeClr>
                </a:solidFill>
                <a:hlinkClick r:id="rId3"/>
              </a:rPr>
              <a:t>יתד</a:t>
            </a:r>
            <a:r>
              <a:rPr lang="he-IL" sz="1601" dirty="0">
                <a:solidFill>
                  <a:schemeClr val="tx1">
                    <a:lumMod val="50000"/>
                    <a:lumOff val="50000"/>
                  </a:schemeClr>
                </a:solidFill>
              </a:rPr>
              <a:t> - אתר התכנית הלאומית לצעירים וצעירות במצבי סיכון.</a:t>
            </a:r>
          </a:p>
        </p:txBody>
      </p:sp>
      <p:grpSp>
        <p:nvGrpSpPr>
          <p:cNvPr id="5" name="קבוצה 4">
            <a:extLst>
              <a:ext uri="{FF2B5EF4-FFF2-40B4-BE49-F238E27FC236}">
                <a16:creationId xmlns:a16="http://schemas.microsoft.com/office/drawing/2014/main" id="{BB981446-B1DA-4FE6-AC54-FE712CB2EEFE}"/>
              </a:ext>
            </a:extLst>
          </p:cNvPr>
          <p:cNvGrpSpPr/>
          <p:nvPr/>
        </p:nvGrpSpPr>
        <p:grpSpPr>
          <a:xfrm>
            <a:off x="2788750" y="8858970"/>
            <a:ext cx="1982175" cy="418761"/>
            <a:chOff x="2704543" y="8451006"/>
            <a:chExt cx="1982175" cy="418761"/>
          </a:xfrm>
        </p:grpSpPr>
        <p:sp>
          <p:nvSpPr>
            <p:cNvPr id="14" name="מלבן 13">
              <a:extLst>
                <a:ext uri="{FF2B5EF4-FFF2-40B4-BE49-F238E27FC236}">
                  <a16:creationId xmlns:a16="http://schemas.microsoft.com/office/drawing/2014/main" id="{901762A1-F628-47EA-8927-0ED47FDA1649}"/>
                </a:ext>
              </a:extLst>
            </p:cNvPr>
            <p:cNvSpPr/>
            <p:nvPr/>
          </p:nvSpPr>
          <p:spPr>
            <a:xfrm>
              <a:off x="2704543" y="8451006"/>
              <a:ext cx="1982175" cy="418761"/>
            </a:xfrm>
            <a:prstGeom prst="rect">
              <a:avLst/>
            </a:prstGeom>
            <a:solidFill>
              <a:srgbClr val="F1923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pSp>
          <p:nvGrpSpPr>
            <p:cNvPr id="16" name="גרפיקה 76">
              <a:extLst>
                <a:ext uri="{FF2B5EF4-FFF2-40B4-BE49-F238E27FC236}">
                  <a16:creationId xmlns:a16="http://schemas.microsoft.com/office/drawing/2014/main" id="{F5D82F2E-365F-47D4-9E3E-48E74F8CEC38}"/>
                </a:ext>
              </a:extLst>
            </p:cNvPr>
            <p:cNvGrpSpPr/>
            <p:nvPr/>
          </p:nvGrpSpPr>
          <p:grpSpPr>
            <a:xfrm>
              <a:off x="4276451" y="8519195"/>
              <a:ext cx="290396" cy="290396"/>
              <a:chOff x="1855787" y="3421856"/>
              <a:chExt cx="3848100" cy="3848100"/>
            </a:xfrm>
          </p:grpSpPr>
          <p:sp>
            <p:nvSpPr>
              <p:cNvPr id="17" name="צורה חופשית: צורה 57">
                <a:extLst>
                  <a:ext uri="{FF2B5EF4-FFF2-40B4-BE49-F238E27FC236}">
                    <a16:creationId xmlns:a16="http://schemas.microsoft.com/office/drawing/2014/main" id="{5A24C5E0-4ECC-4B8F-A31B-ED1FAECF8CF7}"/>
                  </a:ext>
                </a:extLst>
              </p:cNvPr>
              <p:cNvSpPr/>
              <p:nvPr/>
            </p:nvSpPr>
            <p:spPr>
              <a:xfrm>
                <a:off x="2319750" y="3414712"/>
                <a:ext cx="2924175" cy="3857625"/>
              </a:xfrm>
              <a:custGeom>
                <a:avLst/>
                <a:gdLst>
                  <a:gd name="connsiteX0" fmla="*/ 259366 w 2924175"/>
                  <a:gd name="connsiteY0" fmla="*/ 7144 h 3857625"/>
                  <a:gd name="connsiteX1" fmla="*/ 2286667 w 2924175"/>
                  <a:gd name="connsiteY1" fmla="*/ 7144 h 3857625"/>
                  <a:gd name="connsiteX2" fmla="*/ 2917603 w 2924175"/>
                  <a:gd name="connsiteY2" fmla="*/ 637699 h 3857625"/>
                  <a:gd name="connsiteX3" fmla="*/ 2917603 w 2924175"/>
                  <a:gd name="connsiteY3" fmla="*/ 3228499 h 3857625"/>
                  <a:gd name="connsiteX4" fmla="*/ 2286667 w 2924175"/>
                  <a:gd name="connsiteY4" fmla="*/ 3859435 h 3857625"/>
                  <a:gd name="connsiteX5" fmla="*/ 259366 w 2924175"/>
                  <a:gd name="connsiteY5" fmla="*/ 3859435 h 3857625"/>
                  <a:gd name="connsiteX6" fmla="*/ 7144 w 2924175"/>
                  <a:gd name="connsiteY6" fmla="*/ 3607213 h 3857625"/>
                  <a:gd name="connsiteX7" fmla="*/ 7144 w 2924175"/>
                  <a:gd name="connsiteY7" fmla="*/ 259366 h 3857625"/>
                  <a:gd name="connsiteX8" fmla="*/ 259366 w 2924175"/>
                  <a:gd name="connsiteY8" fmla="*/ 7144 h 3857625"/>
                  <a:gd name="connsiteX9" fmla="*/ 259366 w 2924175"/>
                  <a:gd name="connsiteY9" fmla="*/ 7144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175" h="3857625">
                    <a:moveTo>
                      <a:pt x="259366" y="7144"/>
                    </a:moveTo>
                    <a:lnTo>
                      <a:pt x="2286667" y="7144"/>
                    </a:lnTo>
                    <a:cubicBezTo>
                      <a:pt x="2634539" y="8192"/>
                      <a:pt x="2916346" y="289827"/>
                      <a:pt x="2917603" y="637699"/>
                    </a:cubicBezTo>
                    <a:lnTo>
                      <a:pt x="2917603" y="3228499"/>
                    </a:lnTo>
                    <a:cubicBezTo>
                      <a:pt x="2916555" y="3576523"/>
                      <a:pt x="2634691" y="3858387"/>
                      <a:pt x="2286667" y="3859435"/>
                    </a:cubicBezTo>
                    <a:lnTo>
                      <a:pt x="259366" y="3859435"/>
                    </a:lnTo>
                    <a:cubicBezTo>
                      <a:pt x="120244" y="3859016"/>
                      <a:pt x="7563" y="3746335"/>
                      <a:pt x="7144" y="3607213"/>
                    </a:cubicBezTo>
                    <a:lnTo>
                      <a:pt x="7144" y="259366"/>
                    </a:lnTo>
                    <a:cubicBezTo>
                      <a:pt x="7563" y="120244"/>
                      <a:pt x="120244" y="7563"/>
                      <a:pt x="259366" y="7144"/>
                    </a:cubicBezTo>
                    <a:lnTo>
                      <a:pt x="259366" y="7144"/>
                    </a:lnTo>
                    <a:close/>
                  </a:path>
                </a:pathLst>
              </a:custGeom>
              <a:solidFill>
                <a:schemeClr val="accent3">
                  <a:lumMod val="40000"/>
                  <a:lumOff val="60000"/>
                </a:schemeClr>
              </a:solidFill>
              <a:ln w="9525" cap="flat">
                <a:noFill/>
                <a:prstDash val="solid"/>
                <a:miter/>
              </a:ln>
            </p:spPr>
            <p:txBody>
              <a:bodyPr rtlCol="1" anchor="ctr"/>
              <a:lstStyle/>
              <a:p>
                <a:endParaRPr lang="he-IL" sz="1400"/>
              </a:p>
            </p:txBody>
          </p:sp>
          <p:sp>
            <p:nvSpPr>
              <p:cNvPr id="18" name="צורה חופשית: צורה 58">
                <a:extLst>
                  <a:ext uri="{FF2B5EF4-FFF2-40B4-BE49-F238E27FC236}">
                    <a16:creationId xmlns:a16="http://schemas.microsoft.com/office/drawing/2014/main" id="{0BE83AB6-3A8A-4EBF-AA17-D086FB9B4A89}"/>
                  </a:ext>
                </a:extLst>
              </p:cNvPr>
              <p:cNvSpPr/>
              <p:nvPr/>
            </p:nvSpPr>
            <p:spPr>
              <a:xfrm>
                <a:off x="2319750" y="3414712"/>
                <a:ext cx="2733675" cy="3609975"/>
              </a:xfrm>
              <a:custGeom>
                <a:avLst/>
                <a:gdLst>
                  <a:gd name="connsiteX0" fmla="*/ 259366 w 2733675"/>
                  <a:gd name="connsiteY0" fmla="*/ 7144 h 3609975"/>
                  <a:gd name="connsiteX1" fmla="*/ 2286667 w 2733675"/>
                  <a:gd name="connsiteY1" fmla="*/ 7144 h 3609975"/>
                  <a:gd name="connsiteX2" fmla="*/ 2688241 w 2733675"/>
                  <a:gd name="connsiteY2" fmla="*/ 152686 h 3609975"/>
                  <a:gd name="connsiteX3" fmla="*/ 2734723 w 2733675"/>
                  <a:gd name="connsiteY3" fmla="*/ 390049 h 3609975"/>
                  <a:gd name="connsiteX4" fmla="*/ 2734723 w 2733675"/>
                  <a:gd name="connsiteY4" fmla="*/ 2980849 h 3609975"/>
                  <a:gd name="connsiteX5" fmla="*/ 2104168 w 2733675"/>
                  <a:gd name="connsiteY5" fmla="*/ 3609499 h 3609975"/>
                  <a:gd name="connsiteX6" fmla="*/ 76867 w 2733675"/>
                  <a:gd name="connsiteY6" fmla="*/ 3609499 h 3609975"/>
                  <a:gd name="connsiteX7" fmla="*/ 7144 w 2733675"/>
                  <a:gd name="connsiteY7" fmla="*/ 3599593 h 3609975"/>
                  <a:gd name="connsiteX8" fmla="*/ 7144 w 2733675"/>
                  <a:gd name="connsiteY8" fmla="*/ 259366 h 3609975"/>
                  <a:gd name="connsiteX9" fmla="*/ 259366 w 2733675"/>
                  <a:gd name="connsiteY9" fmla="*/ 7144 h 3609975"/>
                  <a:gd name="connsiteX10" fmla="*/ 259366 w 2733675"/>
                  <a:gd name="connsiteY10"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3675" h="3609975">
                    <a:moveTo>
                      <a:pt x="259366" y="7144"/>
                    </a:moveTo>
                    <a:lnTo>
                      <a:pt x="2286667" y="7144"/>
                    </a:lnTo>
                    <a:cubicBezTo>
                      <a:pt x="2433428" y="7210"/>
                      <a:pt x="2575522" y="58703"/>
                      <a:pt x="2688241" y="152686"/>
                    </a:cubicBezTo>
                    <a:cubicBezTo>
                      <a:pt x="2719045" y="228029"/>
                      <a:pt x="2734837" y="308658"/>
                      <a:pt x="2734723" y="390049"/>
                    </a:cubicBezTo>
                    <a:lnTo>
                      <a:pt x="2734723" y="2980849"/>
                    </a:lnTo>
                    <a:cubicBezTo>
                      <a:pt x="2732427" y="3327825"/>
                      <a:pt x="2451154" y="3608251"/>
                      <a:pt x="2104168" y="3609499"/>
                    </a:cubicBezTo>
                    <a:lnTo>
                      <a:pt x="76867" y="3609499"/>
                    </a:lnTo>
                    <a:cubicBezTo>
                      <a:pt x="53273" y="3609499"/>
                      <a:pt x="29804" y="3606165"/>
                      <a:pt x="7144" y="3599593"/>
                    </a:cubicBezTo>
                    <a:lnTo>
                      <a:pt x="7144" y="259366"/>
                    </a:lnTo>
                    <a:cubicBezTo>
                      <a:pt x="7563" y="120244"/>
                      <a:pt x="120244" y="7563"/>
                      <a:pt x="259366" y="7144"/>
                    </a:cubicBezTo>
                    <a:lnTo>
                      <a:pt x="259366" y="7144"/>
                    </a:lnTo>
                    <a:close/>
                  </a:path>
                </a:pathLst>
              </a:custGeom>
              <a:solidFill>
                <a:srgbClr val="FFFFFF"/>
              </a:solidFill>
              <a:ln w="9525" cap="flat">
                <a:noFill/>
                <a:prstDash val="solid"/>
                <a:miter/>
              </a:ln>
            </p:spPr>
            <p:txBody>
              <a:bodyPr rtlCol="1" anchor="ctr"/>
              <a:lstStyle/>
              <a:p>
                <a:endParaRPr lang="he-IL" sz="1400"/>
              </a:p>
            </p:txBody>
          </p:sp>
          <p:sp>
            <p:nvSpPr>
              <p:cNvPr id="19" name="צורה חופשית: צורה 59">
                <a:extLst>
                  <a:ext uri="{FF2B5EF4-FFF2-40B4-BE49-F238E27FC236}">
                    <a16:creationId xmlns:a16="http://schemas.microsoft.com/office/drawing/2014/main" id="{C120D20A-849E-4313-8940-5D3F817C30B1}"/>
                  </a:ext>
                </a:extLst>
              </p:cNvPr>
              <p:cNvSpPr/>
              <p:nvPr/>
            </p:nvSpPr>
            <p:spPr>
              <a:xfrm>
                <a:off x="2319369" y="3414712"/>
                <a:ext cx="2552700" cy="3609975"/>
              </a:xfrm>
              <a:custGeom>
                <a:avLst/>
                <a:gdLst>
                  <a:gd name="connsiteX0" fmla="*/ 227743 w 2552700"/>
                  <a:gd name="connsiteY0" fmla="*/ 7144 h 3609975"/>
                  <a:gd name="connsiteX1" fmla="*/ 2330101 w 2552700"/>
                  <a:gd name="connsiteY1" fmla="*/ 7144 h 3609975"/>
                  <a:gd name="connsiteX2" fmla="*/ 2550700 w 2552700"/>
                  <a:gd name="connsiteY2" fmla="*/ 227743 h 3609975"/>
                  <a:gd name="connsiteX3" fmla="*/ 2550700 w 2552700"/>
                  <a:gd name="connsiteY3" fmla="*/ 2901220 h 3609975"/>
                  <a:gd name="connsiteX4" fmla="*/ 2105692 w 2552700"/>
                  <a:gd name="connsiteY4" fmla="*/ 3386233 h 3609975"/>
                  <a:gd name="connsiteX5" fmla="*/ 227743 w 2552700"/>
                  <a:gd name="connsiteY5" fmla="*/ 3386233 h 3609975"/>
                  <a:gd name="connsiteX6" fmla="*/ 7144 w 2552700"/>
                  <a:gd name="connsiteY6" fmla="*/ 3606832 h 3609975"/>
                  <a:gd name="connsiteX7" fmla="*/ 7144 w 2552700"/>
                  <a:gd name="connsiteY7" fmla="*/ 227743 h 3609975"/>
                  <a:gd name="connsiteX8" fmla="*/ 227743 w 2552700"/>
                  <a:gd name="connsiteY8" fmla="*/ 7144 h 3609975"/>
                  <a:gd name="connsiteX9" fmla="*/ 227743 w 2552700"/>
                  <a:gd name="connsiteY9"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2700" h="3609975">
                    <a:moveTo>
                      <a:pt x="227743" y="7144"/>
                    </a:moveTo>
                    <a:lnTo>
                      <a:pt x="2330101" y="7144"/>
                    </a:lnTo>
                    <a:cubicBezTo>
                      <a:pt x="2451849" y="7353"/>
                      <a:pt x="2550490" y="105994"/>
                      <a:pt x="2550700" y="227743"/>
                    </a:cubicBezTo>
                    <a:lnTo>
                      <a:pt x="2550700" y="2901220"/>
                    </a:lnTo>
                    <a:cubicBezTo>
                      <a:pt x="2561749" y="3222784"/>
                      <a:pt x="2405920" y="3376708"/>
                      <a:pt x="2105692" y="3386233"/>
                    </a:cubicBezTo>
                    <a:lnTo>
                      <a:pt x="227743" y="3386233"/>
                    </a:lnTo>
                    <a:cubicBezTo>
                      <a:pt x="105994" y="3386443"/>
                      <a:pt x="7353" y="3485083"/>
                      <a:pt x="7144" y="3606832"/>
                    </a:cubicBezTo>
                    <a:lnTo>
                      <a:pt x="7144" y="227743"/>
                    </a:lnTo>
                    <a:cubicBezTo>
                      <a:pt x="7353" y="105994"/>
                      <a:pt x="105994" y="7353"/>
                      <a:pt x="227743" y="7144"/>
                    </a:cubicBezTo>
                    <a:lnTo>
                      <a:pt x="227743" y="7144"/>
                    </a:lnTo>
                    <a:close/>
                  </a:path>
                </a:pathLst>
              </a:custGeom>
              <a:solidFill>
                <a:schemeClr val="tx2">
                  <a:lumMod val="40000"/>
                  <a:lumOff val="60000"/>
                </a:schemeClr>
              </a:solidFill>
              <a:ln w="9525" cap="flat">
                <a:noFill/>
                <a:prstDash val="solid"/>
                <a:miter/>
              </a:ln>
            </p:spPr>
            <p:txBody>
              <a:bodyPr rtlCol="1" anchor="ctr"/>
              <a:lstStyle/>
              <a:p>
                <a:endParaRPr lang="he-IL" sz="1400"/>
              </a:p>
            </p:txBody>
          </p:sp>
          <p:sp>
            <p:nvSpPr>
              <p:cNvPr id="20" name="צורה חופשית: צורה 60">
                <a:extLst>
                  <a:ext uri="{FF2B5EF4-FFF2-40B4-BE49-F238E27FC236}">
                    <a16:creationId xmlns:a16="http://schemas.microsoft.com/office/drawing/2014/main" id="{6976B13D-44D9-4532-BB39-3C00B3273DCA}"/>
                  </a:ext>
                </a:extLst>
              </p:cNvPr>
              <p:cNvSpPr/>
              <p:nvPr/>
            </p:nvSpPr>
            <p:spPr>
              <a:xfrm>
                <a:off x="2856960" y="4232338"/>
                <a:ext cx="1476375" cy="428625"/>
              </a:xfrm>
              <a:custGeom>
                <a:avLst/>
                <a:gdLst>
                  <a:gd name="connsiteX0" fmla="*/ 133255 w 1476375"/>
                  <a:gd name="connsiteY0" fmla="*/ 7144 h 428625"/>
                  <a:gd name="connsiteX1" fmla="*/ 1349788 w 1476375"/>
                  <a:gd name="connsiteY1" fmla="*/ 7144 h 428625"/>
                  <a:gd name="connsiteX2" fmla="*/ 1475899 w 1476375"/>
                  <a:gd name="connsiteY2" fmla="*/ 133255 h 428625"/>
                  <a:gd name="connsiteX3" fmla="*/ 1475899 w 1476375"/>
                  <a:gd name="connsiteY3" fmla="*/ 303943 h 428625"/>
                  <a:gd name="connsiteX4" fmla="*/ 1349788 w 1476375"/>
                  <a:gd name="connsiteY4" fmla="*/ 430054 h 428625"/>
                  <a:gd name="connsiteX5" fmla="*/ 133255 w 1476375"/>
                  <a:gd name="connsiteY5" fmla="*/ 430054 h 428625"/>
                  <a:gd name="connsiteX6" fmla="*/ 7144 w 1476375"/>
                  <a:gd name="connsiteY6" fmla="*/ 303943 h 428625"/>
                  <a:gd name="connsiteX7" fmla="*/ 7144 w 1476375"/>
                  <a:gd name="connsiteY7" fmla="*/ 133255 h 428625"/>
                  <a:gd name="connsiteX8" fmla="*/ 133255 w 1476375"/>
                  <a:gd name="connsiteY8" fmla="*/ 71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75" h="428625">
                    <a:moveTo>
                      <a:pt x="133255" y="7144"/>
                    </a:moveTo>
                    <a:lnTo>
                      <a:pt x="1349788" y="7144"/>
                    </a:lnTo>
                    <a:cubicBezTo>
                      <a:pt x="1419435" y="7144"/>
                      <a:pt x="1475899" y="63608"/>
                      <a:pt x="1475899" y="133255"/>
                    </a:cubicBezTo>
                    <a:lnTo>
                      <a:pt x="1475899" y="303943"/>
                    </a:lnTo>
                    <a:cubicBezTo>
                      <a:pt x="1475899" y="373590"/>
                      <a:pt x="1419435" y="430054"/>
                      <a:pt x="1349788" y="430054"/>
                    </a:cubicBezTo>
                    <a:lnTo>
                      <a:pt x="133255" y="430054"/>
                    </a:lnTo>
                    <a:cubicBezTo>
                      <a:pt x="63608" y="430054"/>
                      <a:pt x="7144" y="373590"/>
                      <a:pt x="7144" y="303943"/>
                    </a:cubicBezTo>
                    <a:lnTo>
                      <a:pt x="7144" y="133255"/>
                    </a:lnTo>
                    <a:cubicBezTo>
                      <a:pt x="7144" y="63608"/>
                      <a:pt x="63608" y="7144"/>
                      <a:pt x="133255" y="7144"/>
                    </a:cubicBezTo>
                    <a:close/>
                  </a:path>
                </a:pathLst>
              </a:custGeom>
              <a:solidFill>
                <a:srgbClr val="FFFFFF"/>
              </a:solidFill>
              <a:ln w="9525" cap="flat">
                <a:noFill/>
                <a:prstDash val="solid"/>
                <a:miter/>
              </a:ln>
            </p:spPr>
            <p:txBody>
              <a:bodyPr rtlCol="1" anchor="ctr"/>
              <a:lstStyle/>
              <a:p>
                <a:endParaRPr lang="he-IL" sz="1400"/>
              </a:p>
            </p:txBody>
          </p:sp>
          <p:sp>
            <p:nvSpPr>
              <p:cNvPr id="22" name="צורה חופשית: צורה 61">
                <a:extLst>
                  <a:ext uri="{FF2B5EF4-FFF2-40B4-BE49-F238E27FC236}">
                    <a16:creationId xmlns:a16="http://schemas.microsoft.com/office/drawing/2014/main" id="{1611BFF7-49E3-45C3-8163-515F62BA3EA5}"/>
                  </a:ext>
                </a:extLst>
              </p:cNvPr>
              <p:cNvSpPr/>
              <p:nvPr/>
            </p:nvSpPr>
            <p:spPr>
              <a:xfrm>
                <a:off x="4090638" y="3414712"/>
                <a:ext cx="466725" cy="542925"/>
              </a:xfrm>
              <a:custGeom>
                <a:avLst/>
                <a:gdLst>
                  <a:gd name="connsiteX0" fmla="*/ 7144 w 466725"/>
                  <a:gd name="connsiteY0" fmla="*/ 7144 h 542925"/>
                  <a:gd name="connsiteX1" fmla="*/ 468916 w 466725"/>
                  <a:gd name="connsiteY1" fmla="*/ 7144 h 542925"/>
                  <a:gd name="connsiteX2" fmla="*/ 468916 w 466725"/>
                  <a:gd name="connsiteY2" fmla="*/ 538258 h 542925"/>
                  <a:gd name="connsiteX3" fmla="*/ 238030 w 466725"/>
                  <a:gd name="connsiteY3" fmla="*/ 272701 h 542925"/>
                  <a:gd name="connsiteX4" fmla="*/ 7144 w 466725"/>
                  <a:gd name="connsiteY4" fmla="*/ 538258 h 542925"/>
                  <a:gd name="connsiteX5" fmla="*/ 7144 w 466725"/>
                  <a:gd name="connsiteY5" fmla="*/ 71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42925">
                    <a:moveTo>
                      <a:pt x="7144" y="7144"/>
                    </a:moveTo>
                    <a:lnTo>
                      <a:pt x="468916" y="7144"/>
                    </a:lnTo>
                    <a:lnTo>
                      <a:pt x="468916" y="538258"/>
                    </a:lnTo>
                    <a:lnTo>
                      <a:pt x="238030" y="272701"/>
                    </a:lnTo>
                    <a:lnTo>
                      <a:pt x="7144" y="538258"/>
                    </a:lnTo>
                    <a:lnTo>
                      <a:pt x="7144" y="7144"/>
                    </a:lnTo>
                    <a:close/>
                  </a:path>
                </a:pathLst>
              </a:custGeom>
              <a:solidFill>
                <a:schemeClr val="bg2">
                  <a:lumMod val="50000"/>
                </a:schemeClr>
              </a:solidFill>
              <a:ln w="9525" cap="flat">
                <a:noFill/>
                <a:prstDash val="solid"/>
                <a:miter/>
              </a:ln>
            </p:spPr>
            <p:txBody>
              <a:bodyPr rtlCol="1" anchor="ctr"/>
              <a:lstStyle/>
              <a:p>
                <a:endParaRPr lang="he-IL" sz="1400"/>
              </a:p>
            </p:txBody>
          </p:sp>
        </p:grpSp>
        <p:sp>
          <p:nvSpPr>
            <p:cNvPr id="23" name="TextBox 22">
              <a:extLst>
                <a:ext uri="{FF2B5EF4-FFF2-40B4-BE49-F238E27FC236}">
                  <a16:creationId xmlns:a16="http://schemas.microsoft.com/office/drawing/2014/main" id="{E4A00AB7-FEFE-471B-9ECD-C31DFDD4CFD4}"/>
                </a:ext>
              </a:extLst>
            </p:cNvPr>
            <p:cNvSpPr txBox="1"/>
            <p:nvPr/>
          </p:nvSpPr>
          <p:spPr>
            <a:xfrm>
              <a:off x="2841661" y="8483064"/>
              <a:ext cx="1431404" cy="338682"/>
            </a:xfrm>
            <a:prstGeom prst="rect">
              <a:avLst/>
            </a:prstGeom>
            <a:noFill/>
          </p:spPr>
          <p:txBody>
            <a:bodyPr wrap="square" rtlCol="1">
              <a:spAutoFit/>
            </a:bodyPr>
            <a:lstStyle/>
            <a:p>
              <a:pPr algn="ctr" rtl="1"/>
              <a:r>
                <a:rPr lang="he-IL" sz="1601" dirty="0">
                  <a:ln>
                    <a:solidFill>
                      <a:schemeClr val="bg1"/>
                    </a:solidFill>
                  </a:ln>
                  <a:solidFill>
                    <a:schemeClr val="bg1"/>
                  </a:solidFill>
                </a:rPr>
                <a:t>קריאת כיוון</a:t>
              </a:r>
            </a:p>
          </p:txBody>
        </p:sp>
      </p:grpSp>
      <p:sp>
        <p:nvSpPr>
          <p:cNvPr id="24" name="מלבן 23">
            <a:hlinkClick r:id="" action="ppaction://hlinkshowjump?jump=nextslide"/>
            <a:extLst>
              <a:ext uri="{FF2B5EF4-FFF2-40B4-BE49-F238E27FC236}">
                <a16:creationId xmlns:a16="http://schemas.microsoft.com/office/drawing/2014/main" id="{DB78ACFE-1C4C-413A-BCF9-0537C9D25A4B}"/>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a:hlinkClick r:id="" action="ppaction://hlinkshowjump?jump=previousslide"/>
            <a:extLst>
              <a:ext uri="{FF2B5EF4-FFF2-40B4-BE49-F238E27FC236}">
                <a16:creationId xmlns:a16="http://schemas.microsoft.com/office/drawing/2014/main" id="{657ECCBE-DC3A-4304-8670-CA6517BA59BF}"/>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25">
            <a:hlinkClick r:id="rId4" action="ppaction://hlinksldjump"/>
            <a:extLst>
              <a:ext uri="{FF2B5EF4-FFF2-40B4-BE49-F238E27FC236}">
                <a16:creationId xmlns:a16="http://schemas.microsoft.com/office/drawing/2014/main" id="{F7E11083-0C05-4E69-A940-7122D8D9FF7F}"/>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a:hlinkClick r:id="rId5" action="ppaction://hlinksldjump"/>
            <a:extLst>
              <a:ext uri="{FF2B5EF4-FFF2-40B4-BE49-F238E27FC236}">
                <a16:creationId xmlns:a16="http://schemas.microsoft.com/office/drawing/2014/main" id="{FDBE6B29-7DBF-4154-AFDA-50E750AE2205}"/>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ציין מיקום של מספר שקופית 3">
            <a:extLst>
              <a:ext uri="{FF2B5EF4-FFF2-40B4-BE49-F238E27FC236}">
                <a16:creationId xmlns:a16="http://schemas.microsoft.com/office/drawing/2014/main" id="{596CF8C6-58BF-4965-9829-F3679BFF5BD6}"/>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143</a:t>
            </a:fld>
            <a:endParaRPr lang="he-IL" dirty="0"/>
          </a:p>
        </p:txBody>
      </p:sp>
    </p:spTree>
    <p:extLst>
      <p:ext uri="{BB962C8B-B14F-4D97-AF65-F5344CB8AC3E}">
        <p14:creationId xmlns:p14="http://schemas.microsoft.com/office/powerpoint/2010/main" val="191094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6110759"/>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0" name="TextBox 39">
            <a:extLst>
              <a:ext uri="{FF2B5EF4-FFF2-40B4-BE49-F238E27FC236}">
                <a16:creationId xmlns:a16="http://schemas.microsoft.com/office/drawing/2014/main" id="{60992F3C-67D2-4C17-AB2E-7F5D4F277B33}"/>
              </a:ext>
            </a:extLst>
          </p:cNvPr>
          <p:cNvSpPr txBox="1"/>
          <p:nvPr/>
        </p:nvSpPr>
        <p:spPr>
          <a:xfrm>
            <a:off x="973395" y="2427383"/>
            <a:ext cx="5516240" cy="785793"/>
          </a:xfrm>
          <a:prstGeom prst="rect">
            <a:avLst/>
          </a:prstGeom>
          <a:noFill/>
        </p:spPr>
        <p:txBody>
          <a:bodyPr wrap="square" rtlCol="1">
            <a:spAutoFit/>
          </a:bodyPr>
          <a:lstStyle/>
          <a:p>
            <a:pPr algn="r" rtl="1">
              <a:lnSpc>
                <a:spcPct val="150000"/>
              </a:lnSpc>
              <a:spcAft>
                <a:spcPts val="600"/>
              </a:spcAft>
            </a:pPr>
            <a:r>
              <a:rPr lang="he-IL" sz="1601" dirty="0">
                <a:solidFill>
                  <a:schemeClr val="tx1">
                    <a:lumMod val="50000"/>
                    <a:lumOff val="50000"/>
                  </a:schemeClr>
                </a:solidFill>
              </a:rPr>
              <a:t>כחלק מהשאיפה להעניק לילדים בכפר את המרב, מתקיימים מספר טיולים לאורך השנה:</a:t>
            </a:r>
            <a:endParaRPr lang="he-IL" sz="1601" dirty="0">
              <a:solidFill>
                <a:schemeClr val="tx1">
                  <a:lumMod val="50000"/>
                  <a:lumOff val="50000"/>
                </a:schemeClr>
              </a:solidFill>
              <a:latin typeface="Arial" pitchFamily="34" charset="0"/>
              <a:cs typeface="Arial" pitchFamily="34" charset="0"/>
            </a:endParaRP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טיולים</a:t>
            </a:r>
          </a:p>
        </p:txBody>
      </p:sp>
      <p:sp>
        <p:nvSpPr>
          <p:cNvPr id="7" name="מלבן 6">
            <a:extLst>
              <a:ext uri="{FF2B5EF4-FFF2-40B4-BE49-F238E27FC236}">
                <a16:creationId xmlns:a16="http://schemas.microsoft.com/office/drawing/2014/main" id="{8953FB6C-5231-43DB-8E38-42949F050506}"/>
              </a:ext>
            </a:extLst>
          </p:cNvPr>
          <p:cNvSpPr/>
          <p:nvPr/>
        </p:nvSpPr>
        <p:spPr>
          <a:xfrm>
            <a:off x="5223164" y="2064160"/>
            <a:ext cx="1730978" cy="376526"/>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latin typeface="Arial" panose="020B0604020202020204" pitchFamily="34" charset="0"/>
              </a:rPr>
              <a:t>קום והתהלך בארץ</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graphicFrame>
        <p:nvGraphicFramePr>
          <p:cNvPr id="2" name="טבלה 1">
            <a:extLst>
              <a:ext uri="{FF2B5EF4-FFF2-40B4-BE49-F238E27FC236}">
                <a16:creationId xmlns:a16="http://schemas.microsoft.com/office/drawing/2014/main" id="{51EAB138-711F-44D3-95C6-F61DBD9F3EA8}"/>
              </a:ext>
            </a:extLst>
          </p:cNvPr>
          <p:cNvGraphicFramePr>
            <a:graphicFrameLocks noGrp="1"/>
          </p:cNvGraphicFramePr>
          <p:nvPr/>
        </p:nvGraphicFramePr>
        <p:xfrm>
          <a:off x="1259181" y="3438611"/>
          <a:ext cx="5039784" cy="741680"/>
        </p:xfrm>
        <a:graphic>
          <a:graphicData uri="http://schemas.openxmlformats.org/drawingml/2006/table">
            <a:tbl>
              <a:tblPr rtl="1">
                <a:tableStyleId>{5C22544A-7EE6-4342-B048-85BDC9FD1C3A}</a:tableStyleId>
              </a:tblPr>
              <a:tblGrid>
                <a:gridCol w="1679928">
                  <a:extLst>
                    <a:ext uri="{9D8B030D-6E8A-4147-A177-3AD203B41FA5}">
                      <a16:colId xmlns:a16="http://schemas.microsoft.com/office/drawing/2014/main" val="1892025161"/>
                    </a:ext>
                  </a:extLst>
                </a:gridCol>
                <a:gridCol w="1679928">
                  <a:extLst>
                    <a:ext uri="{9D8B030D-6E8A-4147-A177-3AD203B41FA5}">
                      <a16:colId xmlns:a16="http://schemas.microsoft.com/office/drawing/2014/main" val="1673881141"/>
                    </a:ext>
                  </a:extLst>
                </a:gridCol>
                <a:gridCol w="1679928">
                  <a:extLst>
                    <a:ext uri="{9D8B030D-6E8A-4147-A177-3AD203B41FA5}">
                      <a16:colId xmlns:a16="http://schemas.microsoft.com/office/drawing/2014/main" val="2572825701"/>
                    </a:ext>
                  </a:extLst>
                </a:gridCol>
              </a:tblGrid>
              <a:tr h="370840">
                <a:tc>
                  <a:txBody>
                    <a:bodyPr/>
                    <a:lstStyle/>
                    <a:p>
                      <a:pPr algn="ctr" rtl="1"/>
                      <a:r>
                        <a:rPr lang="he-IL" sz="1400" kern="1200" dirty="0">
                          <a:solidFill>
                            <a:schemeClr val="tx1">
                              <a:lumMod val="50000"/>
                              <a:lumOff val="50000"/>
                            </a:schemeClr>
                          </a:solidFill>
                          <a:latin typeface="+mn-lt"/>
                          <a:ea typeface="+mn-ea"/>
                          <a:cs typeface="+mn-cs"/>
                        </a:rPr>
                        <a:t>במהלך השנה</a:t>
                      </a:r>
                    </a:p>
                  </a:txBody>
                  <a:tcPr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alpha val="31000"/>
                      </a:schemeClr>
                    </a:solidFill>
                  </a:tcPr>
                </a:tc>
                <a:tc>
                  <a:txBody>
                    <a:bodyPr/>
                    <a:lstStyle/>
                    <a:p>
                      <a:pPr algn="ctr" rtl="1"/>
                      <a:r>
                        <a:rPr lang="he-IL" sz="1400" kern="1200" dirty="0">
                          <a:solidFill>
                            <a:schemeClr val="tx1">
                              <a:lumMod val="50000"/>
                              <a:lumOff val="50000"/>
                            </a:schemeClr>
                          </a:solidFill>
                          <a:latin typeface="+mn-lt"/>
                          <a:ea typeface="+mn-ea"/>
                          <a:cs typeface="+mn-cs"/>
                        </a:rPr>
                        <a:t>בפסח</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alpha val="31000"/>
                      </a:schemeClr>
                    </a:solidFill>
                  </a:tcPr>
                </a:tc>
                <a:tc>
                  <a:txBody>
                    <a:bodyPr/>
                    <a:lstStyle/>
                    <a:p>
                      <a:pPr algn="ctr" rtl="1"/>
                      <a:r>
                        <a:rPr lang="he-IL" sz="1400" kern="1200" dirty="0">
                          <a:solidFill>
                            <a:schemeClr val="tx1">
                              <a:lumMod val="50000"/>
                              <a:lumOff val="50000"/>
                            </a:schemeClr>
                          </a:solidFill>
                          <a:latin typeface="+mn-lt"/>
                          <a:ea typeface="+mn-ea"/>
                          <a:cs typeface="+mn-cs"/>
                        </a:rPr>
                        <a:t>בחופש הגדול</a:t>
                      </a: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alpha val="31000"/>
                      </a:schemeClr>
                    </a:solidFill>
                  </a:tcPr>
                </a:tc>
                <a:extLst>
                  <a:ext uri="{0D108BD9-81ED-4DB2-BD59-A6C34878D82A}">
                    <a16:rowId xmlns:a16="http://schemas.microsoft.com/office/drawing/2014/main" val="1774054341"/>
                  </a:ext>
                </a:extLst>
              </a:tr>
              <a:tr h="370840">
                <a:tc>
                  <a:txBody>
                    <a:bodyPr/>
                    <a:lstStyle/>
                    <a:p>
                      <a:pPr algn="ctr" rtl="1"/>
                      <a:r>
                        <a:rPr lang="he-IL" sz="1400" kern="1200" dirty="0">
                          <a:solidFill>
                            <a:schemeClr val="tx1">
                              <a:lumMod val="50000"/>
                              <a:lumOff val="50000"/>
                            </a:schemeClr>
                          </a:solidFill>
                          <a:latin typeface="+mn-lt"/>
                          <a:ea typeface="+mn-ea"/>
                          <a:cs typeface="+mn-cs"/>
                        </a:rPr>
                        <a:t>טיולים בני יום</a:t>
                      </a:r>
                    </a:p>
                  </a:txBody>
                  <a:tcPr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alpha val="31000"/>
                      </a:schemeClr>
                    </a:solidFill>
                  </a:tcPr>
                </a:tc>
                <a:tc>
                  <a:txBody>
                    <a:bodyPr/>
                    <a:lstStyle/>
                    <a:p>
                      <a:pPr algn="ctr" rtl="1"/>
                      <a:r>
                        <a:rPr lang="he-IL" sz="1400" kern="1200" dirty="0">
                          <a:solidFill>
                            <a:schemeClr val="tx1">
                              <a:lumMod val="50000"/>
                              <a:lumOff val="50000"/>
                            </a:schemeClr>
                          </a:solidFill>
                          <a:latin typeface="+mn-lt"/>
                          <a:ea typeface="+mn-ea"/>
                          <a:cs typeface="+mn-cs"/>
                        </a:rPr>
                        <a:t>טיול בן יומיים</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alpha val="31000"/>
                      </a:schemeClr>
                    </a:solidFill>
                  </a:tcPr>
                </a:tc>
                <a:tc>
                  <a:txBody>
                    <a:bodyPr/>
                    <a:lstStyle/>
                    <a:p>
                      <a:pPr algn="ctr" rtl="1"/>
                      <a:r>
                        <a:rPr lang="he-IL" sz="1400" kern="1200" dirty="0">
                          <a:solidFill>
                            <a:schemeClr val="tx1">
                              <a:lumMod val="50000"/>
                              <a:lumOff val="50000"/>
                            </a:schemeClr>
                          </a:solidFill>
                          <a:latin typeface="+mn-lt"/>
                          <a:ea typeface="+mn-ea"/>
                          <a:cs typeface="+mn-cs"/>
                        </a:rPr>
                        <a:t>טיול של 3-4 ימים</a:t>
                      </a:r>
                    </a:p>
                  </a:txBody>
                  <a:tcPr anchor="ct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alpha val="31000"/>
                      </a:schemeClr>
                    </a:solidFill>
                  </a:tcPr>
                </a:tc>
                <a:extLst>
                  <a:ext uri="{0D108BD9-81ED-4DB2-BD59-A6C34878D82A}">
                    <a16:rowId xmlns:a16="http://schemas.microsoft.com/office/drawing/2014/main" val="3741176607"/>
                  </a:ext>
                </a:extLst>
              </a:tr>
            </a:tbl>
          </a:graphicData>
        </a:graphic>
      </p:graphicFrame>
      <p:sp>
        <p:nvSpPr>
          <p:cNvPr id="51" name="TextBox 50">
            <a:extLst>
              <a:ext uri="{FF2B5EF4-FFF2-40B4-BE49-F238E27FC236}">
                <a16:creationId xmlns:a16="http://schemas.microsoft.com/office/drawing/2014/main" id="{743B8402-C35E-45CE-AA7A-D62220C39F4B}"/>
              </a:ext>
            </a:extLst>
          </p:cNvPr>
          <p:cNvSpPr txBox="1"/>
          <p:nvPr/>
        </p:nvSpPr>
        <p:spPr>
          <a:xfrm>
            <a:off x="973395" y="4416017"/>
            <a:ext cx="5516240" cy="1155316"/>
          </a:xfrm>
          <a:prstGeom prst="rect">
            <a:avLst/>
          </a:prstGeom>
          <a:noFill/>
        </p:spPr>
        <p:txBody>
          <a:bodyPr wrap="square" rtlCol="1">
            <a:spAutoFit/>
          </a:bodyPr>
          <a:lstStyle/>
          <a:p>
            <a:pPr algn="r" rtl="1">
              <a:lnSpc>
                <a:spcPct val="150000"/>
              </a:lnSpc>
              <a:spcAft>
                <a:spcPts val="600"/>
              </a:spcAft>
            </a:pPr>
            <a:r>
              <a:rPr lang="he-IL" sz="1601" b="1" dirty="0">
                <a:solidFill>
                  <a:srgbClr val="F1923F"/>
                </a:solidFill>
              </a:rPr>
              <a:t>גילאי הילדים: </a:t>
            </a:r>
            <a:r>
              <a:rPr lang="he-IL" sz="1601" dirty="0">
                <a:solidFill>
                  <a:schemeClr val="tx1">
                    <a:lumMod val="50000"/>
                    <a:lumOff val="50000"/>
                  </a:schemeClr>
                </a:solidFill>
              </a:rPr>
              <a:t>לכל הטיולים יוצאים יחד כלל הילדים בכפר כאשר בהתאם לצורך מתבצעות התאמות ייעודיות לשכבות הגיל: הצעירים והבוגרים.</a:t>
            </a:r>
            <a:endParaRPr lang="he-IL" sz="1601" dirty="0">
              <a:solidFill>
                <a:schemeClr val="tx1">
                  <a:lumMod val="50000"/>
                  <a:lumOff val="50000"/>
                </a:schemeClr>
              </a:solidFill>
              <a:latin typeface="Arial" pitchFamily="34" charset="0"/>
              <a:cs typeface="Arial" pitchFamily="34" charset="0"/>
            </a:endParaRPr>
          </a:p>
        </p:txBody>
      </p:sp>
      <p:sp>
        <p:nvSpPr>
          <p:cNvPr id="52" name="TextBox 51">
            <a:extLst>
              <a:ext uri="{FF2B5EF4-FFF2-40B4-BE49-F238E27FC236}">
                <a16:creationId xmlns:a16="http://schemas.microsoft.com/office/drawing/2014/main" id="{404745AC-1626-44C9-B244-1456C1DF89BD}"/>
              </a:ext>
            </a:extLst>
          </p:cNvPr>
          <p:cNvSpPr txBox="1"/>
          <p:nvPr/>
        </p:nvSpPr>
        <p:spPr>
          <a:xfrm>
            <a:off x="973395" y="5718327"/>
            <a:ext cx="5516240" cy="1155316"/>
          </a:xfrm>
          <a:prstGeom prst="rect">
            <a:avLst/>
          </a:prstGeom>
          <a:noFill/>
        </p:spPr>
        <p:txBody>
          <a:bodyPr wrap="square" rtlCol="1">
            <a:spAutoFit/>
          </a:bodyPr>
          <a:lstStyle/>
          <a:p>
            <a:pPr algn="r" rtl="1">
              <a:lnSpc>
                <a:spcPct val="150000"/>
              </a:lnSpc>
              <a:spcAft>
                <a:spcPts val="600"/>
              </a:spcAft>
            </a:pPr>
            <a:r>
              <a:rPr lang="he-IL" sz="1601" b="1" dirty="0">
                <a:solidFill>
                  <a:srgbClr val="F1923F"/>
                </a:solidFill>
              </a:rPr>
              <a:t>גורמים מלווים: </a:t>
            </a:r>
            <a:r>
              <a:rPr lang="he-IL" sz="1601" dirty="0">
                <a:solidFill>
                  <a:schemeClr val="tx1">
                    <a:lumMod val="50000"/>
                    <a:lumOff val="50000"/>
                  </a:schemeClr>
                </a:solidFill>
              </a:rPr>
              <a:t>את הטיולים מלווים מאבטחים עם נשק, </a:t>
            </a:r>
            <a:r>
              <a:rPr lang="he-IL" sz="1601" dirty="0" err="1">
                <a:solidFill>
                  <a:schemeClr val="tx1">
                    <a:lumMod val="50000"/>
                    <a:lumOff val="50000"/>
                  </a:schemeClr>
                </a:solidFill>
              </a:rPr>
              <a:t>מע"רים</a:t>
            </a:r>
            <a:r>
              <a:rPr lang="he-IL" sz="1601" dirty="0">
                <a:solidFill>
                  <a:schemeClr val="tx1">
                    <a:lumMod val="50000"/>
                    <a:lumOff val="50000"/>
                  </a:schemeClr>
                </a:solidFill>
              </a:rPr>
              <a:t> (מגישי עזרה ראשונה) / חובשים ומדריכי טיולים. כמו כן מצטרף צוות הפנימייה.</a:t>
            </a:r>
          </a:p>
        </p:txBody>
      </p:sp>
      <p:sp>
        <p:nvSpPr>
          <p:cNvPr id="53" name="TextBox 52">
            <a:extLst>
              <a:ext uri="{FF2B5EF4-FFF2-40B4-BE49-F238E27FC236}">
                <a16:creationId xmlns:a16="http://schemas.microsoft.com/office/drawing/2014/main" id="{60D2815E-0B77-45DF-800C-6CF01345E96C}"/>
              </a:ext>
            </a:extLst>
          </p:cNvPr>
          <p:cNvSpPr txBox="1"/>
          <p:nvPr/>
        </p:nvSpPr>
        <p:spPr>
          <a:xfrm>
            <a:off x="971134" y="7020639"/>
            <a:ext cx="5516240" cy="785793"/>
          </a:xfrm>
          <a:prstGeom prst="rect">
            <a:avLst/>
          </a:prstGeom>
          <a:noFill/>
        </p:spPr>
        <p:txBody>
          <a:bodyPr wrap="square" rtlCol="1">
            <a:spAutoFit/>
          </a:bodyPr>
          <a:lstStyle/>
          <a:p>
            <a:pPr algn="r" rtl="1">
              <a:lnSpc>
                <a:spcPct val="150000"/>
              </a:lnSpc>
              <a:spcAft>
                <a:spcPts val="600"/>
              </a:spcAft>
            </a:pPr>
            <a:r>
              <a:rPr lang="he-IL" sz="1601" b="1" dirty="0">
                <a:solidFill>
                  <a:srgbClr val="F1923F"/>
                </a:solidFill>
              </a:rPr>
              <a:t>בטיחות וביטחון: </a:t>
            </a:r>
            <a:r>
              <a:rPr lang="he-IL" sz="1601" dirty="0">
                <a:solidFill>
                  <a:schemeClr val="tx1">
                    <a:lumMod val="50000"/>
                    <a:lumOff val="50000"/>
                  </a:schemeClr>
                </a:solidFill>
                <a:latin typeface="Arial" pitchFamily="34" charset="0"/>
                <a:cs typeface="Arial" pitchFamily="34" charset="0"/>
              </a:rPr>
              <a:t>ביציאה לטיולים אנו שמים דגש על בטיחות ובטחון הילדים והצוות. נהלי הבטיחות והביטחון מפורטים בתיקים ייעודיים</a:t>
            </a:r>
          </a:p>
        </p:txBody>
      </p:sp>
      <p:sp>
        <p:nvSpPr>
          <p:cNvPr id="54" name="TextBox 53">
            <a:extLst>
              <a:ext uri="{FF2B5EF4-FFF2-40B4-BE49-F238E27FC236}">
                <a16:creationId xmlns:a16="http://schemas.microsoft.com/office/drawing/2014/main" id="{E49DB0C5-796F-4A5B-91E1-5561044F2317}"/>
              </a:ext>
            </a:extLst>
          </p:cNvPr>
          <p:cNvSpPr txBox="1"/>
          <p:nvPr/>
        </p:nvSpPr>
        <p:spPr>
          <a:xfrm>
            <a:off x="457202" y="8475369"/>
            <a:ext cx="6276133" cy="862737"/>
          </a:xfrm>
          <a:prstGeom prst="rect">
            <a:avLst/>
          </a:prstGeom>
          <a:noFill/>
          <a:ln>
            <a:noFill/>
          </a:ln>
        </p:spPr>
        <p:txBody>
          <a:bodyPr wrap="square" rtlCol="1">
            <a:spAutoFit/>
          </a:bodyPr>
          <a:lstStyle/>
          <a:p>
            <a:pPr marL="182564" indent="-182564" algn="r" rtl="1">
              <a:lnSpc>
                <a:spcPct val="150000"/>
              </a:lnSpc>
              <a:spcAft>
                <a:spcPts val="600"/>
              </a:spcAft>
              <a:buClr>
                <a:srgbClr val="F1923F"/>
              </a:buClr>
              <a:buFont typeface="Calibri" panose="020F0502020204030204" pitchFamily="34" charset="0"/>
              <a:buChar char="‹"/>
            </a:pPr>
            <a:r>
              <a:rPr lang="he-IL" sz="1601" dirty="0">
                <a:solidFill>
                  <a:schemeClr val="tx1">
                    <a:lumMod val="50000"/>
                    <a:lumOff val="50000"/>
                  </a:schemeClr>
                </a:solidFill>
              </a:rPr>
              <a:t>3 תיקים: תיק בטיחות • תיק ביטחון • תיק טיולים - משרדי מנהלי הכפרים</a:t>
            </a:r>
          </a:p>
          <a:p>
            <a:pPr marL="182564" indent="-182564" algn="r" rtl="1">
              <a:lnSpc>
                <a:spcPct val="150000"/>
              </a:lnSpc>
              <a:spcAft>
                <a:spcPts val="600"/>
              </a:spcAft>
              <a:buClr>
                <a:srgbClr val="F1923F"/>
              </a:buClr>
              <a:buFont typeface="Calibri" panose="020F0502020204030204" pitchFamily="34" charset="0"/>
              <a:buChar char="‹"/>
            </a:pPr>
            <a:r>
              <a:rPr lang="he-IL" sz="1601" dirty="0">
                <a:solidFill>
                  <a:schemeClr val="tx1">
                    <a:lumMod val="50000"/>
                    <a:lumOff val="50000"/>
                  </a:schemeClr>
                </a:solidFill>
              </a:rPr>
              <a:t>תיק טיול ייעודי המופץ לקראת יציאתו של כל טיול - מחולק לצוות.</a:t>
            </a:r>
          </a:p>
        </p:txBody>
      </p:sp>
      <p:grpSp>
        <p:nvGrpSpPr>
          <p:cNvPr id="5" name="קבוצה 4">
            <a:extLst>
              <a:ext uri="{FF2B5EF4-FFF2-40B4-BE49-F238E27FC236}">
                <a16:creationId xmlns:a16="http://schemas.microsoft.com/office/drawing/2014/main" id="{5FC55CAC-02FA-4E8D-A7BA-F8927996F7A5}"/>
              </a:ext>
            </a:extLst>
          </p:cNvPr>
          <p:cNvGrpSpPr/>
          <p:nvPr/>
        </p:nvGrpSpPr>
        <p:grpSpPr>
          <a:xfrm>
            <a:off x="2788750" y="8050723"/>
            <a:ext cx="1982175" cy="418761"/>
            <a:chOff x="2718611" y="8050723"/>
            <a:chExt cx="1982175" cy="418761"/>
          </a:xfrm>
        </p:grpSpPr>
        <p:sp>
          <p:nvSpPr>
            <p:cNvPr id="55" name="מלבן 54">
              <a:extLst>
                <a:ext uri="{FF2B5EF4-FFF2-40B4-BE49-F238E27FC236}">
                  <a16:creationId xmlns:a16="http://schemas.microsoft.com/office/drawing/2014/main" id="{8D1E33D8-4399-4149-8B06-A483BCA1E6F8}"/>
                </a:ext>
              </a:extLst>
            </p:cNvPr>
            <p:cNvSpPr/>
            <p:nvPr/>
          </p:nvSpPr>
          <p:spPr>
            <a:xfrm>
              <a:off x="2718611" y="8050723"/>
              <a:ext cx="1982175" cy="418761"/>
            </a:xfrm>
            <a:prstGeom prst="rect">
              <a:avLst/>
            </a:prstGeom>
            <a:solidFill>
              <a:srgbClr val="F1923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pSp>
          <p:nvGrpSpPr>
            <p:cNvPr id="56" name="גרפיקה 76">
              <a:extLst>
                <a:ext uri="{FF2B5EF4-FFF2-40B4-BE49-F238E27FC236}">
                  <a16:creationId xmlns:a16="http://schemas.microsoft.com/office/drawing/2014/main" id="{2C3D8D04-83DD-4576-A2F1-20459AACE8F0}"/>
                </a:ext>
              </a:extLst>
            </p:cNvPr>
            <p:cNvGrpSpPr/>
            <p:nvPr/>
          </p:nvGrpSpPr>
          <p:grpSpPr>
            <a:xfrm>
              <a:off x="4276451" y="8118912"/>
              <a:ext cx="290396" cy="290396"/>
              <a:chOff x="1855787" y="3421856"/>
              <a:chExt cx="3848100" cy="3848100"/>
            </a:xfrm>
          </p:grpSpPr>
          <p:sp>
            <p:nvSpPr>
              <p:cNvPr id="57" name="צורה חופשית: צורה 57">
                <a:extLst>
                  <a:ext uri="{FF2B5EF4-FFF2-40B4-BE49-F238E27FC236}">
                    <a16:creationId xmlns:a16="http://schemas.microsoft.com/office/drawing/2014/main" id="{61CED76A-DD07-40E3-998C-3DD843C497F7}"/>
                  </a:ext>
                </a:extLst>
              </p:cNvPr>
              <p:cNvSpPr/>
              <p:nvPr/>
            </p:nvSpPr>
            <p:spPr>
              <a:xfrm>
                <a:off x="2319750" y="3414712"/>
                <a:ext cx="2924175" cy="3857625"/>
              </a:xfrm>
              <a:custGeom>
                <a:avLst/>
                <a:gdLst>
                  <a:gd name="connsiteX0" fmla="*/ 259366 w 2924175"/>
                  <a:gd name="connsiteY0" fmla="*/ 7144 h 3857625"/>
                  <a:gd name="connsiteX1" fmla="*/ 2286667 w 2924175"/>
                  <a:gd name="connsiteY1" fmla="*/ 7144 h 3857625"/>
                  <a:gd name="connsiteX2" fmla="*/ 2917603 w 2924175"/>
                  <a:gd name="connsiteY2" fmla="*/ 637699 h 3857625"/>
                  <a:gd name="connsiteX3" fmla="*/ 2917603 w 2924175"/>
                  <a:gd name="connsiteY3" fmla="*/ 3228499 h 3857625"/>
                  <a:gd name="connsiteX4" fmla="*/ 2286667 w 2924175"/>
                  <a:gd name="connsiteY4" fmla="*/ 3859435 h 3857625"/>
                  <a:gd name="connsiteX5" fmla="*/ 259366 w 2924175"/>
                  <a:gd name="connsiteY5" fmla="*/ 3859435 h 3857625"/>
                  <a:gd name="connsiteX6" fmla="*/ 7144 w 2924175"/>
                  <a:gd name="connsiteY6" fmla="*/ 3607213 h 3857625"/>
                  <a:gd name="connsiteX7" fmla="*/ 7144 w 2924175"/>
                  <a:gd name="connsiteY7" fmla="*/ 259366 h 3857625"/>
                  <a:gd name="connsiteX8" fmla="*/ 259366 w 2924175"/>
                  <a:gd name="connsiteY8" fmla="*/ 7144 h 3857625"/>
                  <a:gd name="connsiteX9" fmla="*/ 259366 w 2924175"/>
                  <a:gd name="connsiteY9" fmla="*/ 7144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175" h="3857625">
                    <a:moveTo>
                      <a:pt x="259366" y="7144"/>
                    </a:moveTo>
                    <a:lnTo>
                      <a:pt x="2286667" y="7144"/>
                    </a:lnTo>
                    <a:cubicBezTo>
                      <a:pt x="2634539" y="8192"/>
                      <a:pt x="2916346" y="289827"/>
                      <a:pt x="2917603" y="637699"/>
                    </a:cubicBezTo>
                    <a:lnTo>
                      <a:pt x="2917603" y="3228499"/>
                    </a:lnTo>
                    <a:cubicBezTo>
                      <a:pt x="2916555" y="3576523"/>
                      <a:pt x="2634691" y="3858387"/>
                      <a:pt x="2286667" y="3859435"/>
                    </a:cubicBezTo>
                    <a:lnTo>
                      <a:pt x="259366" y="3859435"/>
                    </a:lnTo>
                    <a:cubicBezTo>
                      <a:pt x="120244" y="3859016"/>
                      <a:pt x="7563" y="3746335"/>
                      <a:pt x="7144" y="3607213"/>
                    </a:cubicBezTo>
                    <a:lnTo>
                      <a:pt x="7144" y="259366"/>
                    </a:lnTo>
                    <a:cubicBezTo>
                      <a:pt x="7563" y="120244"/>
                      <a:pt x="120244" y="7563"/>
                      <a:pt x="259366" y="7144"/>
                    </a:cubicBezTo>
                    <a:lnTo>
                      <a:pt x="259366" y="7144"/>
                    </a:lnTo>
                    <a:close/>
                  </a:path>
                </a:pathLst>
              </a:custGeom>
              <a:solidFill>
                <a:schemeClr val="accent3">
                  <a:lumMod val="40000"/>
                  <a:lumOff val="60000"/>
                </a:schemeClr>
              </a:solidFill>
              <a:ln w="9525" cap="flat">
                <a:noFill/>
                <a:prstDash val="solid"/>
                <a:miter/>
              </a:ln>
            </p:spPr>
            <p:txBody>
              <a:bodyPr rtlCol="1" anchor="ctr"/>
              <a:lstStyle/>
              <a:p>
                <a:endParaRPr lang="he-IL" sz="1400"/>
              </a:p>
            </p:txBody>
          </p:sp>
          <p:sp>
            <p:nvSpPr>
              <p:cNvPr id="58" name="צורה חופשית: צורה 58">
                <a:extLst>
                  <a:ext uri="{FF2B5EF4-FFF2-40B4-BE49-F238E27FC236}">
                    <a16:creationId xmlns:a16="http://schemas.microsoft.com/office/drawing/2014/main" id="{03247503-5A9F-41ED-A0AD-6C977D3596CA}"/>
                  </a:ext>
                </a:extLst>
              </p:cNvPr>
              <p:cNvSpPr/>
              <p:nvPr/>
            </p:nvSpPr>
            <p:spPr>
              <a:xfrm>
                <a:off x="2319750" y="3414712"/>
                <a:ext cx="2733675" cy="3609975"/>
              </a:xfrm>
              <a:custGeom>
                <a:avLst/>
                <a:gdLst>
                  <a:gd name="connsiteX0" fmla="*/ 259366 w 2733675"/>
                  <a:gd name="connsiteY0" fmla="*/ 7144 h 3609975"/>
                  <a:gd name="connsiteX1" fmla="*/ 2286667 w 2733675"/>
                  <a:gd name="connsiteY1" fmla="*/ 7144 h 3609975"/>
                  <a:gd name="connsiteX2" fmla="*/ 2688241 w 2733675"/>
                  <a:gd name="connsiteY2" fmla="*/ 152686 h 3609975"/>
                  <a:gd name="connsiteX3" fmla="*/ 2734723 w 2733675"/>
                  <a:gd name="connsiteY3" fmla="*/ 390049 h 3609975"/>
                  <a:gd name="connsiteX4" fmla="*/ 2734723 w 2733675"/>
                  <a:gd name="connsiteY4" fmla="*/ 2980849 h 3609975"/>
                  <a:gd name="connsiteX5" fmla="*/ 2104168 w 2733675"/>
                  <a:gd name="connsiteY5" fmla="*/ 3609499 h 3609975"/>
                  <a:gd name="connsiteX6" fmla="*/ 76867 w 2733675"/>
                  <a:gd name="connsiteY6" fmla="*/ 3609499 h 3609975"/>
                  <a:gd name="connsiteX7" fmla="*/ 7144 w 2733675"/>
                  <a:gd name="connsiteY7" fmla="*/ 3599593 h 3609975"/>
                  <a:gd name="connsiteX8" fmla="*/ 7144 w 2733675"/>
                  <a:gd name="connsiteY8" fmla="*/ 259366 h 3609975"/>
                  <a:gd name="connsiteX9" fmla="*/ 259366 w 2733675"/>
                  <a:gd name="connsiteY9" fmla="*/ 7144 h 3609975"/>
                  <a:gd name="connsiteX10" fmla="*/ 259366 w 2733675"/>
                  <a:gd name="connsiteY10"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3675" h="3609975">
                    <a:moveTo>
                      <a:pt x="259366" y="7144"/>
                    </a:moveTo>
                    <a:lnTo>
                      <a:pt x="2286667" y="7144"/>
                    </a:lnTo>
                    <a:cubicBezTo>
                      <a:pt x="2433428" y="7210"/>
                      <a:pt x="2575522" y="58703"/>
                      <a:pt x="2688241" y="152686"/>
                    </a:cubicBezTo>
                    <a:cubicBezTo>
                      <a:pt x="2719045" y="228029"/>
                      <a:pt x="2734837" y="308658"/>
                      <a:pt x="2734723" y="390049"/>
                    </a:cubicBezTo>
                    <a:lnTo>
                      <a:pt x="2734723" y="2980849"/>
                    </a:lnTo>
                    <a:cubicBezTo>
                      <a:pt x="2732427" y="3327825"/>
                      <a:pt x="2451154" y="3608251"/>
                      <a:pt x="2104168" y="3609499"/>
                    </a:cubicBezTo>
                    <a:lnTo>
                      <a:pt x="76867" y="3609499"/>
                    </a:lnTo>
                    <a:cubicBezTo>
                      <a:pt x="53273" y="3609499"/>
                      <a:pt x="29804" y="3606165"/>
                      <a:pt x="7144" y="3599593"/>
                    </a:cubicBezTo>
                    <a:lnTo>
                      <a:pt x="7144" y="259366"/>
                    </a:lnTo>
                    <a:cubicBezTo>
                      <a:pt x="7563" y="120244"/>
                      <a:pt x="120244" y="7563"/>
                      <a:pt x="259366" y="7144"/>
                    </a:cubicBezTo>
                    <a:lnTo>
                      <a:pt x="259366" y="7144"/>
                    </a:lnTo>
                    <a:close/>
                  </a:path>
                </a:pathLst>
              </a:custGeom>
              <a:solidFill>
                <a:srgbClr val="FFFFFF"/>
              </a:solidFill>
              <a:ln w="9525" cap="flat">
                <a:noFill/>
                <a:prstDash val="solid"/>
                <a:miter/>
              </a:ln>
            </p:spPr>
            <p:txBody>
              <a:bodyPr rtlCol="1" anchor="ctr"/>
              <a:lstStyle/>
              <a:p>
                <a:endParaRPr lang="he-IL" sz="1400"/>
              </a:p>
            </p:txBody>
          </p:sp>
          <p:sp>
            <p:nvSpPr>
              <p:cNvPr id="59" name="צורה חופשית: צורה 59">
                <a:extLst>
                  <a:ext uri="{FF2B5EF4-FFF2-40B4-BE49-F238E27FC236}">
                    <a16:creationId xmlns:a16="http://schemas.microsoft.com/office/drawing/2014/main" id="{12B9C5B5-D07F-4359-BFC0-925E59171729}"/>
                  </a:ext>
                </a:extLst>
              </p:cNvPr>
              <p:cNvSpPr/>
              <p:nvPr/>
            </p:nvSpPr>
            <p:spPr>
              <a:xfrm>
                <a:off x="2319369" y="3414712"/>
                <a:ext cx="2552700" cy="3609975"/>
              </a:xfrm>
              <a:custGeom>
                <a:avLst/>
                <a:gdLst>
                  <a:gd name="connsiteX0" fmla="*/ 227743 w 2552700"/>
                  <a:gd name="connsiteY0" fmla="*/ 7144 h 3609975"/>
                  <a:gd name="connsiteX1" fmla="*/ 2330101 w 2552700"/>
                  <a:gd name="connsiteY1" fmla="*/ 7144 h 3609975"/>
                  <a:gd name="connsiteX2" fmla="*/ 2550700 w 2552700"/>
                  <a:gd name="connsiteY2" fmla="*/ 227743 h 3609975"/>
                  <a:gd name="connsiteX3" fmla="*/ 2550700 w 2552700"/>
                  <a:gd name="connsiteY3" fmla="*/ 2901220 h 3609975"/>
                  <a:gd name="connsiteX4" fmla="*/ 2105692 w 2552700"/>
                  <a:gd name="connsiteY4" fmla="*/ 3386233 h 3609975"/>
                  <a:gd name="connsiteX5" fmla="*/ 227743 w 2552700"/>
                  <a:gd name="connsiteY5" fmla="*/ 3386233 h 3609975"/>
                  <a:gd name="connsiteX6" fmla="*/ 7144 w 2552700"/>
                  <a:gd name="connsiteY6" fmla="*/ 3606832 h 3609975"/>
                  <a:gd name="connsiteX7" fmla="*/ 7144 w 2552700"/>
                  <a:gd name="connsiteY7" fmla="*/ 227743 h 3609975"/>
                  <a:gd name="connsiteX8" fmla="*/ 227743 w 2552700"/>
                  <a:gd name="connsiteY8" fmla="*/ 7144 h 3609975"/>
                  <a:gd name="connsiteX9" fmla="*/ 227743 w 2552700"/>
                  <a:gd name="connsiteY9"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2700" h="3609975">
                    <a:moveTo>
                      <a:pt x="227743" y="7144"/>
                    </a:moveTo>
                    <a:lnTo>
                      <a:pt x="2330101" y="7144"/>
                    </a:lnTo>
                    <a:cubicBezTo>
                      <a:pt x="2451849" y="7353"/>
                      <a:pt x="2550490" y="105994"/>
                      <a:pt x="2550700" y="227743"/>
                    </a:cubicBezTo>
                    <a:lnTo>
                      <a:pt x="2550700" y="2901220"/>
                    </a:lnTo>
                    <a:cubicBezTo>
                      <a:pt x="2561749" y="3222784"/>
                      <a:pt x="2405920" y="3376708"/>
                      <a:pt x="2105692" y="3386233"/>
                    </a:cubicBezTo>
                    <a:lnTo>
                      <a:pt x="227743" y="3386233"/>
                    </a:lnTo>
                    <a:cubicBezTo>
                      <a:pt x="105994" y="3386443"/>
                      <a:pt x="7353" y="3485083"/>
                      <a:pt x="7144" y="3606832"/>
                    </a:cubicBezTo>
                    <a:lnTo>
                      <a:pt x="7144" y="227743"/>
                    </a:lnTo>
                    <a:cubicBezTo>
                      <a:pt x="7353" y="105994"/>
                      <a:pt x="105994" y="7353"/>
                      <a:pt x="227743" y="7144"/>
                    </a:cubicBezTo>
                    <a:lnTo>
                      <a:pt x="227743" y="7144"/>
                    </a:lnTo>
                    <a:close/>
                  </a:path>
                </a:pathLst>
              </a:custGeom>
              <a:solidFill>
                <a:schemeClr val="tx2">
                  <a:lumMod val="40000"/>
                  <a:lumOff val="60000"/>
                </a:schemeClr>
              </a:solidFill>
              <a:ln w="9525" cap="flat">
                <a:noFill/>
                <a:prstDash val="solid"/>
                <a:miter/>
              </a:ln>
            </p:spPr>
            <p:txBody>
              <a:bodyPr rtlCol="1" anchor="ctr"/>
              <a:lstStyle/>
              <a:p>
                <a:endParaRPr lang="he-IL" sz="1400"/>
              </a:p>
            </p:txBody>
          </p:sp>
          <p:sp>
            <p:nvSpPr>
              <p:cNvPr id="60" name="צורה חופשית: צורה 60">
                <a:extLst>
                  <a:ext uri="{FF2B5EF4-FFF2-40B4-BE49-F238E27FC236}">
                    <a16:creationId xmlns:a16="http://schemas.microsoft.com/office/drawing/2014/main" id="{85D8F459-CE57-464E-980E-A1D3057146D5}"/>
                  </a:ext>
                </a:extLst>
              </p:cNvPr>
              <p:cNvSpPr/>
              <p:nvPr/>
            </p:nvSpPr>
            <p:spPr>
              <a:xfrm>
                <a:off x="2856960" y="4232338"/>
                <a:ext cx="1476375" cy="428625"/>
              </a:xfrm>
              <a:custGeom>
                <a:avLst/>
                <a:gdLst>
                  <a:gd name="connsiteX0" fmla="*/ 133255 w 1476375"/>
                  <a:gd name="connsiteY0" fmla="*/ 7144 h 428625"/>
                  <a:gd name="connsiteX1" fmla="*/ 1349788 w 1476375"/>
                  <a:gd name="connsiteY1" fmla="*/ 7144 h 428625"/>
                  <a:gd name="connsiteX2" fmla="*/ 1475899 w 1476375"/>
                  <a:gd name="connsiteY2" fmla="*/ 133255 h 428625"/>
                  <a:gd name="connsiteX3" fmla="*/ 1475899 w 1476375"/>
                  <a:gd name="connsiteY3" fmla="*/ 303943 h 428625"/>
                  <a:gd name="connsiteX4" fmla="*/ 1349788 w 1476375"/>
                  <a:gd name="connsiteY4" fmla="*/ 430054 h 428625"/>
                  <a:gd name="connsiteX5" fmla="*/ 133255 w 1476375"/>
                  <a:gd name="connsiteY5" fmla="*/ 430054 h 428625"/>
                  <a:gd name="connsiteX6" fmla="*/ 7144 w 1476375"/>
                  <a:gd name="connsiteY6" fmla="*/ 303943 h 428625"/>
                  <a:gd name="connsiteX7" fmla="*/ 7144 w 1476375"/>
                  <a:gd name="connsiteY7" fmla="*/ 133255 h 428625"/>
                  <a:gd name="connsiteX8" fmla="*/ 133255 w 1476375"/>
                  <a:gd name="connsiteY8" fmla="*/ 71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75" h="428625">
                    <a:moveTo>
                      <a:pt x="133255" y="7144"/>
                    </a:moveTo>
                    <a:lnTo>
                      <a:pt x="1349788" y="7144"/>
                    </a:lnTo>
                    <a:cubicBezTo>
                      <a:pt x="1419435" y="7144"/>
                      <a:pt x="1475899" y="63608"/>
                      <a:pt x="1475899" y="133255"/>
                    </a:cubicBezTo>
                    <a:lnTo>
                      <a:pt x="1475899" y="303943"/>
                    </a:lnTo>
                    <a:cubicBezTo>
                      <a:pt x="1475899" y="373590"/>
                      <a:pt x="1419435" y="430054"/>
                      <a:pt x="1349788" y="430054"/>
                    </a:cubicBezTo>
                    <a:lnTo>
                      <a:pt x="133255" y="430054"/>
                    </a:lnTo>
                    <a:cubicBezTo>
                      <a:pt x="63608" y="430054"/>
                      <a:pt x="7144" y="373590"/>
                      <a:pt x="7144" y="303943"/>
                    </a:cubicBezTo>
                    <a:lnTo>
                      <a:pt x="7144" y="133255"/>
                    </a:lnTo>
                    <a:cubicBezTo>
                      <a:pt x="7144" y="63608"/>
                      <a:pt x="63608" y="7144"/>
                      <a:pt x="133255" y="7144"/>
                    </a:cubicBezTo>
                    <a:close/>
                  </a:path>
                </a:pathLst>
              </a:custGeom>
              <a:solidFill>
                <a:srgbClr val="FFFFFF"/>
              </a:solidFill>
              <a:ln w="9525" cap="flat">
                <a:noFill/>
                <a:prstDash val="solid"/>
                <a:miter/>
              </a:ln>
            </p:spPr>
            <p:txBody>
              <a:bodyPr rtlCol="1" anchor="ctr"/>
              <a:lstStyle/>
              <a:p>
                <a:endParaRPr lang="he-IL" sz="1400"/>
              </a:p>
            </p:txBody>
          </p:sp>
          <p:sp>
            <p:nvSpPr>
              <p:cNvPr id="61" name="צורה חופשית: צורה 61">
                <a:extLst>
                  <a:ext uri="{FF2B5EF4-FFF2-40B4-BE49-F238E27FC236}">
                    <a16:creationId xmlns:a16="http://schemas.microsoft.com/office/drawing/2014/main" id="{44D3C781-31BE-4400-876D-92BCBD24EA16}"/>
                  </a:ext>
                </a:extLst>
              </p:cNvPr>
              <p:cNvSpPr/>
              <p:nvPr/>
            </p:nvSpPr>
            <p:spPr>
              <a:xfrm>
                <a:off x="4090638" y="3414712"/>
                <a:ext cx="466725" cy="542925"/>
              </a:xfrm>
              <a:custGeom>
                <a:avLst/>
                <a:gdLst>
                  <a:gd name="connsiteX0" fmla="*/ 7144 w 466725"/>
                  <a:gd name="connsiteY0" fmla="*/ 7144 h 542925"/>
                  <a:gd name="connsiteX1" fmla="*/ 468916 w 466725"/>
                  <a:gd name="connsiteY1" fmla="*/ 7144 h 542925"/>
                  <a:gd name="connsiteX2" fmla="*/ 468916 w 466725"/>
                  <a:gd name="connsiteY2" fmla="*/ 538258 h 542925"/>
                  <a:gd name="connsiteX3" fmla="*/ 238030 w 466725"/>
                  <a:gd name="connsiteY3" fmla="*/ 272701 h 542925"/>
                  <a:gd name="connsiteX4" fmla="*/ 7144 w 466725"/>
                  <a:gd name="connsiteY4" fmla="*/ 538258 h 542925"/>
                  <a:gd name="connsiteX5" fmla="*/ 7144 w 466725"/>
                  <a:gd name="connsiteY5" fmla="*/ 71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42925">
                    <a:moveTo>
                      <a:pt x="7144" y="7144"/>
                    </a:moveTo>
                    <a:lnTo>
                      <a:pt x="468916" y="7144"/>
                    </a:lnTo>
                    <a:lnTo>
                      <a:pt x="468916" y="538258"/>
                    </a:lnTo>
                    <a:lnTo>
                      <a:pt x="238030" y="272701"/>
                    </a:lnTo>
                    <a:lnTo>
                      <a:pt x="7144" y="538258"/>
                    </a:lnTo>
                    <a:lnTo>
                      <a:pt x="7144" y="7144"/>
                    </a:lnTo>
                    <a:close/>
                  </a:path>
                </a:pathLst>
              </a:custGeom>
              <a:solidFill>
                <a:schemeClr val="bg2">
                  <a:lumMod val="50000"/>
                </a:schemeClr>
              </a:solidFill>
              <a:ln w="9525" cap="flat">
                <a:noFill/>
                <a:prstDash val="solid"/>
                <a:miter/>
              </a:ln>
            </p:spPr>
            <p:txBody>
              <a:bodyPr rtlCol="1" anchor="ctr"/>
              <a:lstStyle/>
              <a:p>
                <a:endParaRPr lang="he-IL" sz="1400"/>
              </a:p>
            </p:txBody>
          </p:sp>
        </p:grpSp>
        <p:sp>
          <p:nvSpPr>
            <p:cNvPr id="62" name="TextBox 61">
              <a:extLst>
                <a:ext uri="{FF2B5EF4-FFF2-40B4-BE49-F238E27FC236}">
                  <a16:creationId xmlns:a16="http://schemas.microsoft.com/office/drawing/2014/main" id="{CF4A618B-6635-4E2F-BD4D-2071DBD4CA6D}"/>
                </a:ext>
              </a:extLst>
            </p:cNvPr>
            <p:cNvSpPr txBox="1"/>
            <p:nvPr/>
          </p:nvSpPr>
          <p:spPr>
            <a:xfrm>
              <a:off x="2841661" y="8082781"/>
              <a:ext cx="1431404" cy="338682"/>
            </a:xfrm>
            <a:prstGeom prst="rect">
              <a:avLst/>
            </a:prstGeom>
            <a:noFill/>
          </p:spPr>
          <p:txBody>
            <a:bodyPr wrap="square" rtlCol="1">
              <a:spAutoFit/>
            </a:bodyPr>
            <a:lstStyle/>
            <a:p>
              <a:pPr algn="ctr" rtl="1"/>
              <a:r>
                <a:rPr lang="he-IL" sz="1601" dirty="0">
                  <a:ln>
                    <a:solidFill>
                      <a:schemeClr val="bg1"/>
                    </a:solidFill>
                  </a:ln>
                  <a:solidFill>
                    <a:schemeClr val="bg1"/>
                  </a:solidFill>
                </a:rPr>
                <a:t>קריאת כיוון</a:t>
              </a:r>
            </a:p>
          </p:txBody>
        </p:sp>
      </p:grpSp>
      <p:sp>
        <p:nvSpPr>
          <p:cNvPr id="26" name="מלבן 25">
            <a:hlinkClick r:id="" action="ppaction://hlinkshowjump?jump=nextslide"/>
            <a:extLst>
              <a:ext uri="{FF2B5EF4-FFF2-40B4-BE49-F238E27FC236}">
                <a16:creationId xmlns:a16="http://schemas.microsoft.com/office/drawing/2014/main" id="{AD3F5E5D-75BB-40CB-A832-B866A18380E2}"/>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a:hlinkClick r:id="" action="ppaction://hlinkshowjump?jump=previousslide"/>
            <a:extLst>
              <a:ext uri="{FF2B5EF4-FFF2-40B4-BE49-F238E27FC236}">
                <a16:creationId xmlns:a16="http://schemas.microsoft.com/office/drawing/2014/main" id="{BD179237-4828-41DE-9EA9-B82AA3F79422}"/>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a:hlinkClick r:id="rId2" action="ppaction://hlinksldjump"/>
            <a:extLst>
              <a:ext uri="{FF2B5EF4-FFF2-40B4-BE49-F238E27FC236}">
                <a16:creationId xmlns:a16="http://schemas.microsoft.com/office/drawing/2014/main" id="{0890DEB4-107C-4D3E-808D-DD7E802E2C36}"/>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a:hlinkClick r:id="rId3" action="ppaction://hlinksldjump"/>
            <a:extLst>
              <a:ext uri="{FF2B5EF4-FFF2-40B4-BE49-F238E27FC236}">
                <a16:creationId xmlns:a16="http://schemas.microsoft.com/office/drawing/2014/main" id="{C8FB6D39-1695-45EF-A90E-0E2C7A671BA2}"/>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ציין מיקום של מספר שקופית 3">
            <a:extLst>
              <a:ext uri="{FF2B5EF4-FFF2-40B4-BE49-F238E27FC236}">
                <a16:creationId xmlns:a16="http://schemas.microsoft.com/office/drawing/2014/main" id="{5958336C-1E8C-4BF8-AABC-91EB05BD997E}"/>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144</a:t>
            </a:fld>
            <a:endParaRPr lang="he-IL" dirty="0"/>
          </a:p>
        </p:txBody>
      </p:sp>
    </p:spTree>
    <p:extLst>
      <p:ext uri="{BB962C8B-B14F-4D97-AF65-F5344CB8AC3E}">
        <p14:creationId xmlns:p14="http://schemas.microsoft.com/office/powerpoint/2010/main" val="321659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7"/>
            <a:ext cx="5908524" cy="7613778"/>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טיולים</a:t>
            </a:r>
          </a:p>
        </p:txBody>
      </p:sp>
      <p:sp>
        <p:nvSpPr>
          <p:cNvPr id="27" name="TextBox 26">
            <a:extLst>
              <a:ext uri="{FF2B5EF4-FFF2-40B4-BE49-F238E27FC236}">
                <a16:creationId xmlns:a16="http://schemas.microsoft.com/office/drawing/2014/main" id="{1C9042B8-268C-4602-BA4B-E23B1CE6AFD2}"/>
              </a:ext>
            </a:extLst>
          </p:cNvPr>
          <p:cNvSpPr txBox="1"/>
          <p:nvPr/>
        </p:nvSpPr>
        <p:spPr>
          <a:xfrm>
            <a:off x="973395" y="2427382"/>
            <a:ext cx="5516240" cy="1309205"/>
          </a:xfrm>
          <a:prstGeom prst="rect">
            <a:avLst/>
          </a:prstGeom>
          <a:noFill/>
        </p:spPr>
        <p:txBody>
          <a:bodyPr wrap="square" rtlCol="1">
            <a:spAutoFit/>
          </a:bodyPr>
          <a:lstStyle/>
          <a:p>
            <a:pPr algn="r" rtl="1">
              <a:lnSpc>
                <a:spcPct val="150000"/>
              </a:lnSpc>
              <a:spcAft>
                <a:spcPts val="600"/>
              </a:spcAft>
            </a:pPr>
            <a:r>
              <a:rPr lang="he-IL" sz="1601" dirty="0">
                <a:solidFill>
                  <a:schemeClr val="tx1">
                    <a:lumMod val="50000"/>
                    <a:lumOff val="50000"/>
                  </a:schemeClr>
                </a:solidFill>
              </a:rPr>
              <a:t>נהלי הבטיחות והביטחון מועברים במרוכז בהזדמנויות הבאות:</a:t>
            </a:r>
          </a:p>
          <a:p>
            <a:pPr marL="177801" indent="-177801" algn="r" rtl="1">
              <a:lnSpc>
                <a:spcPct val="150000"/>
              </a:lnSpc>
              <a:spcAft>
                <a:spcPts val="600"/>
              </a:spcAft>
              <a:buFont typeface="Arial" panose="020B0604020202020204" pitchFamily="34" charset="0"/>
              <a:buChar char="•"/>
            </a:pPr>
            <a:r>
              <a:rPr lang="he-IL" sz="1601" dirty="0">
                <a:solidFill>
                  <a:schemeClr val="tx1">
                    <a:lumMod val="50000"/>
                    <a:lumOff val="50000"/>
                  </a:schemeClr>
                </a:solidFill>
              </a:rPr>
              <a:t>מפגש ריענון נהלים - כחלק מההכנה לטיול</a:t>
            </a:r>
          </a:p>
          <a:p>
            <a:pPr marL="177801" indent="-177801" algn="r" rtl="1">
              <a:lnSpc>
                <a:spcPct val="150000"/>
              </a:lnSpc>
              <a:spcAft>
                <a:spcPts val="600"/>
              </a:spcAft>
              <a:buFont typeface="Arial" panose="020B0604020202020204" pitchFamily="34" charset="0"/>
              <a:buChar char="•"/>
            </a:pPr>
            <a:r>
              <a:rPr lang="he-IL" sz="1601" dirty="0">
                <a:solidFill>
                  <a:schemeClr val="tx1">
                    <a:lumMod val="50000"/>
                    <a:lumOff val="50000"/>
                  </a:schemeClr>
                </a:solidFill>
              </a:rPr>
              <a:t>ימי השתלמות במהלך השנה</a:t>
            </a:r>
          </a:p>
        </p:txBody>
      </p:sp>
      <p:grpSp>
        <p:nvGrpSpPr>
          <p:cNvPr id="28" name="קבוצה 27">
            <a:extLst>
              <a:ext uri="{FF2B5EF4-FFF2-40B4-BE49-F238E27FC236}">
                <a16:creationId xmlns:a16="http://schemas.microsoft.com/office/drawing/2014/main" id="{AC786EF0-85E7-433C-943C-106963CEFD14}"/>
              </a:ext>
            </a:extLst>
          </p:cNvPr>
          <p:cNvGrpSpPr/>
          <p:nvPr/>
        </p:nvGrpSpPr>
        <p:grpSpPr>
          <a:xfrm>
            <a:off x="1219268" y="3817648"/>
            <a:ext cx="4952718" cy="1169162"/>
            <a:chOff x="1758139" y="8581199"/>
            <a:chExt cx="4952718" cy="1169163"/>
          </a:xfrm>
        </p:grpSpPr>
        <p:sp>
          <p:nvSpPr>
            <p:cNvPr id="29" name="מלבן 28">
              <a:extLst>
                <a:ext uri="{FF2B5EF4-FFF2-40B4-BE49-F238E27FC236}">
                  <a16:creationId xmlns:a16="http://schemas.microsoft.com/office/drawing/2014/main" id="{FF35B9B7-5A54-48D8-AFCE-B8D4A33D8F9E}"/>
                </a:ext>
              </a:extLst>
            </p:cNvPr>
            <p:cNvSpPr/>
            <p:nvPr/>
          </p:nvSpPr>
          <p:spPr>
            <a:xfrm>
              <a:off x="1758140" y="8889065"/>
              <a:ext cx="4711526" cy="861297"/>
            </a:xfrm>
            <a:prstGeom prst="rect">
              <a:avLst/>
            </a:prstGeom>
            <a:solidFill>
              <a:schemeClr val="bg1"/>
            </a:solidFill>
            <a:ln>
              <a:solidFill>
                <a:srgbClr val="E7436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דמעה 29">
              <a:extLst>
                <a:ext uri="{FF2B5EF4-FFF2-40B4-BE49-F238E27FC236}">
                  <a16:creationId xmlns:a16="http://schemas.microsoft.com/office/drawing/2014/main" id="{DC43229B-FF12-4107-98C4-6945DCB5B498}"/>
                </a:ext>
              </a:extLst>
            </p:cNvPr>
            <p:cNvSpPr/>
            <p:nvPr/>
          </p:nvSpPr>
          <p:spPr>
            <a:xfrm rot="8225039">
              <a:off x="6274659" y="8581199"/>
              <a:ext cx="436198" cy="436198"/>
            </a:xfrm>
            <a:prstGeom prst="teardrop">
              <a:avLst/>
            </a:prstGeom>
            <a:solidFill>
              <a:schemeClr val="bg1"/>
            </a:solidFill>
            <a:ln>
              <a:solidFill>
                <a:srgbClr val="FFD9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TextBox 30">
              <a:extLst>
                <a:ext uri="{FF2B5EF4-FFF2-40B4-BE49-F238E27FC236}">
                  <a16:creationId xmlns:a16="http://schemas.microsoft.com/office/drawing/2014/main" id="{5F69A56B-6E62-479A-A24F-0BD6BC5584BD}"/>
                </a:ext>
              </a:extLst>
            </p:cNvPr>
            <p:cNvSpPr txBox="1"/>
            <p:nvPr/>
          </p:nvSpPr>
          <p:spPr>
            <a:xfrm>
              <a:off x="4961925" y="8961645"/>
              <a:ext cx="1422937" cy="338682"/>
            </a:xfrm>
            <a:prstGeom prst="rect">
              <a:avLst/>
            </a:prstGeom>
            <a:noFill/>
          </p:spPr>
          <p:txBody>
            <a:bodyPr wrap="square" rtlCol="1">
              <a:spAutoFit/>
            </a:bodyPr>
            <a:lstStyle/>
            <a:p>
              <a:pPr algn="r" rtl="1"/>
              <a:r>
                <a:rPr lang="he-IL" sz="1601" dirty="0">
                  <a:solidFill>
                    <a:schemeClr val="tx1">
                      <a:lumMod val="50000"/>
                      <a:lumOff val="50000"/>
                    </a:schemeClr>
                  </a:solidFill>
                </a:rPr>
                <a:t>טיפ!</a:t>
              </a:r>
            </a:p>
          </p:txBody>
        </p:sp>
        <p:grpSp>
          <p:nvGrpSpPr>
            <p:cNvPr id="32" name="גרפיקה 11">
              <a:extLst>
                <a:ext uri="{FF2B5EF4-FFF2-40B4-BE49-F238E27FC236}">
                  <a16:creationId xmlns:a16="http://schemas.microsoft.com/office/drawing/2014/main" id="{58BBF510-8265-4703-98B8-EC426F64FF21}"/>
                </a:ext>
              </a:extLst>
            </p:cNvPr>
            <p:cNvGrpSpPr/>
            <p:nvPr/>
          </p:nvGrpSpPr>
          <p:grpSpPr>
            <a:xfrm>
              <a:off x="6385946" y="8671833"/>
              <a:ext cx="213623" cy="309448"/>
              <a:chOff x="1493257" y="6803793"/>
              <a:chExt cx="675821" cy="978975"/>
            </a:xfrm>
          </p:grpSpPr>
          <p:sp>
            <p:nvSpPr>
              <p:cNvPr id="38" name="צורה חופשית: צורה 37">
                <a:extLst>
                  <a:ext uri="{FF2B5EF4-FFF2-40B4-BE49-F238E27FC236}">
                    <a16:creationId xmlns:a16="http://schemas.microsoft.com/office/drawing/2014/main" id="{3E5E4784-89C5-4FBB-B7A6-EDE3CF0911D0}"/>
                  </a:ext>
                </a:extLst>
              </p:cNvPr>
              <p:cNvSpPr/>
              <p:nvPr/>
            </p:nvSpPr>
            <p:spPr>
              <a:xfrm>
                <a:off x="1493257" y="6803793"/>
                <a:ext cx="675821" cy="811751"/>
              </a:xfrm>
              <a:custGeom>
                <a:avLst/>
                <a:gdLst>
                  <a:gd name="connsiteX0" fmla="*/ 676304 w 675821"/>
                  <a:gd name="connsiteY0" fmla="*/ 338295 h 811751"/>
                  <a:gd name="connsiteX1" fmla="*/ 319955 w 675821"/>
                  <a:gd name="connsiteY1" fmla="*/ 771 h 811751"/>
                  <a:gd name="connsiteX2" fmla="*/ 331 w 675821"/>
                  <a:gd name="connsiteY2" fmla="*/ 343970 h 811751"/>
                  <a:gd name="connsiteX3" fmla="*/ 164682 w 675821"/>
                  <a:gd name="connsiteY3" fmla="*/ 628050 h 811751"/>
                  <a:gd name="connsiteX4" fmla="*/ 219991 w 675821"/>
                  <a:gd name="connsiteY4" fmla="*/ 728148 h 811751"/>
                  <a:gd name="connsiteX5" fmla="*/ 219991 w 675821"/>
                  <a:gd name="connsiteY5" fmla="*/ 811510 h 811751"/>
                  <a:gd name="connsiteX6" fmla="*/ 456597 w 675821"/>
                  <a:gd name="connsiteY6" fmla="*/ 811510 h 811751"/>
                  <a:gd name="connsiteX7" fmla="*/ 456597 w 675821"/>
                  <a:gd name="connsiteY7" fmla="*/ 728135 h 811751"/>
                  <a:gd name="connsiteX8" fmla="*/ 514700 w 675821"/>
                  <a:gd name="connsiteY8" fmla="*/ 626369 h 811751"/>
                  <a:gd name="connsiteX9" fmla="*/ 676304 w 675821"/>
                  <a:gd name="connsiteY9" fmla="*/ 338295 h 8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5821" h="811751">
                    <a:moveTo>
                      <a:pt x="676304" y="338295"/>
                    </a:moveTo>
                    <a:cubicBezTo>
                      <a:pt x="676304" y="145541"/>
                      <a:pt x="514959" y="-9531"/>
                      <a:pt x="319955" y="771"/>
                    </a:cubicBezTo>
                    <a:cubicBezTo>
                      <a:pt x="140410" y="10256"/>
                      <a:pt x="-2638" y="164199"/>
                      <a:pt x="331" y="343970"/>
                    </a:cubicBezTo>
                    <a:cubicBezTo>
                      <a:pt x="2326" y="464739"/>
                      <a:pt x="67749" y="569932"/>
                      <a:pt x="164682" y="628050"/>
                    </a:cubicBezTo>
                    <a:cubicBezTo>
                      <a:pt x="199548" y="648955"/>
                      <a:pt x="219991" y="687496"/>
                      <a:pt x="219991" y="728148"/>
                    </a:cubicBezTo>
                    <a:lnTo>
                      <a:pt x="219991" y="811510"/>
                    </a:lnTo>
                    <a:lnTo>
                      <a:pt x="456597" y="811510"/>
                    </a:lnTo>
                    <a:lnTo>
                      <a:pt x="456597" y="728135"/>
                    </a:lnTo>
                    <a:cubicBezTo>
                      <a:pt x="456597" y="686316"/>
                      <a:pt x="479045" y="648216"/>
                      <a:pt x="514700" y="626369"/>
                    </a:cubicBezTo>
                    <a:cubicBezTo>
                      <a:pt x="611601" y="566993"/>
                      <a:pt x="676304" y="460278"/>
                      <a:pt x="676304" y="338295"/>
                    </a:cubicBezTo>
                    <a:close/>
                  </a:path>
                </a:pathLst>
              </a:custGeom>
              <a:solidFill>
                <a:schemeClr val="accent6">
                  <a:lumMod val="60000"/>
                  <a:lumOff val="40000"/>
                </a:schemeClr>
              </a:solidFill>
              <a:ln w="1898" cap="flat">
                <a:noFill/>
                <a:prstDash val="solid"/>
                <a:miter/>
              </a:ln>
            </p:spPr>
            <p:txBody>
              <a:bodyPr rtlCol="1" anchor="ctr"/>
              <a:lstStyle/>
              <a:p>
                <a:endParaRPr lang="he-IL"/>
              </a:p>
            </p:txBody>
          </p:sp>
          <p:sp>
            <p:nvSpPr>
              <p:cNvPr id="39" name="צורה חופשית: צורה 38">
                <a:extLst>
                  <a:ext uri="{FF2B5EF4-FFF2-40B4-BE49-F238E27FC236}">
                    <a16:creationId xmlns:a16="http://schemas.microsoft.com/office/drawing/2014/main" id="{97459891-D1A1-4ABA-B3A7-66A72771DC15}"/>
                  </a:ext>
                </a:extLst>
              </p:cNvPr>
              <p:cNvSpPr/>
              <p:nvPr/>
            </p:nvSpPr>
            <p:spPr>
              <a:xfrm>
                <a:off x="1712960" y="7615017"/>
                <a:ext cx="235484" cy="49777"/>
              </a:xfrm>
              <a:custGeom>
                <a:avLst/>
                <a:gdLst>
                  <a:gd name="connsiteX0" fmla="*/ 203094 w 235484"/>
                  <a:gd name="connsiteY0" fmla="*/ 50986 h 49777"/>
                  <a:gd name="connsiteX1" fmla="*/ 34087 w 235484"/>
                  <a:gd name="connsiteY1" fmla="*/ 50986 h 49777"/>
                  <a:gd name="connsiteX2" fmla="*/ 286 w 235484"/>
                  <a:gd name="connsiteY2" fmla="*/ 286 h 49777"/>
                  <a:gd name="connsiteX3" fmla="*/ 236894 w 235484"/>
                  <a:gd name="connsiteY3" fmla="*/ 286 h 49777"/>
                </a:gdLst>
                <a:ahLst/>
                <a:cxnLst>
                  <a:cxn ang="0">
                    <a:pos x="connsiteX0" y="connsiteY0"/>
                  </a:cxn>
                  <a:cxn ang="0">
                    <a:pos x="connsiteX1" y="connsiteY1"/>
                  </a:cxn>
                  <a:cxn ang="0">
                    <a:pos x="connsiteX2" y="connsiteY2"/>
                  </a:cxn>
                  <a:cxn ang="0">
                    <a:pos x="connsiteX3" y="connsiteY3"/>
                  </a:cxn>
                </a:cxnLst>
                <a:rect l="l" t="t" r="r" b="b"/>
                <a:pathLst>
                  <a:path w="235484" h="49777">
                    <a:moveTo>
                      <a:pt x="203094" y="50986"/>
                    </a:moveTo>
                    <a:lnTo>
                      <a:pt x="34087" y="50986"/>
                    </a:lnTo>
                    <a:lnTo>
                      <a:pt x="286" y="286"/>
                    </a:lnTo>
                    <a:lnTo>
                      <a:pt x="236894" y="286"/>
                    </a:lnTo>
                    <a:close/>
                  </a:path>
                </a:pathLst>
              </a:custGeom>
              <a:solidFill>
                <a:srgbClr val="AFB9D2"/>
              </a:solidFill>
              <a:ln w="1898" cap="flat">
                <a:noFill/>
                <a:prstDash val="solid"/>
                <a:miter/>
              </a:ln>
            </p:spPr>
            <p:txBody>
              <a:bodyPr rtlCol="1" anchor="ctr"/>
              <a:lstStyle/>
              <a:p>
                <a:endParaRPr lang="he-IL"/>
              </a:p>
            </p:txBody>
          </p:sp>
          <p:sp>
            <p:nvSpPr>
              <p:cNvPr id="41" name="צורה חופשית: צורה 40">
                <a:extLst>
                  <a:ext uri="{FF2B5EF4-FFF2-40B4-BE49-F238E27FC236}">
                    <a16:creationId xmlns:a16="http://schemas.microsoft.com/office/drawing/2014/main" id="{4546A40F-7D56-4980-BB77-CE306FCA79F9}"/>
                  </a:ext>
                </a:extLst>
              </p:cNvPr>
              <p:cNvSpPr/>
              <p:nvPr/>
            </p:nvSpPr>
            <p:spPr>
              <a:xfrm>
                <a:off x="1712960" y="7615017"/>
                <a:ext cx="118699" cy="49777"/>
              </a:xfrm>
              <a:custGeom>
                <a:avLst/>
                <a:gdLst>
                  <a:gd name="connsiteX0" fmla="*/ 286 w 118699"/>
                  <a:gd name="connsiteY0" fmla="*/ 286 h 49777"/>
                  <a:gd name="connsiteX1" fmla="*/ 34087 w 118699"/>
                  <a:gd name="connsiteY1" fmla="*/ 50986 h 49777"/>
                  <a:gd name="connsiteX2" fmla="*/ 118591 w 118699"/>
                  <a:gd name="connsiteY2" fmla="*/ 50986 h 49777"/>
                  <a:gd name="connsiteX3" fmla="*/ 101690 w 118699"/>
                  <a:gd name="connsiteY3" fmla="*/ 286 h 49777"/>
                </a:gdLst>
                <a:ahLst/>
                <a:cxnLst>
                  <a:cxn ang="0">
                    <a:pos x="connsiteX0" y="connsiteY0"/>
                  </a:cxn>
                  <a:cxn ang="0">
                    <a:pos x="connsiteX1" y="connsiteY1"/>
                  </a:cxn>
                  <a:cxn ang="0">
                    <a:pos x="connsiteX2" y="connsiteY2"/>
                  </a:cxn>
                  <a:cxn ang="0">
                    <a:pos x="connsiteX3" y="connsiteY3"/>
                  </a:cxn>
                </a:cxnLst>
                <a:rect l="l" t="t" r="r" b="b"/>
                <a:pathLst>
                  <a:path w="118699" h="49777">
                    <a:moveTo>
                      <a:pt x="286" y="286"/>
                    </a:moveTo>
                    <a:lnTo>
                      <a:pt x="34087" y="50986"/>
                    </a:lnTo>
                    <a:lnTo>
                      <a:pt x="118591" y="50986"/>
                    </a:lnTo>
                    <a:lnTo>
                      <a:pt x="101690" y="286"/>
                    </a:lnTo>
                    <a:close/>
                  </a:path>
                </a:pathLst>
              </a:custGeom>
              <a:solidFill>
                <a:srgbClr val="959CB3"/>
              </a:solidFill>
              <a:ln w="1898" cap="flat">
                <a:noFill/>
                <a:prstDash val="solid"/>
                <a:miter/>
              </a:ln>
            </p:spPr>
            <p:txBody>
              <a:bodyPr rtlCol="1" anchor="ctr"/>
              <a:lstStyle/>
              <a:p>
                <a:endParaRPr lang="he-IL"/>
              </a:p>
            </p:txBody>
          </p:sp>
          <p:sp>
            <p:nvSpPr>
              <p:cNvPr id="42" name="צורה חופשית: צורה 41">
                <a:extLst>
                  <a:ext uri="{FF2B5EF4-FFF2-40B4-BE49-F238E27FC236}">
                    <a16:creationId xmlns:a16="http://schemas.microsoft.com/office/drawing/2014/main" id="{E59D3118-8E34-4128-A1FB-14D8C38A6FB4}"/>
                  </a:ext>
                </a:extLst>
              </p:cNvPr>
              <p:cNvSpPr/>
              <p:nvPr/>
            </p:nvSpPr>
            <p:spPr>
              <a:xfrm>
                <a:off x="1729861" y="7648815"/>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4"/>
                      <a:pt x="195526" y="34089"/>
                      <a:pt x="186192" y="34089"/>
                    </a:cubicBezTo>
                    <a:close/>
                  </a:path>
                </a:pathLst>
              </a:custGeom>
              <a:solidFill>
                <a:srgbClr val="C7CFE2"/>
              </a:solidFill>
              <a:ln w="1898" cap="flat">
                <a:noFill/>
                <a:prstDash val="solid"/>
                <a:miter/>
              </a:ln>
            </p:spPr>
            <p:txBody>
              <a:bodyPr rtlCol="1" anchor="ctr"/>
              <a:lstStyle/>
              <a:p>
                <a:endParaRPr lang="he-IL"/>
              </a:p>
            </p:txBody>
          </p:sp>
          <p:sp>
            <p:nvSpPr>
              <p:cNvPr id="43" name="צורה חופשית: צורה 42">
                <a:extLst>
                  <a:ext uri="{FF2B5EF4-FFF2-40B4-BE49-F238E27FC236}">
                    <a16:creationId xmlns:a16="http://schemas.microsoft.com/office/drawing/2014/main" id="{E80ECB39-8AD3-44E5-B14D-7FF508B85DD3}"/>
                  </a:ext>
                </a:extLst>
              </p:cNvPr>
              <p:cNvSpPr/>
              <p:nvPr/>
            </p:nvSpPr>
            <p:spPr>
              <a:xfrm>
                <a:off x="1729861" y="7682616"/>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4"/>
                      <a:pt x="195526" y="34089"/>
                      <a:pt x="186192" y="34089"/>
                    </a:cubicBezTo>
                    <a:close/>
                  </a:path>
                </a:pathLst>
              </a:custGeom>
              <a:solidFill>
                <a:srgbClr val="AFB9D2"/>
              </a:solidFill>
              <a:ln w="1898" cap="flat">
                <a:noFill/>
                <a:prstDash val="solid"/>
                <a:miter/>
              </a:ln>
            </p:spPr>
            <p:txBody>
              <a:bodyPr rtlCol="1" anchor="ctr"/>
              <a:lstStyle/>
              <a:p>
                <a:endParaRPr lang="he-IL"/>
              </a:p>
            </p:txBody>
          </p:sp>
          <p:sp>
            <p:nvSpPr>
              <p:cNvPr id="44" name="צורה חופשית: צורה 43">
                <a:extLst>
                  <a:ext uri="{FF2B5EF4-FFF2-40B4-BE49-F238E27FC236}">
                    <a16:creationId xmlns:a16="http://schemas.microsoft.com/office/drawing/2014/main" id="{E6FB2A1A-06F9-4068-8D5C-A93B4C881A1C}"/>
                  </a:ext>
                </a:extLst>
              </p:cNvPr>
              <p:cNvSpPr/>
              <p:nvPr/>
            </p:nvSpPr>
            <p:spPr>
              <a:xfrm>
                <a:off x="1729861" y="7716419"/>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2"/>
                      <a:pt x="195526" y="34089"/>
                      <a:pt x="186192" y="34089"/>
                    </a:cubicBezTo>
                    <a:close/>
                  </a:path>
                </a:pathLst>
              </a:custGeom>
              <a:solidFill>
                <a:srgbClr val="C7CFE2"/>
              </a:solidFill>
              <a:ln w="1898" cap="flat">
                <a:noFill/>
                <a:prstDash val="solid"/>
                <a:miter/>
              </a:ln>
            </p:spPr>
            <p:txBody>
              <a:bodyPr rtlCol="1" anchor="ctr"/>
              <a:lstStyle/>
              <a:p>
                <a:endParaRPr lang="he-IL"/>
              </a:p>
            </p:txBody>
          </p:sp>
          <p:sp>
            <p:nvSpPr>
              <p:cNvPr id="45" name="צורה חופשית: צורה 44">
                <a:extLst>
                  <a:ext uri="{FF2B5EF4-FFF2-40B4-BE49-F238E27FC236}">
                    <a16:creationId xmlns:a16="http://schemas.microsoft.com/office/drawing/2014/main" id="{B8F66A09-0AF1-44FC-9AD4-049754FAA9F6}"/>
                  </a:ext>
                </a:extLst>
              </p:cNvPr>
              <p:cNvSpPr/>
              <p:nvPr/>
            </p:nvSpPr>
            <p:spPr>
              <a:xfrm>
                <a:off x="1746760" y="7750221"/>
                <a:ext cx="168477" cy="32547"/>
              </a:xfrm>
              <a:custGeom>
                <a:avLst/>
                <a:gdLst>
                  <a:gd name="connsiteX0" fmla="*/ 286 w 168476"/>
                  <a:gd name="connsiteY0" fmla="*/ 286 h 32546"/>
                  <a:gd name="connsiteX1" fmla="*/ 24187 w 168476"/>
                  <a:gd name="connsiteY1" fmla="*/ 24187 h 32546"/>
                  <a:gd name="connsiteX2" fmla="*/ 48087 w 168476"/>
                  <a:gd name="connsiteY2" fmla="*/ 34087 h 32546"/>
                  <a:gd name="connsiteX3" fmla="*/ 121488 w 168476"/>
                  <a:gd name="connsiteY3" fmla="*/ 34087 h 32546"/>
                  <a:gd name="connsiteX4" fmla="*/ 145389 w 168476"/>
                  <a:gd name="connsiteY4" fmla="*/ 24187 h 32546"/>
                  <a:gd name="connsiteX5" fmla="*/ 169289 w 168476"/>
                  <a:gd name="connsiteY5" fmla="*/ 286 h 32546"/>
                  <a:gd name="connsiteX6" fmla="*/ 286 w 168476"/>
                  <a:gd name="connsiteY6" fmla="*/ 286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476" h="32546">
                    <a:moveTo>
                      <a:pt x="286" y="286"/>
                    </a:moveTo>
                    <a:lnTo>
                      <a:pt x="24187" y="24187"/>
                    </a:lnTo>
                    <a:cubicBezTo>
                      <a:pt x="30526" y="30526"/>
                      <a:pt x="39122" y="34087"/>
                      <a:pt x="48087" y="34087"/>
                    </a:cubicBezTo>
                    <a:lnTo>
                      <a:pt x="121488" y="34087"/>
                    </a:lnTo>
                    <a:cubicBezTo>
                      <a:pt x="130452" y="34087"/>
                      <a:pt x="139050" y="30526"/>
                      <a:pt x="145389" y="24187"/>
                    </a:cubicBezTo>
                    <a:lnTo>
                      <a:pt x="169289" y="286"/>
                    </a:lnTo>
                    <a:lnTo>
                      <a:pt x="286" y="286"/>
                    </a:lnTo>
                    <a:close/>
                  </a:path>
                </a:pathLst>
              </a:custGeom>
              <a:solidFill>
                <a:srgbClr val="707487"/>
              </a:solidFill>
              <a:ln w="1898" cap="flat">
                <a:noFill/>
                <a:prstDash val="solid"/>
                <a:miter/>
              </a:ln>
            </p:spPr>
            <p:txBody>
              <a:bodyPr rtlCol="1" anchor="ctr"/>
              <a:lstStyle/>
              <a:p>
                <a:endParaRPr lang="he-IL"/>
              </a:p>
            </p:txBody>
          </p:sp>
          <p:sp>
            <p:nvSpPr>
              <p:cNvPr id="46" name="צורה חופשית: צורה 45">
                <a:extLst>
                  <a:ext uri="{FF2B5EF4-FFF2-40B4-BE49-F238E27FC236}">
                    <a16:creationId xmlns:a16="http://schemas.microsoft.com/office/drawing/2014/main" id="{8ACB3C0F-EF40-49A9-B01D-8002C099E98B}"/>
                  </a:ext>
                </a:extLst>
              </p:cNvPr>
              <p:cNvSpPr/>
              <p:nvPr/>
            </p:nvSpPr>
            <p:spPr>
              <a:xfrm>
                <a:off x="1728711" y="7647666"/>
                <a:ext cx="103383" cy="36376"/>
              </a:xfrm>
              <a:custGeom>
                <a:avLst/>
                <a:gdLst>
                  <a:gd name="connsiteX0" fmla="*/ 85938 w 103383"/>
                  <a:gd name="connsiteY0" fmla="*/ 18337 h 36375"/>
                  <a:gd name="connsiteX1" fmla="*/ 102840 w 103383"/>
                  <a:gd name="connsiteY1" fmla="*/ 1436 h 36375"/>
                  <a:gd name="connsiteX2" fmla="*/ 18337 w 103383"/>
                  <a:gd name="connsiteY2" fmla="*/ 1436 h 36375"/>
                  <a:gd name="connsiteX3" fmla="*/ 1436 w 103383"/>
                  <a:gd name="connsiteY3" fmla="*/ 18337 h 36375"/>
                  <a:gd name="connsiteX4" fmla="*/ 18337 w 103383"/>
                  <a:gd name="connsiteY4" fmla="*/ 35238 h 36375"/>
                  <a:gd name="connsiteX5" fmla="*/ 102840 w 103383"/>
                  <a:gd name="connsiteY5" fmla="*/ 35238 h 36375"/>
                  <a:gd name="connsiteX6" fmla="*/ 85938 w 103383"/>
                  <a:gd name="connsiteY6" fmla="*/ 18337 h 3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3" h="36375">
                    <a:moveTo>
                      <a:pt x="85938" y="18337"/>
                    </a:moveTo>
                    <a:cubicBezTo>
                      <a:pt x="85938" y="9004"/>
                      <a:pt x="93506" y="1436"/>
                      <a:pt x="102840" y="1436"/>
                    </a:cubicBezTo>
                    <a:lnTo>
                      <a:pt x="18337" y="1436"/>
                    </a:lnTo>
                    <a:cubicBezTo>
                      <a:pt x="9004" y="1436"/>
                      <a:pt x="1436" y="9004"/>
                      <a:pt x="1436" y="18337"/>
                    </a:cubicBezTo>
                    <a:cubicBezTo>
                      <a:pt x="1436" y="27670"/>
                      <a:pt x="9004" y="35238"/>
                      <a:pt x="18337" y="35238"/>
                    </a:cubicBezTo>
                    <a:lnTo>
                      <a:pt x="102840" y="35238"/>
                    </a:lnTo>
                    <a:cubicBezTo>
                      <a:pt x="93505" y="35238"/>
                      <a:pt x="85938" y="27672"/>
                      <a:pt x="85938" y="18337"/>
                    </a:cubicBezTo>
                    <a:close/>
                  </a:path>
                </a:pathLst>
              </a:custGeom>
              <a:solidFill>
                <a:srgbClr val="AFB9D2"/>
              </a:solidFill>
              <a:ln w="9525" cap="flat">
                <a:noFill/>
                <a:prstDash val="solid"/>
                <a:miter/>
              </a:ln>
            </p:spPr>
            <p:txBody>
              <a:bodyPr rtlCol="1" anchor="ctr"/>
              <a:lstStyle/>
              <a:p>
                <a:endParaRPr lang="he-IL"/>
              </a:p>
            </p:txBody>
          </p:sp>
          <p:sp>
            <p:nvSpPr>
              <p:cNvPr id="47" name="צורה חופשית: צורה 46">
                <a:extLst>
                  <a:ext uri="{FF2B5EF4-FFF2-40B4-BE49-F238E27FC236}">
                    <a16:creationId xmlns:a16="http://schemas.microsoft.com/office/drawing/2014/main" id="{714F99CD-26E7-4C6D-81F6-F1A2D3E6A574}"/>
                  </a:ext>
                </a:extLst>
              </p:cNvPr>
              <p:cNvSpPr/>
              <p:nvPr/>
            </p:nvSpPr>
            <p:spPr>
              <a:xfrm>
                <a:off x="1728711" y="7715269"/>
                <a:ext cx="103383" cy="36376"/>
              </a:xfrm>
              <a:custGeom>
                <a:avLst/>
                <a:gdLst>
                  <a:gd name="connsiteX0" fmla="*/ 85938 w 103383"/>
                  <a:gd name="connsiteY0" fmla="*/ 18337 h 36375"/>
                  <a:gd name="connsiteX1" fmla="*/ 102840 w 103383"/>
                  <a:gd name="connsiteY1" fmla="*/ 1436 h 36375"/>
                  <a:gd name="connsiteX2" fmla="*/ 18337 w 103383"/>
                  <a:gd name="connsiteY2" fmla="*/ 1436 h 36375"/>
                  <a:gd name="connsiteX3" fmla="*/ 1436 w 103383"/>
                  <a:gd name="connsiteY3" fmla="*/ 18337 h 36375"/>
                  <a:gd name="connsiteX4" fmla="*/ 18337 w 103383"/>
                  <a:gd name="connsiteY4" fmla="*/ 35238 h 36375"/>
                  <a:gd name="connsiteX5" fmla="*/ 102840 w 103383"/>
                  <a:gd name="connsiteY5" fmla="*/ 35238 h 36375"/>
                  <a:gd name="connsiteX6" fmla="*/ 85938 w 103383"/>
                  <a:gd name="connsiteY6" fmla="*/ 18337 h 3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3" h="36375">
                    <a:moveTo>
                      <a:pt x="85938" y="18337"/>
                    </a:moveTo>
                    <a:cubicBezTo>
                      <a:pt x="85938" y="9004"/>
                      <a:pt x="93506" y="1436"/>
                      <a:pt x="102840" y="1436"/>
                    </a:cubicBezTo>
                    <a:lnTo>
                      <a:pt x="18337" y="1436"/>
                    </a:lnTo>
                    <a:cubicBezTo>
                      <a:pt x="9004" y="1436"/>
                      <a:pt x="1436" y="9004"/>
                      <a:pt x="1436" y="18337"/>
                    </a:cubicBezTo>
                    <a:cubicBezTo>
                      <a:pt x="1436" y="27670"/>
                      <a:pt x="9004" y="35238"/>
                      <a:pt x="18337" y="35238"/>
                    </a:cubicBezTo>
                    <a:lnTo>
                      <a:pt x="102840" y="35238"/>
                    </a:lnTo>
                    <a:cubicBezTo>
                      <a:pt x="93505" y="35238"/>
                      <a:pt x="85938" y="27670"/>
                      <a:pt x="85938" y="18337"/>
                    </a:cubicBezTo>
                    <a:close/>
                  </a:path>
                </a:pathLst>
              </a:custGeom>
              <a:solidFill>
                <a:srgbClr val="AFB9D2"/>
              </a:solidFill>
              <a:ln w="9525" cap="flat">
                <a:noFill/>
                <a:prstDash val="solid"/>
                <a:miter/>
              </a:ln>
            </p:spPr>
            <p:txBody>
              <a:bodyPr rtlCol="1" anchor="ctr"/>
              <a:lstStyle/>
              <a:p>
                <a:endParaRPr lang="he-IL"/>
              </a:p>
            </p:txBody>
          </p:sp>
          <p:sp>
            <p:nvSpPr>
              <p:cNvPr id="48" name="צורה חופשית: צורה 47">
                <a:extLst>
                  <a:ext uri="{FF2B5EF4-FFF2-40B4-BE49-F238E27FC236}">
                    <a16:creationId xmlns:a16="http://schemas.microsoft.com/office/drawing/2014/main" id="{EE193C0C-3746-4055-964E-35B62FED124B}"/>
                  </a:ext>
                </a:extLst>
              </p:cNvPr>
              <p:cNvSpPr/>
              <p:nvPr/>
            </p:nvSpPr>
            <p:spPr>
              <a:xfrm>
                <a:off x="1729861" y="7682618"/>
                <a:ext cx="101469" cy="32547"/>
              </a:xfrm>
              <a:custGeom>
                <a:avLst/>
                <a:gdLst>
                  <a:gd name="connsiteX0" fmla="*/ 84789 w 101468"/>
                  <a:gd name="connsiteY0" fmla="*/ 17187 h 32546"/>
                  <a:gd name="connsiteX1" fmla="*/ 101690 w 101468"/>
                  <a:gd name="connsiteY1" fmla="*/ 286 h 32546"/>
                  <a:gd name="connsiteX2" fmla="*/ 17187 w 101468"/>
                  <a:gd name="connsiteY2" fmla="*/ 286 h 32546"/>
                  <a:gd name="connsiteX3" fmla="*/ 286 w 101468"/>
                  <a:gd name="connsiteY3" fmla="*/ 17187 h 32546"/>
                  <a:gd name="connsiteX4" fmla="*/ 17187 w 101468"/>
                  <a:gd name="connsiteY4" fmla="*/ 34089 h 32546"/>
                  <a:gd name="connsiteX5" fmla="*/ 101690 w 101468"/>
                  <a:gd name="connsiteY5" fmla="*/ 34089 h 32546"/>
                  <a:gd name="connsiteX6" fmla="*/ 84789 w 101468"/>
                  <a:gd name="connsiteY6" fmla="*/ 17187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68" h="32546">
                    <a:moveTo>
                      <a:pt x="84789" y="17187"/>
                    </a:moveTo>
                    <a:cubicBezTo>
                      <a:pt x="84789" y="7854"/>
                      <a:pt x="92357" y="286"/>
                      <a:pt x="101690" y="286"/>
                    </a:cubicBezTo>
                    <a:lnTo>
                      <a:pt x="17187" y="286"/>
                    </a:lnTo>
                    <a:cubicBezTo>
                      <a:pt x="7854" y="286"/>
                      <a:pt x="286" y="7854"/>
                      <a:pt x="286" y="17187"/>
                    </a:cubicBezTo>
                    <a:cubicBezTo>
                      <a:pt x="286" y="26521"/>
                      <a:pt x="7854" y="34089"/>
                      <a:pt x="17187" y="34089"/>
                    </a:cubicBezTo>
                    <a:lnTo>
                      <a:pt x="101690" y="34089"/>
                    </a:lnTo>
                    <a:cubicBezTo>
                      <a:pt x="92355" y="34087"/>
                      <a:pt x="84789" y="26521"/>
                      <a:pt x="84789" y="17187"/>
                    </a:cubicBezTo>
                    <a:close/>
                  </a:path>
                </a:pathLst>
              </a:custGeom>
              <a:solidFill>
                <a:srgbClr val="959CB3"/>
              </a:solidFill>
              <a:ln w="1898" cap="flat">
                <a:noFill/>
                <a:prstDash val="solid"/>
                <a:miter/>
              </a:ln>
            </p:spPr>
            <p:txBody>
              <a:bodyPr rtlCol="1" anchor="ctr"/>
              <a:lstStyle/>
              <a:p>
                <a:endParaRPr lang="he-IL"/>
              </a:p>
            </p:txBody>
          </p:sp>
          <p:sp>
            <p:nvSpPr>
              <p:cNvPr id="49" name="צורה חופשית: צורה 48">
                <a:extLst>
                  <a:ext uri="{FF2B5EF4-FFF2-40B4-BE49-F238E27FC236}">
                    <a16:creationId xmlns:a16="http://schemas.microsoft.com/office/drawing/2014/main" id="{1169FC3A-1972-42F7-B6EE-8EB3379DA1E2}"/>
                  </a:ext>
                </a:extLst>
              </p:cNvPr>
              <p:cNvSpPr/>
              <p:nvPr/>
            </p:nvSpPr>
            <p:spPr>
              <a:xfrm>
                <a:off x="1785173" y="7479812"/>
                <a:ext cx="91896" cy="134016"/>
              </a:xfrm>
              <a:custGeom>
                <a:avLst/>
                <a:gdLst>
                  <a:gd name="connsiteX0" fmla="*/ 92470 w 91896"/>
                  <a:gd name="connsiteY0" fmla="*/ 135491 h 134015"/>
                  <a:gd name="connsiteX1" fmla="*/ 81576 w 91896"/>
                  <a:gd name="connsiteY1" fmla="*/ 15656 h 134015"/>
                  <a:gd name="connsiteX2" fmla="*/ 64746 w 91896"/>
                  <a:gd name="connsiteY2" fmla="*/ 286 h 134015"/>
                  <a:gd name="connsiteX3" fmla="*/ 28010 w 91896"/>
                  <a:gd name="connsiteY3" fmla="*/ 286 h 134015"/>
                  <a:gd name="connsiteX4" fmla="*/ 11180 w 91896"/>
                  <a:gd name="connsiteY4" fmla="*/ 15656 h 134015"/>
                  <a:gd name="connsiteX5" fmla="*/ 286 w 91896"/>
                  <a:gd name="connsiteY5" fmla="*/ 135491 h 134015"/>
                  <a:gd name="connsiteX6" fmla="*/ 92470 w 91896"/>
                  <a:gd name="connsiteY6" fmla="*/ 135491 h 13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96" h="134015">
                    <a:moveTo>
                      <a:pt x="92470" y="135491"/>
                    </a:moveTo>
                    <a:lnTo>
                      <a:pt x="81576" y="15656"/>
                    </a:lnTo>
                    <a:cubicBezTo>
                      <a:pt x="80783" y="6950"/>
                      <a:pt x="73485" y="286"/>
                      <a:pt x="64746" y="286"/>
                    </a:cubicBezTo>
                    <a:lnTo>
                      <a:pt x="28010" y="286"/>
                    </a:lnTo>
                    <a:cubicBezTo>
                      <a:pt x="19268" y="286"/>
                      <a:pt x="11972" y="6950"/>
                      <a:pt x="11180" y="15656"/>
                    </a:cubicBezTo>
                    <a:lnTo>
                      <a:pt x="286" y="135491"/>
                    </a:lnTo>
                    <a:lnTo>
                      <a:pt x="92470" y="135491"/>
                    </a:lnTo>
                    <a:close/>
                  </a:path>
                </a:pathLst>
              </a:custGeom>
              <a:solidFill>
                <a:srgbClr val="FAEBAA"/>
              </a:solidFill>
              <a:ln w="1898" cap="flat">
                <a:noFill/>
                <a:prstDash val="solid"/>
                <a:miter/>
              </a:ln>
            </p:spPr>
            <p:txBody>
              <a:bodyPr rtlCol="1" anchor="ctr"/>
              <a:lstStyle/>
              <a:p>
                <a:endParaRPr lang="he-IL"/>
              </a:p>
            </p:txBody>
          </p:sp>
        </p:grpSp>
        <p:sp>
          <p:nvSpPr>
            <p:cNvPr id="33" name="TextBox 32">
              <a:extLst>
                <a:ext uri="{FF2B5EF4-FFF2-40B4-BE49-F238E27FC236}">
                  <a16:creationId xmlns:a16="http://schemas.microsoft.com/office/drawing/2014/main" id="{D72F1DF3-FD98-4482-BFE5-49D29F1950F6}"/>
                </a:ext>
              </a:extLst>
            </p:cNvPr>
            <p:cNvSpPr txBox="1"/>
            <p:nvPr/>
          </p:nvSpPr>
          <p:spPr>
            <a:xfrm>
              <a:off x="1758139" y="8917208"/>
              <a:ext cx="3949699" cy="785794"/>
            </a:xfrm>
            <a:prstGeom prst="rect">
              <a:avLst/>
            </a:prstGeom>
            <a:noFill/>
          </p:spPr>
          <p:txBody>
            <a:bodyPr wrap="square" rtlCol="1">
              <a:spAutoFit/>
            </a:bodyPr>
            <a:lstStyle/>
            <a:p>
              <a:pPr algn="r" rtl="1">
                <a:lnSpc>
                  <a:spcPct val="150000"/>
                </a:lnSpc>
              </a:pPr>
              <a:r>
                <a:rPr lang="he-IL" sz="1601" dirty="0">
                  <a:solidFill>
                    <a:schemeClr val="tx1">
                      <a:lumMod val="50000"/>
                      <a:lumOff val="50000"/>
                    </a:schemeClr>
                  </a:solidFill>
                </a:rPr>
                <a:t>כדאי לנצל את מפגשי הריענון וההשתלמויות להעלאת שאלות והתלבטויות בנושא.</a:t>
              </a:r>
            </a:p>
          </p:txBody>
        </p:sp>
      </p:grpSp>
      <p:grpSp>
        <p:nvGrpSpPr>
          <p:cNvPr id="5" name="קבוצה 4">
            <a:extLst>
              <a:ext uri="{FF2B5EF4-FFF2-40B4-BE49-F238E27FC236}">
                <a16:creationId xmlns:a16="http://schemas.microsoft.com/office/drawing/2014/main" id="{44F1B5A4-A2FA-4E5D-898A-CDB1A6525B53}"/>
              </a:ext>
            </a:extLst>
          </p:cNvPr>
          <p:cNvGrpSpPr/>
          <p:nvPr/>
        </p:nvGrpSpPr>
        <p:grpSpPr>
          <a:xfrm>
            <a:off x="2785443" y="5332530"/>
            <a:ext cx="3646797" cy="545997"/>
            <a:chOff x="2785443" y="5332530"/>
            <a:chExt cx="3646797" cy="545997"/>
          </a:xfrm>
        </p:grpSpPr>
        <p:grpSp>
          <p:nvGrpSpPr>
            <p:cNvPr id="2" name="קבוצה 1">
              <a:extLst>
                <a:ext uri="{FF2B5EF4-FFF2-40B4-BE49-F238E27FC236}">
                  <a16:creationId xmlns:a16="http://schemas.microsoft.com/office/drawing/2014/main" id="{C096F315-0A6B-460F-BDF9-94C84A61E15C}"/>
                </a:ext>
              </a:extLst>
            </p:cNvPr>
            <p:cNvGrpSpPr/>
            <p:nvPr/>
          </p:nvGrpSpPr>
          <p:grpSpPr>
            <a:xfrm>
              <a:off x="5886243" y="5332530"/>
              <a:ext cx="545997" cy="545997"/>
              <a:chOff x="5886243" y="5332530"/>
              <a:chExt cx="545997" cy="545997"/>
            </a:xfrm>
          </p:grpSpPr>
          <p:sp>
            <p:nvSpPr>
              <p:cNvPr id="52" name="אליפסה 51">
                <a:extLst>
                  <a:ext uri="{FF2B5EF4-FFF2-40B4-BE49-F238E27FC236}">
                    <a16:creationId xmlns:a16="http://schemas.microsoft.com/office/drawing/2014/main" id="{54837C1B-8D98-4CF4-8A55-09B7CDFF7FB7}"/>
                  </a:ext>
                </a:extLst>
              </p:cNvPr>
              <p:cNvSpPr/>
              <p:nvPr/>
            </p:nvSpPr>
            <p:spPr>
              <a:xfrm>
                <a:off x="5886243" y="5332530"/>
                <a:ext cx="545997" cy="545997"/>
              </a:xfrm>
              <a:prstGeom prst="ellipse">
                <a:avLst/>
              </a:prstGeom>
              <a:solidFill>
                <a:schemeClr val="bg1"/>
              </a:solidFill>
              <a:ln w="3175">
                <a:solidFill>
                  <a:srgbClr val="EC7404"/>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3" name="גרפיקה 52">
                <a:extLst>
                  <a:ext uri="{FF2B5EF4-FFF2-40B4-BE49-F238E27FC236}">
                    <a16:creationId xmlns:a16="http://schemas.microsoft.com/office/drawing/2014/main" id="{56922AEF-4101-413E-9E8C-4F511A27F53C}"/>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18614" y="5371202"/>
                <a:ext cx="481257" cy="481257"/>
              </a:xfrm>
              <a:prstGeom prst="rect">
                <a:avLst/>
              </a:prstGeom>
            </p:spPr>
          </p:pic>
        </p:grpSp>
        <p:sp>
          <p:nvSpPr>
            <p:cNvPr id="54" name="TextBox 53">
              <a:extLst>
                <a:ext uri="{FF2B5EF4-FFF2-40B4-BE49-F238E27FC236}">
                  <a16:creationId xmlns:a16="http://schemas.microsoft.com/office/drawing/2014/main" id="{164E8777-C7BC-4BEA-AE74-8FFFC0564AFC}"/>
                </a:ext>
              </a:extLst>
            </p:cNvPr>
            <p:cNvSpPr txBox="1"/>
            <p:nvPr/>
          </p:nvSpPr>
          <p:spPr>
            <a:xfrm>
              <a:off x="2785443" y="5411307"/>
              <a:ext cx="3138900" cy="369332"/>
            </a:xfrm>
            <a:prstGeom prst="rect">
              <a:avLst/>
            </a:prstGeom>
            <a:noFill/>
          </p:spPr>
          <p:txBody>
            <a:bodyPr wrap="square" rtlCol="1">
              <a:spAutoFit/>
            </a:bodyPr>
            <a:lstStyle/>
            <a:p>
              <a:pPr algn="r" rtl="1"/>
              <a:r>
                <a:rPr lang="he-IL" b="1" dirty="0">
                  <a:solidFill>
                    <a:srgbClr val="F1923F"/>
                  </a:solidFill>
                </a:rPr>
                <a:t>מופעים נפוצים ודרכי התמודדות</a:t>
              </a:r>
            </a:p>
          </p:txBody>
        </p:sp>
      </p:grpSp>
      <p:sp>
        <p:nvSpPr>
          <p:cNvPr id="55" name="TextBox 54">
            <a:extLst>
              <a:ext uri="{FF2B5EF4-FFF2-40B4-BE49-F238E27FC236}">
                <a16:creationId xmlns:a16="http://schemas.microsoft.com/office/drawing/2014/main" id="{4D4FE161-D5BF-4F46-8DE1-546246530F02}"/>
              </a:ext>
            </a:extLst>
          </p:cNvPr>
          <p:cNvSpPr txBox="1"/>
          <p:nvPr/>
        </p:nvSpPr>
        <p:spPr>
          <a:xfrm>
            <a:off x="1028700" y="5820744"/>
            <a:ext cx="4889914" cy="2339615"/>
          </a:xfrm>
          <a:prstGeom prst="rect">
            <a:avLst/>
          </a:prstGeom>
          <a:noFill/>
        </p:spPr>
        <p:txBody>
          <a:bodyPr wrap="square" rtlCol="1">
            <a:spAutoFit/>
          </a:bodyPr>
          <a:lstStyle/>
          <a:p>
            <a:pPr marL="182563" indent="-182563" algn="r" rtl="1">
              <a:lnSpc>
                <a:spcPct val="150000"/>
              </a:lnSpc>
              <a:spcAft>
                <a:spcPts val="600"/>
              </a:spcAft>
              <a:buFont typeface="Arial" panose="020B0604020202020204" pitchFamily="34" charset="0"/>
              <a:buChar char="•"/>
            </a:pPr>
            <a:r>
              <a:rPr lang="he-IL" sz="1600" dirty="0">
                <a:solidFill>
                  <a:srgbClr val="F1923F"/>
                </a:solidFill>
              </a:rPr>
              <a:t>ילד להשתתף / להמשיך בטיול |</a:t>
            </a:r>
          </a:p>
          <a:p>
            <a:pPr algn="r" rtl="1">
              <a:lnSpc>
                <a:spcPct val="150000"/>
              </a:lnSpc>
              <a:spcAft>
                <a:spcPts val="600"/>
              </a:spcAft>
            </a:pPr>
            <a:r>
              <a:rPr lang="he-IL" sz="1600" b="1" dirty="0">
                <a:solidFill>
                  <a:schemeClr val="tx1">
                    <a:lumMod val="50000"/>
                    <a:lumOff val="50000"/>
                  </a:schemeClr>
                </a:solidFill>
              </a:rPr>
              <a:t>במהלך מסלול ההליכה בטיול רוני בן ה- 15 התיישב על סלע והחליט שהוא לא מוכן להמשיך: "</a:t>
            </a:r>
            <a:r>
              <a:rPr lang="he-IL" sz="1600" b="1" i="1" dirty="0">
                <a:solidFill>
                  <a:schemeClr val="tx1">
                    <a:lumMod val="50000"/>
                    <a:lumOff val="50000"/>
                  </a:schemeClr>
                </a:solidFill>
              </a:rPr>
              <a:t>אני לא רוצה להיות רחוק מהמשפחתון הרבה זמן, החברים מעצבנים אותי, אני לא מוצא מה לאכול...</a:t>
            </a:r>
            <a:r>
              <a:rPr lang="he-IL" sz="1600" b="1" dirty="0">
                <a:solidFill>
                  <a:schemeClr val="tx1">
                    <a:lumMod val="50000"/>
                    <a:lumOff val="50000"/>
                  </a:schemeClr>
                </a:solidFill>
              </a:rPr>
              <a:t>" ועל כן הוא מגיב בסרבנות לשתף פעולה ולהמשיך לטייל.</a:t>
            </a:r>
          </a:p>
        </p:txBody>
      </p:sp>
      <p:sp>
        <p:nvSpPr>
          <p:cNvPr id="56" name="TextBox 55">
            <a:extLst>
              <a:ext uri="{FF2B5EF4-FFF2-40B4-BE49-F238E27FC236}">
                <a16:creationId xmlns:a16="http://schemas.microsoft.com/office/drawing/2014/main" id="{4D151ADE-9FBD-4A49-A4E1-43C51C4F45E8}"/>
              </a:ext>
            </a:extLst>
          </p:cNvPr>
          <p:cNvSpPr txBox="1"/>
          <p:nvPr/>
        </p:nvSpPr>
        <p:spPr>
          <a:xfrm>
            <a:off x="824810" y="8127168"/>
            <a:ext cx="5093804" cy="1524841"/>
          </a:xfrm>
          <a:prstGeom prst="rect">
            <a:avLst/>
          </a:prstGeom>
          <a:noFill/>
        </p:spPr>
        <p:txBody>
          <a:bodyPr wrap="square" rtlCol="1">
            <a:spAutoFit/>
          </a:bodyPr>
          <a:lstStyle/>
          <a:p>
            <a:pPr algn="r" rtl="1">
              <a:lnSpc>
                <a:spcPct val="150000"/>
              </a:lnSpc>
              <a:spcAft>
                <a:spcPts val="600"/>
              </a:spcAft>
              <a:buClr>
                <a:schemeClr val="accent4"/>
              </a:buClr>
            </a:pPr>
            <a:r>
              <a:rPr lang="he-IL" sz="1601" dirty="0">
                <a:solidFill>
                  <a:schemeClr val="tx1">
                    <a:lumMod val="50000"/>
                    <a:lumOff val="50000"/>
                  </a:schemeClr>
                </a:solidFill>
                <a:latin typeface="Arial" pitchFamily="34" charset="0"/>
                <a:cs typeface="Arial" pitchFamily="34" charset="0"/>
              </a:rPr>
              <a:t>יציאה לטיול מצריכה </a:t>
            </a:r>
            <a:r>
              <a:rPr lang="he-IL" sz="1601" b="1" dirty="0">
                <a:solidFill>
                  <a:schemeClr val="tx1">
                    <a:lumMod val="50000"/>
                    <a:lumOff val="50000"/>
                  </a:schemeClr>
                </a:solidFill>
                <a:highlight>
                  <a:srgbClr val="FEE9D5"/>
                </a:highlight>
                <a:latin typeface="Arial" pitchFamily="34" charset="0"/>
                <a:cs typeface="Arial" pitchFamily="34" charset="0"/>
              </a:rPr>
              <a:t>התמודדות עם מעבר לסדר יום ומקום שונה - </a:t>
            </a:r>
            <a:r>
              <a:rPr lang="he-IL" sz="1601" dirty="0">
                <a:solidFill>
                  <a:schemeClr val="tx1">
                    <a:lumMod val="50000"/>
                    <a:lumOff val="50000"/>
                  </a:schemeClr>
                </a:solidFill>
                <a:latin typeface="Arial" pitchFamily="34" charset="0"/>
                <a:cs typeface="Arial" pitchFamily="34" charset="0"/>
              </a:rPr>
              <a:t>מצב המקשה פעמים רבות על ילדי הכפר בכל הגילאים. בנוסף לכך </a:t>
            </a:r>
            <a:r>
              <a:rPr lang="he-IL" sz="1601" b="1" dirty="0">
                <a:solidFill>
                  <a:schemeClr val="tx1">
                    <a:lumMod val="50000"/>
                    <a:lumOff val="50000"/>
                  </a:schemeClr>
                </a:solidFill>
                <a:highlight>
                  <a:srgbClr val="FEE9D5"/>
                </a:highlight>
                <a:latin typeface="Arial" pitchFamily="34" charset="0"/>
                <a:cs typeface="Arial" pitchFamily="34" charset="0"/>
              </a:rPr>
              <a:t>הטיול מהווה סביבה חברתית מורכבת יותר.</a:t>
            </a:r>
            <a:r>
              <a:rPr lang="he-IL" sz="1601" dirty="0">
                <a:solidFill>
                  <a:schemeClr val="tx1">
                    <a:lumMod val="50000"/>
                    <a:lumOff val="50000"/>
                  </a:schemeClr>
                </a:solidFill>
                <a:latin typeface="Arial" pitchFamily="34" charset="0"/>
                <a:cs typeface="Arial" pitchFamily="34" charset="0"/>
              </a:rPr>
              <a:t> שמירה על האיזון בין החופש לשמירה על משמעת מתערער.</a:t>
            </a:r>
          </a:p>
        </p:txBody>
      </p:sp>
      <p:sp>
        <p:nvSpPr>
          <p:cNvPr id="58" name="TextBox 57">
            <a:extLst>
              <a:ext uri="{FF2B5EF4-FFF2-40B4-BE49-F238E27FC236}">
                <a16:creationId xmlns:a16="http://schemas.microsoft.com/office/drawing/2014/main" id="{B2D8F43D-EB9E-4516-95B7-5453EDC7342C}"/>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40" name="מלבן 39">
            <a:hlinkClick r:id="" action="ppaction://hlinkshowjump?jump=nextslide"/>
            <a:extLst>
              <a:ext uri="{FF2B5EF4-FFF2-40B4-BE49-F238E27FC236}">
                <a16:creationId xmlns:a16="http://schemas.microsoft.com/office/drawing/2014/main" id="{29E2E221-57F1-4044-8A1D-77DC71486621}"/>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מלבן 49">
            <a:hlinkClick r:id="" action="ppaction://hlinkshowjump?jump=previousslide"/>
            <a:extLst>
              <a:ext uri="{FF2B5EF4-FFF2-40B4-BE49-F238E27FC236}">
                <a16:creationId xmlns:a16="http://schemas.microsoft.com/office/drawing/2014/main" id="{2DE32554-CFC1-4EE5-905C-35CDFC9EB0EB}"/>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מלבן 50">
            <a:hlinkClick r:id="rId4" action="ppaction://hlinksldjump"/>
            <a:extLst>
              <a:ext uri="{FF2B5EF4-FFF2-40B4-BE49-F238E27FC236}">
                <a16:creationId xmlns:a16="http://schemas.microsoft.com/office/drawing/2014/main" id="{6E0417F0-BEDD-4B92-B123-FC488C7DF3FE}"/>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 name="מלבן 56">
            <a:hlinkClick r:id="rId5" action="ppaction://hlinksldjump"/>
            <a:extLst>
              <a:ext uri="{FF2B5EF4-FFF2-40B4-BE49-F238E27FC236}">
                <a16:creationId xmlns:a16="http://schemas.microsoft.com/office/drawing/2014/main" id="{8255F841-2035-45BC-9186-FEA7DDCF50FB}"/>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מציין מיקום של מספר שקופית 3">
            <a:extLst>
              <a:ext uri="{FF2B5EF4-FFF2-40B4-BE49-F238E27FC236}">
                <a16:creationId xmlns:a16="http://schemas.microsoft.com/office/drawing/2014/main" id="{27BD41DA-1AF4-4558-8EC4-4BB87FDDF91E}"/>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145</a:t>
            </a:fld>
            <a:endParaRPr lang="he-IL" dirty="0"/>
          </a:p>
        </p:txBody>
      </p:sp>
    </p:spTree>
    <p:extLst>
      <p:ext uri="{BB962C8B-B14F-4D97-AF65-F5344CB8AC3E}">
        <p14:creationId xmlns:p14="http://schemas.microsoft.com/office/powerpoint/2010/main" val="265836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7"/>
            <a:ext cx="5908524" cy="7613778"/>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0" name="TextBox 39">
            <a:extLst>
              <a:ext uri="{FF2B5EF4-FFF2-40B4-BE49-F238E27FC236}">
                <a16:creationId xmlns:a16="http://schemas.microsoft.com/office/drawing/2014/main" id="{57E74A27-06EF-4CB5-85F9-ACACFC4E003A}"/>
              </a:ext>
            </a:extLst>
          </p:cNvPr>
          <p:cNvSpPr txBox="1"/>
          <p:nvPr/>
        </p:nvSpPr>
        <p:spPr>
          <a:xfrm>
            <a:off x="1028700" y="2421045"/>
            <a:ext cx="4889914" cy="3079882"/>
          </a:xfrm>
          <a:prstGeom prst="rect">
            <a:avLst/>
          </a:prstGeom>
          <a:noFill/>
        </p:spPr>
        <p:txBody>
          <a:bodyPr wrap="square" rtlCol="1">
            <a:spAutoFit/>
          </a:bodyPr>
          <a:lstStyle/>
          <a:p>
            <a:pPr algn="r" rtl="1">
              <a:lnSpc>
                <a:spcPct val="150000"/>
              </a:lnSpc>
              <a:spcAft>
                <a:spcPts val="600"/>
              </a:spcAft>
              <a:buClr>
                <a:schemeClr val="accent4"/>
              </a:buClr>
            </a:pPr>
            <a:r>
              <a:rPr lang="he-IL" sz="1601" b="1" dirty="0">
                <a:solidFill>
                  <a:schemeClr val="tx1">
                    <a:lumMod val="50000"/>
                    <a:lumOff val="50000"/>
                  </a:schemeClr>
                </a:solidFill>
                <a:highlight>
                  <a:srgbClr val="FEE9D5"/>
                </a:highlight>
                <a:latin typeface="Arial" pitchFamily="34" charset="0"/>
                <a:cs typeface="Arial" pitchFamily="34" charset="0"/>
              </a:rPr>
              <a:t>חשוב לברר אילו אירועים השפיעו על הילד </a:t>
            </a:r>
            <a:r>
              <a:rPr lang="he-IL" sz="1601" dirty="0">
                <a:solidFill>
                  <a:schemeClr val="tx1">
                    <a:lumMod val="50000"/>
                    <a:lumOff val="50000"/>
                  </a:schemeClr>
                </a:solidFill>
                <a:latin typeface="Arial" pitchFamily="34" charset="0"/>
                <a:cs typeface="Arial" pitchFamily="34" charset="0"/>
              </a:rPr>
              <a:t>והביאו אותו למצב בו הוא מסרב להמשיך, לדוגמא, ויכוח, שינוי של מצב בבית, משהו שמטריד אותו - </a:t>
            </a:r>
            <a:r>
              <a:rPr lang="he-IL" sz="1601" b="1" dirty="0">
                <a:solidFill>
                  <a:schemeClr val="tx1">
                    <a:lumMod val="50000"/>
                    <a:lumOff val="50000"/>
                  </a:schemeClr>
                </a:solidFill>
                <a:highlight>
                  <a:srgbClr val="FEE9D5"/>
                </a:highlight>
                <a:latin typeface="Arial" pitchFamily="34" charset="0"/>
                <a:cs typeface="Arial" pitchFamily="34" charset="0"/>
              </a:rPr>
              <a:t>ונעזור לו למצוא פתרונות.</a:t>
            </a:r>
            <a:endParaRPr lang="he-IL" sz="1601" dirty="0">
              <a:solidFill>
                <a:schemeClr val="tx1">
                  <a:lumMod val="50000"/>
                  <a:lumOff val="50000"/>
                </a:schemeClr>
              </a:solidFill>
              <a:latin typeface="Arial" pitchFamily="34" charset="0"/>
              <a:cs typeface="Arial" pitchFamily="34" charset="0"/>
            </a:endParaRPr>
          </a:p>
          <a:p>
            <a:pPr algn="r" rtl="1">
              <a:lnSpc>
                <a:spcPct val="150000"/>
              </a:lnSpc>
              <a:spcAft>
                <a:spcPts val="600"/>
              </a:spcAft>
              <a:buClr>
                <a:schemeClr val="accent4"/>
              </a:buClr>
            </a:pPr>
            <a:r>
              <a:rPr lang="he-IL" sz="1601" dirty="0">
                <a:solidFill>
                  <a:schemeClr val="tx1">
                    <a:lumMod val="50000"/>
                    <a:lumOff val="50000"/>
                  </a:schemeClr>
                </a:solidFill>
                <a:latin typeface="Arial" pitchFamily="34" charset="0"/>
                <a:cs typeface="Arial" pitchFamily="34" charset="0"/>
              </a:rPr>
              <a:t>המסר המרכזי שתמיד נעביר הוא: </a:t>
            </a:r>
            <a:r>
              <a:rPr lang="he-IL" sz="1601" b="1" dirty="0">
                <a:solidFill>
                  <a:schemeClr val="tx1">
                    <a:lumMod val="50000"/>
                    <a:lumOff val="50000"/>
                  </a:schemeClr>
                </a:solidFill>
                <a:highlight>
                  <a:srgbClr val="FEE9D5"/>
                </a:highlight>
                <a:latin typeface="Arial" pitchFamily="34" charset="0"/>
                <a:cs typeface="Arial" pitchFamily="34" charset="0"/>
              </a:rPr>
              <a:t>אנחנו איתכם, רוצים לעזור, לא מוותרים עליכם - חשוב לנו שתמשיכו איתנו.</a:t>
            </a:r>
            <a:br>
              <a:rPr lang="en-US" sz="1601" b="1" dirty="0">
                <a:solidFill>
                  <a:schemeClr val="tx1">
                    <a:lumMod val="50000"/>
                    <a:lumOff val="50000"/>
                  </a:schemeClr>
                </a:solidFill>
                <a:highlight>
                  <a:srgbClr val="FEE9D5"/>
                </a:highlight>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גם אם צריך להשקיע את הזמן כדי להגיע למצב שממשיכים בטיול, נשקיע ואז </a:t>
            </a:r>
            <a:r>
              <a:rPr lang="he-IL" sz="1601" b="1" dirty="0">
                <a:solidFill>
                  <a:schemeClr val="tx1">
                    <a:lumMod val="50000"/>
                    <a:lumOff val="50000"/>
                  </a:schemeClr>
                </a:solidFill>
                <a:highlight>
                  <a:srgbClr val="FEE9D5"/>
                </a:highlight>
                <a:latin typeface="Arial" pitchFamily="34" charset="0"/>
                <a:cs typeface="Arial" pitchFamily="34" charset="0"/>
              </a:rPr>
              <a:t>נמשיך בטיול - בדיוק כפי שאנו ממשיכים עם החיים שלנו גם כאשר אנו מתמודדים עם מצבים קשים.</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טיולים</a:t>
            </a:r>
          </a:p>
        </p:txBody>
      </p:sp>
      <p:sp>
        <p:nvSpPr>
          <p:cNvPr id="77" name="TextBox 76">
            <a:extLst>
              <a:ext uri="{FF2B5EF4-FFF2-40B4-BE49-F238E27FC236}">
                <a16:creationId xmlns:a16="http://schemas.microsoft.com/office/drawing/2014/main" id="{A6191D6C-7FA2-4794-B510-1603B7C646AC}"/>
              </a:ext>
            </a:extLst>
          </p:cNvPr>
          <p:cNvSpPr txBox="1"/>
          <p:nvPr/>
        </p:nvSpPr>
        <p:spPr>
          <a:xfrm>
            <a:off x="1028700" y="5761540"/>
            <a:ext cx="4889914" cy="2416559"/>
          </a:xfrm>
          <a:prstGeom prst="rect">
            <a:avLst/>
          </a:prstGeom>
          <a:noFill/>
        </p:spPr>
        <p:txBody>
          <a:bodyPr wrap="square" rtlCol="1">
            <a:spAutoFit/>
          </a:bodyPr>
          <a:lstStyle/>
          <a:p>
            <a:pPr marL="182563" indent="-182563" algn="r" rtl="1">
              <a:lnSpc>
                <a:spcPct val="150000"/>
              </a:lnSpc>
              <a:spcAft>
                <a:spcPts val="600"/>
              </a:spcAft>
              <a:buClr>
                <a:srgbClr val="F1923F"/>
              </a:buClr>
              <a:buFont typeface="Arial" panose="020B0604020202020204" pitchFamily="34" charset="0"/>
              <a:buChar char="•"/>
            </a:pPr>
            <a:r>
              <a:rPr lang="he-IL" sz="1600" dirty="0">
                <a:solidFill>
                  <a:srgbClr val="F1923F"/>
                </a:solidFill>
              </a:rPr>
              <a:t>ריב בין ילדים במהלך טיול |</a:t>
            </a:r>
          </a:p>
          <a:p>
            <a:pPr algn="r" rtl="1">
              <a:lnSpc>
                <a:spcPct val="150000"/>
              </a:lnSpc>
              <a:spcAft>
                <a:spcPts val="600"/>
              </a:spcAft>
            </a:pPr>
            <a:r>
              <a:rPr lang="he-IL" sz="1600" b="1" dirty="0">
                <a:solidFill>
                  <a:schemeClr val="tx1">
                    <a:lumMod val="50000"/>
                    <a:lumOff val="50000"/>
                  </a:schemeClr>
                </a:solidFill>
              </a:rPr>
              <a:t>מירי ורונית לא מסתדרות ביניהן. מירי אומרת את כל מה שהיא חושבת ומובילה חברתית בקרב בני גילה. רונית מרגישה חסרת ביטחון ליד מירי.</a:t>
            </a:r>
          </a:p>
          <a:p>
            <a:pPr algn="r" rtl="1">
              <a:lnSpc>
                <a:spcPct val="150000"/>
              </a:lnSpc>
              <a:spcAft>
                <a:spcPts val="600"/>
              </a:spcAft>
            </a:pPr>
            <a:r>
              <a:rPr lang="he-IL" sz="1600" b="1" dirty="0">
                <a:solidFill>
                  <a:schemeClr val="tx1">
                    <a:lumMod val="50000"/>
                    <a:lumOff val="50000"/>
                  </a:schemeClr>
                </a:solidFill>
              </a:rPr>
              <a:t>במהלך הטיול פרץ ריב גדול בין השתיים שהתדרדר לאלימות מילולית וצרחות. כמעט מכות.</a:t>
            </a:r>
          </a:p>
        </p:txBody>
      </p:sp>
      <p:sp>
        <p:nvSpPr>
          <p:cNvPr id="78" name="TextBox 77">
            <a:extLst>
              <a:ext uri="{FF2B5EF4-FFF2-40B4-BE49-F238E27FC236}">
                <a16:creationId xmlns:a16="http://schemas.microsoft.com/office/drawing/2014/main" id="{4BA2A341-4EE0-49D7-B266-DAF5E3779522}"/>
              </a:ext>
            </a:extLst>
          </p:cNvPr>
          <p:cNvSpPr txBox="1"/>
          <p:nvPr/>
        </p:nvSpPr>
        <p:spPr>
          <a:xfrm>
            <a:off x="1028700" y="8203172"/>
            <a:ext cx="4889914" cy="1155316"/>
          </a:xfrm>
          <a:prstGeom prst="rect">
            <a:avLst/>
          </a:prstGeom>
          <a:noFill/>
        </p:spPr>
        <p:txBody>
          <a:bodyPr wrap="square" rtlCol="1">
            <a:spAutoFit/>
          </a:bodyPr>
          <a:lstStyle/>
          <a:p>
            <a:pPr algn="r" rtl="1">
              <a:lnSpc>
                <a:spcPct val="150000"/>
              </a:lnSpc>
              <a:spcAft>
                <a:spcPts val="600"/>
              </a:spcAft>
              <a:buClr>
                <a:schemeClr val="accent4"/>
              </a:buClr>
            </a:pPr>
            <a:r>
              <a:rPr lang="he-IL" sz="1601" b="1" dirty="0">
                <a:solidFill>
                  <a:schemeClr val="tx1">
                    <a:lumMod val="50000"/>
                    <a:lumOff val="50000"/>
                  </a:schemeClr>
                </a:solidFill>
                <a:highlight>
                  <a:srgbClr val="FEE9D5"/>
                </a:highlight>
                <a:latin typeface="Arial" pitchFamily="34" charset="0"/>
                <a:cs typeface="Arial" pitchFamily="34" charset="0"/>
              </a:rPr>
              <a:t>בכל מקרה של ויכוח וריב נהיה שם כדי להקשיב, לתווך ולסייע להתמודד עם חוסר הסכמה. לעולם אסור לנו לשפוט. </a:t>
            </a:r>
          </a:p>
        </p:txBody>
      </p:sp>
      <p:sp>
        <p:nvSpPr>
          <p:cNvPr id="17" name="TextBox 16">
            <a:extLst>
              <a:ext uri="{FF2B5EF4-FFF2-40B4-BE49-F238E27FC236}">
                <a16:creationId xmlns:a16="http://schemas.microsoft.com/office/drawing/2014/main" id="{115E461B-08FA-45D4-8DE5-7FB2EE682F9C}"/>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3" name="מלבן 12">
            <a:hlinkClick r:id="" action="ppaction://hlinkshowjump?jump=nextslide"/>
            <a:extLst>
              <a:ext uri="{FF2B5EF4-FFF2-40B4-BE49-F238E27FC236}">
                <a16:creationId xmlns:a16="http://schemas.microsoft.com/office/drawing/2014/main" id="{A9D205F5-7F7B-42E3-9E9A-C6CAE557BDD5}"/>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hlinkClick r:id="" action="ppaction://hlinkshowjump?jump=previousslide"/>
            <a:extLst>
              <a:ext uri="{FF2B5EF4-FFF2-40B4-BE49-F238E27FC236}">
                <a16:creationId xmlns:a16="http://schemas.microsoft.com/office/drawing/2014/main" id="{64053527-1C9A-4BAF-9F4A-521D12B0ACC3}"/>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hlinkClick r:id="rId2" action="ppaction://hlinksldjump"/>
            <a:extLst>
              <a:ext uri="{FF2B5EF4-FFF2-40B4-BE49-F238E27FC236}">
                <a16:creationId xmlns:a16="http://schemas.microsoft.com/office/drawing/2014/main" id="{CA43D004-F1FC-46D5-8253-0ABE15F18CE3}"/>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a:hlinkClick r:id="rId3" action="ppaction://hlinksldjump"/>
            <a:extLst>
              <a:ext uri="{FF2B5EF4-FFF2-40B4-BE49-F238E27FC236}">
                <a16:creationId xmlns:a16="http://schemas.microsoft.com/office/drawing/2014/main" id="{251B2DFE-C518-474C-B66D-07A49B2C044E}"/>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ציין מיקום של מספר שקופית 3">
            <a:extLst>
              <a:ext uri="{FF2B5EF4-FFF2-40B4-BE49-F238E27FC236}">
                <a16:creationId xmlns:a16="http://schemas.microsoft.com/office/drawing/2014/main" id="{D8C0FE39-AD54-4E8D-95DC-4FC42E776A38}"/>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146</a:t>
            </a:fld>
            <a:endParaRPr lang="he-IL" dirty="0"/>
          </a:p>
        </p:txBody>
      </p:sp>
    </p:spTree>
    <p:extLst>
      <p:ext uri="{BB962C8B-B14F-4D97-AF65-F5344CB8AC3E}">
        <p14:creationId xmlns:p14="http://schemas.microsoft.com/office/powerpoint/2010/main" val="248317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7"/>
            <a:ext cx="5908524" cy="7613778"/>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0" name="TextBox 39">
            <a:extLst>
              <a:ext uri="{FF2B5EF4-FFF2-40B4-BE49-F238E27FC236}">
                <a16:creationId xmlns:a16="http://schemas.microsoft.com/office/drawing/2014/main" id="{57E74A27-06EF-4CB5-85F9-ACACFC4E003A}"/>
              </a:ext>
            </a:extLst>
          </p:cNvPr>
          <p:cNvSpPr txBox="1"/>
          <p:nvPr/>
        </p:nvSpPr>
        <p:spPr>
          <a:xfrm>
            <a:off x="1028700" y="2421045"/>
            <a:ext cx="4889914" cy="4557979"/>
          </a:xfrm>
          <a:prstGeom prst="rect">
            <a:avLst/>
          </a:prstGeom>
          <a:noFill/>
        </p:spPr>
        <p:txBody>
          <a:bodyPr wrap="square" rtlCol="1">
            <a:spAutoFit/>
          </a:bodyPr>
          <a:lstStyle/>
          <a:p>
            <a:pPr algn="r" rtl="1">
              <a:lnSpc>
                <a:spcPct val="150000"/>
              </a:lnSpc>
              <a:spcAft>
                <a:spcPts val="600"/>
              </a:spcAft>
              <a:buClr>
                <a:schemeClr val="accent4"/>
              </a:buClr>
            </a:pPr>
            <a:r>
              <a:rPr lang="he-IL" sz="1601" dirty="0">
                <a:solidFill>
                  <a:schemeClr val="tx1">
                    <a:lumMod val="50000"/>
                    <a:lumOff val="50000"/>
                  </a:schemeClr>
                </a:solidFill>
                <a:latin typeface="Arial" pitchFamily="34" charset="0"/>
                <a:cs typeface="Arial" pitchFamily="34" charset="0"/>
              </a:rPr>
              <a:t>אמירות שיפוטיות כמו "</a:t>
            </a:r>
            <a:r>
              <a:rPr lang="he-IL" sz="1601" i="1" dirty="0">
                <a:solidFill>
                  <a:schemeClr val="tx1">
                    <a:lumMod val="50000"/>
                    <a:lumOff val="50000"/>
                  </a:schemeClr>
                </a:solidFill>
                <a:latin typeface="Arial" pitchFamily="34" charset="0"/>
                <a:cs typeface="Arial" pitchFamily="34" charset="0"/>
              </a:rPr>
              <a:t>למה עשית?</a:t>
            </a:r>
            <a:r>
              <a:rPr lang="he-IL" sz="1601" dirty="0">
                <a:solidFill>
                  <a:schemeClr val="tx1">
                    <a:lumMod val="50000"/>
                    <a:lumOff val="50000"/>
                  </a:schemeClr>
                </a:solidFill>
                <a:latin typeface="Arial" pitchFamily="34" charset="0"/>
                <a:cs typeface="Arial" pitchFamily="34" charset="0"/>
              </a:rPr>
              <a:t>", "</a:t>
            </a:r>
            <a:r>
              <a:rPr lang="he-IL" sz="1601" i="1" dirty="0">
                <a:solidFill>
                  <a:schemeClr val="tx1">
                    <a:lumMod val="50000"/>
                    <a:lumOff val="50000"/>
                  </a:schemeClr>
                </a:solidFill>
                <a:latin typeface="Arial" pitchFamily="34" charset="0"/>
                <a:cs typeface="Arial" pitchFamily="34" charset="0"/>
              </a:rPr>
              <a:t>אתה תמיד מתנהג כך...</a:t>
            </a:r>
            <a:r>
              <a:rPr lang="he-IL" sz="1601" dirty="0">
                <a:solidFill>
                  <a:schemeClr val="tx1">
                    <a:lumMod val="50000"/>
                    <a:lumOff val="50000"/>
                  </a:schemeClr>
                </a:solidFill>
                <a:latin typeface="Arial" pitchFamily="34" charset="0"/>
                <a:cs typeface="Arial" pitchFamily="34" charset="0"/>
              </a:rPr>
              <a:t>", "</a:t>
            </a:r>
            <a:r>
              <a:rPr lang="he-IL" sz="1601" i="1" dirty="0">
                <a:solidFill>
                  <a:schemeClr val="tx1">
                    <a:lumMod val="50000"/>
                    <a:lumOff val="50000"/>
                  </a:schemeClr>
                </a:solidFill>
                <a:latin typeface="Arial" pitchFamily="34" charset="0"/>
                <a:cs typeface="Arial" pitchFamily="34" charset="0"/>
              </a:rPr>
              <a:t>איך זה שאתה מכולם תמיד זה שרב עם הילדים...</a:t>
            </a:r>
            <a:r>
              <a:rPr lang="he-IL" sz="1601" dirty="0">
                <a:solidFill>
                  <a:schemeClr val="tx1">
                    <a:lumMod val="50000"/>
                    <a:lumOff val="50000"/>
                  </a:schemeClr>
                </a:solidFill>
                <a:latin typeface="Arial" pitchFamily="34" charset="0"/>
                <a:cs typeface="Arial" pitchFamily="34" charset="0"/>
              </a:rPr>
              <a:t>" מביאות אותנו למצב בו אנו תופסים צד (לעיתים שלא בצדק) ומונעים מילדי הכפר ללמוד כיצד להתמודד עם חוסר הסכמה.</a:t>
            </a:r>
          </a:p>
          <a:p>
            <a:pPr algn="r" rtl="1">
              <a:lnSpc>
                <a:spcPct val="150000"/>
              </a:lnSpc>
              <a:spcAft>
                <a:spcPts val="600"/>
              </a:spcAft>
              <a:buClr>
                <a:schemeClr val="accent4"/>
              </a:buClr>
            </a:pPr>
            <a:r>
              <a:rPr lang="he-IL" sz="1601" b="1" dirty="0">
                <a:solidFill>
                  <a:schemeClr val="tx1">
                    <a:lumMod val="50000"/>
                    <a:lumOff val="50000"/>
                  </a:schemeClr>
                </a:solidFill>
                <a:highlight>
                  <a:srgbClr val="FEE9D5"/>
                </a:highlight>
                <a:latin typeface="Arial" pitchFamily="34" charset="0"/>
                <a:cs typeface="Arial" pitchFamily="34" charset="0"/>
              </a:rPr>
              <a:t>מה כן?</a:t>
            </a:r>
            <a:br>
              <a:rPr lang="en-US" sz="1601" b="1" dirty="0">
                <a:solidFill>
                  <a:schemeClr val="tx1">
                    <a:lumMod val="50000"/>
                    <a:lumOff val="50000"/>
                  </a:schemeClr>
                </a:solidFill>
                <a:highlight>
                  <a:srgbClr val="FEE9D5"/>
                </a:highlight>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1)</a:t>
            </a:r>
            <a:r>
              <a:rPr lang="en-US" sz="160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מקשיבים. כל ילד מדבר בתורו מבלי לקטוע את האחר.</a:t>
            </a:r>
            <a:br>
              <a:rPr lang="en-US" sz="1601" dirty="0">
                <a:solidFill>
                  <a:schemeClr val="tx1">
                    <a:lumMod val="50000"/>
                    <a:lumOff val="50000"/>
                  </a:schemeClr>
                </a:solidFill>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2) שואלים אותם איך הם היו מרגישים אם היו מתנהגים אליהם כך.</a:t>
            </a:r>
            <a:br>
              <a:rPr lang="en-US" sz="1601" dirty="0">
                <a:solidFill>
                  <a:schemeClr val="tx1">
                    <a:lumMod val="50000"/>
                    <a:lumOff val="50000"/>
                  </a:schemeClr>
                </a:solidFill>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3) מאפשרים להם להגיד מה ניתן היה לעשות אחרת.</a:t>
            </a:r>
            <a:br>
              <a:rPr lang="en-US" sz="1601" dirty="0">
                <a:solidFill>
                  <a:schemeClr val="tx1">
                    <a:lumMod val="50000"/>
                    <a:lumOff val="50000"/>
                  </a:schemeClr>
                </a:solidFill>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4) מסכמים על כללי התנהגות המקובלים על שני הצדדים.</a:t>
            </a:r>
            <a:br>
              <a:rPr lang="en-US" sz="1601" dirty="0">
                <a:solidFill>
                  <a:schemeClr val="tx1">
                    <a:lumMod val="50000"/>
                    <a:lumOff val="50000"/>
                  </a:schemeClr>
                </a:solidFill>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5) מעודדים באמירות חיוביות את התנהגות חיובית שצמחה מתוך השיחה המשותפת.</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F1923F"/>
                </a:solidFill>
              </a:rPr>
              <a:t>טיולים</a:t>
            </a:r>
          </a:p>
        </p:txBody>
      </p:sp>
      <p:sp>
        <p:nvSpPr>
          <p:cNvPr id="2" name="מלבן 1">
            <a:extLst>
              <a:ext uri="{FF2B5EF4-FFF2-40B4-BE49-F238E27FC236}">
                <a16:creationId xmlns:a16="http://schemas.microsoft.com/office/drawing/2014/main" id="{A633BB4C-B9AA-40B6-9099-E230C161A573}"/>
              </a:ext>
            </a:extLst>
          </p:cNvPr>
          <p:cNvSpPr/>
          <p:nvPr/>
        </p:nvSpPr>
        <p:spPr>
          <a:xfrm>
            <a:off x="1155700" y="3987800"/>
            <a:ext cx="4889914" cy="2991224"/>
          </a:xfrm>
          <a:prstGeom prst="rect">
            <a:avLst/>
          </a:prstGeom>
          <a:noFill/>
          <a:ln>
            <a:solidFill>
              <a:srgbClr val="EC7404"/>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4" name="TextBox 83">
            <a:extLst>
              <a:ext uri="{FF2B5EF4-FFF2-40B4-BE49-F238E27FC236}">
                <a16:creationId xmlns:a16="http://schemas.microsoft.com/office/drawing/2014/main" id="{84212B1D-CB17-41DB-B3A9-FC6519FA061B}"/>
              </a:ext>
            </a:extLst>
          </p:cNvPr>
          <p:cNvSpPr txBox="1"/>
          <p:nvPr/>
        </p:nvSpPr>
        <p:spPr>
          <a:xfrm>
            <a:off x="1028700" y="7418989"/>
            <a:ext cx="4889914" cy="416011"/>
          </a:xfrm>
          <a:prstGeom prst="rect">
            <a:avLst/>
          </a:prstGeom>
          <a:noFill/>
        </p:spPr>
        <p:txBody>
          <a:bodyPr wrap="square" rtlCol="1">
            <a:spAutoFit/>
          </a:bodyPr>
          <a:lstStyle/>
          <a:p>
            <a:pPr marL="182563" indent="-182563" algn="r" rtl="1">
              <a:lnSpc>
                <a:spcPct val="150000"/>
              </a:lnSpc>
              <a:spcAft>
                <a:spcPts val="600"/>
              </a:spcAft>
              <a:buClr>
                <a:srgbClr val="F1923F"/>
              </a:buClr>
              <a:buFont typeface="Arial" panose="020B0604020202020204" pitchFamily="34" charset="0"/>
              <a:buChar char="•"/>
            </a:pPr>
            <a:r>
              <a:rPr lang="he-IL" sz="1600" dirty="0">
                <a:solidFill>
                  <a:srgbClr val="F1923F"/>
                </a:solidFill>
              </a:rPr>
              <a:t>התגנבות לחדרים של חברים וחברות נפוצה בטיולים |</a:t>
            </a:r>
          </a:p>
        </p:txBody>
      </p:sp>
      <p:sp>
        <p:nvSpPr>
          <p:cNvPr id="85" name="TextBox 84">
            <a:extLst>
              <a:ext uri="{FF2B5EF4-FFF2-40B4-BE49-F238E27FC236}">
                <a16:creationId xmlns:a16="http://schemas.microsoft.com/office/drawing/2014/main" id="{28D8DE24-E667-4B43-9440-8369C6548F81}"/>
              </a:ext>
            </a:extLst>
          </p:cNvPr>
          <p:cNvSpPr txBox="1"/>
          <p:nvPr/>
        </p:nvSpPr>
        <p:spPr>
          <a:xfrm>
            <a:off x="940302" y="7835000"/>
            <a:ext cx="4724986" cy="1524841"/>
          </a:xfrm>
          <a:prstGeom prst="rect">
            <a:avLst/>
          </a:prstGeom>
          <a:noFill/>
        </p:spPr>
        <p:txBody>
          <a:bodyPr wrap="square" rtlCol="1">
            <a:spAutoFit/>
          </a:bodyPr>
          <a:lstStyle/>
          <a:p>
            <a:pPr marL="182563" indent="-182563" algn="r" rtl="1">
              <a:lnSpc>
                <a:spcPct val="150000"/>
              </a:lnSpc>
              <a:buClr>
                <a:schemeClr val="accent4"/>
              </a:buClr>
              <a:buFont typeface="Arial" panose="020B0604020202020204" pitchFamily="34" charset="0"/>
              <a:buChar char="•"/>
            </a:pPr>
            <a:r>
              <a:rPr lang="he-IL" sz="1601" b="1" dirty="0">
                <a:solidFill>
                  <a:schemeClr val="tx1">
                    <a:lumMod val="50000"/>
                    <a:lumOff val="50000"/>
                  </a:schemeClr>
                </a:solidFill>
                <a:highlight>
                  <a:srgbClr val="FEE9D5"/>
                </a:highlight>
                <a:latin typeface="Arial" pitchFamily="34" charset="0"/>
                <a:cs typeface="Arial" pitchFamily="34" charset="0"/>
              </a:rPr>
              <a:t>משגיחים בתורנות - מיד נשאר איש צוות ער בלילה.</a:t>
            </a:r>
          </a:p>
          <a:p>
            <a:pPr marL="182563" indent="-182563" algn="r" rtl="1">
              <a:lnSpc>
                <a:spcPct val="150000"/>
              </a:lnSpc>
              <a:buClr>
                <a:schemeClr val="accent4"/>
              </a:buClr>
              <a:buFont typeface="Arial" panose="020B0604020202020204" pitchFamily="34" charset="0"/>
              <a:buChar char="•"/>
            </a:pPr>
            <a:r>
              <a:rPr lang="he-IL" sz="1601" b="1" dirty="0">
                <a:solidFill>
                  <a:schemeClr val="tx1">
                    <a:lumMod val="50000"/>
                    <a:lumOff val="50000"/>
                  </a:schemeClr>
                </a:solidFill>
                <a:highlight>
                  <a:srgbClr val="FEE9D5"/>
                </a:highlight>
                <a:latin typeface="Arial" pitchFamily="34" charset="0"/>
                <a:cs typeface="Arial" pitchFamily="34" charset="0"/>
              </a:rPr>
              <a:t>במידה ותפסנו התגנבות, יש להסביר את כללי ההתנהגות ולהחזיר את הילדים - כל אחד לחדר שלו.</a:t>
            </a:r>
          </a:p>
          <a:p>
            <a:pPr marL="182563" indent="-182563" algn="r" rtl="1">
              <a:lnSpc>
                <a:spcPct val="150000"/>
              </a:lnSpc>
              <a:buClr>
                <a:schemeClr val="accent4"/>
              </a:buClr>
              <a:buFont typeface="Arial" panose="020B0604020202020204" pitchFamily="34" charset="0"/>
              <a:buChar char="•"/>
            </a:pPr>
            <a:r>
              <a:rPr lang="he-IL" sz="1601" b="1" dirty="0">
                <a:solidFill>
                  <a:schemeClr val="tx1">
                    <a:lumMod val="50000"/>
                    <a:lumOff val="50000"/>
                  </a:schemeClr>
                </a:solidFill>
                <a:highlight>
                  <a:srgbClr val="FEE9D5"/>
                </a:highlight>
                <a:latin typeface="Arial" pitchFamily="34" charset="0"/>
                <a:cs typeface="Arial" pitchFamily="34" charset="0"/>
              </a:rPr>
              <a:t>מפתחות החדרים נשארים אצל חברי הצוות.</a:t>
            </a:r>
          </a:p>
        </p:txBody>
      </p:sp>
      <p:sp>
        <p:nvSpPr>
          <p:cNvPr id="13" name="מלבן 12">
            <a:hlinkClick r:id="" action="ppaction://hlinkshowjump?jump=nextslide"/>
            <a:extLst>
              <a:ext uri="{FF2B5EF4-FFF2-40B4-BE49-F238E27FC236}">
                <a16:creationId xmlns:a16="http://schemas.microsoft.com/office/drawing/2014/main" id="{5D2E12B2-B696-4A32-A833-EBA78CAE8D80}"/>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hlinkClick r:id="" action="ppaction://hlinkshowjump?jump=previousslide"/>
            <a:extLst>
              <a:ext uri="{FF2B5EF4-FFF2-40B4-BE49-F238E27FC236}">
                <a16:creationId xmlns:a16="http://schemas.microsoft.com/office/drawing/2014/main" id="{DAC8CB8F-5854-41BD-B679-62D2702BFD93}"/>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hlinkClick r:id="rId2" action="ppaction://hlinksldjump"/>
            <a:extLst>
              <a:ext uri="{FF2B5EF4-FFF2-40B4-BE49-F238E27FC236}">
                <a16:creationId xmlns:a16="http://schemas.microsoft.com/office/drawing/2014/main" id="{CB2438D2-8B24-4DAC-8113-466D9FFF37F7}"/>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a:hlinkClick r:id="rId3" action="ppaction://hlinksldjump"/>
            <a:extLst>
              <a:ext uri="{FF2B5EF4-FFF2-40B4-BE49-F238E27FC236}">
                <a16:creationId xmlns:a16="http://schemas.microsoft.com/office/drawing/2014/main" id="{10269577-3497-4F24-BF52-537070D8F203}"/>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ציין מיקום של מספר שקופית 3">
            <a:extLst>
              <a:ext uri="{FF2B5EF4-FFF2-40B4-BE49-F238E27FC236}">
                <a16:creationId xmlns:a16="http://schemas.microsoft.com/office/drawing/2014/main" id="{7A959C9D-491A-4B2B-9F8D-8027BD16A474}"/>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147</a:t>
            </a:fld>
            <a:endParaRPr lang="he-IL" dirty="0"/>
          </a:p>
        </p:txBody>
      </p:sp>
    </p:spTree>
    <p:extLst>
      <p:ext uri="{BB962C8B-B14F-4D97-AF65-F5344CB8AC3E}">
        <p14:creationId xmlns:p14="http://schemas.microsoft.com/office/powerpoint/2010/main" val="138888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מלבן 26">
            <a:extLst>
              <a:ext uri="{FF2B5EF4-FFF2-40B4-BE49-F238E27FC236}">
                <a16:creationId xmlns:a16="http://schemas.microsoft.com/office/drawing/2014/main" id="{DA06BAC6-3DB5-469E-B030-1C841B4E86B2}"/>
              </a:ext>
            </a:extLst>
          </p:cNvPr>
          <p:cNvSpPr/>
          <p:nvPr/>
        </p:nvSpPr>
        <p:spPr>
          <a:xfrm>
            <a:off x="824810" y="2153677"/>
            <a:ext cx="5908524" cy="7613778"/>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0" name="TextBox 39">
            <a:extLst>
              <a:ext uri="{FF2B5EF4-FFF2-40B4-BE49-F238E27FC236}">
                <a16:creationId xmlns:a16="http://schemas.microsoft.com/office/drawing/2014/main" id="{60992F3C-67D2-4C17-AB2E-7F5D4F277B33}"/>
              </a:ext>
            </a:extLst>
          </p:cNvPr>
          <p:cNvSpPr txBox="1"/>
          <p:nvPr/>
        </p:nvSpPr>
        <p:spPr>
          <a:xfrm>
            <a:off x="973395" y="2427383"/>
            <a:ext cx="5516240" cy="1971309"/>
          </a:xfrm>
          <a:prstGeom prst="rect">
            <a:avLst/>
          </a:prstGeom>
          <a:noFill/>
        </p:spPr>
        <p:txBody>
          <a:bodyPr wrap="square" rtlCol="1">
            <a:spAutoFit/>
          </a:bodyPr>
          <a:lstStyle/>
          <a:p>
            <a:pPr algn="r" rtl="1">
              <a:lnSpc>
                <a:spcPct val="150000"/>
              </a:lnSpc>
              <a:spcAft>
                <a:spcPts val="600"/>
              </a:spcAft>
            </a:pPr>
            <a:r>
              <a:rPr lang="he-IL" sz="1601" b="1" dirty="0">
                <a:solidFill>
                  <a:schemeClr val="tx1">
                    <a:lumMod val="50000"/>
                    <a:lumOff val="50000"/>
                  </a:schemeClr>
                </a:solidFill>
                <a:highlight>
                  <a:srgbClr val="FEE9D5"/>
                </a:highlight>
                <a:latin typeface="Arial" pitchFamily="34" charset="0"/>
                <a:cs typeface="Arial" pitchFamily="34" charset="0"/>
              </a:rPr>
              <a:t>יום הולדת = תשומת לב ייחודית.</a:t>
            </a:r>
          </a:p>
          <a:p>
            <a:pPr algn="r" rtl="1">
              <a:lnSpc>
                <a:spcPct val="150000"/>
              </a:lnSpc>
              <a:spcAft>
                <a:spcPts val="600"/>
              </a:spcAft>
            </a:pPr>
            <a:r>
              <a:rPr lang="he-IL" sz="1601" dirty="0">
                <a:solidFill>
                  <a:schemeClr val="tx1">
                    <a:lumMod val="50000"/>
                    <a:lumOff val="50000"/>
                  </a:schemeClr>
                </a:solidFill>
                <a:latin typeface="Arial" pitchFamily="34" charset="0"/>
                <a:cs typeface="Arial" pitchFamily="34" charset="0"/>
              </a:rPr>
              <a:t>ימים מיוחדים שאנו מציינים בלוח השנה הם ימים בהם אנו עוצרים את השגרה ומקדישים להם מחשבה. תאריך שיהיה סתמי ושגרתי עבור האחד, הוא רגע משמעותי עבור האחר. </a:t>
            </a:r>
            <a:r>
              <a:rPr lang="he-IL" sz="1601" b="1" dirty="0">
                <a:solidFill>
                  <a:schemeClr val="tx1">
                    <a:lumMod val="50000"/>
                    <a:lumOff val="50000"/>
                  </a:schemeClr>
                </a:solidFill>
                <a:highlight>
                  <a:srgbClr val="FEE9D5"/>
                </a:highlight>
                <a:latin typeface="Arial" pitchFamily="34" charset="0"/>
                <a:cs typeface="Arial" pitchFamily="34" charset="0"/>
              </a:rPr>
              <a:t>חשוב להקדיש תשומת לב עבור מי שהתאריך חשוב עבורו וייחודי לו.</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ימי הולדת</a:t>
            </a:r>
          </a:p>
        </p:txBody>
      </p:sp>
      <p:sp>
        <p:nvSpPr>
          <p:cNvPr id="7" name="מלבן 6">
            <a:extLst>
              <a:ext uri="{FF2B5EF4-FFF2-40B4-BE49-F238E27FC236}">
                <a16:creationId xmlns:a16="http://schemas.microsoft.com/office/drawing/2014/main" id="{8953FB6C-5231-43DB-8E38-42949F050506}"/>
              </a:ext>
            </a:extLst>
          </p:cNvPr>
          <p:cNvSpPr/>
          <p:nvPr/>
        </p:nvSpPr>
        <p:spPr>
          <a:xfrm>
            <a:off x="3258987" y="2064160"/>
            <a:ext cx="3695155" cy="376526"/>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latin typeface="Arial" panose="020B0604020202020204" pitchFamily="34" charset="0"/>
              </a:rPr>
              <a:t>יום הולדת בכפר - הזדמנות להעצמה וצמיחה</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28" name="TextBox 27">
            <a:extLst>
              <a:ext uri="{FF2B5EF4-FFF2-40B4-BE49-F238E27FC236}">
                <a16:creationId xmlns:a16="http://schemas.microsoft.com/office/drawing/2014/main" id="{40A47D4A-4B43-437D-A9B9-8417B29DC6FE}"/>
              </a:ext>
            </a:extLst>
          </p:cNvPr>
          <p:cNvSpPr txBox="1"/>
          <p:nvPr/>
        </p:nvSpPr>
        <p:spPr>
          <a:xfrm>
            <a:off x="973395" y="4718827"/>
            <a:ext cx="5516240" cy="496996"/>
          </a:xfrm>
          <a:prstGeom prst="rect">
            <a:avLst/>
          </a:prstGeom>
          <a:noFill/>
        </p:spPr>
        <p:txBody>
          <a:bodyPr wrap="square" lIns="36000" rtlCol="1">
            <a:spAutoFit/>
          </a:bodyPr>
          <a:lstStyle/>
          <a:p>
            <a:pPr algn="r" rtl="1">
              <a:lnSpc>
                <a:spcPct val="150000"/>
              </a:lnSpc>
              <a:spcAft>
                <a:spcPts val="600"/>
              </a:spcAft>
            </a:pPr>
            <a:r>
              <a:rPr lang="he-IL" sz="2000" b="1" dirty="0">
                <a:solidFill>
                  <a:schemeClr val="accent4"/>
                </a:solidFill>
              </a:rPr>
              <a:t>חשיבות ציון יום ההולדת</a:t>
            </a:r>
            <a:endParaRPr lang="he-IL" sz="2000" b="1" dirty="0">
              <a:solidFill>
                <a:schemeClr val="accent4"/>
              </a:solidFill>
              <a:latin typeface="Arial" pitchFamily="34" charset="0"/>
              <a:cs typeface="Arial" pitchFamily="34" charset="0"/>
            </a:endParaRPr>
          </a:p>
        </p:txBody>
      </p:sp>
      <p:sp>
        <p:nvSpPr>
          <p:cNvPr id="29" name="TextBox 28">
            <a:extLst>
              <a:ext uri="{FF2B5EF4-FFF2-40B4-BE49-F238E27FC236}">
                <a16:creationId xmlns:a16="http://schemas.microsoft.com/office/drawing/2014/main" id="{96D76569-611E-4931-BEAC-6722D165EEBA}"/>
              </a:ext>
            </a:extLst>
          </p:cNvPr>
          <p:cNvSpPr txBox="1"/>
          <p:nvPr/>
        </p:nvSpPr>
        <p:spPr>
          <a:xfrm>
            <a:off x="973395" y="5215823"/>
            <a:ext cx="5516240" cy="3972819"/>
          </a:xfrm>
          <a:prstGeom prst="rect">
            <a:avLst/>
          </a:prstGeom>
          <a:noFill/>
        </p:spPr>
        <p:txBody>
          <a:bodyPr wrap="square" rtlCol="1">
            <a:spAutoFit/>
          </a:bodyPr>
          <a:lstStyle/>
          <a:p>
            <a:pPr algn="r" rtl="1">
              <a:lnSpc>
                <a:spcPct val="150000"/>
              </a:lnSpc>
              <a:spcAft>
                <a:spcPts val="600"/>
              </a:spcAft>
            </a:pPr>
            <a:r>
              <a:rPr lang="he-IL" sz="1601" b="1" dirty="0">
                <a:solidFill>
                  <a:schemeClr val="tx1">
                    <a:lumMod val="50000"/>
                    <a:lumOff val="50000"/>
                  </a:schemeClr>
                </a:solidFill>
                <a:highlight>
                  <a:srgbClr val="FEE9D5"/>
                </a:highlight>
                <a:latin typeface="Arial" pitchFamily="34" charset="0"/>
                <a:cs typeface="Arial" pitchFamily="34" charset="0"/>
              </a:rPr>
              <a:t>ציון יום ההולדת בטקס ו/או חגיגה, טומנים בתוכם חשיבות רבה:</a:t>
            </a:r>
          </a:p>
          <a:p>
            <a:pPr marL="182563" indent="-182563" algn="r" rtl="1">
              <a:lnSpc>
                <a:spcPct val="150000"/>
              </a:lnSpc>
              <a:spcAft>
                <a:spcPts val="600"/>
              </a:spcAft>
              <a:buClr>
                <a:schemeClr val="accent4"/>
              </a:buClr>
              <a:buFont typeface="Arial" panose="020B0604020202020204" pitchFamily="34" charset="0"/>
              <a:buChar char="•"/>
            </a:pPr>
            <a:r>
              <a:rPr lang="he-IL" sz="1601" b="1" dirty="0">
                <a:solidFill>
                  <a:schemeClr val="tx1">
                    <a:lumMod val="50000"/>
                    <a:lumOff val="50000"/>
                  </a:schemeClr>
                </a:solidFill>
                <a:highlight>
                  <a:srgbClr val="FEE9D5"/>
                </a:highlight>
                <a:latin typeface="Arial" pitchFamily="34" charset="0"/>
                <a:cs typeface="Arial" pitchFamily="34" charset="0"/>
              </a:rPr>
              <a:t>עבור הילד </a:t>
            </a:r>
            <a:r>
              <a:rPr lang="he-IL" sz="1601" dirty="0">
                <a:solidFill>
                  <a:schemeClr val="tx1">
                    <a:lumMod val="50000"/>
                    <a:lumOff val="50000"/>
                  </a:schemeClr>
                </a:solidFill>
                <a:latin typeface="Arial" pitchFamily="34" charset="0"/>
                <a:cs typeface="Arial" pitchFamily="34" charset="0"/>
              </a:rPr>
              <a:t>- הטקס מעצים אותו, גורם לו להרגיש מיוחד, מפתח מוטיבציה ללקיחת אחריות, מאפשר להדגיש בפניו ובפני הסובבים אותו את החוזקות שלו.</a:t>
            </a:r>
          </a:p>
          <a:p>
            <a:pPr marL="182563" indent="-182563" algn="r" rtl="1">
              <a:lnSpc>
                <a:spcPct val="150000"/>
              </a:lnSpc>
              <a:spcAft>
                <a:spcPts val="600"/>
              </a:spcAft>
              <a:buClr>
                <a:schemeClr val="accent4"/>
              </a:buClr>
              <a:buFont typeface="Arial" panose="020B0604020202020204" pitchFamily="34" charset="0"/>
              <a:buChar char="•"/>
            </a:pPr>
            <a:r>
              <a:rPr lang="he-IL" sz="1601" b="1" dirty="0">
                <a:solidFill>
                  <a:schemeClr val="tx1">
                    <a:lumMod val="50000"/>
                    <a:lumOff val="50000"/>
                  </a:schemeClr>
                </a:solidFill>
                <a:highlight>
                  <a:srgbClr val="FEE9D5"/>
                </a:highlight>
                <a:latin typeface="Arial" pitchFamily="34" charset="0"/>
                <a:cs typeface="Arial" pitchFamily="34" charset="0"/>
              </a:rPr>
              <a:t>עבור החברים </a:t>
            </a:r>
            <a:r>
              <a:rPr lang="he-IL" sz="1601" dirty="0">
                <a:solidFill>
                  <a:schemeClr val="tx1">
                    <a:lumMod val="50000"/>
                    <a:lumOff val="50000"/>
                  </a:schemeClr>
                </a:solidFill>
                <a:latin typeface="Arial" pitchFamily="34" charset="0"/>
                <a:cs typeface="Arial" pitchFamily="34" charset="0"/>
              </a:rPr>
              <a:t>- הטקס הוא הזדמנות למתן כבוד לילד החוגג,</a:t>
            </a:r>
            <a:br>
              <a:rPr lang="en-US" sz="1601" dirty="0">
                <a:solidFill>
                  <a:schemeClr val="tx1">
                    <a:lumMod val="50000"/>
                    <a:lumOff val="50000"/>
                  </a:schemeClr>
                </a:solidFill>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פרגון לזולת, ראיית האחר במרכז והשתתפות באירוע חברתי.</a:t>
            </a:r>
          </a:p>
          <a:p>
            <a:pPr algn="r" rtl="1">
              <a:lnSpc>
                <a:spcPct val="150000"/>
              </a:lnSpc>
              <a:spcAft>
                <a:spcPts val="600"/>
              </a:spcAft>
            </a:pPr>
            <a:r>
              <a:rPr lang="he-IL" sz="1601" b="1" dirty="0">
                <a:solidFill>
                  <a:schemeClr val="tx1">
                    <a:lumMod val="50000"/>
                    <a:lumOff val="50000"/>
                  </a:schemeClr>
                </a:solidFill>
                <a:highlight>
                  <a:srgbClr val="FEE9D5"/>
                </a:highlight>
                <a:latin typeface="Arial" pitchFamily="34" charset="0"/>
                <a:cs typeface="Arial" pitchFamily="34" charset="0"/>
              </a:rPr>
              <a:t>מדובר בהזדמנות לצמיחה אישית וחברתית. עבור ילדי הכפר ישנה חשיבות רבה יותר: חלקם כלל לא חגגו יום הולדת ומעולם לא קיבלו מתנות. זה הזמן בו אנו יכולים לשים כל ילדה וילד במרכז ליום אחד, לפנק ולשמח.</a:t>
            </a:r>
          </a:p>
        </p:txBody>
      </p:sp>
      <p:sp>
        <p:nvSpPr>
          <p:cNvPr id="16" name="מלבן 15">
            <a:hlinkClick r:id="" action="ppaction://hlinkshowjump?jump=nextslide"/>
            <a:extLst>
              <a:ext uri="{FF2B5EF4-FFF2-40B4-BE49-F238E27FC236}">
                <a16:creationId xmlns:a16="http://schemas.microsoft.com/office/drawing/2014/main" id="{1545EF29-9664-4848-8517-7554EEC9D8A6}"/>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hlinkClick r:id="" action="ppaction://hlinkshowjump?jump=previousslide"/>
            <a:extLst>
              <a:ext uri="{FF2B5EF4-FFF2-40B4-BE49-F238E27FC236}">
                <a16:creationId xmlns:a16="http://schemas.microsoft.com/office/drawing/2014/main" id="{C0FD1B67-D740-4245-9B44-9907DED80297}"/>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a:hlinkClick r:id="rId2" action="ppaction://hlinksldjump"/>
            <a:extLst>
              <a:ext uri="{FF2B5EF4-FFF2-40B4-BE49-F238E27FC236}">
                <a16:creationId xmlns:a16="http://schemas.microsoft.com/office/drawing/2014/main" id="{BBF82B4C-DF73-4945-9715-6B8084FB9AC5}"/>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hlinkClick r:id="rId3" action="ppaction://hlinksldjump"/>
            <a:extLst>
              <a:ext uri="{FF2B5EF4-FFF2-40B4-BE49-F238E27FC236}">
                <a16:creationId xmlns:a16="http://schemas.microsoft.com/office/drawing/2014/main" id="{7C96651B-201C-4A63-BA66-346CE6D0115E}"/>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ציין מיקום של מספר שקופית 3">
            <a:extLst>
              <a:ext uri="{FF2B5EF4-FFF2-40B4-BE49-F238E27FC236}">
                <a16:creationId xmlns:a16="http://schemas.microsoft.com/office/drawing/2014/main" id="{FA08DA32-BC1B-4D35-B0B2-032BFB7C9BBF}"/>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148</a:t>
            </a:fld>
            <a:endParaRPr lang="he-IL" dirty="0"/>
          </a:p>
        </p:txBody>
      </p:sp>
    </p:spTree>
    <p:extLst>
      <p:ext uri="{BB962C8B-B14F-4D97-AF65-F5344CB8AC3E}">
        <p14:creationId xmlns:p14="http://schemas.microsoft.com/office/powerpoint/2010/main" val="367198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מלבן 26">
            <a:extLst>
              <a:ext uri="{FF2B5EF4-FFF2-40B4-BE49-F238E27FC236}">
                <a16:creationId xmlns:a16="http://schemas.microsoft.com/office/drawing/2014/main" id="{DA06BAC6-3DB5-469E-B030-1C841B4E86B2}"/>
              </a:ext>
            </a:extLst>
          </p:cNvPr>
          <p:cNvSpPr/>
          <p:nvPr/>
        </p:nvSpPr>
        <p:spPr>
          <a:xfrm>
            <a:off x="824810" y="2153677"/>
            <a:ext cx="5908524" cy="7613778"/>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28" name="TextBox 27">
            <a:extLst>
              <a:ext uri="{FF2B5EF4-FFF2-40B4-BE49-F238E27FC236}">
                <a16:creationId xmlns:a16="http://schemas.microsoft.com/office/drawing/2014/main" id="{40A47D4A-4B43-437D-A9B9-8417B29DC6FE}"/>
              </a:ext>
            </a:extLst>
          </p:cNvPr>
          <p:cNvSpPr txBox="1"/>
          <p:nvPr/>
        </p:nvSpPr>
        <p:spPr>
          <a:xfrm>
            <a:off x="973395" y="2287128"/>
            <a:ext cx="5516240" cy="496996"/>
          </a:xfrm>
          <a:prstGeom prst="rect">
            <a:avLst/>
          </a:prstGeom>
          <a:noFill/>
        </p:spPr>
        <p:txBody>
          <a:bodyPr wrap="square" lIns="36000" rtlCol="1">
            <a:spAutoFit/>
          </a:bodyPr>
          <a:lstStyle/>
          <a:p>
            <a:pPr algn="r" rtl="1">
              <a:lnSpc>
                <a:spcPct val="150000"/>
              </a:lnSpc>
              <a:spcAft>
                <a:spcPts val="600"/>
              </a:spcAft>
            </a:pPr>
            <a:r>
              <a:rPr lang="he-IL" sz="2000" b="1" dirty="0">
                <a:solidFill>
                  <a:schemeClr val="accent4"/>
                </a:solidFill>
              </a:rPr>
              <a:t>כיצד נחגוג את ימי ההולדת בכפר?</a:t>
            </a:r>
            <a:endParaRPr lang="he-IL" sz="2000" b="1" dirty="0">
              <a:solidFill>
                <a:schemeClr val="accent4"/>
              </a:solidFill>
              <a:latin typeface="Arial" pitchFamily="34" charset="0"/>
              <a:cs typeface="Arial" pitchFamily="34" charset="0"/>
            </a:endParaRP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ימי הולדת</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grpSp>
        <p:nvGrpSpPr>
          <p:cNvPr id="59" name="קבוצה 58">
            <a:extLst>
              <a:ext uri="{FF2B5EF4-FFF2-40B4-BE49-F238E27FC236}">
                <a16:creationId xmlns:a16="http://schemas.microsoft.com/office/drawing/2014/main" id="{4ADA8B26-158D-4BF6-A373-0106C2FD3A0A}"/>
              </a:ext>
            </a:extLst>
          </p:cNvPr>
          <p:cNvGrpSpPr/>
          <p:nvPr/>
        </p:nvGrpSpPr>
        <p:grpSpPr>
          <a:xfrm>
            <a:off x="824811" y="4409270"/>
            <a:ext cx="5712382" cy="2961076"/>
            <a:chOff x="824811" y="3799670"/>
            <a:chExt cx="5712382" cy="2961076"/>
          </a:xfrm>
        </p:grpSpPr>
        <p:sp>
          <p:nvSpPr>
            <p:cNvPr id="29" name="TextBox 28">
              <a:extLst>
                <a:ext uri="{FF2B5EF4-FFF2-40B4-BE49-F238E27FC236}">
                  <a16:creationId xmlns:a16="http://schemas.microsoft.com/office/drawing/2014/main" id="{96D76569-611E-4931-BEAC-6722D165EEBA}"/>
                </a:ext>
              </a:extLst>
            </p:cNvPr>
            <p:cNvSpPr txBox="1"/>
            <p:nvPr/>
          </p:nvSpPr>
          <p:spPr>
            <a:xfrm>
              <a:off x="824811" y="3799670"/>
              <a:ext cx="5516240" cy="2864246"/>
            </a:xfrm>
            <a:prstGeom prst="rect">
              <a:avLst/>
            </a:prstGeom>
            <a:noFill/>
          </p:spPr>
          <p:txBody>
            <a:bodyPr wrap="square" rtlCol="1">
              <a:spAutoFit/>
            </a:bodyPr>
            <a:lstStyle/>
            <a:p>
              <a:pPr marL="365125" indent="-365125" algn="r" rtl="1">
                <a:lnSpc>
                  <a:spcPct val="150000"/>
                </a:lnSpc>
                <a:spcAft>
                  <a:spcPts val="600"/>
                </a:spcAft>
                <a:buClr>
                  <a:schemeClr val="accent4"/>
                </a:buClr>
                <a:buFont typeface="Arial" panose="020B0604020202020204" pitchFamily="34" charset="0"/>
                <a:buChar char="•"/>
                <a:tabLst>
                  <a:tab pos="365125" algn="l"/>
                </a:tabLst>
              </a:pPr>
              <a:r>
                <a:rPr lang="he-IL" sz="1601" b="1" dirty="0">
                  <a:solidFill>
                    <a:schemeClr val="tx1">
                      <a:lumMod val="50000"/>
                      <a:lumOff val="50000"/>
                    </a:schemeClr>
                  </a:solidFill>
                  <a:highlight>
                    <a:srgbClr val="FEE9D5"/>
                  </a:highlight>
                  <a:latin typeface="Arial" pitchFamily="34" charset="0"/>
                  <a:cs typeface="Arial" pitchFamily="34" charset="0"/>
                </a:rPr>
                <a:t>נזמין את החברים של הילד (לפי בחירתו) </a:t>
              </a:r>
              <a:r>
                <a:rPr lang="he-IL" sz="1601" dirty="0">
                  <a:solidFill>
                    <a:schemeClr val="tx1">
                      <a:lumMod val="50000"/>
                      <a:lumOff val="50000"/>
                    </a:schemeClr>
                  </a:solidFill>
                  <a:latin typeface="Arial" pitchFamily="34" charset="0"/>
                  <a:cs typeface="Arial" pitchFamily="34" charset="0"/>
                </a:rPr>
                <a:t>- אפשר ומומלץ להזמין גם ילדים מהכיתה ובמידת האפשר את ההורים ובני משפחה נוספים.</a:t>
              </a:r>
            </a:p>
            <a:p>
              <a:pPr marL="365125" indent="-365125" algn="r" rtl="1">
                <a:lnSpc>
                  <a:spcPct val="150000"/>
                </a:lnSpc>
                <a:spcAft>
                  <a:spcPts val="600"/>
                </a:spcAft>
                <a:buClr>
                  <a:schemeClr val="accent4"/>
                </a:buClr>
                <a:buFont typeface="Arial" panose="020B0604020202020204" pitchFamily="34" charset="0"/>
                <a:buChar char="•"/>
                <a:tabLst>
                  <a:tab pos="365125" algn="l"/>
                </a:tabLst>
              </a:pPr>
              <a:r>
                <a:rPr lang="he-IL" sz="1601" b="1" dirty="0">
                  <a:solidFill>
                    <a:schemeClr val="tx1">
                      <a:lumMod val="50000"/>
                      <a:lumOff val="50000"/>
                    </a:schemeClr>
                  </a:solidFill>
                  <a:highlight>
                    <a:srgbClr val="FEE9D5"/>
                  </a:highlight>
                  <a:latin typeface="Arial" pitchFamily="34" charset="0"/>
                  <a:cs typeface="Arial" pitchFamily="34" charset="0"/>
                </a:rPr>
                <a:t>נרכוש מתנה אישית לילד</a:t>
              </a:r>
              <a:r>
                <a:rPr lang="he-IL" sz="1601" dirty="0">
                  <a:solidFill>
                    <a:schemeClr val="tx1">
                      <a:lumMod val="50000"/>
                      <a:lumOff val="50000"/>
                    </a:schemeClr>
                  </a:solidFill>
                  <a:latin typeface="Arial" pitchFamily="34" charset="0"/>
                  <a:cs typeface="Arial" pitchFamily="34" charset="0"/>
                </a:rPr>
                <a:t> - חשוב לבחור מתנה שתדבר אליו ושהוא יתחבר אליה.</a:t>
              </a:r>
            </a:p>
            <a:p>
              <a:pPr marL="365125" indent="-365125" algn="r" rtl="1">
                <a:lnSpc>
                  <a:spcPct val="150000"/>
                </a:lnSpc>
                <a:spcAft>
                  <a:spcPts val="600"/>
                </a:spcAft>
                <a:buClr>
                  <a:schemeClr val="accent4"/>
                </a:buClr>
                <a:buFont typeface="Arial" panose="020B0604020202020204" pitchFamily="34" charset="0"/>
                <a:buChar char="•"/>
                <a:tabLst>
                  <a:tab pos="365125" algn="l"/>
                </a:tabLst>
              </a:pPr>
              <a:r>
                <a:rPr lang="he-IL" sz="1601" b="1" dirty="0">
                  <a:solidFill>
                    <a:schemeClr val="tx1">
                      <a:lumMod val="50000"/>
                      <a:lumOff val="50000"/>
                    </a:schemeClr>
                  </a:solidFill>
                  <a:highlight>
                    <a:srgbClr val="FEE9D5"/>
                  </a:highlight>
                  <a:latin typeface="Arial" pitchFamily="34" charset="0"/>
                  <a:cs typeface="Arial" pitchFamily="34" charset="0"/>
                </a:rPr>
                <a:t>נקשט</a:t>
              </a:r>
              <a:r>
                <a:rPr lang="he-IL" sz="1601" dirty="0">
                  <a:solidFill>
                    <a:schemeClr val="tx1">
                      <a:lumMod val="50000"/>
                      <a:lumOff val="50000"/>
                    </a:schemeClr>
                  </a:solidFill>
                  <a:latin typeface="Arial" pitchFamily="34" charset="0"/>
                  <a:cs typeface="Arial" pitchFamily="34" charset="0"/>
                </a:rPr>
                <a:t> - נייצר אווירה חגיגית. בלונים צבעוניים תמיד מעלים חיוך.</a:t>
              </a:r>
            </a:p>
            <a:p>
              <a:pPr marL="365125" indent="-365125" algn="r" rtl="1">
                <a:lnSpc>
                  <a:spcPct val="150000"/>
                </a:lnSpc>
                <a:spcAft>
                  <a:spcPts val="600"/>
                </a:spcAft>
                <a:buClr>
                  <a:schemeClr val="accent4"/>
                </a:buClr>
                <a:buFont typeface="Arial" panose="020B0604020202020204" pitchFamily="34" charset="0"/>
                <a:buChar char="•"/>
                <a:tabLst>
                  <a:tab pos="365125" algn="l"/>
                </a:tabLst>
              </a:pPr>
              <a:r>
                <a:rPr lang="he-IL" sz="1601" b="1" dirty="0">
                  <a:solidFill>
                    <a:schemeClr val="tx1">
                      <a:lumMod val="50000"/>
                      <a:lumOff val="50000"/>
                    </a:schemeClr>
                  </a:solidFill>
                  <a:highlight>
                    <a:srgbClr val="FEE9D5"/>
                  </a:highlight>
                  <a:latin typeface="Arial" pitchFamily="34" charset="0"/>
                  <a:cs typeface="Arial" pitchFamily="34" charset="0"/>
                </a:rPr>
                <a:t>נאפה עוגה ונכין / נקנה כיבוד.</a:t>
              </a:r>
            </a:p>
          </p:txBody>
        </p:sp>
        <p:sp>
          <p:nvSpPr>
            <p:cNvPr id="2" name="אליפסה 1">
              <a:extLst>
                <a:ext uri="{FF2B5EF4-FFF2-40B4-BE49-F238E27FC236}">
                  <a16:creationId xmlns:a16="http://schemas.microsoft.com/office/drawing/2014/main" id="{D4872E76-BE7D-410A-AA24-CE92BBAACBED}"/>
                </a:ext>
              </a:extLst>
            </p:cNvPr>
            <p:cNvSpPr/>
            <p:nvPr/>
          </p:nvSpPr>
          <p:spPr>
            <a:xfrm>
              <a:off x="6040197" y="3799670"/>
              <a:ext cx="496996" cy="496996"/>
            </a:xfrm>
            <a:prstGeom prst="ellipse">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אליפסה 15">
              <a:extLst>
                <a:ext uri="{FF2B5EF4-FFF2-40B4-BE49-F238E27FC236}">
                  <a16:creationId xmlns:a16="http://schemas.microsoft.com/office/drawing/2014/main" id="{8653F68A-23BF-4A4F-9FB2-EC07230A2C35}"/>
                </a:ext>
              </a:extLst>
            </p:cNvPr>
            <p:cNvSpPr/>
            <p:nvPr/>
          </p:nvSpPr>
          <p:spPr>
            <a:xfrm>
              <a:off x="6040197" y="4963930"/>
              <a:ext cx="496996" cy="496996"/>
            </a:xfrm>
            <a:prstGeom prst="ellipse">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אליפסה 16">
              <a:extLst>
                <a:ext uri="{FF2B5EF4-FFF2-40B4-BE49-F238E27FC236}">
                  <a16:creationId xmlns:a16="http://schemas.microsoft.com/office/drawing/2014/main" id="{BEC2A822-ABC5-4D69-900E-12BF57DB72C5}"/>
                </a:ext>
              </a:extLst>
            </p:cNvPr>
            <p:cNvSpPr/>
            <p:nvPr/>
          </p:nvSpPr>
          <p:spPr>
            <a:xfrm>
              <a:off x="6040197" y="5747190"/>
              <a:ext cx="496996" cy="496996"/>
            </a:xfrm>
            <a:prstGeom prst="ellipse">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אליפסה 17">
              <a:extLst>
                <a:ext uri="{FF2B5EF4-FFF2-40B4-BE49-F238E27FC236}">
                  <a16:creationId xmlns:a16="http://schemas.microsoft.com/office/drawing/2014/main" id="{896116BB-4E7B-4469-BAB5-D65F0464BAAA}"/>
                </a:ext>
              </a:extLst>
            </p:cNvPr>
            <p:cNvSpPr/>
            <p:nvPr/>
          </p:nvSpPr>
          <p:spPr>
            <a:xfrm>
              <a:off x="6040197" y="6263750"/>
              <a:ext cx="496996" cy="496996"/>
            </a:xfrm>
            <a:prstGeom prst="ellipse">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גרפיקה 13">
              <a:extLst>
                <a:ext uri="{FF2B5EF4-FFF2-40B4-BE49-F238E27FC236}">
                  <a16:creationId xmlns:a16="http://schemas.microsoft.com/office/drawing/2014/main" id="{1B6E4982-0ACC-4A22-8CF6-9118B9C49971}"/>
                </a:ext>
              </a:extLst>
            </p:cNvPr>
            <p:cNvSpPr/>
            <p:nvPr/>
          </p:nvSpPr>
          <p:spPr>
            <a:xfrm>
              <a:off x="6135355" y="5054569"/>
              <a:ext cx="310082" cy="310689"/>
            </a:xfrm>
            <a:custGeom>
              <a:avLst/>
              <a:gdLst>
                <a:gd name="connsiteX0" fmla="*/ 305894 w 310082"/>
                <a:gd name="connsiteY0" fmla="*/ 62204 h 310689"/>
                <a:gd name="connsiteX1" fmla="*/ 280597 w 310082"/>
                <a:gd name="connsiteY1" fmla="*/ 62204 h 310689"/>
                <a:gd name="connsiteX2" fmla="*/ 282581 w 310082"/>
                <a:gd name="connsiteY2" fmla="*/ 58948 h 310689"/>
                <a:gd name="connsiteX3" fmla="*/ 283824 w 310082"/>
                <a:gd name="connsiteY3" fmla="*/ 37782 h 310689"/>
                <a:gd name="connsiteX4" fmla="*/ 276158 w 310082"/>
                <a:gd name="connsiteY4" fmla="*/ 17138 h 310689"/>
                <a:gd name="connsiteX5" fmla="*/ 261433 w 310082"/>
                <a:gd name="connsiteY5" fmla="*/ 1931 h 310689"/>
                <a:gd name="connsiteX6" fmla="*/ 240275 w 310082"/>
                <a:gd name="connsiteY6" fmla="*/ 2539 h 310689"/>
                <a:gd name="connsiteX7" fmla="*/ 179607 w 310082"/>
                <a:gd name="connsiteY7" fmla="*/ 31407 h 310689"/>
                <a:gd name="connsiteX8" fmla="*/ 168984 w 310082"/>
                <a:gd name="connsiteY8" fmla="*/ 27992 h 310689"/>
                <a:gd name="connsiteX9" fmla="*/ 141705 w 310082"/>
                <a:gd name="connsiteY9" fmla="*/ 27992 h 310689"/>
                <a:gd name="connsiteX10" fmla="*/ 131079 w 310082"/>
                <a:gd name="connsiteY10" fmla="*/ 31410 h 310689"/>
                <a:gd name="connsiteX11" fmla="*/ 70414 w 310082"/>
                <a:gd name="connsiteY11" fmla="*/ 2537 h 310689"/>
                <a:gd name="connsiteX12" fmla="*/ 49256 w 310082"/>
                <a:gd name="connsiteY12" fmla="*/ 1931 h 310689"/>
                <a:gd name="connsiteX13" fmla="*/ 34532 w 310082"/>
                <a:gd name="connsiteY13" fmla="*/ 17136 h 310689"/>
                <a:gd name="connsiteX14" fmla="*/ 26866 w 310082"/>
                <a:gd name="connsiteY14" fmla="*/ 37784 h 310689"/>
                <a:gd name="connsiteX15" fmla="*/ 28110 w 310082"/>
                <a:gd name="connsiteY15" fmla="*/ 58948 h 310689"/>
                <a:gd name="connsiteX16" fmla="*/ 30094 w 310082"/>
                <a:gd name="connsiteY16" fmla="*/ 62204 h 310689"/>
                <a:gd name="connsiteX17" fmla="*/ 4795 w 310082"/>
                <a:gd name="connsiteY17" fmla="*/ 62204 h 310689"/>
                <a:gd name="connsiteX18" fmla="*/ 0 w 310082"/>
                <a:gd name="connsiteY18" fmla="*/ 67009 h 310689"/>
                <a:gd name="connsiteX19" fmla="*/ 0 w 310082"/>
                <a:gd name="connsiteY19" fmla="*/ 101596 h 310689"/>
                <a:gd name="connsiteX20" fmla="*/ 4795 w 310082"/>
                <a:gd name="connsiteY20" fmla="*/ 106400 h 310689"/>
                <a:gd name="connsiteX21" fmla="*/ 9591 w 310082"/>
                <a:gd name="connsiteY21" fmla="*/ 101596 h 310689"/>
                <a:gd name="connsiteX22" fmla="*/ 9591 w 310082"/>
                <a:gd name="connsiteY22" fmla="*/ 71811 h 310689"/>
                <a:gd name="connsiteX23" fmla="*/ 42897 w 310082"/>
                <a:gd name="connsiteY23" fmla="*/ 71811 h 310689"/>
                <a:gd name="connsiteX24" fmla="*/ 44518 w 310082"/>
                <a:gd name="connsiteY24" fmla="*/ 72324 h 310689"/>
                <a:gd name="connsiteX25" fmla="*/ 84774 w 310082"/>
                <a:gd name="connsiteY25" fmla="*/ 83427 h 310689"/>
                <a:gd name="connsiteX26" fmla="*/ 61181 w 310082"/>
                <a:gd name="connsiteY26" fmla="*/ 126579 h 310689"/>
                <a:gd name="connsiteX27" fmla="*/ 9591 w 310082"/>
                <a:gd name="connsiteY27" fmla="*/ 126579 h 310689"/>
                <a:gd name="connsiteX28" fmla="*/ 9591 w 310082"/>
                <a:gd name="connsiteY28" fmla="*/ 120812 h 310689"/>
                <a:gd name="connsiteX29" fmla="*/ 4795 w 310082"/>
                <a:gd name="connsiteY29" fmla="*/ 116010 h 310689"/>
                <a:gd name="connsiteX30" fmla="*/ 0 w 310082"/>
                <a:gd name="connsiteY30" fmla="*/ 120812 h 310689"/>
                <a:gd name="connsiteX31" fmla="*/ 0 w 310082"/>
                <a:gd name="connsiteY31" fmla="*/ 131383 h 310689"/>
                <a:gd name="connsiteX32" fmla="*/ 4795 w 310082"/>
                <a:gd name="connsiteY32" fmla="*/ 136188 h 310689"/>
                <a:gd name="connsiteX33" fmla="*/ 21895 w 310082"/>
                <a:gd name="connsiteY33" fmla="*/ 136188 h 310689"/>
                <a:gd name="connsiteX34" fmla="*/ 21895 w 310082"/>
                <a:gd name="connsiteY34" fmla="*/ 306279 h 310689"/>
                <a:gd name="connsiteX35" fmla="*/ 26690 w 310082"/>
                <a:gd name="connsiteY35" fmla="*/ 311083 h 310689"/>
                <a:gd name="connsiteX36" fmla="*/ 283999 w 310082"/>
                <a:gd name="connsiteY36" fmla="*/ 311083 h 310689"/>
                <a:gd name="connsiteX37" fmla="*/ 288794 w 310082"/>
                <a:gd name="connsiteY37" fmla="*/ 306279 h 310689"/>
                <a:gd name="connsiteX38" fmla="*/ 288794 w 310082"/>
                <a:gd name="connsiteY38" fmla="*/ 278382 h 310689"/>
                <a:gd name="connsiteX39" fmla="*/ 283999 w 310082"/>
                <a:gd name="connsiteY39" fmla="*/ 273577 h 310689"/>
                <a:gd name="connsiteX40" fmla="*/ 279203 w 310082"/>
                <a:gd name="connsiteY40" fmla="*/ 278382 h 310689"/>
                <a:gd name="connsiteX41" fmla="*/ 279203 w 310082"/>
                <a:gd name="connsiteY41" fmla="*/ 301477 h 310689"/>
                <a:gd name="connsiteX42" fmla="*/ 184111 w 310082"/>
                <a:gd name="connsiteY42" fmla="*/ 301477 h 310689"/>
                <a:gd name="connsiteX43" fmla="*/ 184111 w 310082"/>
                <a:gd name="connsiteY43" fmla="*/ 139143 h 310689"/>
                <a:gd name="connsiteX44" fmla="*/ 211119 w 310082"/>
                <a:gd name="connsiteY44" fmla="*/ 221904 h 310689"/>
                <a:gd name="connsiteX45" fmla="*/ 214677 w 310082"/>
                <a:gd name="connsiteY45" fmla="*/ 225861 h 310689"/>
                <a:gd name="connsiteX46" fmla="*/ 215865 w 310082"/>
                <a:gd name="connsiteY46" fmla="*/ 226011 h 310689"/>
                <a:gd name="connsiteX47" fmla="*/ 219693 w 310082"/>
                <a:gd name="connsiteY47" fmla="*/ 224099 h 310689"/>
                <a:gd name="connsiteX48" fmla="*/ 238781 w 310082"/>
                <a:gd name="connsiteY48" fmla="*/ 194886 h 310689"/>
                <a:gd name="connsiteX49" fmla="*/ 266807 w 310082"/>
                <a:gd name="connsiteY49" fmla="*/ 216850 h 310689"/>
                <a:gd name="connsiteX50" fmla="*/ 272272 w 310082"/>
                <a:gd name="connsiteY50" fmla="*/ 217494 h 310689"/>
                <a:gd name="connsiteX51" fmla="*/ 274743 w 310082"/>
                <a:gd name="connsiteY51" fmla="*/ 212568 h 310689"/>
                <a:gd name="connsiteX52" fmla="*/ 253661 w 310082"/>
                <a:gd name="connsiteY52" fmla="*/ 136188 h 310689"/>
                <a:gd name="connsiteX53" fmla="*/ 279201 w 310082"/>
                <a:gd name="connsiteY53" fmla="*/ 136188 h 310689"/>
                <a:gd name="connsiteX54" fmla="*/ 279201 w 310082"/>
                <a:gd name="connsiteY54" fmla="*/ 259163 h 310689"/>
                <a:gd name="connsiteX55" fmla="*/ 283996 w 310082"/>
                <a:gd name="connsiteY55" fmla="*/ 263968 h 310689"/>
                <a:gd name="connsiteX56" fmla="*/ 288792 w 310082"/>
                <a:gd name="connsiteY56" fmla="*/ 259163 h 310689"/>
                <a:gd name="connsiteX57" fmla="*/ 288792 w 310082"/>
                <a:gd name="connsiteY57" fmla="*/ 136188 h 310689"/>
                <a:gd name="connsiteX58" fmla="*/ 305894 w 310082"/>
                <a:gd name="connsiteY58" fmla="*/ 136188 h 310689"/>
                <a:gd name="connsiteX59" fmla="*/ 310687 w 310082"/>
                <a:gd name="connsiteY59" fmla="*/ 131383 h 310689"/>
                <a:gd name="connsiteX60" fmla="*/ 310687 w 310082"/>
                <a:gd name="connsiteY60" fmla="*/ 67009 h 310689"/>
                <a:gd name="connsiteX61" fmla="*/ 305894 w 310082"/>
                <a:gd name="connsiteY61" fmla="*/ 62204 h 310689"/>
                <a:gd name="connsiteX62" fmla="*/ 244387 w 310082"/>
                <a:gd name="connsiteY62" fmla="*/ 11217 h 310689"/>
                <a:gd name="connsiteX63" fmla="*/ 257823 w 310082"/>
                <a:gd name="connsiteY63" fmla="*/ 10833 h 310689"/>
                <a:gd name="connsiteX64" fmla="*/ 267169 w 310082"/>
                <a:gd name="connsiteY64" fmla="*/ 20487 h 310689"/>
                <a:gd name="connsiteX65" fmla="*/ 274832 w 310082"/>
                <a:gd name="connsiteY65" fmla="*/ 41128 h 310689"/>
                <a:gd name="connsiteX66" fmla="*/ 274043 w 310082"/>
                <a:gd name="connsiteY66" fmla="*/ 54568 h 310689"/>
                <a:gd name="connsiteX67" fmla="*/ 263628 w 310082"/>
                <a:gd name="connsiteY67" fmla="*/ 63059 h 310689"/>
                <a:gd name="connsiteX68" fmla="*/ 187299 w 310082"/>
                <a:gd name="connsiteY68" fmla="*/ 84114 h 310689"/>
                <a:gd name="connsiteX69" fmla="*/ 187299 w 310082"/>
                <a:gd name="connsiteY69" fmla="*/ 61023 h 310689"/>
                <a:gd name="connsiteX70" fmla="*/ 257872 w 310082"/>
                <a:gd name="connsiteY70" fmla="*/ 43843 h 310689"/>
                <a:gd name="connsiteX71" fmla="*/ 264555 w 310082"/>
                <a:gd name="connsiteY71" fmla="*/ 44988 h 310689"/>
                <a:gd name="connsiteX72" fmla="*/ 265697 w 310082"/>
                <a:gd name="connsiteY72" fmla="*/ 38290 h 310689"/>
                <a:gd name="connsiteX73" fmla="*/ 214234 w 310082"/>
                <a:gd name="connsiteY73" fmla="*/ 36613 h 310689"/>
                <a:gd name="connsiteX74" fmla="*/ 187299 w 310082"/>
                <a:gd name="connsiteY74" fmla="*/ 49887 h 310689"/>
                <a:gd name="connsiteX75" fmla="*/ 187299 w 310082"/>
                <a:gd name="connsiteY75" fmla="*/ 46341 h 310689"/>
                <a:gd name="connsiteX76" fmla="*/ 185808 w 310082"/>
                <a:gd name="connsiteY76" fmla="*/ 39093 h 310689"/>
                <a:gd name="connsiteX77" fmla="*/ 141705 w 310082"/>
                <a:gd name="connsiteY77" fmla="*/ 37599 h 310689"/>
                <a:gd name="connsiteX78" fmla="*/ 168984 w 310082"/>
                <a:gd name="connsiteY78" fmla="*/ 37599 h 310689"/>
                <a:gd name="connsiteX79" fmla="*/ 177709 w 310082"/>
                <a:gd name="connsiteY79" fmla="*/ 46341 h 310689"/>
                <a:gd name="connsiteX80" fmla="*/ 177709 w 310082"/>
                <a:gd name="connsiteY80" fmla="*/ 86054 h 310689"/>
                <a:gd name="connsiteX81" fmla="*/ 168984 w 310082"/>
                <a:gd name="connsiteY81" fmla="*/ 94796 h 310689"/>
                <a:gd name="connsiteX82" fmla="*/ 141705 w 310082"/>
                <a:gd name="connsiteY82" fmla="*/ 94796 h 310689"/>
                <a:gd name="connsiteX83" fmla="*/ 132980 w 310082"/>
                <a:gd name="connsiteY83" fmla="*/ 86054 h 310689"/>
                <a:gd name="connsiteX84" fmla="*/ 132980 w 310082"/>
                <a:gd name="connsiteY84" fmla="*/ 46341 h 310689"/>
                <a:gd name="connsiteX85" fmla="*/ 141705 w 310082"/>
                <a:gd name="connsiteY85" fmla="*/ 37599 h 310689"/>
                <a:gd name="connsiteX86" fmla="*/ 133646 w 310082"/>
                <a:gd name="connsiteY86" fmla="*/ 126576 h 310689"/>
                <a:gd name="connsiteX87" fmla="*/ 148596 w 310082"/>
                <a:gd name="connsiteY87" fmla="*/ 104406 h 310689"/>
                <a:gd name="connsiteX88" fmla="*/ 162088 w 310082"/>
                <a:gd name="connsiteY88" fmla="*/ 104406 h 310689"/>
                <a:gd name="connsiteX89" fmla="*/ 177038 w 310082"/>
                <a:gd name="connsiteY89" fmla="*/ 126576 h 310689"/>
                <a:gd name="connsiteX90" fmla="*/ 36646 w 310082"/>
                <a:gd name="connsiteY90" fmla="*/ 54568 h 310689"/>
                <a:gd name="connsiteX91" fmla="*/ 35854 w 310082"/>
                <a:gd name="connsiteY91" fmla="*/ 41130 h 310689"/>
                <a:gd name="connsiteX92" fmla="*/ 43522 w 310082"/>
                <a:gd name="connsiteY92" fmla="*/ 20485 h 310689"/>
                <a:gd name="connsiteX93" fmla="*/ 52866 w 310082"/>
                <a:gd name="connsiteY93" fmla="*/ 10833 h 310689"/>
                <a:gd name="connsiteX94" fmla="*/ 66299 w 310082"/>
                <a:gd name="connsiteY94" fmla="*/ 11217 h 310689"/>
                <a:gd name="connsiteX95" fmla="*/ 124881 w 310082"/>
                <a:gd name="connsiteY95" fmla="*/ 39097 h 310689"/>
                <a:gd name="connsiteX96" fmla="*/ 123390 w 310082"/>
                <a:gd name="connsiteY96" fmla="*/ 46344 h 310689"/>
                <a:gd name="connsiteX97" fmla="*/ 123390 w 310082"/>
                <a:gd name="connsiteY97" fmla="*/ 50163 h 310689"/>
                <a:gd name="connsiteX98" fmla="*/ 95981 w 310082"/>
                <a:gd name="connsiteY98" fmla="*/ 36613 h 310689"/>
                <a:gd name="connsiteX99" fmla="*/ 44518 w 310082"/>
                <a:gd name="connsiteY99" fmla="*/ 38290 h 310689"/>
                <a:gd name="connsiteX100" fmla="*/ 45660 w 310082"/>
                <a:gd name="connsiteY100" fmla="*/ 44988 h 310689"/>
                <a:gd name="connsiteX101" fmla="*/ 52342 w 310082"/>
                <a:gd name="connsiteY101" fmla="*/ 43843 h 310689"/>
                <a:gd name="connsiteX102" fmla="*/ 123390 w 310082"/>
                <a:gd name="connsiteY102" fmla="*/ 61316 h 310689"/>
                <a:gd name="connsiteX103" fmla="*/ 123390 w 310082"/>
                <a:gd name="connsiteY103" fmla="*/ 84114 h 310689"/>
                <a:gd name="connsiteX104" fmla="*/ 47064 w 310082"/>
                <a:gd name="connsiteY104" fmla="*/ 63061 h 310689"/>
                <a:gd name="connsiteX105" fmla="*/ 36646 w 310082"/>
                <a:gd name="connsiteY105" fmla="*/ 54568 h 310689"/>
                <a:gd name="connsiteX106" fmla="*/ 125542 w 310082"/>
                <a:gd name="connsiteY106" fmla="*/ 94673 h 310689"/>
                <a:gd name="connsiteX107" fmla="*/ 137119 w 310082"/>
                <a:gd name="connsiteY107" fmla="*/ 103821 h 310689"/>
                <a:gd name="connsiteX108" fmla="*/ 92013 w 310082"/>
                <a:gd name="connsiteY108" fmla="*/ 209056 h 310689"/>
                <a:gd name="connsiteX109" fmla="*/ 77798 w 310082"/>
                <a:gd name="connsiteY109" fmla="*/ 185709 h 310689"/>
                <a:gd name="connsiteX110" fmla="*/ 74759 w 310082"/>
                <a:gd name="connsiteY110" fmla="*/ 183336 h 310689"/>
                <a:gd name="connsiteX111" fmla="*/ 70961 w 310082"/>
                <a:gd name="connsiteY111" fmla="*/ 183971 h 310689"/>
                <a:gd name="connsiteX112" fmla="*/ 47604 w 310082"/>
                <a:gd name="connsiteY112" fmla="*/ 201059 h 310689"/>
                <a:gd name="connsiteX113" fmla="*/ 94493 w 310082"/>
                <a:gd name="connsiteY113" fmla="*/ 86108 h 310689"/>
                <a:gd name="connsiteX114" fmla="*/ 31486 w 310082"/>
                <a:gd name="connsiteY114" fmla="*/ 136188 h 310689"/>
                <a:gd name="connsiteX115" fmla="*/ 57029 w 310082"/>
                <a:gd name="connsiteY115" fmla="*/ 136188 h 310689"/>
                <a:gd name="connsiteX116" fmla="*/ 35944 w 310082"/>
                <a:gd name="connsiteY116" fmla="*/ 212568 h 310689"/>
                <a:gd name="connsiteX117" fmla="*/ 38414 w 310082"/>
                <a:gd name="connsiteY117" fmla="*/ 217494 h 310689"/>
                <a:gd name="connsiteX118" fmla="*/ 43880 w 310082"/>
                <a:gd name="connsiteY118" fmla="*/ 216850 h 310689"/>
                <a:gd name="connsiteX119" fmla="*/ 71908 w 310082"/>
                <a:gd name="connsiteY119" fmla="*/ 194886 h 310689"/>
                <a:gd name="connsiteX120" fmla="*/ 90996 w 310082"/>
                <a:gd name="connsiteY120" fmla="*/ 224099 h 310689"/>
                <a:gd name="connsiteX121" fmla="*/ 94824 w 310082"/>
                <a:gd name="connsiteY121" fmla="*/ 226013 h 310689"/>
                <a:gd name="connsiteX122" fmla="*/ 96012 w 310082"/>
                <a:gd name="connsiteY122" fmla="*/ 225861 h 310689"/>
                <a:gd name="connsiteX123" fmla="*/ 99567 w 310082"/>
                <a:gd name="connsiteY123" fmla="*/ 221904 h 310689"/>
                <a:gd name="connsiteX124" fmla="*/ 126575 w 310082"/>
                <a:gd name="connsiteY124" fmla="*/ 139140 h 310689"/>
                <a:gd name="connsiteX125" fmla="*/ 126575 w 310082"/>
                <a:gd name="connsiteY125" fmla="*/ 301477 h 310689"/>
                <a:gd name="connsiteX126" fmla="*/ 31486 w 310082"/>
                <a:gd name="connsiteY126" fmla="*/ 301477 h 310689"/>
                <a:gd name="connsiteX127" fmla="*/ 136166 w 310082"/>
                <a:gd name="connsiteY127" fmla="*/ 301477 h 310689"/>
                <a:gd name="connsiteX128" fmla="*/ 136166 w 310082"/>
                <a:gd name="connsiteY128" fmla="*/ 136188 h 310689"/>
                <a:gd name="connsiteX129" fmla="*/ 174523 w 310082"/>
                <a:gd name="connsiteY129" fmla="*/ 136188 h 310689"/>
                <a:gd name="connsiteX130" fmla="*/ 174523 w 310082"/>
                <a:gd name="connsiteY130" fmla="*/ 301477 h 310689"/>
                <a:gd name="connsiteX131" fmla="*/ 239728 w 310082"/>
                <a:gd name="connsiteY131" fmla="*/ 183971 h 310689"/>
                <a:gd name="connsiteX132" fmla="*/ 235930 w 310082"/>
                <a:gd name="connsiteY132" fmla="*/ 183339 h 310689"/>
                <a:gd name="connsiteX133" fmla="*/ 232891 w 310082"/>
                <a:gd name="connsiteY133" fmla="*/ 185709 h 310689"/>
                <a:gd name="connsiteX134" fmla="*/ 218676 w 310082"/>
                <a:gd name="connsiteY134" fmla="*/ 209056 h 310689"/>
                <a:gd name="connsiteX135" fmla="*/ 173568 w 310082"/>
                <a:gd name="connsiteY135" fmla="*/ 103824 h 310689"/>
                <a:gd name="connsiteX136" fmla="*/ 185147 w 310082"/>
                <a:gd name="connsiteY136" fmla="*/ 94673 h 310689"/>
                <a:gd name="connsiteX137" fmla="*/ 216204 w 310082"/>
                <a:gd name="connsiteY137" fmla="*/ 86106 h 310689"/>
                <a:gd name="connsiteX138" fmla="*/ 263087 w 310082"/>
                <a:gd name="connsiteY138" fmla="*/ 201059 h 310689"/>
                <a:gd name="connsiteX139" fmla="*/ 239728 w 310082"/>
                <a:gd name="connsiteY139" fmla="*/ 183971 h 310689"/>
                <a:gd name="connsiteX140" fmla="*/ 301098 w 310082"/>
                <a:gd name="connsiteY140" fmla="*/ 126579 h 310689"/>
                <a:gd name="connsiteX141" fmla="*/ 249510 w 310082"/>
                <a:gd name="connsiteY141" fmla="*/ 126579 h 310689"/>
                <a:gd name="connsiteX142" fmla="*/ 225920 w 310082"/>
                <a:gd name="connsiteY142" fmla="*/ 83427 h 310689"/>
                <a:gd name="connsiteX143" fmla="*/ 266171 w 310082"/>
                <a:gd name="connsiteY143" fmla="*/ 72324 h 310689"/>
                <a:gd name="connsiteX144" fmla="*/ 267793 w 310082"/>
                <a:gd name="connsiteY144" fmla="*/ 71811 h 310689"/>
                <a:gd name="connsiteX145" fmla="*/ 301098 w 310082"/>
                <a:gd name="connsiteY145" fmla="*/ 71811 h 31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10082" h="310689">
                  <a:moveTo>
                    <a:pt x="305894" y="62204"/>
                  </a:moveTo>
                  <a:lnTo>
                    <a:pt x="280597" y="62204"/>
                  </a:lnTo>
                  <a:cubicBezTo>
                    <a:pt x="281332" y="61171"/>
                    <a:pt x="281998" y="60085"/>
                    <a:pt x="282581" y="58948"/>
                  </a:cubicBezTo>
                  <a:cubicBezTo>
                    <a:pt x="285928" y="52398"/>
                    <a:pt x="286381" y="44684"/>
                    <a:pt x="283824" y="37782"/>
                  </a:cubicBezTo>
                  <a:lnTo>
                    <a:pt x="276158" y="17138"/>
                  </a:lnTo>
                  <a:cubicBezTo>
                    <a:pt x="273602" y="10244"/>
                    <a:pt x="268233" y="4700"/>
                    <a:pt x="261433" y="1931"/>
                  </a:cubicBezTo>
                  <a:cubicBezTo>
                    <a:pt x="254625" y="-841"/>
                    <a:pt x="246914" y="-620"/>
                    <a:pt x="240275" y="2539"/>
                  </a:cubicBezTo>
                  <a:lnTo>
                    <a:pt x="179607" y="31407"/>
                  </a:lnTo>
                  <a:cubicBezTo>
                    <a:pt x="176609" y="29260"/>
                    <a:pt x="172942" y="27992"/>
                    <a:pt x="168984" y="27992"/>
                  </a:cubicBezTo>
                  <a:lnTo>
                    <a:pt x="141705" y="27992"/>
                  </a:lnTo>
                  <a:cubicBezTo>
                    <a:pt x="137747" y="27992"/>
                    <a:pt x="134077" y="29263"/>
                    <a:pt x="131079" y="31410"/>
                  </a:cubicBezTo>
                  <a:lnTo>
                    <a:pt x="70414" y="2537"/>
                  </a:lnTo>
                  <a:cubicBezTo>
                    <a:pt x="63775" y="-620"/>
                    <a:pt x="56064" y="-841"/>
                    <a:pt x="49256" y="1931"/>
                  </a:cubicBezTo>
                  <a:cubicBezTo>
                    <a:pt x="42456" y="4700"/>
                    <a:pt x="37087" y="10244"/>
                    <a:pt x="34532" y="17136"/>
                  </a:cubicBezTo>
                  <a:lnTo>
                    <a:pt x="26866" y="37784"/>
                  </a:lnTo>
                  <a:cubicBezTo>
                    <a:pt x="24308" y="44684"/>
                    <a:pt x="24761" y="52398"/>
                    <a:pt x="28110" y="58948"/>
                  </a:cubicBezTo>
                  <a:cubicBezTo>
                    <a:pt x="28691" y="60085"/>
                    <a:pt x="29359" y="61173"/>
                    <a:pt x="30094" y="62204"/>
                  </a:cubicBezTo>
                  <a:lnTo>
                    <a:pt x="4795" y="62204"/>
                  </a:lnTo>
                  <a:cubicBezTo>
                    <a:pt x="2148" y="62204"/>
                    <a:pt x="0" y="64353"/>
                    <a:pt x="0" y="67009"/>
                  </a:cubicBezTo>
                  <a:lnTo>
                    <a:pt x="0" y="101596"/>
                  </a:lnTo>
                  <a:cubicBezTo>
                    <a:pt x="0" y="104249"/>
                    <a:pt x="2148" y="106400"/>
                    <a:pt x="4795" y="106400"/>
                  </a:cubicBezTo>
                  <a:cubicBezTo>
                    <a:pt x="7443" y="106400"/>
                    <a:pt x="9591" y="104249"/>
                    <a:pt x="9591" y="101596"/>
                  </a:cubicBezTo>
                  <a:lnTo>
                    <a:pt x="9591" y="71811"/>
                  </a:lnTo>
                  <a:lnTo>
                    <a:pt x="42897" y="71811"/>
                  </a:lnTo>
                  <a:cubicBezTo>
                    <a:pt x="43430" y="71998"/>
                    <a:pt x="43970" y="72172"/>
                    <a:pt x="44518" y="72324"/>
                  </a:cubicBezTo>
                  <a:lnTo>
                    <a:pt x="84774" y="83427"/>
                  </a:lnTo>
                  <a:cubicBezTo>
                    <a:pt x="75828" y="97162"/>
                    <a:pt x="67937" y="111609"/>
                    <a:pt x="61181" y="126579"/>
                  </a:cubicBezTo>
                  <a:lnTo>
                    <a:pt x="9591" y="126579"/>
                  </a:lnTo>
                  <a:lnTo>
                    <a:pt x="9591" y="120812"/>
                  </a:lnTo>
                  <a:cubicBezTo>
                    <a:pt x="9591" y="118159"/>
                    <a:pt x="7443" y="116010"/>
                    <a:pt x="4795" y="116010"/>
                  </a:cubicBezTo>
                  <a:cubicBezTo>
                    <a:pt x="2148" y="116010"/>
                    <a:pt x="0" y="118159"/>
                    <a:pt x="0" y="120812"/>
                  </a:cubicBezTo>
                  <a:lnTo>
                    <a:pt x="0" y="131383"/>
                  </a:lnTo>
                  <a:cubicBezTo>
                    <a:pt x="0" y="134036"/>
                    <a:pt x="2148" y="136188"/>
                    <a:pt x="4795" y="136188"/>
                  </a:cubicBezTo>
                  <a:lnTo>
                    <a:pt x="21895" y="136188"/>
                  </a:lnTo>
                  <a:lnTo>
                    <a:pt x="21895" y="306279"/>
                  </a:lnTo>
                  <a:cubicBezTo>
                    <a:pt x="21895" y="308934"/>
                    <a:pt x="24043" y="311083"/>
                    <a:pt x="26690" y="311083"/>
                  </a:cubicBezTo>
                  <a:lnTo>
                    <a:pt x="283999" y="311083"/>
                  </a:lnTo>
                  <a:cubicBezTo>
                    <a:pt x="286646" y="311083"/>
                    <a:pt x="288794" y="308934"/>
                    <a:pt x="288794" y="306279"/>
                  </a:cubicBezTo>
                  <a:lnTo>
                    <a:pt x="288794" y="278382"/>
                  </a:lnTo>
                  <a:cubicBezTo>
                    <a:pt x="288794" y="275729"/>
                    <a:pt x="286646" y="273577"/>
                    <a:pt x="283999" y="273577"/>
                  </a:cubicBezTo>
                  <a:cubicBezTo>
                    <a:pt x="281348" y="273577"/>
                    <a:pt x="279203" y="275729"/>
                    <a:pt x="279203" y="278382"/>
                  </a:cubicBezTo>
                  <a:lnTo>
                    <a:pt x="279203" y="301477"/>
                  </a:lnTo>
                  <a:lnTo>
                    <a:pt x="184111" y="301477"/>
                  </a:lnTo>
                  <a:lnTo>
                    <a:pt x="184111" y="139143"/>
                  </a:lnTo>
                  <a:cubicBezTo>
                    <a:pt x="197693" y="164918"/>
                    <a:pt x="206888" y="192946"/>
                    <a:pt x="211119" y="221904"/>
                  </a:cubicBezTo>
                  <a:cubicBezTo>
                    <a:pt x="211399" y="223821"/>
                    <a:pt x="212803" y="225381"/>
                    <a:pt x="214677" y="225861"/>
                  </a:cubicBezTo>
                  <a:cubicBezTo>
                    <a:pt x="215071" y="225963"/>
                    <a:pt x="215469" y="226011"/>
                    <a:pt x="215865" y="226011"/>
                  </a:cubicBezTo>
                  <a:cubicBezTo>
                    <a:pt x="217346" y="226011"/>
                    <a:pt x="218773" y="225322"/>
                    <a:pt x="219693" y="224099"/>
                  </a:cubicBezTo>
                  <a:cubicBezTo>
                    <a:pt x="226586" y="214936"/>
                    <a:pt x="232996" y="205127"/>
                    <a:pt x="238781" y="194886"/>
                  </a:cubicBezTo>
                  <a:cubicBezTo>
                    <a:pt x="248472" y="201498"/>
                    <a:pt x="257880" y="208870"/>
                    <a:pt x="266807" y="216850"/>
                  </a:cubicBezTo>
                  <a:cubicBezTo>
                    <a:pt x="268312" y="218194"/>
                    <a:pt x="270497" y="218453"/>
                    <a:pt x="272272" y="217494"/>
                  </a:cubicBezTo>
                  <a:cubicBezTo>
                    <a:pt x="274048" y="216537"/>
                    <a:pt x="275036" y="214568"/>
                    <a:pt x="274743" y="212568"/>
                  </a:cubicBezTo>
                  <a:cubicBezTo>
                    <a:pt x="270914" y="186403"/>
                    <a:pt x="263777" y="160672"/>
                    <a:pt x="253661" y="136188"/>
                  </a:cubicBezTo>
                  <a:lnTo>
                    <a:pt x="279201" y="136188"/>
                  </a:lnTo>
                  <a:lnTo>
                    <a:pt x="279201" y="259163"/>
                  </a:lnTo>
                  <a:cubicBezTo>
                    <a:pt x="279201" y="261819"/>
                    <a:pt x="281348" y="263968"/>
                    <a:pt x="283996" y="263968"/>
                  </a:cubicBezTo>
                  <a:cubicBezTo>
                    <a:pt x="286646" y="263968"/>
                    <a:pt x="288792" y="261819"/>
                    <a:pt x="288792" y="259163"/>
                  </a:cubicBezTo>
                  <a:lnTo>
                    <a:pt x="288792" y="136188"/>
                  </a:lnTo>
                  <a:lnTo>
                    <a:pt x="305894" y="136188"/>
                  </a:lnTo>
                  <a:cubicBezTo>
                    <a:pt x="308541" y="136188"/>
                    <a:pt x="310687" y="134036"/>
                    <a:pt x="310687" y="131383"/>
                  </a:cubicBezTo>
                  <a:lnTo>
                    <a:pt x="310687" y="67009"/>
                  </a:lnTo>
                  <a:cubicBezTo>
                    <a:pt x="310689" y="64353"/>
                    <a:pt x="308544" y="62204"/>
                    <a:pt x="305894" y="62204"/>
                  </a:cubicBezTo>
                  <a:close/>
                  <a:moveTo>
                    <a:pt x="244387" y="11217"/>
                  </a:moveTo>
                  <a:cubicBezTo>
                    <a:pt x="248666" y="9184"/>
                    <a:pt x="253435" y="9047"/>
                    <a:pt x="257823" y="10833"/>
                  </a:cubicBezTo>
                  <a:cubicBezTo>
                    <a:pt x="262203" y="12616"/>
                    <a:pt x="265521" y="16043"/>
                    <a:pt x="267169" y="20487"/>
                  </a:cubicBezTo>
                  <a:lnTo>
                    <a:pt x="274832" y="41128"/>
                  </a:lnTo>
                  <a:cubicBezTo>
                    <a:pt x="276482" y="45574"/>
                    <a:pt x="276200" y="50348"/>
                    <a:pt x="274043" y="54568"/>
                  </a:cubicBezTo>
                  <a:cubicBezTo>
                    <a:pt x="271889" y="58786"/>
                    <a:pt x="268188" y="61802"/>
                    <a:pt x="263628" y="63059"/>
                  </a:cubicBezTo>
                  <a:lnTo>
                    <a:pt x="187299" y="84114"/>
                  </a:lnTo>
                  <a:lnTo>
                    <a:pt x="187299" y="61023"/>
                  </a:lnTo>
                  <a:cubicBezTo>
                    <a:pt x="204456" y="50498"/>
                    <a:pt x="247227" y="28788"/>
                    <a:pt x="257872" y="43843"/>
                  </a:cubicBezTo>
                  <a:cubicBezTo>
                    <a:pt x="259401" y="46006"/>
                    <a:pt x="262393" y="46522"/>
                    <a:pt x="264555" y="44988"/>
                  </a:cubicBezTo>
                  <a:cubicBezTo>
                    <a:pt x="266716" y="43453"/>
                    <a:pt x="267228" y="40454"/>
                    <a:pt x="265697" y="38290"/>
                  </a:cubicBezTo>
                  <a:cubicBezTo>
                    <a:pt x="257481" y="26669"/>
                    <a:pt x="240168" y="26104"/>
                    <a:pt x="214234" y="36613"/>
                  </a:cubicBezTo>
                  <a:cubicBezTo>
                    <a:pt x="203550" y="40940"/>
                    <a:pt x="193688" y="46222"/>
                    <a:pt x="187299" y="49887"/>
                  </a:cubicBezTo>
                  <a:lnTo>
                    <a:pt x="187299" y="46341"/>
                  </a:lnTo>
                  <a:cubicBezTo>
                    <a:pt x="187299" y="43769"/>
                    <a:pt x="186766" y="41318"/>
                    <a:pt x="185808" y="39093"/>
                  </a:cubicBezTo>
                  <a:close/>
                  <a:moveTo>
                    <a:pt x="141705" y="37599"/>
                  </a:moveTo>
                  <a:lnTo>
                    <a:pt x="168984" y="37599"/>
                  </a:lnTo>
                  <a:cubicBezTo>
                    <a:pt x="173795" y="37599"/>
                    <a:pt x="177709" y="41522"/>
                    <a:pt x="177709" y="46341"/>
                  </a:cubicBezTo>
                  <a:lnTo>
                    <a:pt x="177709" y="86054"/>
                  </a:lnTo>
                  <a:cubicBezTo>
                    <a:pt x="177709" y="90875"/>
                    <a:pt x="173795" y="94796"/>
                    <a:pt x="168984" y="94796"/>
                  </a:cubicBezTo>
                  <a:lnTo>
                    <a:pt x="141705" y="94796"/>
                  </a:lnTo>
                  <a:cubicBezTo>
                    <a:pt x="136894" y="94796"/>
                    <a:pt x="132980" y="90875"/>
                    <a:pt x="132980" y="86054"/>
                  </a:cubicBezTo>
                  <a:lnTo>
                    <a:pt x="132980" y="46341"/>
                  </a:lnTo>
                  <a:cubicBezTo>
                    <a:pt x="132980" y="41520"/>
                    <a:pt x="136894" y="37599"/>
                    <a:pt x="141705" y="37599"/>
                  </a:cubicBezTo>
                  <a:close/>
                  <a:moveTo>
                    <a:pt x="133646" y="126576"/>
                  </a:moveTo>
                  <a:cubicBezTo>
                    <a:pt x="138233" y="118940"/>
                    <a:pt x="143225" y="111540"/>
                    <a:pt x="148596" y="104406"/>
                  </a:cubicBezTo>
                  <a:lnTo>
                    <a:pt x="162088" y="104406"/>
                  </a:lnTo>
                  <a:cubicBezTo>
                    <a:pt x="167462" y="111540"/>
                    <a:pt x="172454" y="118940"/>
                    <a:pt x="177038" y="126576"/>
                  </a:cubicBezTo>
                  <a:close/>
                  <a:moveTo>
                    <a:pt x="36646" y="54568"/>
                  </a:moveTo>
                  <a:cubicBezTo>
                    <a:pt x="34489" y="50348"/>
                    <a:pt x="34207" y="45574"/>
                    <a:pt x="35854" y="41130"/>
                  </a:cubicBezTo>
                  <a:lnTo>
                    <a:pt x="43522" y="20485"/>
                  </a:lnTo>
                  <a:cubicBezTo>
                    <a:pt x="45167" y="16043"/>
                    <a:pt x="48486" y="12616"/>
                    <a:pt x="52866" y="10833"/>
                  </a:cubicBezTo>
                  <a:cubicBezTo>
                    <a:pt x="57252" y="9047"/>
                    <a:pt x="62023" y="9184"/>
                    <a:pt x="66299" y="11217"/>
                  </a:cubicBezTo>
                  <a:lnTo>
                    <a:pt x="124881" y="39097"/>
                  </a:lnTo>
                  <a:cubicBezTo>
                    <a:pt x="123923" y="41320"/>
                    <a:pt x="123390" y="43769"/>
                    <a:pt x="123390" y="46344"/>
                  </a:cubicBezTo>
                  <a:lnTo>
                    <a:pt x="123390" y="50163"/>
                  </a:lnTo>
                  <a:cubicBezTo>
                    <a:pt x="117023" y="46491"/>
                    <a:pt x="106937" y="41052"/>
                    <a:pt x="95981" y="36613"/>
                  </a:cubicBezTo>
                  <a:cubicBezTo>
                    <a:pt x="70049" y="26104"/>
                    <a:pt x="52734" y="26669"/>
                    <a:pt x="44518" y="38290"/>
                  </a:cubicBezTo>
                  <a:cubicBezTo>
                    <a:pt x="42987" y="40454"/>
                    <a:pt x="43499" y="43453"/>
                    <a:pt x="45660" y="44988"/>
                  </a:cubicBezTo>
                  <a:cubicBezTo>
                    <a:pt x="47822" y="46522"/>
                    <a:pt x="50814" y="46009"/>
                    <a:pt x="52342" y="43843"/>
                  </a:cubicBezTo>
                  <a:cubicBezTo>
                    <a:pt x="63087" y="28645"/>
                    <a:pt x="106562" y="50908"/>
                    <a:pt x="123390" y="61316"/>
                  </a:cubicBezTo>
                  <a:lnTo>
                    <a:pt x="123390" y="84114"/>
                  </a:lnTo>
                  <a:lnTo>
                    <a:pt x="47064" y="63061"/>
                  </a:lnTo>
                  <a:cubicBezTo>
                    <a:pt x="42501" y="61802"/>
                    <a:pt x="38801" y="58786"/>
                    <a:pt x="36646" y="54568"/>
                  </a:cubicBezTo>
                  <a:close/>
                  <a:moveTo>
                    <a:pt x="125542" y="94673"/>
                  </a:moveTo>
                  <a:cubicBezTo>
                    <a:pt x="127929" y="99147"/>
                    <a:pt x="132110" y="102522"/>
                    <a:pt x="137119" y="103821"/>
                  </a:cubicBezTo>
                  <a:cubicBezTo>
                    <a:pt x="114693" y="135171"/>
                    <a:pt x="99254" y="171193"/>
                    <a:pt x="92013" y="209056"/>
                  </a:cubicBezTo>
                  <a:cubicBezTo>
                    <a:pt x="86919" y="201598"/>
                    <a:pt x="82157" y="193782"/>
                    <a:pt x="77798" y="185709"/>
                  </a:cubicBezTo>
                  <a:cubicBezTo>
                    <a:pt x="77160" y="184526"/>
                    <a:pt x="76061" y="183667"/>
                    <a:pt x="74759" y="183336"/>
                  </a:cubicBezTo>
                  <a:cubicBezTo>
                    <a:pt x="73460" y="183006"/>
                    <a:pt x="72083" y="183237"/>
                    <a:pt x="70961" y="183971"/>
                  </a:cubicBezTo>
                  <a:cubicBezTo>
                    <a:pt x="62976" y="189188"/>
                    <a:pt x="55156" y="194912"/>
                    <a:pt x="47604" y="201059"/>
                  </a:cubicBezTo>
                  <a:cubicBezTo>
                    <a:pt x="55381" y="160156"/>
                    <a:pt x="71450" y="120717"/>
                    <a:pt x="94493" y="86108"/>
                  </a:cubicBezTo>
                  <a:close/>
                  <a:moveTo>
                    <a:pt x="31486" y="136188"/>
                  </a:moveTo>
                  <a:lnTo>
                    <a:pt x="57029" y="136188"/>
                  </a:lnTo>
                  <a:cubicBezTo>
                    <a:pt x="46912" y="160672"/>
                    <a:pt x="39775" y="186400"/>
                    <a:pt x="35944" y="212568"/>
                  </a:cubicBezTo>
                  <a:cubicBezTo>
                    <a:pt x="35653" y="214568"/>
                    <a:pt x="36639" y="216537"/>
                    <a:pt x="38414" y="217494"/>
                  </a:cubicBezTo>
                  <a:cubicBezTo>
                    <a:pt x="40192" y="218451"/>
                    <a:pt x="42375" y="218194"/>
                    <a:pt x="43880" y="216850"/>
                  </a:cubicBezTo>
                  <a:cubicBezTo>
                    <a:pt x="52807" y="208870"/>
                    <a:pt x="62215" y="201498"/>
                    <a:pt x="71908" y="194886"/>
                  </a:cubicBezTo>
                  <a:cubicBezTo>
                    <a:pt x="77693" y="205127"/>
                    <a:pt x="84101" y="214934"/>
                    <a:pt x="90996" y="224099"/>
                  </a:cubicBezTo>
                  <a:cubicBezTo>
                    <a:pt x="91916" y="225322"/>
                    <a:pt x="93343" y="226013"/>
                    <a:pt x="94824" y="226013"/>
                  </a:cubicBezTo>
                  <a:cubicBezTo>
                    <a:pt x="95220" y="226013"/>
                    <a:pt x="95618" y="225963"/>
                    <a:pt x="96012" y="225861"/>
                  </a:cubicBezTo>
                  <a:cubicBezTo>
                    <a:pt x="97887" y="225381"/>
                    <a:pt x="99288" y="223821"/>
                    <a:pt x="99567" y="221904"/>
                  </a:cubicBezTo>
                  <a:cubicBezTo>
                    <a:pt x="103801" y="192946"/>
                    <a:pt x="112996" y="164916"/>
                    <a:pt x="126575" y="139140"/>
                  </a:cubicBezTo>
                  <a:lnTo>
                    <a:pt x="126575" y="301477"/>
                  </a:lnTo>
                  <a:lnTo>
                    <a:pt x="31486" y="301477"/>
                  </a:lnTo>
                  <a:close/>
                  <a:moveTo>
                    <a:pt x="136166" y="301477"/>
                  </a:moveTo>
                  <a:lnTo>
                    <a:pt x="136166" y="136188"/>
                  </a:lnTo>
                  <a:lnTo>
                    <a:pt x="174523" y="136188"/>
                  </a:lnTo>
                  <a:lnTo>
                    <a:pt x="174523" y="301477"/>
                  </a:lnTo>
                  <a:close/>
                  <a:moveTo>
                    <a:pt x="239728" y="183971"/>
                  </a:moveTo>
                  <a:cubicBezTo>
                    <a:pt x="238606" y="183237"/>
                    <a:pt x="237227" y="183009"/>
                    <a:pt x="235930" y="183339"/>
                  </a:cubicBezTo>
                  <a:cubicBezTo>
                    <a:pt x="234631" y="183669"/>
                    <a:pt x="233529" y="184529"/>
                    <a:pt x="232891" y="185709"/>
                  </a:cubicBezTo>
                  <a:cubicBezTo>
                    <a:pt x="228532" y="193782"/>
                    <a:pt x="223770" y="201600"/>
                    <a:pt x="218676" y="209056"/>
                  </a:cubicBezTo>
                  <a:cubicBezTo>
                    <a:pt x="211435" y="171191"/>
                    <a:pt x="195996" y="135171"/>
                    <a:pt x="173568" y="103824"/>
                  </a:cubicBezTo>
                  <a:cubicBezTo>
                    <a:pt x="178576" y="102527"/>
                    <a:pt x="182760" y="99149"/>
                    <a:pt x="185147" y="94673"/>
                  </a:cubicBezTo>
                  <a:lnTo>
                    <a:pt x="216204" y="86106"/>
                  </a:lnTo>
                  <a:cubicBezTo>
                    <a:pt x="239241" y="120722"/>
                    <a:pt x="255310" y="160161"/>
                    <a:pt x="263087" y="201059"/>
                  </a:cubicBezTo>
                  <a:cubicBezTo>
                    <a:pt x="255533" y="194912"/>
                    <a:pt x="247713" y="189188"/>
                    <a:pt x="239728" y="183971"/>
                  </a:cubicBezTo>
                  <a:close/>
                  <a:moveTo>
                    <a:pt x="301098" y="126579"/>
                  </a:moveTo>
                  <a:lnTo>
                    <a:pt x="249510" y="126579"/>
                  </a:lnTo>
                  <a:cubicBezTo>
                    <a:pt x="242754" y="111609"/>
                    <a:pt x="234863" y="97162"/>
                    <a:pt x="225920" y="83427"/>
                  </a:cubicBezTo>
                  <a:lnTo>
                    <a:pt x="266171" y="72324"/>
                  </a:lnTo>
                  <a:cubicBezTo>
                    <a:pt x="266719" y="72172"/>
                    <a:pt x="267259" y="71998"/>
                    <a:pt x="267793" y="71811"/>
                  </a:cubicBezTo>
                  <a:lnTo>
                    <a:pt x="301098" y="71811"/>
                  </a:lnTo>
                  <a:close/>
                </a:path>
              </a:pathLst>
            </a:custGeom>
            <a:solidFill>
              <a:schemeClr val="bg1"/>
            </a:solidFill>
            <a:ln w="595" cap="flat">
              <a:noFill/>
              <a:prstDash val="solid"/>
              <a:miter/>
            </a:ln>
          </p:spPr>
          <p:txBody>
            <a:bodyPr rtlCol="1" anchor="ctr"/>
            <a:lstStyle/>
            <a:p>
              <a:endParaRPr lang="he-IL"/>
            </a:p>
          </p:txBody>
        </p:sp>
        <p:sp>
          <p:nvSpPr>
            <p:cNvPr id="24" name="גרפיקה 9">
              <a:extLst>
                <a:ext uri="{FF2B5EF4-FFF2-40B4-BE49-F238E27FC236}">
                  <a16:creationId xmlns:a16="http://schemas.microsoft.com/office/drawing/2014/main" id="{F62141F1-5C56-44F5-AD78-CA96662C7E17}"/>
                </a:ext>
              </a:extLst>
            </p:cNvPr>
            <p:cNvSpPr/>
            <p:nvPr/>
          </p:nvSpPr>
          <p:spPr>
            <a:xfrm>
              <a:off x="6123649" y="5813511"/>
              <a:ext cx="335132" cy="368285"/>
            </a:xfrm>
            <a:custGeom>
              <a:avLst/>
              <a:gdLst>
                <a:gd name="connsiteX0" fmla="*/ 331267 w 335132"/>
                <a:gd name="connsiteY0" fmla="*/ 97783 h 368285"/>
                <a:gd name="connsiteX1" fmla="*/ 324516 w 335132"/>
                <a:gd name="connsiteY1" fmla="*/ 94207 h 368285"/>
                <a:gd name="connsiteX2" fmla="*/ 320932 w 335132"/>
                <a:gd name="connsiteY2" fmla="*/ 100947 h 368285"/>
                <a:gd name="connsiteX3" fmla="*/ 324333 w 335132"/>
                <a:gd name="connsiteY3" fmla="*/ 124642 h 368285"/>
                <a:gd name="connsiteX4" fmla="*/ 263281 w 335132"/>
                <a:gd name="connsiteY4" fmla="*/ 215143 h 368285"/>
                <a:gd name="connsiteX5" fmla="*/ 263244 w 335132"/>
                <a:gd name="connsiteY5" fmla="*/ 215143 h 368285"/>
                <a:gd name="connsiteX6" fmla="*/ 263210 w 335132"/>
                <a:gd name="connsiteY6" fmla="*/ 215143 h 368285"/>
                <a:gd name="connsiteX7" fmla="*/ 214511 w 335132"/>
                <a:gd name="connsiteY7" fmla="*/ 174044 h 368285"/>
                <a:gd name="connsiteX8" fmla="*/ 244511 w 335132"/>
                <a:gd name="connsiteY8" fmla="*/ 88840 h 368285"/>
                <a:gd name="connsiteX9" fmla="*/ 241017 w 335132"/>
                <a:gd name="connsiteY9" fmla="*/ 61585 h 368285"/>
                <a:gd name="connsiteX10" fmla="*/ 263247 w 335132"/>
                <a:gd name="connsiteY10" fmla="*/ 57494 h 368285"/>
                <a:gd name="connsiteX11" fmla="*/ 310313 w 335132"/>
                <a:gd name="connsiteY11" fmla="*/ 80191 h 368285"/>
                <a:gd name="connsiteX12" fmla="*/ 317897 w 335132"/>
                <a:gd name="connsiteY12" fmla="*/ 81164 h 368285"/>
                <a:gd name="connsiteX13" fmla="*/ 318869 w 335132"/>
                <a:gd name="connsiteY13" fmla="*/ 73594 h 368285"/>
                <a:gd name="connsiteX14" fmla="*/ 263247 w 335132"/>
                <a:gd name="connsiteY14" fmla="*/ 46704 h 368285"/>
                <a:gd name="connsiteX15" fmla="*/ 237633 w 335132"/>
                <a:gd name="connsiteY15" fmla="*/ 51318 h 368285"/>
                <a:gd name="connsiteX16" fmla="*/ 162617 w 335132"/>
                <a:gd name="connsiteY16" fmla="*/ 0 h 368285"/>
                <a:gd name="connsiteX17" fmla="*/ 121621 w 335132"/>
                <a:gd name="connsiteY17" fmla="*/ 10922 h 368285"/>
                <a:gd name="connsiteX18" fmla="*/ 119701 w 335132"/>
                <a:gd name="connsiteY18" fmla="*/ 18306 h 368285"/>
                <a:gd name="connsiteX19" fmla="*/ 127099 w 335132"/>
                <a:gd name="connsiteY19" fmla="*/ 20222 h 368285"/>
                <a:gd name="connsiteX20" fmla="*/ 162617 w 335132"/>
                <a:gd name="connsiteY20" fmla="*/ 10790 h 368285"/>
                <a:gd name="connsiteX21" fmla="*/ 233697 w 335132"/>
                <a:gd name="connsiteY21" fmla="*/ 88840 h 368285"/>
                <a:gd name="connsiteX22" fmla="*/ 162623 w 335132"/>
                <a:gd name="connsiteY22" fmla="*/ 193749 h 368285"/>
                <a:gd name="connsiteX23" fmla="*/ 162617 w 335132"/>
                <a:gd name="connsiteY23" fmla="*/ 193749 h 368285"/>
                <a:gd name="connsiteX24" fmla="*/ 162611 w 335132"/>
                <a:gd name="connsiteY24" fmla="*/ 193749 h 368285"/>
                <a:gd name="connsiteX25" fmla="*/ 91539 w 335132"/>
                <a:gd name="connsiteY25" fmla="*/ 88840 h 368285"/>
                <a:gd name="connsiteX26" fmla="*/ 109144 w 335132"/>
                <a:gd name="connsiteY26" fmla="*/ 35580 h 368285"/>
                <a:gd name="connsiteX27" fmla="*/ 108397 w 335132"/>
                <a:gd name="connsiteY27" fmla="*/ 27988 h 368285"/>
                <a:gd name="connsiteX28" fmla="*/ 100788 w 335132"/>
                <a:gd name="connsiteY28" fmla="*/ 28733 h 368285"/>
                <a:gd name="connsiteX29" fmla="*/ 81336 w 335132"/>
                <a:gd name="connsiteY29" fmla="*/ 77202 h 368285"/>
                <a:gd name="connsiteX30" fmla="*/ 65765 w 335132"/>
                <a:gd name="connsiteY30" fmla="*/ 75373 h 368285"/>
                <a:gd name="connsiteX31" fmla="*/ 0 w 335132"/>
                <a:gd name="connsiteY31" fmla="*/ 146621 h 368285"/>
                <a:gd name="connsiteX32" fmla="*/ 13254 w 335132"/>
                <a:gd name="connsiteY32" fmla="*/ 197950 h 368285"/>
                <a:gd name="connsiteX33" fmla="*/ 20546 w 335132"/>
                <a:gd name="connsiteY33" fmla="*/ 200240 h 368285"/>
                <a:gd name="connsiteX34" fmla="*/ 22840 w 335132"/>
                <a:gd name="connsiteY34" fmla="*/ 192963 h 368285"/>
                <a:gd name="connsiteX35" fmla="*/ 10811 w 335132"/>
                <a:gd name="connsiteY35" fmla="*/ 146621 h 368285"/>
                <a:gd name="connsiteX36" fmla="*/ 65765 w 335132"/>
                <a:gd name="connsiteY36" fmla="*/ 86162 h 368285"/>
                <a:gd name="connsiteX37" fmla="*/ 80739 w 335132"/>
                <a:gd name="connsiteY37" fmla="*/ 88188 h 368285"/>
                <a:gd name="connsiteX38" fmla="*/ 114796 w 335132"/>
                <a:gd name="connsiteY38" fmla="*/ 178944 h 368285"/>
                <a:gd name="connsiteX39" fmla="*/ 65765 w 335132"/>
                <a:gd name="connsiteY39" fmla="*/ 228273 h 368285"/>
                <a:gd name="connsiteX40" fmla="*/ 36382 w 335132"/>
                <a:gd name="connsiteY40" fmla="*/ 212575 h 368285"/>
                <a:gd name="connsiteX41" fmla="*/ 28744 w 335132"/>
                <a:gd name="connsiteY41" fmla="*/ 212243 h 368285"/>
                <a:gd name="connsiteX42" fmla="*/ 28412 w 335132"/>
                <a:gd name="connsiteY42" fmla="*/ 219866 h 368285"/>
                <a:gd name="connsiteX43" fmla="*/ 54279 w 335132"/>
                <a:gd name="connsiteY43" fmla="*/ 237304 h 368285"/>
                <a:gd name="connsiteX44" fmla="*/ 50332 w 335132"/>
                <a:gd name="connsiteY44" fmla="*/ 252685 h 368285"/>
                <a:gd name="connsiteX45" fmla="*/ 55568 w 335132"/>
                <a:gd name="connsiteY45" fmla="*/ 259419 h 368285"/>
                <a:gd name="connsiteX46" fmla="*/ 63367 w 335132"/>
                <a:gd name="connsiteY46" fmla="*/ 259419 h 368285"/>
                <a:gd name="connsiteX47" fmla="*/ 61942 w 335132"/>
                <a:gd name="connsiteY47" fmla="*/ 286498 h 368285"/>
                <a:gd name="connsiteX48" fmla="*/ 61942 w 335132"/>
                <a:gd name="connsiteY48" fmla="*/ 330415 h 368285"/>
                <a:gd name="connsiteX49" fmla="*/ 61942 w 335132"/>
                <a:gd name="connsiteY49" fmla="*/ 359074 h 368285"/>
                <a:gd name="connsiteX50" fmla="*/ 61942 w 335132"/>
                <a:gd name="connsiteY50" fmla="*/ 366703 h 368285"/>
                <a:gd name="connsiteX51" fmla="*/ 69586 w 335132"/>
                <a:gd name="connsiteY51" fmla="*/ 366703 h 368285"/>
                <a:gd name="connsiteX52" fmla="*/ 69586 w 335132"/>
                <a:gd name="connsiteY52" fmla="*/ 322786 h 368285"/>
                <a:gd name="connsiteX53" fmla="*/ 69586 w 335132"/>
                <a:gd name="connsiteY53" fmla="*/ 294126 h 368285"/>
                <a:gd name="connsiteX54" fmla="*/ 75951 w 335132"/>
                <a:gd name="connsiteY54" fmla="*/ 259419 h 368285"/>
                <a:gd name="connsiteX55" fmla="*/ 75962 w 335132"/>
                <a:gd name="connsiteY55" fmla="*/ 259419 h 368285"/>
                <a:gd name="connsiteX56" fmla="*/ 81199 w 335132"/>
                <a:gd name="connsiteY56" fmla="*/ 252685 h 368285"/>
                <a:gd name="connsiteX57" fmla="*/ 77257 w 335132"/>
                <a:gd name="connsiteY57" fmla="*/ 237329 h 368285"/>
                <a:gd name="connsiteX58" fmla="*/ 123135 w 335132"/>
                <a:gd name="connsiteY58" fmla="*/ 187377 h 368285"/>
                <a:gd name="connsiteX59" fmla="*/ 149869 w 335132"/>
                <a:gd name="connsiteY59" fmla="*/ 202743 h 368285"/>
                <a:gd name="connsiteX60" fmla="*/ 144459 w 335132"/>
                <a:gd name="connsiteY60" fmla="*/ 223600 h 368285"/>
                <a:gd name="connsiteX61" fmla="*/ 149695 w 335132"/>
                <a:gd name="connsiteY61" fmla="*/ 230336 h 368285"/>
                <a:gd name="connsiteX62" fmla="*/ 157296 w 335132"/>
                <a:gd name="connsiteY62" fmla="*/ 230336 h 368285"/>
                <a:gd name="connsiteX63" fmla="*/ 166364 w 335132"/>
                <a:gd name="connsiteY63" fmla="*/ 247885 h 368285"/>
                <a:gd name="connsiteX64" fmla="*/ 172721 w 335132"/>
                <a:gd name="connsiteY64" fmla="*/ 262938 h 368285"/>
                <a:gd name="connsiteX65" fmla="*/ 162955 w 335132"/>
                <a:gd name="connsiteY65" fmla="*/ 259509 h 368285"/>
                <a:gd name="connsiteX66" fmla="*/ 147318 w 335132"/>
                <a:gd name="connsiteY66" fmla="*/ 275115 h 368285"/>
                <a:gd name="connsiteX67" fmla="*/ 161276 w 335132"/>
                <a:gd name="connsiteY67" fmla="*/ 290628 h 368285"/>
                <a:gd name="connsiteX68" fmla="*/ 161421 w 335132"/>
                <a:gd name="connsiteY68" fmla="*/ 332410 h 368285"/>
                <a:gd name="connsiteX69" fmla="*/ 161421 w 335132"/>
                <a:gd name="connsiteY69" fmla="*/ 359074 h 368285"/>
                <a:gd name="connsiteX70" fmla="*/ 161421 w 335132"/>
                <a:gd name="connsiteY70" fmla="*/ 366706 h 368285"/>
                <a:gd name="connsiteX71" fmla="*/ 169064 w 335132"/>
                <a:gd name="connsiteY71" fmla="*/ 366706 h 368285"/>
                <a:gd name="connsiteX72" fmla="*/ 169064 w 335132"/>
                <a:gd name="connsiteY72" fmla="*/ 324778 h 368285"/>
                <a:gd name="connsiteX73" fmla="*/ 169064 w 335132"/>
                <a:gd name="connsiteY73" fmla="*/ 298110 h 368285"/>
                <a:gd name="connsiteX74" fmla="*/ 178011 w 335132"/>
                <a:gd name="connsiteY74" fmla="*/ 281308 h 368285"/>
                <a:gd name="connsiteX75" fmla="*/ 183531 w 335132"/>
                <a:gd name="connsiteY75" fmla="*/ 263202 h 368285"/>
                <a:gd name="connsiteX76" fmla="*/ 174010 w 335132"/>
                <a:gd name="connsiteY76" fmla="*/ 240257 h 368285"/>
                <a:gd name="connsiteX77" fmla="*/ 168329 w 335132"/>
                <a:gd name="connsiteY77" fmla="*/ 230336 h 368285"/>
                <a:gd name="connsiteX78" fmla="*/ 175539 w 335132"/>
                <a:gd name="connsiteY78" fmla="*/ 230336 h 368285"/>
                <a:gd name="connsiteX79" fmla="*/ 180775 w 335132"/>
                <a:gd name="connsiteY79" fmla="*/ 223600 h 368285"/>
                <a:gd name="connsiteX80" fmla="*/ 175364 w 335132"/>
                <a:gd name="connsiteY80" fmla="*/ 202743 h 368285"/>
                <a:gd name="connsiteX81" fmla="*/ 206870 w 335132"/>
                <a:gd name="connsiteY81" fmla="*/ 182797 h 368285"/>
                <a:gd name="connsiteX82" fmla="*/ 251271 w 335132"/>
                <a:gd name="connsiteY82" fmla="*/ 224160 h 368285"/>
                <a:gd name="connsiteX83" fmla="*/ 246771 w 335132"/>
                <a:gd name="connsiteY83" fmla="*/ 241622 h 368285"/>
                <a:gd name="connsiteX84" fmla="*/ 252008 w 335132"/>
                <a:gd name="connsiteY84" fmla="*/ 248355 h 368285"/>
                <a:gd name="connsiteX85" fmla="*/ 253573 w 335132"/>
                <a:gd name="connsiteY85" fmla="*/ 248355 h 368285"/>
                <a:gd name="connsiteX86" fmla="*/ 259578 w 335132"/>
                <a:gd name="connsiteY86" fmla="*/ 276590 h 368285"/>
                <a:gd name="connsiteX87" fmla="*/ 259578 w 335132"/>
                <a:gd name="connsiteY87" fmla="*/ 298779 h 368285"/>
                <a:gd name="connsiteX88" fmla="*/ 251634 w 335132"/>
                <a:gd name="connsiteY88" fmla="*/ 313612 h 368285"/>
                <a:gd name="connsiteX89" fmla="*/ 255279 w 335132"/>
                <a:gd name="connsiteY89" fmla="*/ 350072 h 368285"/>
                <a:gd name="connsiteX90" fmla="*/ 260600 w 335132"/>
                <a:gd name="connsiteY90" fmla="*/ 362890 h 368285"/>
                <a:gd name="connsiteX91" fmla="*/ 266006 w 335132"/>
                <a:gd name="connsiteY91" fmla="*/ 368285 h 368285"/>
                <a:gd name="connsiteX92" fmla="*/ 271411 w 335132"/>
                <a:gd name="connsiteY92" fmla="*/ 362890 h 368285"/>
                <a:gd name="connsiteX93" fmla="*/ 262926 w 335132"/>
                <a:gd name="connsiteY93" fmla="*/ 342443 h 368285"/>
                <a:gd name="connsiteX94" fmla="*/ 257681 w 335132"/>
                <a:gd name="connsiteY94" fmla="*/ 331283 h 368285"/>
                <a:gd name="connsiteX95" fmla="*/ 265392 w 335132"/>
                <a:gd name="connsiteY95" fmla="*/ 333539 h 368285"/>
                <a:gd name="connsiteX96" fmla="*/ 279688 w 335132"/>
                <a:gd name="connsiteY96" fmla="*/ 319271 h 368285"/>
                <a:gd name="connsiteX97" fmla="*/ 268277 w 335132"/>
                <a:gd name="connsiteY97" fmla="*/ 305292 h 368285"/>
                <a:gd name="connsiteX98" fmla="*/ 267221 w 335132"/>
                <a:gd name="connsiteY98" fmla="*/ 268962 h 368285"/>
                <a:gd name="connsiteX99" fmla="*/ 265856 w 335132"/>
                <a:gd name="connsiteY99" fmla="*/ 248355 h 368285"/>
                <a:gd name="connsiteX100" fmla="*/ 274477 w 335132"/>
                <a:gd name="connsiteY100" fmla="*/ 248355 h 368285"/>
                <a:gd name="connsiteX101" fmla="*/ 279713 w 335132"/>
                <a:gd name="connsiteY101" fmla="*/ 241622 h 368285"/>
                <a:gd name="connsiteX102" fmla="*/ 275316 w 335132"/>
                <a:gd name="connsiteY102" fmla="*/ 224494 h 368285"/>
                <a:gd name="connsiteX103" fmla="*/ 275211 w 335132"/>
                <a:gd name="connsiteY103" fmla="*/ 224151 h 368285"/>
                <a:gd name="connsiteX104" fmla="*/ 335144 w 335132"/>
                <a:gd name="connsiteY104" fmla="*/ 124642 h 368285"/>
                <a:gd name="connsiteX105" fmla="*/ 331267 w 335132"/>
                <a:gd name="connsiteY105" fmla="*/ 97783 h 368285"/>
                <a:gd name="connsiteX106" fmla="*/ 62533 w 335132"/>
                <a:gd name="connsiteY106" fmla="*/ 248630 h 368285"/>
                <a:gd name="connsiteX107" fmla="*/ 64797 w 335132"/>
                <a:gd name="connsiteY107" fmla="*/ 239815 h 368285"/>
                <a:gd name="connsiteX108" fmla="*/ 66736 w 335132"/>
                <a:gd name="connsiteY108" fmla="*/ 239815 h 368285"/>
                <a:gd name="connsiteX109" fmla="*/ 69000 w 335132"/>
                <a:gd name="connsiteY109" fmla="*/ 248630 h 368285"/>
                <a:gd name="connsiteX110" fmla="*/ 163444 w 335132"/>
                <a:gd name="connsiteY110" fmla="*/ 279903 h 368285"/>
                <a:gd name="connsiteX111" fmla="*/ 158197 w 335132"/>
                <a:gd name="connsiteY111" fmla="*/ 274309 h 368285"/>
                <a:gd name="connsiteX112" fmla="*/ 161986 w 335132"/>
                <a:gd name="connsiteY112" fmla="*/ 270395 h 368285"/>
                <a:gd name="connsiteX113" fmla="*/ 167777 w 335132"/>
                <a:gd name="connsiteY113" fmla="*/ 275419 h 368285"/>
                <a:gd name="connsiteX114" fmla="*/ 163444 w 335132"/>
                <a:gd name="connsiteY114" fmla="*/ 279903 h 368285"/>
                <a:gd name="connsiteX115" fmla="*/ 156660 w 335132"/>
                <a:gd name="connsiteY115" fmla="*/ 219546 h 368285"/>
                <a:gd name="connsiteX116" fmla="*/ 159990 w 335132"/>
                <a:gd name="connsiteY116" fmla="*/ 206576 h 368285"/>
                <a:gd name="connsiteX117" fmla="*/ 165246 w 335132"/>
                <a:gd name="connsiteY117" fmla="*/ 206576 h 368285"/>
                <a:gd name="connsiteX118" fmla="*/ 168577 w 335132"/>
                <a:gd name="connsiteY118" fmla="*/ 219546 h 368285"/>
                <a:gd name="connsiteX119" fmla="*/ 268815 w 335132"/>
                <a:gd name="connsiteY119" fmla="*/ 319943 h 368285"/>
                <a:gd name="connsiteX120" fmla="*/ 266140 w 335132"/>
                <a:gd name="connsiteY120" fmla="*/ 322674 h 368285"/>
                <a:gd name="connsiteX121" fmla="*/ 261904 w 335132"/>
                <a:gd name="connsiteY121" fmla="*/ 319260 h 368285"/>
                <a:gd name="connsiteX122" fmla="*/ 264874 w 335132"/>
                <a:gd name="connsiteY122" fmla="*/ 315829 h 368285"/>
                <a:gd name="connsiteX123" fmla="*/ 268815 w 335132"/>
                <a:gd name="connsiteY123" fmla="*/ 319943 h 368285"/>
                <a:gd name="connsiteX124" fmla="*/ 258973 w 335132"/>
                <a:gd name="connsiteY124" fmla="*/ 237565 h 368285"/>
                <a:gd name="connsiteX125" fmla="*/ 261642 w 335132"/>
                <a:gd name="connsiteY125" fmla="*/ 227171 h 368285"/>
                <a:gd name="connsiteX126" fmla="*/ 264846 w 335132"/>
                <a:gd name="connsiteY126" fmla="*/ 227171 h 368285"/>
                <a:gd name="connsiteX127" fmla="*/ 267512 w 335132"/>
                <a:gd name="connsiteY127" fmla="*/ 237565 h 36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335132" h="368285">
                  <a:moveTo>
                    <a:pt x="331267" y="97783"/>
                  </a:moveTo>
                  <a:cubicBezTo>
                    <a:pt x="330394" y="94937"/>
                    <a:pt x="327373" y="93333"/>
                    <a:pt x="324516" y="94207"/>
                  </a:cubicBezTo>
                  <a:cubicBezTo>
                    <a:pt x="321661" y="95081"/>
                    <a:pt x="320056" y="98098"/>
                    <a:pt x="320932" y="100947"/>
                  </a:cubicBezTo>
                  <a:cubicBezTo>
                    <a:pt x="323190" y="108298"/>
                    <a:pt x="324333" y="116269"/>
                    <a:pt x="324333" y="124642"/>
                  </a:cubicBezTo>
                  <a:cubicBezTo>
                    <a:pt x="324333" y="168607"/>
                    <a:pt x="292959" y="215106"/>
                    <a:pt x="263281" y="215143"/>
                  </a:cubicBezTo>
                  <a:cubicBezTo>
                    <a:pt x="263269" y="215143"/>
                    <a:pt x="263255" y="215143"/>
                    <a:pt x="263244" y="215143"/>
                  </a:cubicBezTo>
                  <a:cubicBezTo>
                    <a:pt x="263232" y="215143"/>
                    <a:pt x="263221" y="215143"/>
                    <a:pt x="263210" y="215143"/>
                  </a:cubicBezTo>
                  <a:cubicBezTo>
                    <a:pt x="245879" y="215120"/>
                    <a:pt x="227008" y="199099"/>
                    <a:pt x="214511" y="174044"/>
                  </a:cubicBezTo>
                  <a:cubicBezTo>
                    <a:pt x="233101" y="150391"/>
                    <a:pt x="244511" y="117556"/>
                    <a:pt x="244511" y="88840"/>
                  </a:cubicBezTo>
                  <a:cubicBezTo>
                    <a:pt x="244511" y="79332"/>
                    <a:pt x="243317" y="70172"/>
                    <a:pt x="241017" y="61585"/>
                  </a:cubicBezTo>
                  <a:cubicBezTo>
                    <a:pt x="247976" y="58871"/>
                    <a:pt x="255431" y="57494"/>
                    <a:pt x="263247" y="57494"/>
                  </a:cubicBezTo>
                  <a:cubicBezTo>
                    <a:pt x="282266" y="57494"/>
                    <a:pt x="298981" y="65555"/>
                    <a:pt x="310313" y="80191"/>
                  </a:cubicBezTo>
                  <a:cubicBezTo>
                    <a:pt x="312140" y="82552"/>
                    <a:pt x="315535" y="82984"/>
                    <a:pt x="317897" y="81164"/>
                  </a:cubicBezTo>
                  <a:cubicBezTo>
                    <a:pt x="320259" y="79340"/>
                    <a:pt x="320693" y="75954"/>
                    <a:pt x="318869" y="73594"/>
                  </a:cubicBezTo>
                  <a:cubicBezTo>
                    <a:pt x="305636" y="56505"/>
                    <a:pt x="285363" y="46704"/>
                    <a:pt x="263247" y="46704"/>
                  </a:cubicBezTo>
                  <a:cubicBezTo>
                    <a:pt x="254277" y="46704"/>
                    <a:pt x="245685" y="48255"/>
                    <a:pt x="237633" y="51318"/>
                  </a:cubicBezTo>
                  <a:cubicBezTo>
                    <a:pt x="224781" y="18840"/>
                    <a:pt x="195646" y="0"/>
                    <a:pt x="162617" y="0"/>
                  </a:cubicBezTo>
                  <a:cubicBezTo>
                    <a:pt x="147972" y="0"/>
                    <a:pt x="133794" y="3776"/>
                    <a:pt x="121621" y="10922"/>
                  </a:cubicBezTo>
                  <a:cubicBezTo>
                    <a:pt x="119048" y="12431"/>
                    <a:pt x="118186" y="15738"/>
                    <a:pt x="119701" y="18306"/>
                  </a:cubicBezTo>
                  <a:cubicBezTo>
                    <a:pt x="121213" y="20874"/>
                    <a:pt x="124526" y="21731"/>
                    <a:pt x="127099" y="20222"/>
                  </a:cubicBezTo>
                  <a:cubicBezTo>
                    <a:pt x="137614" y="14052"/>
                    <a:pt x="149897" y="10790"/>
                    <a:pt x="162617" y="10790"/>
                  </a:cubicBezTo>
                  <a:cubicBezTo>
                    <a:pt x="203804" y="10790"/>
                    <a:pt x="233697" y="43614"/>
                    <a:pt x="233697" y="88840"/>
                  </a:cubicBezTo>
                  <a:cubicBezTo>
                    <a:pt x="233697" y="135084"/>
                    <a:pt x="200235" y="193747"/>
                    <a:pt x="162623" y="193749"/>
                  </a:cubicBezTo>
                  <a:cubicBezTo>
                    <a:pt x="162623" y="193749"/>
                    <a:pt x="162620" y="193749"/>
                    <a:pt x="162617" y="193749"/>
                  </a:cubicBezTo>
                  <a:cubicBezTo>
                    <a:pt x="162617" y="193749"/>
                    <a:pt x="162614" y="193749"/>
                    <a:pt x="162611" y="193749"/>
                  </a:cubicBezTo>
                  <a:cubicBezTo>
                    <a:pt x="125001" y="193744"/>
                    <a:pt x="91539" y="135081"/>
                    <a:pt x="91539" y="88840"/>
                  </a:cubicBezTo>
                  <a:cubicBezTo>
                    <a:pt x="91539" y="67991"/>
                    <a:pt x="97626" y="49576"/>
                    <a:pt x="109144" y="35580"/>
                  </a:cubicBezTo>
                  <a:cubicBezTo>
                    <a:pt x="111038" y="33279"/>
                    <a:pt x="110703" y="29879"/>
                    <a:pt x="108397" y="27988"/>
                  </a:cubicBezTo>
                  <a:cubicBezTo>
                    <a:pt x="106088" y="26097"/>
                    <a:pt x="102682" y="26429"/>
                    <a:pt x="100788" y="28733"/>
                  </a:cubicBezTo>
                  <a:cubicBezTo>
                    <a:pt x="89887" y="41978"/>
                    <a:pt x="83271" y="58570"/>
                    <a:pt x="81336" y="77202"/>
                  </a:cubicBezTo>
                  <a:cubicBezTo>
                    <a:pt x="76294" y="75996"/>
                    <a:pt x="71086" y="75373"/>
                    <a:pt x="65765" y="75373"/>
                  </a:cubicBezTo>
                  <a:cubicBezTo>
                    <a:pt x="29206" y="75373"/>
                    <a:pt x="0" y="103943"/>
                    <a:pt x="0" y="146621"/>
                  </a:cubicBezTo>
                  <a:cubicBezTo>
                    <a:pt x="0" y="163356"/>
                    <a:pt x="4707" y="181582"/>
                    <a:pt x="13254" y="197950"/>
                  </a:cubicBezTo>
                  <a:cubicBezTo>
                    <a:pt x="14634" y="200591"/>
                    <a:pt x="17900" y="201617"/>
                    <a:pt x="20546" y="200240"/>
                  </a:cubicBezTo>
                  <a:cubicBezTo>
                    <a:pt x="23195" y="198863"/>
                    <a:pt x="24223" y="195604"/>
                    <a:pt x="22840" y="192963"/>
                  </a:cubicBezTo>
                  <a:cubicBezTo>
                    <a:pt x="15084" y="178107"/>
                    <a:pt x="10811" y="161650"/>
                    <a:pt x="10811" y="146621"/>
                  </a:cubicBezTo>
                  <a:cubicBezTo>
                    <a:pt x="10811" y="111588"/>
                    <a:pt x="33921" y="86162"/>
                    <a:pt x="65765" y="86162"/>
                  </a:cubicBezTo>
                  <a:cubicBezTo>
                    <a:pt x="70914" y="86162"/>
                    <a:pt x="75934" y="86851"/>
                    <a:pt x="80739" y="88188"/>
                  </a:cubicBezTo>
                  <a:cubicBezTo>
                    <a:pt x="80559" y="120180"/>
                    <a:pt x="94371" y="155755"/>
                    <a:pt x="114796" y="178944"/>
                  </a:cubicBezTo>
                  <a:cubicBezTo>
                    <a:pt x="104602" y="207703"/>
                    <a:pt x="84307" y="228273"/>
                    <a:pt x="65765" y="228273"/>
                  </a:cubicBezTo>
                  <a:cubicBezTo>
                    <a:pt x="53400" y="228273"/>
                    <a:pt x="42961" y="219737"/>
                    <a:pt x="36382" y="212575"/>
                  </a:cubicBezTo>
                  <a:cubicBezTo>
                    <a:pt x="34363" y="210378"/>
                    <a:pt x="30946" y="210232"/>
                    <a:pt x="28744" y="212243"/>
                  </a:cubicBezTo>
                  <a:cubicBezTo>
                    <a:pt x="26543" y="214258"/>
                    <a:pt x="26396" y="217672"/>
                    <a:pt x="28412" y="219866"/>
                  </a:cubicBezTo>
                  <a:cubicBezTo>
                    <a:pt x="36514" y="228686"/>
                    <a:pt x="45301" y="234572"/>
                    <a:pt x="54279" y="237304"/>
                  </a:cubicBezTo>
                  <a:lnTo>
                    <a:pt x="50332" y="252685"/>
                  </a:lnTo>
                  <a:cubicBezTo>
                    <a:pt x="49456" y="256093"/>
                    <a:pt x="52038" y="259419"/>
                    <a:pt x="55568" y="259419"/>
                  </a:cubicBezTo>
                  <a:lnTo>
                    <a:pt x="63367" y="259419"/>
                  </a:lnTo>
                  <a:cubicBezTo>
                    <a:pt x="69825" y="267368"/>
                    <a:pt x="69352" y="279102"/>
                    <a:pt x="61942" y="286498"/>
                  </a:cubicBezTo>
                  <a:cubicBezTo>
                    <a:pt x="49811" y="298605"/>
                    <a:pt x="49811" y="318308"/>
                    <a:pt x="61942" y="330415"/>
                  </a:cubicBezTo>
                  <a:cubicBezTo>
                    <a:pt x="69859" y="338319"/>
                    <a:pt x="69859" y="351173"/>
                    <a:pt x="61942" y="359074"/>
                  </a:cubicBezTo>
                  <a:cubicBezTo>
                    <a:pt x="59831" y="361182"/>
                    <a:pt x="59831" y="364599"/>
                    <a:pt x="61942" y="366703"/>
                  </a:cubicBezTo>
                  <a:cubicBezTo>
                    <a:pt x="64053" y="368810"/>
                    <a:pt x="67477" y="368810"/>
                    <a:pt x="69586" y="366703"/>
                  </a:cubicBezTo>
                  <a:cubicBezTo>
                    <a:pt x="81720" y="354596"/>
                    <a:pt x="81720" y="334893"/>
                    <a:pt x="69586" y="322786"/>
                  </a:cubicBezTo>
                  <a:cubicBezTo>
                    <a:pt x="61669" y="314885"/>
                    <a:pt x="61669" y="302028"/>
                    <a:pt x="69586" y="294126"/>
                  </a:cubicBezTo>
                  <a:cubicBezTo>
                    <a:pt x="78974" y="284758"/>
                    <a:pt x="81092" y="270844"/>
                    <a:pt x="75951" y="259419"/>
                  </a:cubicBezTo>
                  <a:lnTo>
                    <a:pt x="75962" y="259419"/>
                  </a:lnTo>
                  <a:cubicBezTo>
                    <a:pt x="79487" y="259419"/>
                    <a:pt x="82074" y="256095"/>
                    <a:pt x="81199" y="252685"/>
                  </a:cubicBezTo>
                  <a:lnTo>
                    <a:pt x="77257" y="237329"/>
                  </a:lnTo>
                  <a:cubicBezTo>
                    <a:pt x="97575" y="231173"/>
                    <a:pt x="114106" y="209535"/>
                    <a:pt x="123135" y="187377"/>
                  </a:cubicBezTo>
                  <a:cubicBezTo>
                    <a:pt x="131626" y="194966"/>
                    <a:pt x="140703" y="200192"/>
                    <a:pt x="149869" y="202743"/>
                  </a:cubicBezTo>
                  <a:cubicBezTo>
                    <a:pt x="149573" y="203583"/>
                    <a:pt x="149968" y="202140"/>
                    <a:pt x="144459" y="223600"/>
                  </a:cubicBezTo>
                  <a:cubicBezTo>
                    <a:pt x="143583" y="227009"/>
                    <a:pt x="146164" y="230336"/>
                    <a:pt x="149695" y="230336"/>
                  </a:cubicBezTo>
                  <a:lnTo>
                    <a:pt x="157296" y="230336"/>
                  </a:lnTo>
                  <a:cubicBezTo>
                    <a:pt x="158399" y="236950"/>
                    <a:pt x="161519" y="243047"/>
                    <a:pt x="166364" y="247885"/>
                  </a:cubicBezTo>
                  <a:cubicBezTo>
                    <a:pt x="170401" y="251915"/>
                    <a:pt x="172654" y="257251"/>
                    <a:pt x="172721" y="262938"/>
                  </a:cubicBezTo>
                  <a:cubicBezTo>
                    <a:pt x="170044" y="260794"/>
                    <a:pt x="166646" y="259509"/>
                    <a:pt x="162955" y="259509"/>
                  </a:cubicBezTo>
                  <a:cubicBezTo>
                    <a:pt x="154334" y="259509"/>
                    <a:pt x="147318" y="266509"/>
                    <a:pt x="147318" y="275115"/>
                  </a:cubicBezTo>
                  <a:cubicBezTo>
                    <a:pt x="147318" y="283151"/>
                    <a:pt x="153442" y="289791"/>
                    <a:pt x="161276" y="290628"/>
                  </a:cubicBezTo>
                  <a:cubicBezTo>
                    <a:pt x="149841" y="302199"/>
                    <a:pt x="149889" y="320898"/>
                    <a:pt x="161421" y="332410"/>
                  </a:cubicBezTo>
                  <a:cubicBezTo>
                    <a:pt x="168805" y="339780"/>
                    <a:pt x="168805" y="351704"/>
                    <a:pt x="161421" y="359074"/>
                  </a:cubicBezTo>
                  <a:cubicBezTo>
                    <a:pt x="159309" y="361182"/>
                    <a:pt x="159309" y="364599"/>
                    <a:pt x="161421" y="366706"/>
                  </a:cubicBezTo>
                  <a:cubicBezTo>
                    <a:pt x="163532" y="368810"/>
                    <a:pt x="166955" y="368810"/>
                    <a:pt x="169064" y="366706"/>
                  </a:cubicBezTo>
                  <a:cubicBezTo>
                    <a:pt x="180646" y="355146"/>
                    <a:pt x="180646" y="336338"/>
                    <a:pt x="169064" y="324778"/>
                  </a:cubicBezTo>
                  <a:cubicBezTo>
                    <a:pt x="161699" y="317428"/>
                    <a:pt x="161699" y="305464"/>
                    <a:pt x="169064" y="298110"/>
                  </a:cubicBezTo>
                  <a:cubicBezTo>
                    <a:pt x="173732" y="293455"/>
                    <a:pt x="176803" y="287633"/>
                    <a:pt x="178011" y="281308"/>
                  </a:cubicBezTo>
                  <a:cubicBezTo>
                    <a:pt x="181603" y="276000"/>
                    <a:pt x="183531" y="269749"/>
                    <a:pt x="183531" y="263202"/>
                  </a:cubicBezTo>
                  <a:cubicBezTo>
                    <a:pt x="183531" y="254533"/>
                    <a:pt x="180150" y="246385"/>
                    <a:pt x="174010" y="240257"/>
                  </a:cubicBezTo>
                  <a:cubicBezTo>
                    <a:pt x="171217" y="237470"/>
                    <a:pt x="169281" y="234056"/>
                    <a:pt x="168329" y="230336"/>
                  </a:cubicBezTo>
                  <a:lnTo>
                    <a:pt x="175539" y="230336"/>
                  </a:lnTo>
                  <a:cubicBezTo>
                    <a:pt x="179064" y="230336"/>
                    <a:pt x="181651" y="227012"/>
                    <a:pt x="180775" y="223600"/>
                  </a:cubicBezTo>
                  <a:cubicBezTo>
                    <a:pt x="175249" y="202078"/>
                    <a:pt x="175660" y="203578"/>
                    <a:pt x="175364" y="202743"/>
                  </a:cubicBezTo>
                  <a:cubicBezTo>
                    <a:pt x="186274" y="199706"/>
                    <a:pt x="197048" y="192876"/>
                    <a:pt x="206870" y="182797"/>
                  </a:cubicBezTo>
                  <a:cubicBezTo>
                    <a:pt x="218576" y="204441"/>
                    <a:pt x="234604" y="219256"/>
                    <a:pt x="251271" y="224160"/>
                  </a:cubicBezTo>
                  <a:cubicBezTo>
                    <a:pt x="251064" y="224879"/>
                    <a:pt x="251921" y="221566"/>
                    <a:pt x="246771" y="241622"/>
                  </a:cubicBezTo>
                  <a:cubicBezTo>
                    <a:pt x="245896" y="245030"/>
                    <a:pt x="248478" y="248355"/>
                    <a:pt x="252008" y="248355"/>
                  </a:cubicBezTo>
                  <a:lnTo>
                    <a:pt x="253573" y="248355"/>
                  </a:lnTo>
                  <a:cubicBezTo>
                    <a:pt x="249953" y="257751"/>
                    <a:pt x="251859" y="268888"/>
                    <a:pt x="259578" y="276590"/>
                  </a:cubicBezTo>
                  <a:cubicBezTo>
                    <a:pt x="265707" y="282707"/>
                    <a:pt x="265707" y="292662"/>
                    <a:pt x="259578" y="298779"/>
                  </a:cubicBezTo>
                  <a:cubicBezTo>
                    <a:pt x="255454" y="302896"/>
                    <a:pt x="252729" y="308029"/>
                    <a:pt x="251634" y="313612"/>
                  </a:cubicBezTo>
                  <a:cubicBezTo>
                    <a:pt x="244192" y="324730"/>
                    <a:pt x="245260" y="340069"/>
                    <a:pt x="255279" y="350072"/>
                  </a:cubicBezTo>
                  <a:cubicBezTo>
                    <a:pt x="258711" y="353497"/>
                    <a:pt x="260600" y="358049"/>
                    <a:pt x="260600" y="362890"/>
                  </a:cubicBezTo>
                  <a:cubicBezTo>
                    <a:pt x="260600" y="365869"/>
                    <a:pt x="263021" y="368285"/>
                    <a:pt x="266006" y="368285"/>
                  </a:cubicBezTo>
                  <a:cubicBezTo>
                    <a:pt x="268990" y="368285"/>
                    <a:pt x="271411" y="365869"/>
                    <a:pt x="271411" y="362890"/>
                  </a:cubicBezTo>
                  <a:cubicBezTo>
                    <a:pt x="271411" y="355166"/>
                    <a:pt x="268398" y="347906"/>
                    <a:pt x="262926" y="342443"/>
                  </a:cubicBezTo>
                  <a:cubicBezTo>
                    <a:pt x="259891" y="339414"/>
                    <a:pt x="258061" y="335500"/>
                    <a:pt x="257681" y="331283"/>
                  </a:cubicBezTo>
                  <a:cubicBezTo>
                    <a:pt x="259905" y="332710"/>
                    <a:pt x="262554" y="333539"/>
                    <a:pt x="265392" y="333539"/>
                  </a:cubicBezTo>
                  <a:cubicBezTo>
                    <a:pt x="273275" y="333539"/>
                    <a:pt x="279688" y="327139"/>
                    <a:pt x="279688" y="319271"/>
                  </a:cubicBezTo>
                  <a:cubicBezTo>
                    <a:pt x="279688" y="312387"/>
                    <a:pt x="274784" y="306630"/>
                    <a:pt x="268277" y="305292"/>
                  </a:cubicBezTo>
                  <a:cubicBezTo>
                    <a:pt x="277506" y="294978"/>
                    <a:pt x="277303" y="279021"/>
                    <a:pt x="267221" y="268962"/>
                  </a:cubicBezTo>
                  <a:cubicBezTo>
                    <a:pt x="261616" y="263368"/>
                    <a:pt x="261085" y="254567"/>
                    <a:pt x="265856" y="248355"/>
                  </a:cubicBezTo>
                  <a:lnTo>
                    <a:pt x="274477" y="248355"/>
                  </a:lnTo>
                  <a:cubicBezTo>
                    <a:pt x="278001" y="248355"/>
                    <a:pt x="280589" y="245033"/>
                    <a:pt x="279713" y="241622"/>
                  </a:cubicBezTo>
                  <a:lnTo>
                    <a:pt x="275316" y="224494"/>
                  </a:lnTo>
                  <a:cubicBezTo>
                    <a:pt x="275285" y="224376"/>
                    <a:pt x="275245" y="224266"/>
                    <a:pt x="275211" y="224151"/>
                  </a:cubicBezTo>
                  <a:cubicBezTo>
                    <a:pt x="308987" y="214174"/>
                    <a:pt x="335144" y="165398"/>
                    <a:pt x="335144" y="124642"/>
                  </a:cubicBezTo>
                  <a:cubicBezTo>
                    <a:pt x="335144" y="115198"/>
                    <a:pt x="333840" y="106162"/>
                    <a:pt x="331267" y="97783"/>
                  </a:cubicBezTo>
                  <a:close/>
                  <a:moveTo>
                    <a:pt x="62533" y="248630"/>
                  </a:moveTo>
                  <a:lnTo>
                    <a:pt x="64797" y="239815"/>
                  </a:lnTo>
                  <a:cubicBezTo>
                    <a:pt x="65053" y="238818"/>
                    <a:pt x="66480" y="238816"/>
                    <a:pt x="66736" y="239815"/>
                  </a:cubicBezTo>
                  <a:lnTo>
                    <a:pt x="69000" y="248630"/>
                  </a:lnTo>
                  <a:close/>
                  <a:moveTo>
                    <a:pt x="163444" y="279903"/>
                  </a:moveTo>
                  <a:cubicBezTo>
                    <a:pt x="160297" y="280215"/>
                    <a:pt x="157679" y="277484"/>
                    <a:pt x="158197" y="274309"/>
                  </a:cubicBezTo>
                  <a:cubicBezTo>
                    <a:pt x="158515" y="272364"/>
                    <a:pt x="160052" y="270771"/>
                    <a:pt x="161986" y="270395"/>
                  </a:cubicBezTo>
                  <a:cubicBezTo>
                    <a:pt x="164875" y="269833"/>
                    <a:pt x="167817" y="271864"/>
                    <a:pt x="167777" y="275419"/>
                  </a:cubicBezTo>
                  <a:cubicBezTo>
                    <a:pt x="167752" y="277816"/>
                    <a:pt x="165593" y="279692"/>
                    <a:pt x="163444" y="279903"/>
                  </a:cubicBezTo>
                  <a:close/>
                  <a:moveTo>
                    <a:pt x="156660" y="219546"/>
                  </a:moveTo>
                  <a:lnTo>
                    <a:pt x="159990" y="206576"/>
                  </a:lnTo>
                  <a:cubicBezTo>
                    <a:pt x="160685" y="203862"/>
                    <a:pt x="164548" y="203862"/>
                    <a:pt x="165246" y="206576"/>
                  </a:cubicBezTo>
                  <a:lnTo>
                    <a:pt x="168577" y="219546"/>
                  </a:lnTo>
                  <a:close/>
                  <a:moveTo>
                    <a:pt x="268815" y="319943"/>
                  </a:moveTo>
                  <a:cubicBezTo>
                    <a:pt x="268562" y="321288"/>
                    <a:pt x="267487" y="322393"/>
                    <a:pt x="266140" y="322674"/>
                  </a:cubicBezTo>
                  <a:cubicBezTo>
                    <a:pt x="263894" y="323143"/>
                    <a:pt x="261904" y="321434"/>
                    <a:pt x="261904" y="319260"/>
                  </a:cubicBezTo>
                  <a:cubicBezTo>
                    <a:pt x="261901" y="317296"/>
                    <a:pt x="263435" y="316037"/>
                    <a:pt x="264874" y="315829"/>
                  </a:cubicBezTo>
                  <a:cubicBezTo>
                    <a:pt x="267252" y="315484"/>
                    <a:pt x="269265" y="317554"/>
                    <a:pt x="268815" y="319943"/>
                  </a:cubicBezTo>
                  <a:close/>
                  <a:moveTo>
                    <a:pt x="258973" y="237565"/>
                  </a:moveTo>
                  <a:lnTo>
                    <a:pt x="261642" y="227171"/>
                  </a:lnTo>
                  <a:cubicBezTo>
                    <a:pt x="262064" y="225528"/>
                    <a:pt x="264421" y="225525"/>
                    <a:pt x="264846" y="227171"/>
                  </a:cubicBezTo>
                  <a:lnTo>
                    <a:pt x="267512" y="237565"/>
                  </a:lnTo>
                  <a:close/>
                </a:path>
              </a:pathLst>
            </a:custGeom>
            <a:solidFill>
              <a:schemeClr val="bg1"/>
            </a:solidFill>
            <a:ln w="708" cap="flat">
              <a:noFill/>
              <a:prstDash val="solid"/>
              <a:miter/>
            </a:ln>
          </p:spPr>
          <p:txBody>
            <a:bodyPr rtlCol="1" anchor="ctr"/>
            <a:lstStyle/>
            <a:p>
              <a:endParaRPr lang="he-IL"/>
            </a:p>
          </p:txBody>
        </p:sp>
        <p:grpSp>
          <p:nvGrpSpPr>
            <p:cNvPr id="32" name="גרפיקה 30">
              <a:extLst>
                <a:ext uri="{FF2B5EF4-FFF2-40B4-BE49-F238E27FC236}">
                  <a16:creationId xmlns:a16="http://schemas.microsoft.com/office/drawing/2014/main" id="{8DE57ED7-4802-403C-9888-1847B5FA13C1}"/>
                </a:ext>
              </a:extLst>
            </p:cNvPr>
            <p:cNvGrpSpPr/>
            <p:nvPr/>
          </p:nvGrpSpPr>
          <p:grpSpPr>
            <a:xfrm>
              <a:off x="6091532" y="3859862"/>
              <a:ext cx="377503" cy="377503"/>
              <a:chOff x="6091532" y="3859862"/>
              <a:chExt cx="377503" cy="377503"/>
            </a:xfrm>
          </p:grpSpPr>
          <p:sp>
            <p:nvSpPr>
              <p:cNvPr id="33" name="צורה חופשית: צורה 32">
                <a:extLst>
                  <a:ext uri="{FF2B5EF4-FFF2-40B4-BE49-F238E27FC236}">
                    <a16:creationId xmlns:a16="http://schemas.microsoft.com/office/drawing/2014/main" id="{B61C9FBB-AEE7-40D0-B5FC-557502A182A9}"/>
                  </a:ext>
                </a:extLst>
              </p:cNvPr>
              <p:cNvSpPr/>
              <p:nvPr/>
            </p:nvSpPr>
            <p:spPr>
              <a:xfrm>
                <a:off x="6158511" y="3993406"/>
                <a:ext cx="25806" cy="14746"/>
              </a:xfrm>
              <a:custGeom>
                <a:avLst/>
                <a:gdLst>
                  <a:gd name="connsiteX0" fmla="*/ 23836 w 25805"/>
                  <a:gd name="connsiteY0" fmla="*/ 3416 h 14746"/>
                  <a:gd name="connsiteX1" fmla="*/ 1172 w 25805"/>
                  <a:gd name="connsiteY1" fmla="*/ 6198 h 14746"/>
                  <a:gd name="connsiteX2" fmla="*/ 2125 w 25805"/>
                  <a:gd name="connsiteY2" fmla="*/ 13961 h 14746"/>
                  <a:gd name="connsiteX3" fmla="*/ 5525 w 25805"/>
                  <a:gd name="connsiteY3" fmla="*/ 15133 h 14746"/>
                  <a:gd name="connsiteX4" fmla="*/ 9887 w 25805"/>
                  <a:gd name="connsiteY4" fmla="*/ 13007 h 14746"/>
                  <a:gd name="connsiteX5" fmla="*/ 17026 w 25805"/>
                  <a:gd name="connsiteY5" fmla="*/ 12131 h 14746"/>
                  <a:gd name="connsiteX6" fmla="*/ 24788 w 25805"/>
                  <a:gd name="connsiteY6" fmla="*/ 11177 h 14746"/>
                  <a:gd name="connsiteX7" fmla="*/ 23836 w 25805"/>
                  <a:gd name="connsiteY7" fmla="*/ 3416 h 1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05" h="14746">
                    <a:moveTo>
                      <a:pt x="23836" y="3416"/>
                    </a:moveTo>
                    <a:cubicBezTo>
                      <a:pt x="16820" y="-2065"/>
                      <a:pt x="6654" y="-816"/>
                      <a:pt x="1172" y="6198"/>
                    </a:cubicBezTo>
                    <a:cubicBezTo>
                      <a:pt x="-708" y="8605"/>
                      <a:pt x="-281" y="12080"/>
                      <a:pt x="2125" y="13961"/>
                    </a:cubicBezTo>
                    <a:cubicBezTo>
                      <a:pt x="3136" y="14750"/>
                      <a:pt x="4335" y="15133"/>
                      <a:pt x="5525" y="15133"/>
                    </a:cubicBezTo>
                    <a:cubicBezTo>
                      <a:pt x="7169" y="15133"/>
                      <a:pt x="8796" y="14403"/>
                      <a:pt x="9887" y="13007"/>
                    </a:cubicBezTo>
                    <a:cubicBezTo>
                      <a:pt x="11614" y="10797"/>
                      <a:pt x="14817" y="10405"/>
                      <a:pt x="17026" y="12131"/>
                    </a:cubicBezTo>
                    <a:cubicBezTo>
                      <a:pt x="19433" y="14011"/>
                      <a:pt x="22908" y="13584"/>
                      <a:pt x="24788" y="11177"/>
                    </a:cubicBezTo>
                    <a:cubicBezTo>
                      <a:pt x="26669" y="8771"/>
                      <a:pt x="26242" y="5296"/>
                      <a:pt x="23836" y="3416"/>
                    </a:cubicBezTo>
                    <a:close/>
                  </a:path>
                </a:pathLst>
              </a:custGeom>
              <a:solidFill>
                <a:schemeClr val="bg1"/>
              </a:solidFill>
              <a:ln w="726" cap="flat">
                <a:noFill/>
                <a:prstDash val="solid"/>
                <a:miter/>
              </a:ln>
            </p:spPr>
            <p:txBody>
              <a:bodyPr rtlCol="1" anchor="ctr"/>
              <a:lstStyle/>
              <a:p>
                <a:endParaRPr lang="he-IL"/>
              </a:p>
            </p:txBody>
          </p:sp>
          <p:sp>
            <p:nvSpPr>
              <p:cNvPr id="38" name="צורה חופשית: צורה 37">
                <a:extLst>
                  <a:ext uri="{FF2B5EF4-FFF2-40B4-BE49-F238E27FC236}">
                    <a16:creationId xmlns:a16="http://schemas.microsoft.com/office/drawing/2014/main" id="{F0AD1A0B-B6D7-4A97-B316-62FF43534B24}"/>
                  </a:ext>
                </a:extLst>
              </p:cNvPr>
              <p:cNvSpPr/>
              <p:nvPr/>
            </p:nvSpPr>
            <p:spPr>
              <a:xfrm>
                <a:off x="6215278" y="3986436"/>
                <a:ext cx="25806" cy="14746"/>
              </a:xfrm>
              <a:custGeom>
                <a:avLst/>
                <a:gdLst>
                  <a:gd name="connsiteX0" fmla="*/ 23836 w 25805"/>
                  <a:gd name="connsiteY0" fmla="*/ 3416 h 14746"/>
                  <a:gd name="connsiteX1" fmla="*/ 1173 w 25805"/>
                  <a:gd name="connsiteY1" fmla="*/ 6199 h 14746"/>
                  <a:gd name="connsiteX2" fmla="*/ 2125 w 25805"/>
                  <a:gd name="connsiteY2" fmla="*/ 13961 h 14746"/>
                  <a:gd name="connsiteX3" fmla="*/ 5526 w 25805"/>
                  <a:gd name="connsiteY3" fmla="*/ 15134 h 14746"/>
                  <a:gd name="connsiteX4" fmla="*/ 9887 w 25805"/>
                  <a:gd name="connsiteY4" fmla="*/ 13008 h 14746"/>
                  <a:gd name="connsiteX5" fmla="*/ 17026 w 25805"/>
                  <a:gd name="connsiteY5" fmla="*/ 12131 h 14746"/>
                  <a:gd name="connsiteX6" fmla="*/ 24789 w 25805"/>
                  <a:gd name="connsiteY6" fmla="*/ 11179 h 14746"/>
                  <a:gd name="connsiteX7" fmla="*/ 23836 w 25805"/>
                  <a:gd name="connsiteY7" fmla="*/ 3416 h 1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05" h="14746">
                    <a:moveTo>
                      <a:pt x="23836" y="3416"/>
                    </a:moveTo>
                    <a:cubicBezTo>
                      <a:pt x="16820" y="-2065"/>
                      <a:pt x="6653" y="-817"/>
                      <a:pt x="1173" y="6199"/>
                    </a:cubicBezTo>
                    <a:cubicBezTo>
                      <a:pt x="-708" y="8606"/>
                      <a:pt x="-281" y="12080"/>
                      <a:pt x="2125" y="13961"/>
                    </a:cubicBezTo>
                    <a:cubicBezTo>
                      <a:pt x="3136" y="14751"/>
                      <a:pt x="4336" y="15134"/>
                      <a:pt x="5526" y="15134"/>
                    </a:cubicBezTo>
                    <a:cubicBezTo>
                      <a:pt x="7169" y="15134"/>
                      <a:pt x="8796" y="14404"/>
                      <a:pt x="9887" y="13008"/>
                    </a:cubicBezTo>
                    <a:cubicBezTo>
                      <a:pt x="11614" y="10798"/>
                      <a:pt x="14816" y="10404"/>
                      <a:pt x="17026" y="12131"/>
                    </a:cubicBezTo>
                    <a:cubicBezTo>
                      <a:pt x="19433" y="14011"/>
                      <a:pt x="22908" y="13585"/>
                      <a:pt x="24789" y="11179"/>
                    </a:cubicBezTo>
                    <a:cubicBezTo>
                      <a:pt x="26669" y="8772"/>
                      <a:pt x="26242" y="5297"/>
                      <a:pt x="23836" y="3416"/>
                    </a:cubicBezTo>
                    <a:close/>
                  </a:path>
                </a:pathLst>
              </a:custGeom>
              <a:solidFill>
                <a:schemeClr val="bg1"/>
              </a:solidFill>
              <a:ln w="726" cap="flat">
                <a:noFill/>
                <a:prstDash val="solid"/>
                <a:miter/>
              </a:ln>
            </p:spPr>
            <p:txBody>
              <a:bodyPr rtlCol="1" anchor="ctr"/>
              <a:lstStyle/>
              <a:p>
                <a:endParaRPr lang="he-IL"/>
              </a:p>
            </p:txBody>
          </p:sp>
          <p:sp>
            <p:nvSpPr>
              <p:cNvPr id="39" name="צורה חופשית: צורה 38">
                <a:extLst>
                  <a:ext uri="{FF2B5EF4-FFF2-40B4-BE49-F238E27FC236}">
                    <a16:creationId xmlns:a16="http://schemas.microsoft.com/office/drawing/2014/main" id="{9A2F0B67-0A0F-434B-BD1C-5910C500967F}"/>
                  </a:ext>
                </a:extLst>
              </p:cNvPr>
              <p:cNvSpPr/>
              <p:nvPr/>
            </p:nvSpPr>
            <p:spPr>
              <a:xfrm>
                <a:off x="6183631" y="4019857"/>
                <a:ext cx="48662" cy="39815"/>
              </a:xfrm>
              <a:custGeom>
                <a:avLst/>
                <a:gdLst>
                  <a:gd name="connsiteX0" fmla="*/ 49094 w 48662"/>
                  <a:gd name="connsiteY0" fmla="*/ 12503 h 39814"/>
                  <a:gd name="connsiteX1" fmla="*/ 48464 w 48662"/>
                  <a:gd name="connsiteY1" fmla="*/ 7364 h 39814"/>
                  <a:gd name="connsiteX2" fmla="*/ 45304 w 48662"/>
                  <a:gd name="connsiteY2" fmla="*/ 1778 h 39814"/>
                  <a:gd name="connsiteX3" fmla="*/ 39121 w 48662"/>
                  <a:gd name="connsiteY3" fmla="*/ 63 h 39814"/>
                  <a:gd name="connsiteX4" fmla="*/ 7364 w 48662"/>
                  <a:gd name="connsiteY4" fmla="*/ 3962 h 39814"/>
                  <a:gd name="connsiteX5" fmla="*/ 1779 w 48662"/>
                  <a:gd name="connsiteY5" fmla="*/ 7122 h 39814"/>
                  <a:gd name="connsiteX6" fmla="*/ 64 w 48662"/>
                  <a:gd name="connsiteY6" fmla="*/ 13305 h 39814"/>
                  <a:gd name="connsiteX7" fmla="*/ 695 w 48662"/>
                  <a:gd name="connsiteY7" fmla="*/ 18446 h 39814"/>
                  <a:gd name="connsiteX8" fmla="*/ 27866 w 48662"/>
                  <a:gd name="connsiteY8" fmla="*/ 39674 h 39814"/>
                  <a:gd name="connsiteX9" fmla="*/ 49094 w 48662"/>
                  <a:gd name="connsiteY9" fmla="*/ 12503 h 39814"/>
                  <a:gd name="connsiteX10" fmla="*/ 26518 w 48662"/>
                  <a:gd name="connsiteY10" fmla="*/ 28696 h 39814"/>
                  <a:gd name="connsiteX11" fmla="*/ 11673 w 48662"/>
                  <a:gd name="connsiteY11" fmla="*/ 17097 h 39814"/>
                  <a:gd name="connsiteX12" fmla="*/ 11367 w 48662"/>
                  <a:gd name="connsiteY12" fmla="*/ 14613 h 39814"/>
                  <a:gd name="connsiteX13" fmla="*/ 37813 w 48662"/>
                  <a:gd name="connsiteY13" fmla="*/ 11367 h 39814"/>
                  <a:gd name="connsiteX14" fmla="*/ 38118 w 48662"/>
                  <a:gd name="connsiteY14" fmla="*/ 13851 h 39814"/>
                  <a:gd name="connsiteX15" fmla="*/ 26518 w 48662"/>
                  <a:gd name="connsiteY15" fmla="*/ 28696 h 39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662" h="39814">
                    <a:moveTo>
                      <a:pt x="49094" y="12503"/>
                    </a:moveTo>
                    <a:lnTo>
                      <a:pt x="48464" y="7364"/>
                    </a:lnTo>
                    <a:cubicBezTo>
                      <a:pt x="48191" y="5141"/>
                      <a:pt x="47069" y="3157"/>
                      <a:pt x="45304" y="1778"/>
                    </a:cubicBezTo>
                    <a:cubicBezTo>
                      <a:pt x="43539" y="399"/>
                      <a:pt x="41343" y="-208"/>
                      <a:pt x="39121" y="63"/>
                    </a:cubicBezTo>
                    <a:lnTo>
                      <a:pt x="7364" y="3962"/>
                    </a:lnTo>
                    <a:cubicBezTo>
                      <a:pt x="5141" y="4235"/>
                      <a:pt x="3158" y="5357"/>
                      <a:pt x="1779" y="7122"/>
                    </a:cubicBezTo>
                    <a:cubicBezTo>
                      <a:pt x="399" y="8887"/>
                      <a:pt x="-209" y="11083"/>
                      <a:pt x="64" y="13305"/>
                    </a:cubicBezTo>
                    <a:lnTo>
                      <a:pt x="695" y="18446"/>
                    </a:lnTo>
                    <a:cubicBezTo>
                      <a:pt x="2334" y="31792"/>
                      <a:pt x="14522" y="41312"/>
                      <a:pt x="27866" y="39674"/>
                    </a:cubicBezTo>
                    <a:cubicBezTo>
                      <a:pt x="41210" y="38036"/>
                      <a:pt x="50733" y="25847"/>
                      <a:pt x="49094" y="12503"/>
                    </a:cubicBezTo>
                    <a:close/>
                    <a:moveTo>
                      <a:pt x="26518" y="28696"/>
                    </a:moveTo>
                    <a:cubicBezTo>
                      <a:pt x="19235" y="29597"/>
                      <a:pt x="12568" y="24388"/>
                      <a:pt x="11673" y="17097"/>
                    </a:cubicBezTo>
                    <a:lnTo>
                      <a:pt x="11367" y="14613"/>
                    </a:lnTo>
                    <a:lnTo>
                      <a:pt x="37813" y="11367"/>
                    </a:lnTo>
                    <a:lnTo>
                      <a:pt x="38118" y="13851"/>
                    </a:lnTo>
                    <a:cubicBezTo>
                      <a:pt x="39013" y="21142"/>
                      <a:pt x="33810" y="27801"/>
                      <a:pt x="26518" y="28696"/>
                    </a:cubicBezTo>
                    <a:close/>
                  </a:path>
                </a:pathLst>
              </a:custGeom>
              <a:solidFill>
                <a:schemeClr val="bg1"/>
              </a:solidFill>
              <a:ln w="726" cap="flat">
                <a:noFill/>
                <a:prstDash val="solid"/>
                <a:miter/>
              </a:ln>
            </p:spPr>
            <p:txBody>
              <a:bodyPr rtlCol="1" anchor="ctr"/>
              <a:lstStyle/>
              <a:p>
                <a:endParaRPr lang="he-IL"/>
              </a:p>
            </p:txBody>
          </p:sp>
          <p:sp>
            <p:nvSpPr>
              <p:cNvPr id="41" name="צורה חופשית: צורה 40">
                <a:extLst>
                  <a:ext uri="{FF2B5EF4-FFF2-40B4-BE49-F238E27FC236}">
                    <a16:creationId xmlns:a16="http://schemas.microsoft.com/office/drawing/2014/main" id="{269DE51C-1772-44A4-84AF-F0F5E00FB9AF}"/>
                  </a:ext>
                </a:extLst>
              </p:cNvPr>
              <p:cNvSpPr/>
              <p:nvPr/>
            </p:nvSpPr>
            <p:spPr>
              <a:xfrm>
                <a:off x="6097966" y="3859862"/>
                <a:ext cx="179904" cy="231516"/>
              </a:xfrm>
              <a:custGeom>
                <a:avLst/>
                <a:gdLst>
                  <a:gd name="connsiteX0" fmla="*/ 174719 w 179903"/>
                  <a:gd name="connsiteY0" fmla="*/ 25491 h 231515"/>
                  <a:gd name="connsiteX1" fmla="*/ 148010 w 179903"/>
                  <a:gd name="connsiteY1" fmla="*/ 392 h 231515"/>
                  <a:gd name="connsiteX2" fmla="*/ 141049 w 179903"/>
                  <a:gd name="connsiteY2" fmla="*/ 3003 h 231515"/>
                  <a:gd name="connsiteX3" fmla="*/ 102604 w 179903"/>
                  <a:gd name="connsiteY3" fmla="*/ 25048 h 231515"/>
                  <a:gd name="connsiteX4" fmla="*/ 70627 w 179903"/>
                  <a:gd name="connsiteY4" fmla="*/ 28974 h 231515"/>
                  <a:gd name="connsiteX5" fmla="*/ 65812 w 179903"/>
                  <a:gd name="connsiteY5" fmla="*/ 35137 h 231515"/>
                  <a:gd name="connsiteX6" fmla="*/ 71974 w 179903"/>
                  <a:gd name="connsiteY6" fmla="*/ 39951 h 231515"/>
                  <a:gd name="connsiteX7" fmla="*/ 103951 w 179903"/>
                  <a:gd name="connsiteY7" fmla="*/ 36025 h 231515"/>
                  <a:gd name="connsiteX8" fmla="*/ 148136 w 179903"/>
                  <a:gd name="connsiteY8" fmla="*/ 12619 h 231515"/>
                  <a:gd name="connsiteX9" fmla="*/ 168580 w 179903"/>
                  <a:gd name="connsiteY9" fmla="*/ 57582 h 231515"/>
                  <a:gd name="connsiteX10" fmla="*/ 148424 w 179903"/>
                  <a:gd name="connsiteY10" fmla="*/ 86408 h 231515"/>
                  <a:gd name="connsiteX11" fmla="*/ 40829 w 179903"/>
                  <a:gd name="connsiteY11" fmla="*/ 99620 h 231515"/>
                  <a:gd name="connsiteX12" fmla="*/ 26622 w 179903"/>
                  <a:gd name="connsiteY12" fmla="*/ 117805 h 231515"/>
                  <a:gd name="connsiteX13" fmla="*/ 27944 w 179903"/>
                  <a:gd name="connsiteY13" fmla="*/ 128573 h 231515"/>
                  <a:gd name="connsiteX14" fmla="*/ 19563 w 179903"/>
                  <a:gd name="connsiteY14" fmla="*/ 129602 h 231515"/>
                  <a:gd name="connsiteX15" fmla="*/ 11163 w 179903"/>
                  <a:gd name="connsiteY15" fmla="*/ 61187 h 231515"/>
                  <a:gd name="connsiteX16" fmla="*/ 13958 w 179903"/>
                  <a:gd name="connsiteY16" fmla="*/ 51108 h 231515"/>
                  <a:gd name="connsiteX17" fmla="*/ 23061 w 179903"/>
                  <a:gd name="connsiteY17" fmla="*/ 45958 h 231515"/>
                  <a:gd name="connsiteX18" fmla="*/ 49900 w 179903"/>
                  <a:gd name="connsiteY18" fmla="*/ 42663 h 231515"/>
                  <a:gd name="connsiteX19" fmla="*/ 54715 w 179903"/>
                  <a:gd name="connsiteY19" fmla="*/ 36501 h 231515"/>
                  <a:gd name="connsiteX20" fmla="*/ 48552 w 179903"/>
                  <a:gd name="connsiteY20" fmla="*/ 31686 h 231515"/>
                  <a:gd name="connsiteX21" fmla="*/ 21713 w 179903"/>
                  <a:gd name="connsiteY21" fmla="*/ 34982 h 231515"/>
                  <a:gd name="connsiteX22" fmla="*/ 186 w 179903"/>
                  <a:gd name="connsiteY22" fmla="*/ 62534 h 231515"/>
                  <a:gd name="connsiteX23" fmla="*/ 8869 w 179903"/>
                  <a:gd name="connsiteY23" fmla="*/ 133251 h 231515"/>
                  <a:gd name="connsiteX24" fmla="*/ 983 w 179903"/>
                  <a:gd name="connsiteY24" fmla="*/ 151144 h 231515"/>
                  <a:gd name="connsiteX25" fmla="*/ 19934 w 179903"/>
                  <a:gd name="connsiteY25" fmla="*/ 167928 h 231515"/>
                  <a:gd name="connsiteX26" fmla="*/ 22283 w 179903"/>
                  <a:gd name="connsiteY26" fmla="*/ 167783 h 231515"/>
                  <a:gd name="connsiteX27" fmla="*/ 32602 w 179903"/>
                  <a:gd name="connsiteY27" fmla="*/ 166512 h 231515"/>
                  <a:gd name="connsiteX28" fmla="*/ 33615 w 179903"/>
                  <a:gd name="connsiteY28" fmla="*/ 174751 h 231515"/>
                  <a:gd name="connsiteX29" fmla="*/ 58159 w 179903"/>
                  <a:gd name="connsiteY29" fmla="*/ 218135 h 231515"/>
                  <a:gd name="connsiteX30" fmla="*/ 98121 w 179903"/>
                  <a:gd name="connsiteY30" fmla="*/ 231952 h 231515"/>
                  <a:gd name="connsiteX31" fmla="*/ 106188 w 179903"/>
                  <a:gd name="connsiteY31" fmla="*/ 231457 h 231515"/>
                  <a:gd name="connsiteX32" fmla="*/ 129706 w 179903"/>
                  <a:gd name="connsiteY32" fmla="*/ 223857 h 231515"/>
                  <a:gd name="connsiteX33" fmla="*/ 148126 w 179903"/>
                  <a:gd name="connsiteY33" fmla="*/ 208693 h 231515"/>
                  <a:gd name="connsiteX34" fmla="*/ 147442 w 179903"/>
                  <a:gd name="connsiteY34" fmla="*/ 200902 h 231515"/>
                  <a:gd name="connsiteX35" fmla="*/ 139652 w 179903"/>
                  <a:gd name="connsiteY35" fmla="*/ 201586 h 231515"/>
                  <a:gd name="connsiteX36" fmla="*/ 124361 w 179903"/>
                  <a:gd name="connsiteY36" fmla="*/ 214175 h 231515"/>
                  <a:gd name="connsiteX37" fmla="*/ 104839 w 179903"/>
                  <a:gd name="connsiteY37" fmla="*/ 220479 h 231515"/>
                  <a:gd name="connsiteX38" fmla="*/ 64969 w 179903"/>
                  <a:gd name="connsiteY38" fmla="*/ 209421 h 231515"/>
                  <a:gd name="connsiteX39" fmla="*/ 44593 w 179903"/>
                  <a:gd name="connsiteY39" fmla="*/ 173402 h 231515"/>
                  <a:gd name="connsiteX40" fmla="*/ 42904 w 179903"/>
                  <a:gd name="connsiteY40" fmla="*/ 159673 h 231515"/>
                  <a:gd name="connsiteX41" fmla="*/ 40819 w 179903"/>
                  <a:gd name="connsiteY41" fmla="*/ 155990 h 231515"/>
                  <a:gd name="connsiteX42" fmla="*/ 36740 w 179903"/>
                  <a:gd name="connsiteY42" fmla="*/ 154860 h 231515"/>
                  <a:gd name="connsiteX43" fmla="*/ 20958 w 179903"/>
                  <a:gd name="connsiteY43" fmla="*/ 156804 h 231515"/>
                  <a:gd name="connsiteX44" fmla="*/ 19934 w 179903"/>
                  <a:gd name="connsiteY44" fmla="*/ 156869 h 231515"/>
                  <a:gd name="connsiteX45" fmla="*/ 11959 w 179903"/>
                  <a:gd name="connsiteY45" fmla="*/ 149793 h 231515"/>
                  <a:gd name="connsiteX46" fmla="*/ 16896 w 179903"/>
                  <a:gd name="connsiteY46" fmla="*/ 141360 h 231515"/>
                  <a:gd name="connsiteX47" fmla="*/ 16913 w 179903"/>
                  <a:gd name="connsiteY47" fmla="*/ 141352 h 231515"/>
                  <a:gd name="connsiteX48" fmla="*/ 18970 w 179903"/>
                  <a:gd name="connsiteY48" fmla="*/ 140817 h 231515"/>
                  <a:gd name="connsiteX49" fmla="*/ 34779 w 179903"/>
                  <a:gd name="connsiteY49" fmla="*/ 138875 h 231515"/>
                  <a:gd name="connsiteX50" fmla="*/ 39594 w 179903"/>
                  <a:gd name="connsiteY50" fmla="*/ 132713 h 231515"/>
                  <a:gd name="connsiteX51" fmla="*/ 37598 w 179903"/>
                  <a:gd name="connsiteY51" fmla="*/ 116456 h 231515"/>
                  <a:gd name="connsiteX52" fmla="*/ 42176 w 179903"/>
                  <a:gd name="connsiteY52" fmla="*/ 110596 h 231515"/>
                  <a:gd name="connsiteX53" fmla="*/ 144279 w 179903"/>
                  <a:gd name="connsiteY53" fmla="*/ 98059 h 231515"/>
                  <a:gd name="connsiteX54" fmla="*/ 151915 w 179903"/>
                  <a:gd name="connsiteY54" fmla="*/ 160228 h 231515"/>
                  <a:gd name="connsiteX55" fmla="*/ 149509 w 179903"/>
                  <a:gd name="connsiteY55" fmla="*/ 184062 h 231515"/>
                  <a:gd name="connsiteX56" fmla="*/ 152982 w 179903"/>
                  <a:gd name="connsiteY56" fmla="*/ 191069 h 231515"/>
                  <a:gd name="connsiteX57" fmla="*/ 154749 w 179903"/>
                  <a:gd name="connsiteY57" fmla="*/ 191360 h 231515"/>
                  <a:gd name="connsiteX58" fmla="*/ 159989 w 179903"/>
                  <a:gd name="connsiteY58" fmla="*/ 187596 h 231515"/>
                  <a:gd name="connsiteX59" fmla="*/ 162891 w 179903"/>
                  <a:gd name="connsiteY59" fmla="*/ 158878 h 231515"/>
                  <a:gd name="connsiteX60" fmla="*/ 155181 w 179903"/>
                  <a:gd name="connsiteY60" fmla="*/ 96099 h 231515"/>
                  <a:gd name="connsiteX61" fmla="*/ 179549 w 179903"/>
                  <a:gd name="connsiteY61" fmla="*/ 58996 h 231515"/>
                  <a:gd name="connsiteX62" fmla="*/ 174719 w 179903"/>
                  <a:gd name="connsiteY62" fmla="*/ 25491 h 23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79903" h="231515">
                    <a:moveTo>
                      <a:pt x="174719" y="25491"/>
                    </a:moveTo>
                    <a:cubicBezTo>
                      <a:pt x="169291" y="13861"/>
                      <a:pt x="160056" y="5183"/>
                      <a:pt x="148010" y="392"/>
                    </a:cubicBezTo>
                    <a:cubicBezTo>
                      <a:pt x="145363" y="-660"/>
                      <a:pt x="142350" y="470"/>
                      <a:pt x="141049" y="3003"/>
                    </a:cubicBezTo>
                    <a:cubicBezTo>
                      <a:pt x="135099" y="14582"/>
                      <a:pt x="120727" y="22823"/>
                      <a:pt x="102604" y="25048"/>
                    </a:cubicBezTo>
                    <a:lnTo>
                      <a:pt x="70627" y="28974"/>
                    </a:lnTo>
                    <a:cubicBezTo>
                      <a:pt x="67595" y="29346"/>
                      <a:pt x="65440" y="32105"/>
                      <a:pt x="65812" y="35137"/>
                    </a:cubicBezTo>
                    <a:cubicBezTo>
                      <a:pt x="66183" y="38168"/>
                      <a:pt x="68946" y="40323"/>
                      <a:pt x="71974" y="39951"/>
                    </a:cubicBezTo>
                    <a:lnTo>
                      <a:pt x="103951" y="36025"/>
                    </a:lnTo>
                    <a:cubicBezTo>
                      <a:pt x="123410" y="33635"/>
                      <a:pt x="139497" y="25024"/>
                      <a:pt x="148136" y="12619"/>
                    </a:cubicBezTo>
                    <a:cubicBezTo>
                      <a:pt x="166160" y="22242"/>
                      <a:pt x="170534" y="42415"/>
                      <a:pt x="168580" y="57582"/>
                    </a:cubicBezTo>
                    <a:cubicBezTo>
                      <a:pt x="166548" y="73347"/>
                      <a:pt x="158260" y="85201"/>
                      <a:pt x="148424" y="86408"/>
                    </a:cubicBezTo>
                    <a:lnTo>
                      <a:pt x="40829" y="99620"/>
                    </a:lnTo>
                    <a:cubicBezTo>
                      <a:pt x="31899" y="100717"/>
                      <a:pt x="25525" y="108875"/>
                      <a:pt x="26622" y="117805"/>
                    </a:cubicBezTo>
                    <a:lnTo>
                      <a:pt x="27944" y="128573"/>
                    </a:lnTo>
                    <a:lnTo>
                      <a:pt x="19563" y="129602"/>
                    </a:lnTo>
                    <a:lnTo>
                      <a:pt x="11163" y="61187"/>
                    </a:lnTo>
                    <a:cubicBezTo>
                      <a:pt x="10718" y="57564"/>
                      <a:pt x="11711" y="53984"/>
                      <a:pt x="13958" y="51108"/>
                    </a:cubicBezTo>
                    <a:cubicBezTo>
                      <a:pt x="16205" y="48232"/>
                      <a:pt x="19438" y="46403"/>
                      <a:pt x="23061" y="45958"/>
                    </a:cubicBezTo>
                    <a:lnTo>
                      <a:pt x="49900" y="42663"/>
                    </a:lnTo>
                    <a:cubicBezTo>
                      <a:pt x="52931" y="42291"/>
                      <a:pt x="55087" y="39532"/>
                      <a:pt x="54715" y="36501"/>
                    </a:cubicBezTo>
                    <a:cubicBezTo>
                      <a:pt x="54342" y="33469"/>
                      <a:pt x="51582" y="31317"/>
                      <a:pt x="48552" y="31686"/>
                    </a:cubicBezTo>
                    <a:lnTo>
                      <a:pt x="21713" y="34982"/>
                    </a:lnTo>
                    <a:cubicBezTo>
                      <a:pt x="8181" y="36642"/>
                      <a:pt x="-1476" y="49002"/>
                      <a:pt x="186" y="62534"/>
                    </a:cubicBezTo>
                    <a:lnTo>
                      <a:pt x="8869" y="133251"/>
                    </a:lnTo>
                    <a:cubicBezTo>
                      <a:pt x="3261" y="137250"/>
                      <a:pt x="113" y="144087"/>
                      <a:pt x="983" y="151144"/>
                    </a:cubicBezTo>
                    <a:cubicBezTo>
                      <a:pt x="2161" y="160712"/>
                      <a:pt x="10309" y="167928"/>
                      <a:pt x="19934" y="167928"/>
                    </a:cubicBezTo>
                    <a:cubicBezTo>
                      <a:pt x="20683" y="167928"/>
                      <a:pt x="21465" y="167880"/>
                      <a:pt x="22283" y="167783"/>
                    </a:cubicBezTo>
                    <a:lnTo>
                      <a:pt x="32602" y="166512"/>
                    </a:lnTo>
                    <a:lnTo>
                      <a:pt x="33615" y="174751"/>
                    </a:lnTo>
                    <a:cubicBezTo>
                      <a:pt x="35735" y="192017"/>
                      <a:pt x="44452" y="207425"/>
                      <a:pt x="58159" y="218135"/>
                    </a:cubicBezTo>
                    <a:cubicBezTo>
                      <a:pt x="69725" y="227172"/>
                      <a:pt x="83674" y="231952"/>
                      <a:pt x="98121" y="231952"/>
                    </a:cubicBezTo>
                    <a:cubicBezTo>
                      <a:pt x="100797" y="231952"/>
                      <a:pt x="103491" y="231788"/>
                      <a:pt x="106188" y="231457"/>
                    </a:cubicBezTo>
                    <a:cubicBezTo>
                      <a:pt x="114519" y="230432"/>
                      <a:pt x="122433" y="227875"/>
                      <a:pt x="129706" y="223857"/>
                    </a:cubicBezTo>
                    <a:cubicBezTo>
                      <a:pt x="136749" y="219971"/>
                      <a:pt x="142946" y="214869"/>
                      <a:pt x="148126" y="208693"/>
                    </a:cubicBezTo>
                    <a:cubicBezTo>
                      <a:pt x="150089" y="206353"/>
                      <a:pt x="149783" y="202865"/>
                      <a:pt x="147442" y="200902"/>
                    </a:cubicBezTo>
                    <a:cubicBezTo>
                      <a:pt x="145102" y="198940"/>
                      <a:pt x="141615" y="199246"/>
                      <a:pt x="139652" y="201586"/>
                    </a:cubicBezTo>
                    <a:cubicBezTo>
                      <a:pt x="135352" y="206713"/>
                      <a:pt x="130208" y="210949"/>
                      <a:pt x="124361" y="214175"/>
                    </a:cubicBezTo>
                    <a:cubicBezTo>
                      <a:pt x="118328" y="217507"/>
                      <a:pt x="111760" y="219628"/>
                      <a:pt x="104839" y="220479"/>
                    </a:cubicBezTo>
                    <a:cubicBezTo>
                      <a:pt x="90508" y="222239"/>
                      <a:pt x="76348" y="218312"/>
                      <a:pt x="64969" y="209421"/>
                    </a:cubicBezTo>
                    <a:cubicBezTo>
                      <a:pt x="53589" y="200529"/>
                      <a:pt x="46353" y="187738"/>
                      <a:pt x="44593" y="173402"/>
                    </a:cubicBezTo>
                    <a:lnTo>
                      <a:pt x="42904" y="159673"/>
                    </a:lnTo>
                    <a:cubicBezTo>
                      <a:pt x="42725" y="158218"/>
                      <a:pt x="41975" y="156893"/>
                      <a:pt x="40819" y="155990"/>
                    </a:cubicBezTo>
                    <a:cubicBezTo>
                      <a:pt x="39663" y="155087"/>
                      <a:pt x="38197" y="154680"/>
                      <a:pt x="36740" y="154860"/>
                    </a:cubicBezTo>
                    <a:lnTo>
                      <a:pt x="20958" y="156804"/>
                    </a:lnTo>
                    <a:cubicBezTo>
                      <a:pt x="20596" y="156847"/>
                      <a:pt x="20251" y="156869"/>
                      <a:pt x="19934" y="156869"/>
                    </a:cubicBezTo>
                    <a:cubicBezTo>
                      <a:pt x="15884" y="156869"/>
                      <a:pt x="12456" y="153827"/>
                      <a:pt x="11959" y="149793"/>
                    </a:cubicBezTo>
                    <a:cubicBezTo>
                      <a:pt x="11516" y="146193"/>
                      <a:pt x="13546" y="142726"/>
                      <a:pt x="16896" y="141360"/>
                    </a:cubicBezTo>
                    <a:cubicBezTo>
                      <a:pt x="16902" y="141358"/>
                      <a:pt x="16908" y="141354"/>
                      <a:pt x="16913" y="141352"/>
                    </a:cubicBezTo>
                    <a:cubicBezTo>
                      <a:pt x="17563" y="141085"/>
                      <a:pt x="18255" y="140904"/>
                      <a:pt x="18970" y="140817"/>
                    </a:cubicBezTo>
                    <a:lnTo>
                      <a:pt x="34779" y="138875"/>
                    </a:lnTo>
                    <a:cubicBezTo>
                      <a:pt x="37810" y="138504"/>
                      <a:pt x="39966" y="135744"/>
                      <a:pt x="39594" y="132713"/>
                    </a:cubicBezTo>
                    <a:lnTo>
                      <a:pt x="37598" y="116456"/>
                    </a:lnTo>
                    <a:cubicBezTo>
                      <a:pt x="37245" y="113578"/>
                      <a:pt x="39299" y="110949"/>
                      <a:pt x="42176" y="110596"/>
                    </a:cubicBezTo>
                    <a:lnTo>
                      <a:pt x="144279" y="98059"/>
                    </a:lnTo>
                    <a:lnTo>
                      <a:pt x="151915" y="160228"/>
                    </a:lnTo>
                    <a:cubicBezTo>
                      <a:pt x="152915" y="168344"/>
                      <a:pt x="152105" y="176362"/>
                      <a:pt x="149509" y="184062"/>
                    </a:cubicBezTo>
                    <a:cubicBezTo>
                      <a:pt x="148534" y="186956"/>
                      <a:pt x="150088" y="190093"/>
                      <a:pt x="152982" y="191069"/>
                    </a:cubicBezTo>
                    <a:cubicBezTo>
                      <a:pt x="153568" y="191266"/>
                      <a:pt x="154164" y="191360"/>
                      <a:pt x="154749" y="191360"/>
                    </a:cubicBezTo>
                    <a:cubicBezTo>
                      <a:pt x="157057" y="191360"/>
                      <a:pt x="159210" y="189904"/>
                      <a:pt x="159989" y="187596"/>
                    </a:cubicBezTo>
                    <a:cubicBezTo>
                      <a:pt x="163119" y="178313"/>
                      <a:pt x="164095" y="168650"/>
                      <a:pt x="162891" y="158878"/>
                    </a:cubicBezTo>
                    <a:lnTo>
                      <a:pt x="155181" y="96099"/>
                    </a:lnTo>
                    <a:cubicBezTo>
                      <a:pt x="167663" y="91653"/>
                      <a:pt x="177163" y="77510"/>
                      <a:pt x="179549" y="58996"/>
                    </a:cubicBezTo>
                    <a:cubicBezTo>
                      <a:pt x="181056" y="47294"/>
                      <a:pt x="179341" y="35395"/>
                      <a:pt x="174719" y="25491"/>
                    </a:cubicBezTo>
                    <a:close/>
                  </a:path>
                </a:pathLst>
              </a:custGeom>
              <a:solidFill>
                <a:schemeClr val="bg1"/>
              </a:solidFill>
              <a:ln w="726" cap="flat">
                <a:noFill/>
                <a:prstDash val="solid"/>
                <a:miter/>
              </a:ln>
            </p:spPr>
            <p:txBody>
              <a:bodyPr rtlCol="1" anchor="ctr"/>
              <a:lstStyle/>
              <a:p>
                <a:endParaRPr lang="he-IL"/>
              </a:p>
            </p:txBody>
          </p:sp>
          <p:sp>
            <p:nvSpPr>
              <p:cNvPr id="42" name="צורה חופשית: צורה 41">
                <a:extLst>
                  <a:ext uri="{FF2B5EF4-FFF2-40B4-BE49-F238E27FC236}">
                    <a16:creationId xmlns:a16="http://schemas.microsoft.com/office/drawing/2014/main" id="{EB09513E-1DCD-4D08-829D-6C877440A9ED}"/>
                  </a:ext>
                </a:extLst>
              </p:cNvPr>
              <p:cNvSpPr/>
              <p:nvPr/>
            </p:nvSpPr>
            <p:spPr>
              <a:xfrm>
                <a:off x="6376093" y="4138957"/>
                <a:ext cx="25806" cy="14746"/>
              </a:xfrm>
              <a:custGeom>
                <a:avLst/>
                <a:gdLst>
                  <a:gd name="connsiteX0" fmla="*/ 24789 w 25805"/>
                  <a:gd name="connsiteY0" fmla="*/ 6199 h 14746"/>
                  <a:gd name="connsiteX1" fmla="*/ 2126 w 25805"/>
                  <a:gd name="connsiteY1" fmla="*/ 3416 h 14746"/>
                  <a:gd name="connsiteX2" fmla="*/ 1173 w 25805"/>
                  <a:gd name="connsiteY2" fmla="*/ 11179 h 14746"/>
                  <a:gd name="connsiteX3" fmla="*/ 8935 w 25805"/>
                  <a:gd name="connsiteY3" fmla="*/ 12131 h 14746"/>
                  <a:gd name="connsiteX4" fmla="*/ 16075 w 25805"/>
                  <a:gd name="connsiteY4" fmla="*/ 13008 h 14746"/>
                  <a:gd name="connsiteX5" fmla="*/ 20436 w 25805"/>
                  <a:gd name="connsiteY5" fmla="*/ 15134 h 14746"/>
                  <a:gd name="connsiteX6" fmla="*/ 23836 w 25805"/>
                  <a:gd name="connsiteY6" fmla="*/ 13961 h 14746"/>
                  <a:gd name="connsiteX7" fmla="*/ 24789 w 25805"/>
                  <a:gd name="connsiteY7" fmla="*/ 6199 h 1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05" h="14746">
                    <a:moveTo>
                      <a:pt x="24789" y="6199"/>
                    </a:moveTo>
                    <a:cubicBezTo>
                      <a:pt x="19309" y="-817"/>
                      <a:pt x="9141" y="-2065"/>
                      <a:pt x="2126" y="3416"/>
                    </a:cubicBezTo>
                    <a:cubicBezTo>
                      <a:pt x="-281" y="5296"/>
                      <a:pt x="-708" y="8772"/>
                      <a:pt x="1173" y="11179"/>
                    </a:cubicBezTo>
                    <a:cubicBezTo>
                      <a:pt x="3053" y="13585"/>
                      <a:pt x="6528" y="14012"/>
                      <a:pt x="8935" y="12131"/>
                    </a:cubicBezTo>
                    <a:cubicBezTo>
                      <a:pt x="11145" y="10404"/>
                      <a:pt x="14348" y="10798"/>
                      <a:pt x="16075" y="13008"/>
                    </a:cubicBezTo>
                    <a:cubicBezTo>
                      <a:pt x="17165" y="14404"/>
                      <a:pt x="18792" y="15134"/>
                      <a:pt x="20436" y="15134"/>
                    </a:cubicBezTo>
                    <a:cubicBezTo>
                      <a:pt x="21627" y="15134"/>
                      <a:pt x="22826" y="14750"/>
                      <a:pt x="23836" y="13961"/>
                    </a:cubicBezTo>
                    <a:cubicBezTo>
                      <a:pt x="26243" y="12080"/>
                      <a:pt x="26669" y="8606"/>
                      <a:pt x="24789" y="6199"/>
                    </a:cubicBezTo>
                    <a:close/>
                  </a:path>
                </a:pathLst>
              </a:custGeom>
              <a:solidFill>
                <a:schemeClr val="bg1"/>
              </a:solidFill>
              <a:ln w="726" cap="flat">
                <a:noFill/>
                <a:prstDash val="solid"/>
                <a:miter/>
              </a:ln>
            </p:spPr>
            <p:txBody>
              <a:bodyPr rtlCol="1" anchor="ctr"/>
              <a:lstStyle/>
              <a:p>
                <a:endParaRPr lang="he-IL"/>
              </a:p>
            </p:txBody>
          </p:sp>
          <p:sp>
            <p:nvSpPr>
              <p:cNvPr id="43" name="צורה חופשית: צורה 42">
                <a:extLst>
                  <a:ext uri="{FF2B5EF4-FFF2-40B4-BE49-F238E27FC236}">
                    <a16:creationId xmlns:a16="http://schemas.microsoft.com/office/drawing/2014/main" id="{94BC54C0-DECE-4ABF-8423-67C46E7DCDF1}"/>
                  </a:ext>
                </a:extLst>
              </p:cNvPr>
              <p:cNvSpPr/>
              <p:nvPr/>
            </p:nvSpPr>
            <p:spPr>
              <a:xfrm>
                <a:off x="6319327" y="4131987"/>
                <a:ext cx="25806" cy="14746"/>
              </a:xfrm>
              <a:custGeom>
                <a:avLst/>
                <a:gdLst>
                  <a:gd name="connsiteX0" fmla="*/ 24788 w 25805"/>
                  <a:gd name="connsiteY0" fmla="*/ 6199 h 14746"/>
                  <a:gd name="connsiteX1" fmla="*/ 2126 w 25805"/>
                  <a:gd name="connsiteY1" fmla="*/ 3416 h 14746"/>
                  <a:gd name="connsiteX2" fmla="*/ 1172 w 25805"/>
                  <a:gd name="connsiteY2" fmla="*/ 11178 h 14746"/>
                  <a:gd name="connsiteX3" fmla="*/ 8934 w 25805"/>
                  <a:gd name="connsiteY3" fmla="*/ 12131 h 14746"/>
                  <a:gd name="connsiteX4" fmla="*/ 16074 w 25805"/>
                  <a:gd name="connsiteY4" fmla="*/ 13008 h 14746"/>
                  <a:gd name="connsiteX5" fmla="*/ 20435 w 25805"/>
                  <a:gd name="connsiteY5" fmla="*/ 15134 h 14746"/>
                  <a:gd name="connsiteX6" fmla="*/ 23836 w 25805"/>
                  <a:gd name="connsiteY6" fmla="*/ 13961 h 14746"/>
                  <a:gd name="connsiteX7" fmla="*/ 24788 w 25805"/>
                  <a:gd name="connsiteY7" fmla="*/ 6199 h 1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05" h="14746">
                    <a:moveTo>
                      <a:pt x="24788" y="6199"/>
                    </a:moveTo>
                    <a:cubicBezTo>
                      <a:pt x="19308" y="-816"/>
                      <a:pt x="9141" y="-2065"/>
                      <a:pt x="2126" y="3416"/>
                    </a:cubicBezTo>
                    <a:cubicBezTo>
                      <a:pt x="-281" y="5297"/>
                      <a:pt x="-708" y="8772"/>
                      <a:pt x="1172" y="11178"/>
                    </a:cubicBezTo>
                    <a:cubicBezTo>
                      <a:pt x="3052" y="13584"/>
                      <a:pt x="6527" y="14012"/>
                      <a:pt x="8934" y="12131"/>
                    </a:cubicBezTo>
                    <a:cubicBezTo>
                      <a:pt x="11144" y="10405"/>
                      <a:pt x="14347" y="10798"/>
                      <a:pt x="16074" y="13008"/>
                    </a:cubicBezTo>
                    <a:cubicBezTo>
                      <a:pt x="17165" y="14404"/>
                      <a:pt x="18791" y="15134"/>
                      <a:pt x="20435" y="15134"/>
                    </a:cubicBezTo>
                    <a:cubicBezTo>
                      <a:pt x="21626" y="15134"/>
                      <a:pt x="22825" y="14750"/>
                      <a:pt x="23836" y="13961"/>
                    </a:cubicBezTo>
                    <a:cubicBezTo>
                      <a:pt x="26242" y="12081"/>
                      <a:pt x="26669" y="8606"/>
                      <a:pt x="24788" y="6199"/>
                    </a:cubicBezTo>
                    <a:close/>
                  </a:path>
                </a:pathLst>
              </a:custGeom>
              <a:solidFill>
                <a:schemeClr val="bg1"/>
              </a:solidFill>
              <a:ln w="726" cap="flat">
                <a:noFill/>
                <a:prstDash val="solid"/>
                <a:miter/>
              </a:ln>
            </p:spPr>
            <p:txBody>
              <a:bodyPr rtlCol="1" anchor="ctr"/>
              <a:lstStyle/>
              <a:p>
                <a:endParaRPr lang="he-IL"/>
              </a:p>
            </p:txBody>
          </p:sp>
          <p:sp>
            <p:nvSpPr>
              <p:cNvPr id="44" name="צורה חופשית: צורה 43">
                <a:extLst>
                  <a:ext uri="{FF2B5EF4-FFF2-40B4-BE49-F238E27FC236}">
                    <a16:creationId xmlns:a16="http://schemas.microsoft.com/office/drawing/2014/main" id="{CDE68957-567E-4E11-B996-8B85008E02F6}"/>
                  </a:ext>
                </a:extLst>
              </p:cNvPr>
              <p:cNvSpPr/>
              <p:nvPr/>
            </p:nvSpPr>
            <p:spPr>
              <a:xfrm>
                <a:off x="6327645" y="4165408"/>
                <a:ext cx="48662" cy="39815"/>
              </a:xfrm>
              <a:custGeom>
                <a:avLst/>
                <a:gdLst>
                  <a:gd name="connsiteX0" fmla="*/ 41927 w 48662"/>
                  <a:gd name="connsiteY0" fmla="*/ 3963 h 39814"/>
                  <a:gd name="connsiteX1" fmla="*/ 10169 w 48662"/>
                  <a:gd name="connsiteY1" fmla="*/ 63 h 39814"/>
                  <a:gd name="connsiteX2" fmla="*/ 3987 w 48662"/>
                  <a:gd name="connsiteY2" fmla="*/ 1778 h 39814"/>
                  <a:gd name="connsiteX3" fmla="*/ 196 w 48662"/>
                  <a:gd name="connsiteY3" fmla="*/ 12503 h 39814"/>
                  <a:gd name="connsiteX4" fmla="*/ 39407 w 48662"/>
                  <a:gd name="connsiteY4" fmla="*/ 34687 h 39814"/>
                  <a:gd name="connsiteX5" fmla="*/ 49227 w 48662"/>
                  <a:gd name="connsiteY5" fmla="*/ 13306 h 39814"/>
                  <a:gd name="connsiteX6" fmla="*/ 41927 w 48662"/>
                  <a:gd name="connsiteY6" fmla="*/ 3963 h 39814"/>
                  <a:gd name="connsiteX7" fmla="*/ 32597 w 48662"/>
                  <a:gd name="connsiteY7" fmla="*/ 25972 h 39814"/>
                  <a:gd name="connsiteX8" fmla="*/ 22772 w 48662"/>
                  <a:gd name="connsiteY8" fmla="*/ 28697 h 39814"/>
                  <a:gd name="connsiteX9" fmla="*/ 11173 w 48662"/>
                  <a:gd name="connsiteY9" fmla="*/ 13851 h 39814"/>
                  <a:gd name="connsiteX10" fmla="*/ 11478 w 48662"/>
                  <a:gd name="connsiteY10" fmla="*/ 11367 h 39814"/>
                  <a:gd name="connsiteX11" fmla="*/ 37923 w 48662"/>
                  <a:gd name="connsiteY11" fmla="*/ 14614 h 39814"/>
                  <a:gd name="connsiteX12" fmla="*/ 32597 w 48662"/>
                  <a:gd name="connsiteY12" fmla="*/ 25972 h 39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62" h="39814">
                    <a:moveTo>
                      <a:pt x="41927" y="3963"/>
                    </a:moveTo>
                    <a:lnTo>
                      <a:pt x="10169" y="63"/>
                    </a:lnTo>
                    <a:cubicBezTo>
                      <a:pt x="7948" y="-208"/>
                      <a:pt x="5751" y="400"/>
                      <a:pt x="3987" y="1778"/>
                    </a:cubicBezTo>
                    <a:cubicBezTo>
                      <a:pt x="16" y="4880"/>
                      <a:pt x="943" y="9054"/>
                      <a:pt x="196" y="12503"/>
                    </a:cubicBezTo>
                    <a:cubicBezTo>
                      <a:pt x="-2463" y="34159"/>
                      <a:pt x="22474" y="47915"/>
                      <a:pt x="39407" y="34687"/>
                    </a:cubicBezTo>
                    <a:cubicBezTo>
                      <a:pt x="49583" y="26737"/>
                      <a:pt x="48561" y="15772"/>
                      <a:pt x="49227" y="13306"/>
                    </a:cubicBezTo>
                    <a:cubicBezTo>
                      <a:pt x="49790" y="8718"/>
                      <a:pt x="46516" y="4527"/>
                      <a:pt x="41927" y="3963"/>
                    </a:cubicBezTo>
                    <a:close/>
                    <a:moveTo>
                      <a:pt x="32597" y="25972"/>
                    </a:moveTo>
                    <a:cubicBezTo>
                      <a:pt x="29794" y="28163"/>
                      <a:pt x="26305" y="29130"/>
                      <a:pt x="22772" y="28697"/>
                    </a:cubicBezTo>
                    <a:cubicBezTo>
                      <a:pt x="15465" y="27801"/>
                      <a:pt x="10276" y="21160"/>
                      <a:pt x="11173" y="13851"/>
                    </a:cubicBezTo>
                    <a:lnTo>
                      <a:pt x="11478" y="11367"/>
                    </a:lnTo>
                    <a:lnTo>
                      <a:pt x="37923" y="14614"/>
                    </a:lnTo>
                    <a:cubicBezTo>
                      <a:pt x="37601" y="15786"/>
                      <a:pt x="38089" y="21682"/>
                      <a:pt x="32597" y="25972"/>
                    </a:cubicBezTo>
                    <a:close/>
                  </a:path>
                </a:pathLst>
              </a:custGeom>
              <a:solidFill>
                <a:schemeClr val="bg1"/>
              </a:solidFill>
              <a:ln w="726" cap="flat">
                <a:noFill/>
                <a:prstDash val="solid"/>
                <a:miter/>
              </a:ln>
            </p:spPr>
            <p:txBody>
              <a:bodyPr rtlCol="1" anchor="ctr"/>
              <a:lstStyle/>
              <a:p>
                <a:endParaRPr lang="he-IL"/>
              </a:p>
            </p:txBody>
          </p:sp>
          <p:sp>
            <p:nvSpPr>
              <p:cNvPr id="45" name="צורה חופשית: צורה 44">
                <a:extLst>
                  <a:ext uri="{FF2B5EF4-FFF2-40B4-BE49-F238E27FC236}">
                    <a16:creationId xmlns:a16="http://schemas.microsoft.com/office/drawing/2014/main" id="{936E88C1-29A6-4AA8-AE6B-64DA8747F9FE}"/>
                  </a:ext>
                </a:extLst>
              </p:cNvPr>
              <p:cNvSpPr/>
              <p:nvPr/>
            </p:nvSpPr>
            <p:spPr>
              <a:xfrm>
                <a:off x="6270517" y="4007110"/>
                <a:ext cx="191701" cy="230041"/>
              </a:xfrm>
              <a:custGeom>
                <a:avLst/>
                <a:gdLst>
                  <a:gd name="connsiteX0" fmla="*/ 186841 w 191700"/>
                  <a:gd name="connsiteY0" fmla="*/ 42601 h 230040"/>
                  <a:gd name="connsiteX1" fmla="*/ 170370 w 191700"/>
                  <a:gd name="connsiteY1" fmla="*/ 33283 h 230040"/>
                  <a:gd name="connsiteX2" fmla="*/ 94385 w 191700"/>
                  <a:gd name="connsiteY2" fmla="*/ 23953 h 230040"/>
                  <a:gd name="connsiteX3" fmla="*/ 87269 w 191700"/>
                  <a:gd name="connsiteY3" fmla="*/ 19724 h 230040"/>
                  <a:gd name="connsiteX4" fmla="*/ 66577 w 191700"/>
                  <a:gd name="connsiteY4" fmla="*/ 3345 h 230040"/>
                  <a:gd name="connsiteX5" fmla="*/ 59356 w 191700"/>
                  <a:gd name="connsiteY5" fmla="*/ 6349 h 230040"/>
                  <a:gd name="connsiteX6" fmla="*/ 62360 w 191700"/>
                  <a:gd name="connsiteY6" fmla="*/ 13569 h 230040"/>
                  <a:gd name="connsiteX7" fmla="*/ 78297 w 191700"/>
                  <a:gd name="connsiteY7" fmla="*/ 26189 h 230040"/>
                  <a:gd name="connsiteX8" fmla="*/ 93037 w 191700"/>
                  <a:gd name="connsiteY8" fmla="*/ 34930 h 230040"/>
                  <a:gd name="connsiteX9" fmla="*/ 169022 w 191700"/>
                  <a:gd name="connsiteY9" fmla="*/ 44260 h 230040"/>
                  <a:gd name="connsiteX10" fmla="*/ 180920 w 191700"/>
                  <a:gd name="connsiteY10" fmla="*/ 59489 h 230040"/>
                  <a:gd name="connsiteX11" fmla="*/ 172521 w 191700"/>
                  <a:gd name="connsiteY11" fmla="*/ 127904 h 230040"/>
                  <a:gd name="connsiteX12" fmla="*/ 164140 w 191700"/>
                  <a:gd name="connsiteY12" fmla="*/ 126875 h 230040"/>
                  <a:gd name="connsiteX13" fmla="*/ 165462 w 191700"/>
                  <a:gd name="connsiteY13" fmla="*/ 116107 h 230040"/>
                  <a:gd name="connsiteX14" fmla="*/ 151254 w 191700"/>
                  <a:gd name="connsiteY14" fmla="*/ 97922 h 230040"/>
                  <a:gd name="connsiteX15" fmla="*/ 43659 w 191700"/>
                  <a:gd name="connsiteY15" fmla="*/ 84711 h 230040"/>
                  <a:gd name="connsiteX16" fmla="*/ 18498 w 191700"/>
                  <a:gd name="connsiteY16" fmla="*/ 70150 h 230040"/>
                  <a:gd name="connsiteX17" fmla="*/ 11556 w 191700"/>
                  <a:gd name="connsiteY17" fmla="*/ 41889 h 230040"/>
                  <a:gd name="connsiteX18" fmla="*/ 43805 w 191700"/>
                  <a:gd name="connsiteY18" fmla="*/ 11021 h 230040"/>
                  <a:gd name="connsiteX19" fmla="*/ 48635 w 191700"/>
                  <a:gd name="connsiteY19" fmla="*/ 4871 h 230040"/>
                  <a:gd name="connsiteX20" fmla="*/ 42485 w 191700"/>
                  <a:gd name="connsiteY20" fmla="*/ 41 h 230040"/>
                  <a:gd name="connsiteX21" fmla="*/ 639 w 191700"/>
                  <a:gd name="connsiteY21" fmla="*/ 40118 h 230040"/>
                  <a:gd name="connsiteX22" fmla="*/ 9652 w 191700"/>
                  <a:gd name="connsiteY22" fmla="*/ 76789 h 230040"/>
                  <a:gd name="connsiteX23" fmla="*/ 36864 w 191700"/>
                  <a:gd name="connsiteY23" fmla="*/ 94696 h 230040"/>
                  <a:gd name="connsiteX24" fmla="*/ 29190 w 191700"/>
                  <a:gd name="connsiteY24" fmla="*/ 157180 h 230040"/>
                  <a:gd name="connsiteX25" fmla="*/ 30875 w 191700"/>
                  <a:gd name="connsiteY25" fmla="*/ 181852 h 230040"/>
                  <a:gd name="connsiteX26" fmla="*/ 36216 w 191700"/>
                  <a:gd name="connsiteY26" fmla="*/ 185962 h 230040"/>
                  <a:gd name="connsiteX27" fmla="*/ 37641 w 191700"/>
                  <a:gd name="connsiteY27" fmla="*/ 185774 h 230040"/>
                  <a:gd name="connsiteX28" fmla="*/ 41563 w 191700"/>
                  <a:gd name="connsiteY28" fmla="*/ 179009 h 230040"/>
                  <a:gd name="connsiteX29" fmla="*/ 40167 w 191700"/>
                  <a:gd name="connsiteY29" fmla="*/ 158528 h 230040"/>
                  <a:gd name="connsiteX30" fmla="*/ 47802 w 191700"/>
                  <a:gd name="connsiteY30" fmla="*/ 96362 h 230040"/>
                  <a:gd name="connsiteX31" fmla="*/ 149905 w 191700"/>
                  <a:gd name="connsiteY31" fmla="*/ 108899 h 230040"/>
                  <a:gd name="connsiteX32" fmla="*/ 154484 w 191700"/>
                  <a:gd name="connsiteY32" fmla="*/ 114759 h 230040"/>
                  <a:gd name="connsiteX33" fmla="*/ 152487 w 191700"/>
                  <a:gd name="connsiteY33" fmla="*/ 131016 h 230040"/>
                  <a:gd name="connsiteX34" fmla="*/ 153618 w 191700"/>
                  <a:gd name="connsiteY34" fmla="*/ 135095 h 230040"/>
                  <a:gd name="connsiteX35" fmla="*/ 157302 w 191700"/>
                  <a:gd name="connsiteY35" fmla="*/ 137178 h 230040"/>
                  <a:gd name="connsiteX36" fmla="*/ 173111 w 191700"/>
                  <a:gd name="connsiteY36" fmla="*/ 139119 h 230040"/>
                  <a:gd name="connsiteX37" fmla="*/ 175051 w 191700"/>
                  <a:gd name="connsiteY37" fmla="*/ 139616 h 230040"/>
                  <a:gd name="connsiteX38" fmla="*/ 180122 w 191700"/>
                  <a:gd name="connsiteY38" fmla="*/ 148095 h 230040"/>
                  <a:gd name="connsiteX39" fmla="*/ 172148 w 191700"/>
                  <a:gd name="connsiteY39" fmla="*/ 155171 h 230040"/>
                  <a:gd name="connsiteX40" fmla="*/ 171149 w 191700"/>
                  <a:gd name="connsiteY40" fmla="*/ 155109 h 230040"/>
                  <a:gd name="connsiteX41" fmla="*/ 155341 w 191700"/>
                  <a:gd name="connsiteY41" fmla="*/ 153162 h 230040"/>
                  <a:gd name="connsiteX42" fmla="*/ 151262 w 191700"/>
                  <a:gd name="connsiteY42" fmla="*/ 154293 h 230040"/>
                  <a:gd name="connsiteX43" fmla="*/ 149177 w 191700"/>
                  <a:gd name="connsiteY43" fmla="*/ 157976 h 230040"/>
                  <a:gd name="connsiteX44" fmla="*/ 147488 w 191700"/>
                  <a:gd name="connsiteY44" fmla="*/ 171706 h 230040"/>
                  <a:gd name="connsiteX45" fmla="*/ 127112 w 191700"/>
                  <a:gd name="connsiteY45" fmla="*/ 207723 h 230040"/>
                  <a:gd name="connsiteX46" fmla="*/ 87240 w 191700"/>
                  <a:gd name="connsiteY46" fmla="*/ 218782 h 230040"/>
                  <a:gd name="connsiteX47" fmla="*/ 66167 w 191700"/>
                  <a:gd name="connsiteY47" fmla="*/ 211588 h 230040"/>
                  <a:gd name="connsiteX48" fmla="*/ 50245 w 191700"/>
                  <a:gd name="connsiteY48" fmla="*/ 197116 h 230040"/>
                  <a:gd name="connsiteX49" fmla="*/ 42515 w 191700"/>
                  <a:gd name="connsiteY49" fmla="*/ 195933 h 230040"/>
                  <a:gd name="connsiteX50" fmla="*/ 41332 w 191700"/>
                  <a:gd name="connsiteY50" fmla="*/ 203663 h 230040"/>
                  <a:gd name="connsiteX51" fmla="*/ 60506 w 191700"/>
                  <a:gd name="connsiteY51" fmla="*/ 221087 h 230040"/>
                  <a:gd name="connsiteX52" fmla="*/ 85896 w 191700"/>
                  <a:gd name="connsiteY52" fmla="*/ 229759 h 230040"/>
                  <a:gd name="connsiteX53" fmla="*/ 93962 w 191700"/>
                  <a:gd name="connsiteY53" fmla="*/ 230255 h 230040"/>
                  <a:gd name="connsiteX54" fmla="*/ 133923 w 191700"/>
                  <a:gd name="connsiteY54" fmla="*/ 216438 h 230040"/>
                  <a:gd name="connsiteX55" fmla="*/ 158467 w 191700"/>
                  <a:gd name="connsiteY55" fmla="*/ 173054 h 230040"/>
                  <a:gd name="connsiteX56" fmla="*/ 159480 w 191700"/>
                  <a:gd name="connsiteY56" fmla="*/ 164815 h 230040"/>
                  <a:gd name="connsiteX57" fmla="*/ 172148 w 191700"/>
                  <a:gd name="connsiteY57" fmla="*/ 166230 h 230040"/>
                  <a:gd name="connsiteX58" fmla="*/ 191100 w 191700"/>
                  <a:gd name="connsiteY58" fmla="*/ 149444 h 230040"/>
                  <a:gd name="connsiteX59" fmla="*/ 183217 w 191700"/>
                  <a:gd name="connsiteY59" fmla="*/ 131533 h 230040"/>
                  <a:gd name="connsiteX60" fmla="*/ 191896 w 191700"/>
                  <a:gd name="connsiteY60" fmla="*/ 60836 h 230040"/>
                  <a:gd name="connsiteX61" fmla="*/ 186841 w 191700"/>
                  <a:gd name="connsiteY61" fmla="*/ 42601 h 23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1700" h="230040">
                    <a:moveTo>
                      <a:pt x="186841" y="42601"/>
                    </a:moveTo>
                    <a:cubicBezTo>
                      <a:pt x="182774" y="37397"/>
                      <a:pt x="176925" y="34087"/>
                      <a:pt x="170370" y="33283"/>
                    </a:cubicBezTo>
                    <a:lnTo>
                      <a:pt x="94385" y="23953"/>
                    </a:lnTo>
                    <a:cubicBezTo>
                      <a:pt x="91549" y="23605"/>
                      <a:pt x="88955" y="22063"/>
                      <a:pt x="87269" y="19724"/>
                    </a:cubicBezTo>
                    <a:cubicBezTo>
                      <a:pt x="82008" y="12422"/>
                      <a:pt x="74852" y="6759"/>
                      <a:pt x="66577" y="3345"/>
                    </a:cubicBezTo>
                    <a:cubicBezTo>
                      <a:pt x="63753" y="2181"/>
                      <a:pt x="60520" y="3526"/>
                      <a:pt x="59356" y="6349"/>
                    </a:cubicBezTo>
                    <a:cubicBezTo>
                      <a:pt x="58192" y="9173"/>
                      <a:pt x="59537" y="12405"/>
                      <a:pt x="62360" y="13569"/>
                    </a:cubicBezTo>
                    <a:cubicBezTo>
                      <a:pt x="68730" y="16197"/>
                      <a:pt x="74241" y="20561"/>
                      <a:pt x="78297" y="26189"/>
                    </a:cubicBezTo>
                    <a:cubicBezTo>
                      <a:pt x="81779" y="31022"/>
                      <a:pt x="87152" y="34208"/>
                      <a:pt x="93037" y="34930"/>
                    </a:cubicBezTo>
                    <a:lnTo>
                      <a:pt x="169022" y="44260"/>
                    </a:lnTo>
                    <a:cubicBezTo>
                      <a:pt x="176501" y="45179"/>
                      <a:pt x="181840" y="52011"/>
                      <a:pt x="180920" y="59489"/>
                    </a:cubicBezTo>
                    <a:lnTo>
                      <a:pt x="172521" y="127904"/>
                    </a:lnTo>
                    <a:lnTo>
                      <a:pt x="164140" y="126875"/>
                    </a:lnTo>
                    <a:lnTo>
                      <a:pt x="165462" y="116107"/>
                    </a:lnTo>
                    <a:cubicBezTo>
                      <a:pt x="166557" y="107176"/>
                      <a:pt x="160184" y="99019"/>
                      <a:pt x="151254" y="97922"/>
                    </a:cubicBezTo>
                    <a:lnTo>
                      <a:pt x="43659" y="84711"/>
                    </a:lnTo>
                    <a:cubicBezTo>
                      <a:pt x="33549" y="83469"/>
                      <a:pt x="24614" y="78299"/>
                      <a:pt x="18498" y="70150"/>
                    </a:cubicBezTo>
                    <a:cubicBezTo>
                      <a:pt x="12386" y="62006"/>
                      <a:pt x="9920" y="51970"/>
                      <a:pt x="11556" y="41889"/>
                    </a:cubicBezTo>
                    <a:cubicBezTo>
                      <a:pt x="14186" y="25681"/>
                      <a:pt x="27447" y="12987"/>
                      <a:pt x="43805" y="11021"/>
                    </a:cubicBezTo>
                    <a:cubicBezTo>
                      <a:pt x="46837" y="10656"/>
                      <a:pt x="49000" y="7903"/>
                      <a:pt x="48635" y="4871"/>
                    </a:cubicBezTo>
                    <a:cubicBezTo>
                      <a:pt x="48271" y="1839"/>
                      <a:pt x="45515" y="-327"/>
                      <a:pt x="42485" y="41"/>
                    </a:cubicBezTo>
                    <a:cubicBezTo>
                      <a:pt x="21262" y="2591"/>
                      <a:pt x="4054" y="19072"/>
                      <a:pt x="639" y="40118"/>
                    </a:cubicBezTo>
                    <a:cubicBezTo>
                      <a:pt x="-1482" y="53195"/>
                      <a:pt x="1718" y="66218"/>
                      <a:pt x="9652" y="76789"/>
                    </a:cubicBezTo>
                    <a:cubicBezTo>
                      <a:pt x="16472" y="85875"/>
                      <a:pt x="25996" y="92097"/>
                      <a:pt x="36864" y="94696"/>
                    </a:cubicBezTo>
                    <a:lnTo>
                      <a:pt x="29190" y="157180"/>
                    </a:lnTo>
                    <a:cubicBezTo>
                      <a:pt x="28167" y="165502"/>
                      <a:pt x="28734" y="173803"/>
                      <a:pt x="30875" y="181852"/>
                    </a:cubicBezTo>
                    <a:cubicBezTo>
                      <a:pt x="31534" y="184327"/>
                      <a:pt x="33770" y="185962"/>
                      <a:pt x="36216" y="185962"/>
                    </a:cubicBezTo>
                    <a:cubicBezTo>
                      <a:pt x="36686" y="185962"/>
                      <a:pt x="37164" y="185901"/>
                      <a:pt x="37641" y="185774"/>
                    </a:cubicBezTo>
                    <a:cubicBezTo>
                      <a:pt x="40592" y="184989"/>
                      <a:pt x="42349" y="181960"/>
                      <a:pt x="41563" y="179009"/>
                    </a:cubicBezTo>
                    <a:cubicBezTo>
                      <a:pt x="39787" y="172332"/>
                      <a:pt x="39317" y="165441"/>
                      <a:pt x="40167" y="158528"/>
                    </a:cubicBezTo>
                    <a:lnTo>
                      <a:pt x="47802" y="96362"/>
                    </a:lnTo>
                    <a:lnTo>
                      <a:pt x="149905" y="108899"/>
                    </a:lnTo>
                    <a:cubicBezTo>
                      <a:pt x="152783" y="109252"/>
                      <a:pt x="154837" y="111881"/>
                      <a:pt x="154484" y="114759"/>
                    </a:cubicBezTo>
                    <a:lnTo>
                      <a:pt x="152487" y="131016"/>
                    </a:lnTo>
                    <a:cubicBezTo>
                      <a:pt x="152309" y="132471"/>
                      <a:pt x="152716" y="133938"/>
                      <a:pt x="153618" y="135095"/>
                    </a:cubicBezTo>
                    <a:cubicBezTo>
                      <a:pt x="154521" y="136250"/>
                      <a:pt x="155846" y="137000"/>
                      <a:pt x="157302" y="137178"/>
                    </a:cubicBezTo>
                    <a:lnTo>
                      <a:pt x="173111" y="139119"/>
                    </a:lnTo>
                    <a:cubicBezTo>
                      <a:pt x="173784" y="139202"/>
                      <a:pt x="174434" y="139374"/>
                      <a:pt x="175051" y="139616"/>
                    </a:cubicBezTo>
                    <a:cubicBezTo>
                      <a:pt x="178492" y="140941"/>
                      <a:pt x="180575" y="144410"/>
                      <a:pt x="180122" y="148095"/>
                    </a:cubicBezTo>
                    <a:cubicBezTo>
                      <a:pt x="179626" y="152129"/>
                      <a:pt x="176198" y="155171"/>
                      <a:pt x="172148" y="155171"/>
                    </a:cubicBezTo>
                    <a:cubicBezTo>
                      <a:pt x="171831" y="155171"/>
                      <a:pt x="171488" y="155149"/>
                      <a:pt x="171149" y="155109"/>
                    </a:cubicBezTo>
                    <a:lnTo>
                      <a:pt x="155341" y="153162"/>
                    </a:lnTo>
                    <a:cubicBezTo>
                      <a:pt x="153885" y="152982"/>
                      <a:pt x="152418" y="153390"/>
                      <a:pt x="151262" y="154293"/>
                    </a:cubicBezTo>
                    <a:cubicBezTo>
                      <a:pt x="150106" y="155195"/>
                      <a:pt x="149356" y="156520"/>
                      <a:pt x="149177" y="157976"/>
                    </a:cubicBezTo>
                    <a:lnTo>
                      <a:pt x="147488" y="171706"/>
                    </a:lnTo>
                    <a:cubicBezTo>
                      <a:pt x="145728" y="186040"/>
                      <a:pt x="138492" y="198831"/>
                      <a:pt x="127112" y="207723"/>
                    </a:cubicBezTo>
                    <a:cubicBezTo>
                      <a:pt x="115733" y="216615"/>
                      <a:pt x="101577" y="220544"/>
                      <a:pt x="87240" y="218782"/>
                    </a:cubicBezTo>
                    <a:cubicBezTo>
                      <a:pt x="79719" y="217861"/>
                      <a:pt x="72629" y="215440"/>
                      <a:pt x="66167" y="211588"/>
                    </a:cubicBezTo>
                    <a:cubicBezTo>
                      <a:pt x="59919" y="207863"/>
                      <a:pt x="54561" y="202993"/>
                      <a:pt x="50245" y="197116"/>
                    </a:cubicBezTo>
                    <a:cubicBezTo>
                      <a:pt x="48437" y="194654"/>
                      <a:pt x="44976" y="194126"/>
                      <a:pt x="42515" y="195933"/>
                    </a:cubicBezTo>
                    <a:cubicBezTo>
                      <a:pt x="40054" y="197741"/>
                      <a:pt x="39524" y="201202"/>
                      <a:pt x="41332" y="203663"/>
                    </a:cubicBezTo>
                    <a:cubicBezTo>
                      <a:pt x="46528" y="210738"/>
                      <a:pt x="52979" y="216600"/>
                      <a:pt x="60506" y="221087"/>
                    </a:cubicBezTo>
                    <a:cubicBezTo>
                      <a:pt x="68297" y="225732"/>
                      <a:pt x="76840" y="228650"/>
                      <a:pt x="85896" y="229759"/>
                    </a:cubicBezTo>
                    <a:cubicBezTo>
                      <a:pt x="88594" y="230091"/>
                      <a:pt x="91285" y="230255"/>
                      <a:pt x="93962" y="230255"/>
                    </a:cubicBezTo>
                    <a:cubicBezTo>
                      <a:pt x="108407" y="230255"/>
                      <a:pt x="122359" y="225474"/>
                      <a:pt x="133923" y="216438"/>
                    </a:cubicBezTo>
                    <a:cubicBezTo>
                      <a:pt x="147631" y="205727"/>
                      <a:pt x="156347" y="190319"/>
                      <a:pt x="158467" y="173054"/>
                    </a:cubicBezTo>
                    <a:lnTo>
                      <a:pt x="159480" y="164815"/>
                    </a:lnTo>
                    <a:cubicBezTo>
                      <a:pt x="169351" y="165987"/>
                      <a:pt x="170119" y="166230"/>
                      <a:pt x="172148" y="166230"/>
                    </a:cubicBezTo>
                    <a:cubicBezTo>
                      <a:pt x="181774" y="166230"/>
                      <a:pt x="189922" y="159014"/>
                      <a:pt x="191100" y="149444"/>
                    </a:cubicBezTo>
                    <a:cubicBezTo>
                      <a:pt x="191975" y="142308"/>
                      <a:pt x="188842" y="135510"/>
                      <a:pt x="183217" y="131533"/>
                    </a:cubicBezTo>
                    <a:lnTo>
                      <a:pt x="191896" y="60836"/>
                    </a:lnTo>
                    <a:cubicBezTo>
                      <a:pt x="192703" y="54282"/>
                      <a:pt x="190907" y="47806"/>
                      <a:pt x="186841" y="42601"/>
                    </a:cubicBezTo>
                    <a:close/>
                  </a:path>
                </a:pathLst>
              </a:custGeom>
              <a:solidFill>
                <a:schemeClr val="bg1"/>
              </a:solidFill>
              <a:ln w="726" cap="flat">
                <a:noFill/>
                <a:prstDash val="solid"/>
                <a:miter/>
              </a:ln>
            </p:spPr>
            <p:txBody>
              <a:bodyPr rtlCol="1" anchor="ctr"/>
              <a:lstStyle/>
              <a:p>
                <a:endParaRPr lang="he-IL"/>
              </a:p>
            </p:txBody>
          </p:sp>
          <p:sp>
            <p:nvSpPr>
              <p:cNvPr id="46" name="צורה חופשית: צורה 45">
                <a:extLst>
                  <a:ext uri="{FF2B5EF4-FFF2-40B4-BE49-F238E27FC236}">
                    <a16:creationId xmlns:a16="http://schemas.microsoft.com/office/drawing/2014/main" id="{99EE32FD-3D05-445F-BE1D-804EBBE45E3D}"/>
                  </a:ext>
                </a:extLst>
              </p:cNvPr>
              <p:cNvSpPr/>
              <p:nvPr/>
            </p:nvSpPr>
            <p:spPr>
              <a:xfrm>
                <a:off x="6373540" y="3906249"/>
                <a:ext cx="11060" cy="24331"/>
              </a:xfrm>
              <a:custGeom>
                <a:avLst/>
                <a:gdLst>
                  <a:gd name="connsiteX0" fmla="*/ 5530 w 11059"/>
                  <a:gd name="connsiteY0" fmla="*/ 0 h 24331"/>
                  <a:gd name="connsiteX1" fmla="*/ 0 w 11059"/>
                  <a:gd name="connsiteY1" fmla="*/ 5530 h 24331"/>
                  <a:gd name="connsiteX2" fmla="*/ 0 w 11059"/>
                  <a:gd name="connsiteY2" fmla="*/ 19066 h 24331"/>
                  <a:gd name="connsiteX3" fmla="*/ 5530 w 11059"/>
                  <a:gd name="connsiteY3" fmla="*/ 24596 h 24331"/>
                  <a:gd name="connsiteX4" fmla="*/ 11060 w 11059"/>
                  <a:gd name="connsiteY4" fmla="*/ 19066 h 24331"/>
                  <a:gd name="connsiteX5" fmla="*/ 11060 w 11059"/>
                  <a:gd name="connsiteY5" fmla="*/ 5530 h 24331"/>
                  <a:gd name="connsiteX6" fmla="*/ 5530 w 11059"/>
                  <a:gd name="connsiteY6" fmla="*/ 0 h 2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59" h="24331">
                    <a:moveTo>
                      <a:pt x="5530" y="0"/>
                    </a:moveTo>
                    <a:cubicBezTo>
                      <a:pt x="2476" y="0"/>
                      <a:pt x="0" y="2476"/>
                      <a:pt x="0" y="5530"/>
                    </a:cubicBezTo>
                    <a:lnTo>
                      <a:pt x="0" y="19066"/>
                    </a:lnTo>
                    <a:cubicBezTo>
                      <a:pt x="0" y="22120"/>
                      <a:pt x="2476" y="24596"/>
                      <a:pt x="5530" y="24596"/>
                    </a:cubicBezTo>
                    <a:cubicBezTo>
                      <a:pt x="8584" y="24596"/>
                      <a:pt x="11060" y="22120"/>
                      <a:pt x="11060" y="19066"/>
                    </a:cubicBezTo>
                    <a:lnTo>
                      <a:pt x="11060" y="5530"/>
                    </a:lnTo>
                    <a:cubicBezTo>
                      <a:pt x="11060" y="2476"/>
                      <a:pt x="8584" y="0"/>
                      <a:pt x="5530" y="0"/>
                    </a:cubicBezTo>
                    <a:close/>
                  </a:path>
                </a:pathLst>
              </a:custGeom>
              <a:solidFill>
                <a:schemeClr val="bg1"/>
              </a:solidFill>
              <a:ln w="726" cap="flat">
                <a:noFill/>
                <a:prstDash val="solid"/>
                <a:miter/>
              </a:ln>
            </p:spPr>
            <p:txBody>
              <a:bodyPr rtlCol="1" anchor="ctr"/>
              <a:lstStyle/>
              <a:p>
                <a:endParaRPr lang="he-IL"/>
              </a:p>
            </p:txBody>
          </p:sp>
          <p:sp>
            <p:nvSpPr>
              <p:cNvPr id="47" name="צורה חופשית: צורה 46">
                <a:extLst>
                  <a:ext uri="{FF2B5EF4-FFF2-40B4-BE49-F238E27FC236}">
                    <a16:creationId xmlns:a16="http://schemas.microsoft.com/office/drawing/2014/main" id="{040C29DD-41AC-4DE5-BBFF-529EEFA9A588}"/>
                  </a:ext>
                </a:extLst>
              </p:cNvPr>
              <p:cNvSpPr/>
              <p:nvPr/>
            </p:nvSpPr>
            <p:spPr>
              <a:xfrm>
                <a:off x="6373540" y="3947860"/>
                <a:ext cx="11060" cy="24331"/>
              </a:xfrm>
              <a:custGeom>
                <a:avLst/>
                <a:gdLst>
                  <a:gd name="connsiteX0" fmla="*/ 5530 w 11059"/>
                  <a:gd name="connsiteY0" fmla="*/ 0 h 24331"/>
                  <a:gd name="connsiteX1" fmla="*/ 0 w 11059"/>
                  <a:gd name="connsiteY1" fmla="*/ 5530 h 24331"/>
                  <a:gd name="connsiteX2" fmla="*/ 0 w 11059"/>
                  <a:gd name="connsiteY2" fmla="*/ 19066 h 24331"/>
                  <a:gd name="connsiteX3" fmla="*/ 5530 w 11059"/>
                  <a:gd name="connsiteY3" fmla="*/ 24596 h 24331"/>
                  <a:gd name="connsiteX4" fmla="*/ 11060 w 11059"/>
                  <a:gd name="connsiteY4" fmla="*/ 19066 h 24331"/>
                  <a:gd name="connsiteX5" fmla="*/ 11060 w 11059"/>
                  <a:gd name="connsiteY5" fmla="*/ 5530 h 24331"/>
                  <a:gd name="connsiteX6" fmla="*/ 5530 w 11059"/>
                  <a:gd name="connsiteY6" fmla="*/ 0 h 2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59" h="24331">
                    <a:moveTo>
                      <a:pt x="5530" y="0"/>
                    </a:moveTo>
                    <a:cubicBezTo>
                      <a:pt x="2476" y="0"/>
                      <a:pt x="0" y="2476"/>
                      <a:pt x="0" y="5530"/>
                    </a:cubicBezTo>
                    <a:lnTo>
                      <a:pt x="0" y="19066"/>
                    </a:lnTo>
                    <a:cubicBezTo>
                      <a:pt x="0" y="22120"/>
                      <a:pt x="2476" y="24596"/>
                      <a:pt x="5530" y="24596"/>
                    </a:cubicBezTo>
                    <a:cubicBezTo>
                      <a:pt x="8584" y="24596"/>
                      <a:pt x="11060" y="22120"/>
                      <a:pt x="11060" y="19066"/>
                    </a:cubicBezTo>
                    <a:lnTo>
                      <a:pt x="11060" y="5530"/>
                    </a:lnTo>
                    <a:cubicBezTo>
                      <a:pt x="11060" y="2476"/>
                      <a:pt x="8584" y="0"/>
                      <a:pt x="5530" y="0"/>
                    </a:cubicBezTo>
                    <a:close/>
                  </a:path>
                </a:pathLst>
              </a:custGeom>
              <a:solidFill>
                <a:schemeClr val="bg1"/>
              </a:solidFill>
              <a:ln w="726" cap="flat">
                <a:noFill/>
                <a:prstDash val="solid"/>
                <a:miter/>
              </a:ln>
            </p:spPr>
            <p:txBody>
              <a:bodyPr rtlCol="1" anchor="ctr"/>
              <a:lstStyle/>
              <a:p>
                <a:endParaRPr lang="he-IL"/>
              </a:p>
            </p:txBody>
          </p:sp>
          <p:sp>
            <p:nvSpPr>
              <p:cNvPr id="48" name="צורה חופשית: צורה 47">
                <a:extLst>
                  <a:ext uri="{FF2B5EF4-FFF2-40B4-BE49-F238E27FC236}">
                    <a16:creationId xmlns:a16="http://schemas.microsoft.com/office/drawing/2014/main" id="{95F74023-B575-4EC8-8CDC-3ADB4B7DDA78}"/>
                  </a:ext>
                </a:extLst>
              </p:cNvPr>
              <p:cNvSpPr/>
              <p:nvPr/>
            </p:nvSpPr>
            <p:spPr>
              <a:xfrm>
                <a:off x="6387578" y="3933823"/>
                <a:ext cx="24331" cy="11060"/>
              </a:xfrm>
              <a:custGeom>
                <a:avLst/>
                <a:gdLst>
                  <a:gd name="connsiteX0" fmla="*/ 19066 w 24331"/>
                  <a:gd name="connsiteY0" fmla="*/ 0 h 11059"/>
                  <a:gd name="connsiteX1" fmla="*/ 5530 w 24331"/>
                  <a:gd name="connsiteY1" fmla="*/ 0 h 11059"/>
                  <a:gd name="connsiteX2" fmla="*/ 0 w 24331"/>
                  <a:gd name="connsiteY2" fmla="*/ 5530 h 11059"/>
                  <a:gd name="connsiteX3" fmla="*/ 5530 w 24331"/>
                  <a:gd name="connsiteY3" fmla="*/ 11060 h 11059"/>
                  <a:gd name="connsiteX4" fmla="*/ 19066 w 24331"/>
                  <a:gd name="connsiteY4" fmla="*/ 11060 h 11059"/>
                  <a:gd name="connsiteX5" fmla="*/ 24596 w 24331"/>
                  <a:gd name="connsiteY5" fmla="*/ 5530 h 11059"/>
                  <a:gd name="connsiteX6" fmla="*/ 19066 w 24331"/>
                  <a:gd name="connsiteY6" fmla="*/ 0 h 1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31" h="11059">
                    <a:moveTo>
                      <a:pt x="19066" y="0"/>
                    </a:moveTo>
                    <a:lnTo>
                      <a:pt x="5530" y="0"/>
                    </a:lnTo>
                    <a:cubicBezTo>
                      <a:pt x="2476" y="0"/>
                      <a:pt x="0" y="2476"/>
                      <a:pt x="0" y="5530"/>
                    </a:cubicBezTo>
                    <a:cubicBezTo>
                      <a:pt x="0" y="8584"/>
                      <a:pt x="2476" y="11060"/>
                      <a:pt x="5530" y="11060"/>
                    </a:cubicBezTo>
                    <a:lnTo>
                      <a:pt x="19066" y="11060"/>
                    </a:lnTo>
                    <a:cubicBezTo>
                      <a:pt x="22120" y="11060"/>
                      <a:pt x="24596" y="8584"/>
                      <a:pt x="24596" y="5530"/>
                    </a:cubicBezTo>
                    <a:cubicBezTo>
                      <a:pt x="24596" y="2476"/>
                      <a:pt x="22120" y="0"/>
                      <a:pt x="19066" y="0"/>
                    </a:cubicBezTo>
                    <a:close/>
                  </a:path>
                </a:pathLst>
              </a:custGeom>
              <a:solidFill>
                <a:schemeClr val="bg1"/>
              </a:solidFill>
              <a:ln w="726" cap="flat">
                <a:noFill/>
                <a:prstDash val="solid"/>
                <a:miter/>
              </a:ln>
            </p:spPr>
            <p:txBody>
              <a:bodyPr rtlCol="1" anchor="ctr"/>
              <a:lstStyle/>
              <a:p>
                <a:endParaRPr lang="he-IL"/>
              </a:p>
            </p:txBody>
          </p:sp>
          <p:sp>
            <p:nvSpPr>
              <p:cNvPr id="49" name="צורה חופשית: צורה 48">
                <a:extLst>
                  <a:ext uri="{FF2B5EF4-FFF2-40B4-BE49-F238E27FC236}">
                    <a16:creationId xmlns:a16="http://schemas.microsoft.com/office/drawing/2014/main" id="{94B8A3D4-6CAC-4634-82A3-D5B4B1114EA3}"/>
                  </a:ext>
                </a:extLst>
              </p:cNvPr>
              <p:cNvSpPr/>
              <p:nvPr/>
            </p:nvSpPr>
            <p:spPr>
              <a:xfrm>
                <a:off x="6345967" y="3933823"/>
                <a:ext cx="24331" cy="11060"/>
              </a:xfrm>
              <a:custGeom>
                <a:avLst/>
                <a:gdLst>
                  <a:gd name="connsiteX0" fmla="*/ 19066 w 24331"/>
                  <a:gd name="connsiteY0" fmla="*/ 0 h 11059"/>
                  <a:gd name="connsiteX1" fmla="*/ 5530 w 24331"/>
                  <a:gd name="connsiteY1" fmla="*/ 0 h 11059"/>
                  <a:gd name="connsiteX2" fmla="*/ 0 w 24331"/>
                  <a:gd name="connsiteY2" fmla="*/ 5530 h 11059"/>
                  <a:gd name="connsiteX3" fmla="*/ 5530 w 24331"/>
                  <a:gd name="connsiteY3" fmla="*/ 11060 h 11059"/>
                  <a:gd name="connsiteX4" fmla="*/ 19066 w 24331"/>
                  <a:gd name="connsiteY4" fmla="*/ 11060 h 11059"/>
                  <a:gd name="connsiteX5" fmla="*/ 24596 w 24331"/>
                  <a:gd name="connsiteY5" fmla="*/ 5530 h 11059"/>
                  <a:gd name="connsiteX6" fmla="*/ 19066 w 24331"/>
                  <a:gd name="connsiteY6" fmla="*/ 0 h 1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31" h="11059">
                    <a:moveTo>
                      <a:pt x="19066" y="0"/>
                    </a:moveTo>
                    <a:lnTo>
                      <a:pt x="5530" y="0"/>
                    </a:lnTo>
                    <a:cubicBezTo>
                      <a:pt x="2476" y="0"/>
                      <a:pt x="0" y="2476"/>
                      <a:pt x="0" y="5530"/>
                    </a:cubicBezTo>
                    <a:cubicBezTo>
                      <a:pt x="0" y="8584"/>
                      <a:pt x="2476" y="11060"/>
                      <a:pt x="5530" y="11060"/>
                    </a:cubicBezTo>
                    <a:lnTo>
                      <a:pt x="19066" y="11060"/>
                    </a:lnTo>
                    <a:cubicBezTo>
                      <a:pt x="22120" y="11060"/>
                      <a:pt x="24596" y="8584"/>
                      <a:pt x="24596" y="5530"/>
                    </a:cubicBezTo>
                    <a:cubicBezTo>
                      <a:pt x="24596" y="2476"/>
                      <a:pt x="22120" y="0"/>
                      <a:pt x="19066" y="0"/>
                    </a:cubicBezTo>
                    <a:close/>
                  </a:path>
                </a:pathLst>
              </a:custGeom>
              <a:solidFill>
                <a:schemeClr val="bg1"/>
              </a:solidFill>
              <a:ln w="726" cap="flat">
                <a:noFill/>
                <a:prstDash val="solid"/>
                <a:miter/>
              </a:ln>
            </p:spPr>
            <p:txBody>
              <a:bodyPr rtlCol="1" anchor="ctr"/>
              <a:lstStyle/>
              <a:p>
                <a:endParaRPr lang="he-IL"/>
              </a:p>
            </p:txBody>
          </p:sp>
          <p:sp>
            <p:nvSpPr>
              <p:cNvPr id="50" name="צורה חופשית: צורה 49">
                <a:extLst>
                  <a:ext uri="{FF2B5EF4-FFF2-40B4-BE49-F238E27FC236}">
                    <a16:creationId xmlns:a16="http://schemas.microsoft.com/office/drawing/2014/main" id="{1361AF5B-6947-4A5A-B6A2-00C416D0BA31}"/>
                  </a:ext>
                </a:extLst>
              </p:cNvPr>
              <p:cNvSpPr/>
              <p:nvPr/>
            </p:nvSpPr>
            <p:spPr>
              <a:xfrm>
                <a:off x="6175967" y="4124767"/>
                <a:ext cx="11060" cy="24331"/>
              </a:xfrm>
              <a:custGeom>
                <a:avLst/>
                <a:gdLst>
                  <a:gd name="connsiteX0" fmla="*/ 5530 w 11059"/>
                  <a:gd name="connsiteY0" fmla="*/ 0 h 24331"/>
                  <a:gd name="connsiteX1" fmla="*/ 0 w 11059"/>
                  <a:gd name="connsiteY1" fmla="*/ 5530 h 24331"/>
                  <a:gd name="connsiteX2" fmla="*/ 0 w 11059"/>
                  <a:gd name="connsiteY2" fmla="*/ 19066 h 24331"/>
                  <a:gd name="connsiteX3" fmla="*/ 5530 w 11059"/>
                  <a:gd name="connsiteY3" fmla="*/ 24596 h 24331"/>
                  <a:gd name="connsiteX4" fmla="*/ 11060 w 11059"/>
                  <a:gd name="connsiteY4" fmla="*/ 19066 h 24331"/>
                  <a:gd name="connsiteX5" fmla="*/ 11060 w 11059"/>
                  <a:gd name="connsiteY5" fmla="*/ 5530 h 24331"/>
                  <a:gd name="connsiteX6" fmla="*/ 5530 w 11059"/>
                  <a:gd name="connsiteY6" fmla="*/ 0 h 2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59" h="24331">
                    <a:moveTo>
                      <a:pt x="5530" y="0"/>
                    </a:moveTo>
                    <a:cubicBezTo>
                      <a:pt x="2476" y="0"/>
                      <a:pt x="0" y="2476"/>
                      <a:pt x="0" y="5530"/>
                    </a:cubicBezTo>
                    <a:lnTo>
                      <a:pt x="0" y="19066"/>
                    </a:lnTo>
                    <a:cubicBezTo>
                      <a:pt x="0" y="22120"/>
                      <a:pt x="2476" y="24596"/>
                      <a:pt x="5530" y="24596"/>
                    </a:cubicBezTo>
                    <a:cubicBezTo>
                      <a:pt x="8584" y="24596"/>
                      <a:pt x="11060" y="22120"/>
                      <a:pt x="11060" y="19066"/>
                    </a:cubicBezTo>
                    <a:lnTo>
                      <a:pt x="11060" y="5530"/>
                    </a:lnTo>
                    <a:cubicBezTo>
                      <a:pt x="11060" y="2476"/>
                      <a:pt x="8584" y="0"/>
                      <a:pt x="5530" y="0"/>
                    </a:cubicBezTo>
                    <a:close/>
                  </a:path>
                </a:pathLst>
              </a:custGeom>
              <a:solidFill>
                <a:schemeClr val="bg1"/>
              </a:solidFill>
              <a:ln w="726" cap="flat">
                <a:noFill/>
                <a:prstDash val="solid"/>
                <a:miter/>
              </a:ln>
            </p:spPr>
            <p:txBody>
              <a:bodyPr rtlCol="1" anchor="ctr"/>
              <a:lstStyle/>
              <a:p>
                <a:endParaRPr lang="he-IL"/>
              </a:p>
            </p:txBody>
          </p:sp>
          <p:sp>
            <p:nvSpPr>
              <p:cNvPr id="51" name="צורה חופשית: צורה 50">
                <a:extLst>
                  <a:ext uri="{FF2B5EF4-FFF2-40B4-BE49-F238E27FC236}">
                    <a16:creationId xmlns:a16="http://schemas.microsoft.com/office/drawing/2014/main" id="{577B521B-1C2F-4CA2-A118-0580398F6069}"/>
                  </a:ext>
                </a:extLst>
              </p:cNvPr>
              <p:cNvSpPr/>
              <p:nvPr/>
            </p:nvSpPr>
            <p:spPr>
              <a:xfrm>
                <a:off x="6175967" y="4166379"/>
                <a:ext cx="11060" cy="24331"/>
              </a:xfrm>
              <a:custGeom>
                <a:avLst/>
                <a:gdLst>
                  <a:gd name="connsiteX0" fmla="*/ 5530 w 11059"/>
                  <a:gd name="connsiteY0" fmla="*/ 0 h 24331"/>
                  <a:gd name="connsiteX1" fmla="*/ 0 w 11059"/>
                  <a:gd name="connsiteY1" fmla="*/ 5530 h 24331"/>
                  <a:gd name="connsiteX2" fmla="*/ 0 w 11059"/>
                  <a:gd name="connsiteY2" fmla="*/ 19066 h 24331"/>
                  <a:gd name="connsiteX3" fmla="*/ 5530 w 11059"/>
                  <a:gd name="connsiteY3" fmla="*/ 24596 h 24331"/>
                  <a:gd name="connsiteX4" fmla="*/ 11060 w 11059"/>
                  <a:gd name="connsiteY4" fmla="*/ 19066 h 24331"/>
                  <a:gd name="connsiteX5" fmla="*/ 11060 w 11059"/>
                  <a:gd name="connsiteY5" fmla="*/ 5530 h 24331"/>
                  <a:gd name="connsiteX6" fmla="*/ 5530 w 11059"/>
                  <a:gd name="connsiteY6" fmla="*/ 0 h 2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59" h="24331">
                    <a:moveTo>
                      <a:pt x="5530" y="0"/>
                    </a:moveTo>
                    <a:cubicBezTo>
                      <a:pt x="2476" y="0"/>
                      <a:pt x="0" y="2476"/>
                      <a:pt x="0" y="5530"/>
                    </a:cubicBezTo>
                    <a:lnTo>
                      <a:pt x="0" y="19066"/>
                    </a:lnTo>
                    <a:cubicBezTo>
                      <a:pt x="0" y="22120"/>
                      <a:pt x="2476" y="24596"/>
                      <a:pt x="5530" y="24596"/>
                    </a:cubicBezTo>
                    <a:cubicBezTo>
                      <a:pt x="8584" y="24596"/>
                      <a:pt x="11060" y="22120"/>
                      <a:pt x="11060" y="19066"/>
                    </a:cubicBezTo>
                    <a:lnTo>
                      <a:pt x="11060" y="5530"/>
                    </a:lnTo>
                    <a:cubicBezTo>
                      <a:pt x="11060" y="2475"/>
                      <a:pt x="8584" y="0"/>
                      <a:pt x="5530" y="0"/>
                    </a:cubicBezTo>
                    <a:close/>
                  </a:path>
                </a:pathLst>
              </a:custGeom>
              <a:solidFill>
                <a:schemeClr val="bg1"/>
              </a:solidFill>
              <a:ln w="726" cap="flat">
                <a:noFill/>
                <a:prstDash val="solid"/>
                <a:miter/>
              </a:ln>
            </p:spPr>
            <p:txBody>
              <a:bodyPr rtlCol="1" anchor="ctr"/>
              <a:lstStyle/>
              <a:p>
                <a:endParaRPr lang="he-IL"/>
              </a:p>
            </p:txBody>
          </p:sp>
          <p:sp>
            <p:nvSpPr>
              <p:cNvPr id="52" name="צורה חופשית: צורה 51">
                <a:extLst>
                  <a:ext uri="{FF2B5EF4-FFF2-40B4-BE49-F238E27FC236}">
                    <a16:creationId xmlns:a16="http://schemas.microsoft.com/office/drawing/2014/main" id="{FA59F3C5-8D33-4D98-8D4C-AD7A9146127F}"/>
                  </a:ext>
                </a:extLst>
              </p:cNvPr>
              <p:cNvSpPr/>
              <p:nvPr/>
            </p:nvSpPr>
            <p:spPr>
              <a:xfrm>
                <a:off x="6190004" y="4152341"/>
                <a:ext cx="24331" cy="11060"/>
              </a:xfrm>
              <a:custGeom>
                <a:avLst/>
                <a:gdLst>
                  <a:gd name="connsiteX0" fmla="*/ 19066 w 24331"/>
                  <a:gd name="connsiteY0" fmla="*/ 0 h 11059"/>
                  <a:gd name="connsiteX1" fmla="*/ 5530 w 24331"/>
                  <a:gd name="connsiteY1" fmla="*/ 0 h 11059"/>
                  <a:gd name="connsiteX2" fmla="*/ 0 w 24331"/>
                  <a:gd name="connsiteY2" fmla="*/ 5530 h 11059"/>
                  <a:gd name="connsiteX3" fmla="*/ 5530 w 24331"/>
                  <a:gd name="connsiteY3" fmla="*/ 11060 h 11059"/>
                  <a:gd name="connsiteX4" fmla="*/ 19066 w 24331"/>
                  <a:gd name="connsiteY4" fmla="*/ 11060 h 11059"/>
                  <a:gd name="connsiteX5" fmla="*/ 24596 w 24331"/>
                  <a:gd name="connsiteY5" fmla="*/ 5530 h 11059"/>
                  <a:gd name="connsiteX6" fmla="*/ 19066 w 24331"/>
                  <a:gd name="connsiteY6" fmla="*/ 0 h 1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31" h="11059">
                    <a:moveTo>
                      <a:pt x="19066" y="0"/>
                    </a:moveTo>
                    <a:lnTo>
                      <a:pt x="5530" y="0"/>
                    </a:lnTo>
                    <a:cubicBezTo>
                      <a:pt x="2476" y="0"/>
                      <a:pt x="0" y="2476"/>
                      <a:pt x="0" y="5530"/>
                    </a:cubicBezTo>
                    <a:cubicBezTo>
                      <a:pt x="0" y="8584"/>
                      <a:pt x="2476" y="11060"/>
                      <a:pt x="5530" y="11060"/>
                    </a:cubicBezTo>
                    <a:lnTo>
                      <a:pt x="19066" y="11060"/>
                    </a:lnTo>
                    <a:cubicBezTo>
                      <a:pt x="22120" y="11060"/>
                      <a:pt x="24596" y="8584"/>
                      <a:pt x="24596" y="5530"/>
                    </a:cubicBezTo>
                    <a:cubicBezTo>
                      <a:pt x="24596" y="2476"/>
                      <a:pt x="22121" y="0"/>
                      <a:pt x="19066" y="0"/>
                    </a:cubicBezTo>
                    <a:close/>
                  </a:path>
                </a:pathLst>
              </a:custGeom>
              <a:solidFill>
                <a:schemeClr val="bg1"/>
              </a:solidFill>
              <a:ln w="726" cap="flat">
                <a:noFill/>
                <a:prstDash val="solid"/>
                <a:miter/>
              </a:ln>
            </p:spPr>
            <p:txBody>
              <a:bodyPr rtlCol="1" anchor="ctr"/>
              <a:lstStyle/>
              <a:p>
                <a:endParaRPr lang="he-IL"/>
              </a:p>
            </p:txBody>
          </p:sp>
          <p:sp>
            <p:nvSpPr>
              <p:cNvPr id="53" name="צורה חופשית: צורה 52">
                <a:extLst>
                  <a:ext uri="{FF2B5EF4-FFF2-40B4-BE49-F238E27FC236}">
                    <a16:creationId xmlns:a16="http://schemas.microsoft.com/office/drawing/2014/main" id="{C32B135E-B9FA-48BA-ACD6-CEB89336AF81}"/>
                  </a:ext>
                </a:extLst>
              </p:cNvPr>
              <p:cNvSpPr/>
              <p:nvPr/>
            </p:nvSpPr>
            <p:spPr>
              <a:xfrm>
                <a:off x="6148393" y="4152341"/>
                <a:ext cx="24331" cy="11060"/>
              </a:xfrm>
              <a:custGeom>
                <a:avLst/>
                <a:gdLst>
                  <a:gd name="connsiteX0" fmla="*/ 19065 w 24331"/>
                  <a:gd name="connsiteY0" fmla="*/ 0 h 11059"/>
                  <a:gd name="connsiteX1" fmla="*/ 5530 w 24331"/>
                  <a:gd name="connsiteY1" fmla="*/ 0 h 11059"/>
                  <a:gd name="connsiteX2" fmla="*/ 0 w 24331"/>
                  <a:gd name="connsiteY2" fmla="*/ 5530 h 11059"/>
                  <a:gd name="connsiteX3" fmla="*/ 5530 w 24331"/>
                  <a:gd name="connsiteY3" fmla="*/ 11060 h 11059"/>
                  <a:gd name="connsiteX4" fmla="*/ 19066 w 24331"/>
                  <a:gd name="connsiteY4" fmla="*/ 11060 h 11059"/>
                  <a:gd name="connsiteX5" fmla="*/ 24596 w 24331"/>
                  <a:gd name="connsiteY5" fmla="*/ 5530 h 11059"/>
                  <a:gd name="connsiteX6" fmla="*/ 19065 w 24331"/>
                  <a:gd name="connsiteY6" fmla="*/ 0 h 1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31" h="11059">
                    <a:moveTo>
                      <a:pt x="19065" y="0"/>
                    </a:moveTo>
                    <a:lnTo>
                      <a:pt x="5530" y="0"/>
                    </a:lnTo>
                    <a:cubicBezTo>
                      <a:pt x="2476" y="0"/>
                      <a:pt x="0" y="2476"/>
                      <a:pt x="0" y="5530"/>
                    </a:cubicBezTo>
                    <a:cubicBezTo>
                      <a:pt x="0" y="8584"/>
                      <a:pt x="2476" y="11060"/>
                      <a:pt x="5530" y="11060"/>
                    </a:cubicBezTo>
                    <a:lnTo>
                      <a:pt x="19066" y="11060"/>
                    </a:lnTo>
                    <a:cubicBezTo>
                      <a:pt x="22120" y="11060"/>
                      <a:pt x="24596" y="8584"/>
                      <a:pt x="24596" y="5530"/>
                    </a:cubicBezTo>
                    <a:cubicBezTo>
                      <a:pt x="24596" y="2476"/>
                      <a:pt x="22119" y="0"/>
                      <a:pt x="19065" y="0"/>
                    </a:cubicBezTo>
                    <a:close/>
                  </a:path>
                </a:pathLst>
              </a:custGeom>
              <a:solidFill>
                <a:schemeClr val="bg1"/>
              </a:solidFill>
              <a:ln w="726" cap="flat">
                <a:noFill/>
                <a:prstDash val="solid"/>
                <a:miter/>
              </a:ln>
            </p:spPr>
            <p:txBody>
              <a:bodyPr rtlCol="1" anchor="ctr"/>
              <a:lstStyle/>
              <a:p>
                <a:endParaRPr lang="he-IL"/>
              </a:p>
            </p:txBody>
          </p:sp>
        </p:grpSp>
        <p:grpSp>
          <p:nvGrpSpPr>
            <p:cNvPr id="54" name="גרפיקה 25">
              <a:extLst>
                <a:ext uri="{FF2B5EF4-FFF2-40B4-BE49-F238E27FC236}">
                  <a16:creationId xmlns:a16="http://schemas.microsoft.com/office/drawing/2014/main" id="{6DCE8397-894C-4A3E-B721-F159D271A65B}"/>
                </a:ext>
              </a:extLst>
            </p:cNvPr>
            <p:cNvGrpSpPr/>
            <p:nvPr/>
          </p:nvGrpSpPr>
          <p:grpSpPr>
            <a:xfrm>
              <a:off x="6105773" y="6306712"/>
              <a:ext cx="365844" cy="365844"/>
              <a:chOff x="6105773" y="6306712"/>
              <a:chExt cx="365844" cy="365844"/>
            </a:xfrm>
          </p:grpSpPr>
          <p:sp>
            <p:nvSpPr>
              <p:cNvPr id="55" name="צורה חופשית: צורה 54">
                <a:extLst>
                  <a:ext uri="{FF2B5EF4-FFF2-40B4-BE49-F238E27FC236}">
                    <a16:creationId xmlns:a16="http://schemas.microsoft.com/office/drawing/2014/main" id="{A6498FB2-6F3E-4DB2-9F62-5DCA96851CB8}"/>
                  </a:ext>
                </a:extLst>
              </p:cNvPr>
              <p:cNvSpPr/>
              <p:nvPr/>
            </p:nvSpPr>
            <p:spPr>
              <a:xfrm>
                <a:off x="6106068" y="6402513"/>
                <a:ext cx="360585" cy="269885"/>
              </a:xfrm>
              <a:custGeom>
                <a:avLst/>
                <a:gdLst>
                  <a:gd name="connsiteX0" fmla="*/ 360590 w 360585"/>
                  <a:gd name="connsiteY0" fmla="*/ 161931 h 269884"/>
                  <a:gd name="connsiteX1" fmla="*/ 360590 w 360585"/>
                  <a:gd name="connsiteY1" fmla="*/ 107954 h 269884"/>
                  <a:gd name="connsiteX2" fmla="*/ 330541 w 360585"/>
                  <a:gd name="connsiteY2" fmla="*/ 77967 h 269884"/>
                  <a:gd name="connsiteX3" fmla="*/ 306502 w 360585"/>
                  <a:gd name="connsiteY3" fmla="*/ 77967 h 269884"/>
                  <a:gd name="connsiteX4" fmla="*/ 306502 w 360585"/>
                  <a:gd name="connsiteY4" fmla="*/ 17992 h 269884"/>
                  <a:gd name="connsiteX5" fmla="*/ 300492 w 360585"/>
                  <a:gd name="connsiteY5" fmla="*/ 11995 h 269884"/>
                  <a:gd name="connsiteX6" fmla="*/ 264433 w 360585"/>
                  <a:gd name="connsiteY6" fmla="*/ 11995 h 269884"/>
                  <a:gd name="connsiteX7" fmla="*/ 258424 w 360585"/>
                  <a:gd name="connsiteY7" fmla="*/ 17992 h 269884"/>
                  <a:gd name="connsiteX8" fmla="*/ 258424 w 360585"/>
                  <a:gd name="connsiteY8" fmla="*/ 77967 h 269884"/>
                  <a:gd name="connsiteX9" fmla="*/ 204336 w 360585"/>
                  <a:gd name="connsiteY9" fmla="*/ 77967 h 269884"/>
                  <a:gd name="connsiteX10" fmla="*/ 204336 w 360585"/>
                  <a:gd name="connsiteY10" fmla="*/ 5997 h 269884"/>
                  <a:gd name="connsiteX11" fmla="*/ 198326 w 360585"/>
                  <a:gd name="connsiteY11" fmla="*/ 0 h 269884"/>
                  <a:gd name="connsiteX12" fmla="*/ 162268 w 360585"/>
                  <a:gd name="connsiteY12" fmla="*/ 0 h 269884"/>
                  <a:gd name="connsiteX13" fmla="*/ 156258 w 360585"/>
                  <a:gd name="connsiteY13" fmla="*/ 5997 h 269884"/>
                  <a:gd name="connsiteX14" fmla="*/ 156258 w 360585"/>
                  <a:gd name="connsiteY14" fmla="*/ 77967 h 269884"/>
                  <a:gd name="connsiteX15" fmla="*/ 102170 w 360585"/>
                  <a:gd name="connsiteY15" fmla="*/ 77967 h 269884"/>
                  <a:gd name="connsiteX16" fmla="*/ 102170 w 360585"/>
                  <a:gd name="connsiteY16" fmla="*/ 17992 h 269884"/>
                  <a:gd name="connsiteX17" fmla="*/ 96160 w 360585"/>
                  <a:gd name="connsiteY17" fmla="*/ 11995 h 269884"/>
                  <a:gd name="connsiteX18" fmla="*/ 60102 w 360585"/>
                  <a:gd name="connsiteY18" fmla="*/ 11995 h 269884"/>
                  <a:gd name="connsiteX19" fmla="*/ 54092 w 360585"/>
                  <a:gd name="connsiteY19" fmla="*/ 17992 h 269884"/>
                  <a:gd name="connsiteX20" fmla="*/ 54092 w 360585"/>
                  <a:gd name="connsiteY20" fmla="*/ 77967 h 269884"/>
                  <a:gd name="connsiteX21" fmla="*/ 30053 w 360585"/>
                  <a:gd name="connsiteY21" fmla="*/ 77967 h 269884"/>
                  <a:gd name="connsiteX22" fmla="*/ 4 w 360585"/>
                  <a:gd name="connsiteY22" fmla="*/ 107954 h 269884"/>
                  <a:gd name="connsiteX23" fmla="*/ 4 w 360585"/>
                  <a:gd name="connsiteY23" fmla="*/ 161931 h 269884"/>
                  <a:gd name="connsiteX24" fmla="*/ 18034 w 360585"/>
                  <a:gd name="connsiteY24" fmla="*/ 192949 h 269884"/>
                  <a:gd name="connsiteX25" fmla="*/ 18034 w 360585"/>
                  <a:gd name="connsiteY25" fmla="*/ 257890 h 269884"/>
                  <a:gd name="connsiteX26" fmla="*/ 6014 w 360585"/>
                  <a:gd name="connsiteY26" fmla="*/ 257890 h 269884"/>
                  <a:gd name="connsiteX27" fmla="*/ 4 w 360585"/>
                  <a:gd name="connsiteY27" fmla="*/ 263887 h 269884"/>
                  <a:gd name="connsiteX28" fmla="*/ 6014 w 360585"/>
                  <a:gd name="connsiteY28" fmla="*/ 269885 h 269884"/>
                  <a:gd name="connsiteX29" fmla="*/ 354580 w 360585"/>
                  <a:gd name="connsiteY29" fmla="*/ 269885 h 269884"/>
                  <a:gd name="connsiteX30" fmla="*/ 360590 w 360585"/>
                  <a:gd name="connsiteY30" fmla="*/ 263887 h 269884"/>
                  <a:gd name="connsiteX31" fmla="*/ 354580 w 360585"/>
                  <a:gd name="connsiteY31" fmla="*/ 257890 h 269884"/>
                  <a:gd name="connsiteX32" fmla="*/ 342560 w 360585"/>
                  <a:gd name="connsiteY32" fmla="*/ 257890 h 269884"/>
                  <a:gd name="connsiteX33" fmla="*/ 342560 w 360585"/>
                  <a:gd name="connsiteY33" fmla="*/ 193040 h 269884"/>
                  <a:gd name="connsiteX34" fmla="*/ 360590 w 360585"/>
                  <a:gd name="connsiteY34" fmla="*/ 161931 h 269884"/>
                  <a:gd name="connsiteX35" fmla="*/ 270443 w 360585"/>
                  <a:gd name="connsiteY35" fmla="*/ 23990 h 269884"/>
                  <a:gd name="connsiteX36" fmla="*/ 294482 w 360585"/>
                  <a:gd name="connsiteY36" fmla="*/ 23990 h 269884"/>
                  <a:gd name="connsiteX37" fmla="*/ 294482 w 360585"/>
                  <a:gd name="connsiteY37" fmla="*/ 77967 h 269884"/>
                  <a:gd name="connsiteX38" fmla="*/ 270443 w 360585"/>
                  <a:gd name="connsiteY38" fmla="*/ 77967 h 269884"/>
                  <a:gd name="connsiteX39" fmla="*/ 168277 w 360585"/>
                  <a:gd name="connsiteY39" fmla="*/ 11995 h 269884"/>
                  <a:gd name="connsiteX40" fmla="*/ 192316 w 360585"/>
                  <a:gd name="connsiteY40" fmla="*/ 11995 h 269884"/>
                  <a:gd name="connsiteX41" fmla="*/ 192316 w 360585"/>
                  <a:gd name="connsiteY41" fmla="*/ 77967 h 269884"/>
                  <a:gd name="connsiteX42" fmla="*/ 168277 w 360585"/>
                  <a:gd name="connsiteY42" fmla="*/ 77967 h 269884"/>
                  <a:gd name="connsiteX43" fmla="*/ 66112 w 360585"/>
                  <a:gd name="connsiteY43" fmla="*/ 23990 h 269884"/>
                  <a:gd name="connsiteX44" fmla="*/ 90150 w 360585"/>
                  <a:gd name="connsiteY44" fmla="*/ 23990 h 269884"/>
                  <a:gd name="connsiteX45" fmla="*/ 90150 w 360585"/>
                  <a:gd name="connsiteY45" fmla="*/ 77967 h 269884"/>
                  <a:gd name="connsiteX46" fmla="*/ 66112 w 360585"/>
                  <a:gd name="connsiteY46" fmla="*/ 77967 h 269884"/>
                  <a:gd name="connsiteX47" fmla="*/ 12024 w 360585"/>
                  <a:gd name="connsiteY47" fmla="*/ 107954 h 269884"/>
                  <a:gd name="connsiteX48" fmla="*/ 30053 w 360585"/>
                  <a:gd name="connsiteY48" fmla="*/ 89962 h 269884"/>
                  <a:gd name="connsiteX49" fmla="*/ 330541 w 360585"/>
                  <a:gd name="connsiteY49" fmla="*/ 89962 h 269884"/>
                  <a:gd name="connsiteX50" fmla="*/ 348570 w 360585"/>
                  <a:gd name="connsiteY50" fmla="*/ 107954 h 269884"/>
                  <a:gd name="connsiteX51" fmla="*/ 348570 w 360585"/>
                  <a:gd name="connsiteY51" fmla="*/ 161931 h 269884"/>
                  <a:gd name="connsiteX52" fmla="*/ 334189 w 360585"/>
                  <a:gd name="connsiteY52" fmla="*/ 183941 h 269884"/>
                  <a:gd name="connsiteX53" fmla="*/ 307532 w 360585"/>
                  <a:gd name="connsiteY53" fmla="*/ 178945 h 269884"/>
                  <a:gd name="connsiteX54" fmla="*/ 300492 w 360585"/>
                  <a:gd name="connsiteY54" fmla="*/ 161931 h 269884"/>
                  <a:gd name="connsiteX55" fmla="*/ 300492 w 360585"/>
                  <a:gd name="connsiteY55" fmla="*/ 137941 h 269884"/>
                  <a:gd name="connsiteX56" fmla="*/ 287188 w 360585"/>
                  <a:gd name="connsiteY56" fmla="*/ 116590 h 269884"/>
                  <a:gd name="connsiteX57" fmla="*/ 286821 w 360585"/>
                  <a:gd name="connsiteY57" fmla="*/ 116391 h 269884"/>
                  <a:gd name="connsiteX58" fmla="*/ 283851 w 360585"/>
                  <a:gd name="connsiteY58" fmla="*/ 115234 h 269884"/>
                  <a:gd name="connsiteX59" fmla="*/ 282108 w 360585"/>
                  <a:gd name="connsiteY59" fmla="*/ 114695 h 269884"/>
                  <a:gd name="connsiteX60" fmla="*/ 279778 w 360585"/>
                  <a:gd name="connsiteY60" fmla="*/ 114285 h 269884"/>
                  <a:gd name="connsiteX61" fmla="*/ 278208 w 360585"/>
                  <a:gd name="connsiteY61" fmla="*/ 114010 h 269884"/>
                  <a:gd name="connsiteX62" fmla="*/ 277363 w 360585"/>
                  <a:gd name="connsiteY62" fmla="*/ 114039 h 269884"/>
                  <a:gd name="connsiteX63" fmla="*/ 276453 w 360585"/>
                  <a:gd name="connsiteY63" fmla="*/ 113951 h 269884"/>
                  <a:gd name="connsiteX64" fmla="*/ 274484 w 360585"/>
                  <a:gd name="connsiteY64" fmla="*/ 114142 h 269884"/>
                  <a:gd name="connsiteX65" fmla="*/ 272445 w 360585"/>
                  <a:gd name="connsiteY65" fmla="*/ 114341 h 269884"/>
                  <a:gd name="connsiteX66" fmla="*/ 269376 w 360585"/>
                  <a:gd name="connsiteY66" fmla="*/ 115125 h 269884"/>
                  <a:gd name="connsiteX67" fmla="*/ 267752 w 360585"/>
                  <a:gd name="connsiteY67" fmla="*/ 115618 h 269884"/>
                  <a:gd name="connsiteX68" fmla="*/ 264513 w 360585"/>
                  <a:gd name="connsiteY68" fmla="*/ 117237 h 269884"/>
                  <a:gd name="connsiteX69" fmla="*/ 263360 w 360585"/>
                  <a:gd name="connsiteY69" fmla="*/ 117838 h 269884"/>
                  <a:gd name="connsiteX70" fmla="*/ 259466 w 360585"/>
                  <a:gd name="connsiteY70" fmla="*/ 120974 h 269884"/>
                  <a:gd name="connsiteX71" fmla="*/ 252414 w 360585"/>
                  <a:gd name="connsiteY71" fmla="*/ 137941 h 269884"/>
                  <a:gd name="connsiteX72" fmla="*/ 252414 w 360585"/>
                  <a:gd name="connsiteY72" fmla="*/ 149936 h 269884"/>
                  <a:gd name="connsiteX73" fmla="*/ 228375 w 360585"/>
                  <a:gd name="connsiteY73" fmla="*/ 173926 h 269884"/>
                  <a:gd name="connsiteX74" fmla="*/ 204336 w 360585"/>
                  <a:gd name="connsiteY74" fmla="*/ 149936 h 269884"/>
                  <a:gd name="connsiteX75" fmla="*/ 204336 w 360585"/>
                  <a:gd name="connsiteY75" fmla="*/ 137941 h 269884"/>
                  <a:gd name="connsiteX76" fmla="*/ 191032 w 360585"/>
                  <a:gd name="connsiteY76" fmla="*/ 116590 h 269884"/>
                  <a:gd name="connsiteX77" fmla="*/ 190664 w 360585"/>
                  <a:gd name="connsiteY77" fmla="*/ 116391 h 269884"/>
                  <a:gd name="connsiteX78" fmla="*/ 187695 w 360585"/>
                  <a:gd name="connsiteY78" fmla="*/ 115234 h 269884"/>
                  <a:gd name="connsiteX79" fmla="*/ 185952 w 360585"/>
                  <a:gd name="connsiteY79" fmla="*/ 114695 h 269884"/>
                  <a:gd name="connsiteX80" fmla="*/ 183622 w 360585"/>
                  <a:gd name="connsiteY80" fmla="*/ 114285 h 269884"/>
                  <a:gd name="connsiteX81" fmla="*/ 182052 w 360585"/>
                  <a:gd name="connsiteY81" fmla="*/ 114010 h 269884"/>
                  <a:gd name="connsiteX82" fmla="*/ 181207 w 360585"/>
                  <a:gd name="connsiteY82" fmla="*/ 114039 h 269884"/>
                  <a:gd name="connsiteX83" fmla="*/ 180297 w 360585"/>
                  <a:gd name="connsiteY83" fmla="*/ 113951 h 269884"/>
                  <a:gd name="connsiteX84" fmla="*/ 178328 w 360585"/>
                  <a:gd name="connsiteY84" fmla="*/ 114142 h 269884"/>
                  <a:gd name="connsiteX85" fmla="*/ 176289 w 360585"/>
                  <a:gd name="connsiteY85" fmla="*/ 114341 h 269884"/>
                  <a:gd name="connsiteX86" fmla="*/ 173225 w 360585"/>
                  <a:gd name="connsiteY86" fmla="*/ 115125 h 269884"/>
                  <a:gd name="connsiteX87" fmla="*/ 171596 w 360585"/>
                  <a:gd name="connsiteY87" fmla="*/ 115618 h 269884"/>
                  <a:gd name="connsiteX88" fmla="*/ 168369 w 360585"/>
                  <a:gd name="connsiteY88" fmla="*/ 117231 h 269884"/>
                  <a:gd name="connsiteX89" fmla="*/ 167204 w 360585"/>
                  <a:gd name="connsiteY89" fmla="*/ 117832 h 269884"/>
                  <a:gd name="connsiteX90" fmla="*/ 163310 w 360585"/>
                  <a:gd name="connsiteY90" fmla="*/ 120962 h 269884"/>
                  <a:gd name="connsiteX91" fmla="*/ 156258 w 360585"/>
                  <a:gd name="connsiteY91" fmla="*/ 137941 h 269884"/>
                  <a:gd name="connsiteX92" fmla="*/ 156258 w 360585"/>
                  <a:gd name="connsiteY92" fmla="*/ 173926 h 269884"/>
                  <a:gd name="connsiteX93" fmla="*/ 132219 w 360585"/>
                  <a:gd name="connsiteY93" fmla="*/ 197916 h 269884"/>
                  <a:gd name="connsiteX94" fmla="*/ 108180 w 360585"/>
                  <a:gd name="connsiteY94" fmla="*/ 173926 h 269884"/>
                  <a:gd name="connsiteX95" fmla="*/ 108180 w 360585"/>
                  <a:gd name="connsiteY95" fmla="*/ 137941 h 269884"/>
                  <a:gd name="connsiteX96" fmla="*/ 94876 w 360585"/>
                  <a:gd name="connsiteY96" fmla="*/ 116590 h 269884"/>
                  <a:gd name="connsiteX97" fmla="*/ 94508 w 360585"/>
                  <a:gd name="connsiteY97" fmla="*/ 116391 h 269884"/>
                  <a:gd name="connsiteX98" fmla="*/ 91539 w 360585"/>
                  <a:gd name="connsiteY98" fmla="*/ 115234 h 269884"/>
                  <a:gd name="connsiteX99" fmla="*/ 89796 w 360585"/>
                  <a:gd name="connsiteY99" fmla="*/ 114695 h 269884"/>
                  <a:gd name="connsiteX100" fmla="*/ 87466 w 360585"/>
                  <a:gd name="connsiteY100" fmla="*/ 114285 h 269884"/>
                  <a:gd name="connsiteX101" fmla="*/ 85896 w 360585"/>
                  <a:gd name="connsiteY101" fmla="*/ 114010 h 269884"/>
                  <a:gd name="connsiteX102" fmla="*/ 84141 w 360585"/>
                  <a:gd name="connsiteY102" fmla="*/ 113951 h 269884"/>
                  <a:gd name="connsiteX103" fmla="*/ 60102 w 360585"/>
                  <a:gd name="connsiteY103" fmla="*/ 137941 h 269884"/>
                  <a:gd name="connsiteX104" fmla="*/ 60102 w 360585"/>
                  <a:gd name="connsiteY104" fmla="*/ 161931 h 269884"/>
                  <a:gd name="connsiteX105" fmla="*/ 53112 w 360585"/>
                  <a:gd name="connsiteY105" fmla="*/ 178895 h 269884"/>
                  <a:gd name="connsiteX106" fmla="*/ 30655 w 360585"/>
                  <a:gd name="connsiteY106" fmla="*/ 185253 h 269884"/>
                  <a:gd name="connsiteX107" fmla="*/ 26450 w 360585"/>
                  <a:gd name="connsiteY107" fmla="*/ 183953 h 269884"/>
                  <a:gd name="connsiteX108" fmla="*/ 19064 w 360585"/>
                  <a:gd name="connsiteY108" fmla="*/ 178945 h 269884"/>
                  <a:gd name="connsiteX109" fmla="*/ 12024 w 360585"/>
                  <a:gd name="connsiteY109" fmla="*/ 161931 h 269884"/>
                  <a:gd name="connsiteX110" fmla="*/ 30053 w 360585"/>
                  <a:gd name="connsiteY110" fmla="*/ 257890 h 269884"/>
                  <a:gd name="connsiteX111" fmla="*/ 30053 w 360585"/>
                  <a:gd name="connsiteY111" fmla="*/ 197418 h 269884"/>
                  <a:gd name="connsiteX112" fmla="*/ 31858 w 360585"/>
                  <a:gd name="connsiteY112" fmla="*/ 197614 h 269884"/>
                  <a:gd name="connsiteX113" fmla="*/ 32319 w 360585"/>
                  <a:gd name="connsiteY113" fmla="*/ 197664 h 269884"/>
                  <a:gd name="connsiteX114" fmla="*/ 47886 w 360585"/>
                  <a:gd name="connsiteY114" fmla="*/ 195863 h 269884"/>
                  <a:gd name="connsiteX115" fmla="*/ 52343 w 360585"/>
                  <a:gd name="connsiteY115" fmla="*/ 193957 h 269884"/>
                  <a:gd name="connsiteX116" fmla="*/ 53265 w 360585"/>
                  <a:gd name="connsiteY116" fmla="*/ 193476 h 269884"/>
                  <a:gd name="connsiteX117" fmla="*/ 56654 w 360585"/>
                  <a:gd name="connsiteY117" fmla="*/ 191394 h 269884"/>
                  <a:gd name="connsiteX118" fmla="*/ 57699 w 360585"/>
                  <a:gd name="connsiteY118" fmla="*/ 190683 h 269884"/>
                  <a:gd name="connsiteX119" fmla="*/ 72122 w 360585"/>
                  <a:gd name="connsiteY119" fmla="*/ 161931 h 269884"/>
                  <a:gd name="connsiteX120" fmla="*/ 72122 w 360585"/>
                  <a:gd name="connsiteY120" fmla="*/ 137941 h 269884"/>
                  <a:gd name="connsiteX121" fmla="*/ 75649 w 360585"/>
                  <a:gd name="connsiteY121" fmla="*/ 129466 h 269884"/>
                  <a:gd name="connsiteX122" fmla="*/ 77621 w 360585"/>
                  <a:gd name="connsiteY122" fmla="*/ 127882 h 269884"/>
                  <a:gd name="connsiteX123" fmla="*/ 78011 w 360585"/>
                  <a:gd name="connsiteY123" fmla="*/ 127680 h 269884"/>
                  <a:gd name="connsiteX124" fmla="*/ 79857 w 360585"/>
                  <a:gd name="connsiteY124" fmla="*/ 126760 h 269884"/>
                  <a:gd name="connsiteX125" fmla="*/ 80423 w 360585"/>
                  <a:gd name="connsiteY125" fmla="*/ 126588 h 269884"/>
                  <a:gd name="connsiteX126" fmla="*/ 82225 w 360585"/>
                  <a:gd name="connsiteY126" fmla="*/ 126137 h 269884"/>
                  <a:gd name="connsiteX127" fmla="*/ 83108 w 360585"/>
                  <a:gd name="connsiteY127" fmla="*/ 126046 h 269884"/>
                  <a:gd name="connsiteX128" fmla="*/ 84628 w 360585"/>
                  <a:gd name="connsiteY128" fmla="*/ 125994 h 269884"/>
                  <a:gd name="connsiteX129" fmla="*/ 85758 w 360585"/>
                  <a:gd name="connsiteY129" fmla="*/ 126107 h 269884"/>
                  <a:gd name="connsiteX130" fmla="*/ 87099 w 360585"/>
                  <a:gd name="connsiteY130" fmla="*/ 126353 h 269884"/>
                  <a:gd name="connsiteX131" fmla="*/ 87530 w 360585"/>
                  <a:gd name="connsiteY131" fmla="*/ 126485 h 269884"/>
                  <a:gd name="connsiteX132" fmla="*/ 96160 w 360585"/>
                  <a:gd name="connsiteY132" fmla="*/ 138955 h 269884"/>
                  <a:gd name="connsiteX133" fmla="*/ 96160 w 360585"/>
                  <a:gd name="connsiteY133" fmla="*/ 173926 h 269884"/>
                  <a:gd name="connsiteX134" fmla="*/ 132219 w 360585"/>
                  <a:gd name="connsiteY134" fmla="*/ 209910 h 269884"/>
                  <a:gd name="connsiteX135" fmla="*/ 168277 w 360585"/>
                  <a:gd name="connsiteY135" fmla="*/ 173926 h 269884"/>
                  <a:gd name="connsiteX136" fmla="*/ 168277 w 360585"/>
                  <a:gd name="connsiteY136" fmla="*/ 137941 h 269884"/>
                  <a:gd name="connsiteX137" fmla="*/ 173788 w 360585"/>
                  <a:gd name="connsiteY137" fmla="*/ 127876 h 269884"/>
                  <a:gd name="connsiteX138" fmla="*/ 174114 w 360585"/>
                  <a:gd name="connsiteY138" fmla="*/ 127704 h 269884"/>
                  <a:gd name="connsiteX139" fmla="*/ 176031 w 360585"/>
                  <a:gd name="connsiteY139" fmla="*/ 126754 h 269884"/>
                  <a:gd name="connsiteX140" fmla="*/ 176541 w 360585"/>
                  <a:gd name="connsiteY140" fmla="*/ 126599 h 269884"/>
                  <a:gd name="connsiteX141" fmla="*/ 178346 w 360585"/>
                  <a:gd name="connsiteY141" fmla="*/ 126131 h 269884"/>
                  <a:gd name="connsiteX142" fmla="*/ 179211 w 360585"/>
                  <a:gd name="connsiteY142" fmla="*/ 126046 h 269884"/>
                  <a:gd name="connsiteX143" fmla="*/ 180737 w 360585"/>
                  <a:gd name="connsiteY143" fmla="*/ 125994 h 269884"/>
                  <a:gd name="connsiteX144" fmla="*/ 181867 w 360585"/>
                  <a:gd name="connsiteY144" fmla="*/ 126107 h 269884"/>
                  <a:gd name="connsiteX145" fmla="*/ 183208 w 360585"/>
                  <a:gd name="connsiteY145" fmla="*/ 126353 h 269884"/>
                  <a:gd name="connsiteX146" fmla="*/ 183640 w 360585"/>
                  <a:gd name="connsiteY146" fmla="*/ 126485 h 269884"/>
                  <a:gd name="connsiteX147" fmla="*/ 192316 w 360585"/>
                  <a:gd name="connsiteY147" fmla="*/ 138955 h 269884"/>
                  <a:gd name="connsiteX148" fmla="*/ 192316 w 360585"/>
                  <a:gd name="connsiteY148" fmla="*/ 149936 h 269884"/>
                  <a:gd name="connsiteX149" fmla="*/ 228375 w 360585"/>
                  <a:gd name="connsiteY149" fmla="*/ 185921 h 269884"/>
                  <a:gd name="connsiteX150" fmla="*/ 264433 w 360585"/>
                  <a:gd name="connsiteY150" fmla="*/ 149936 h 269884"/>
                  <a:gd name="connsiteX151" fmla="*/ 264433 w 360585"/>
                  <a:gd name="connsiteY151" fmla="*/ 137941 h 269884"/>
                  <a:gd name="connsiteX152" fmla="*/ 267961 w 360585"/>
                  <a:gd name="connsiteY152" fmla="*/ 129466 h 269884"/>
                  <a:gd name="connsiteX153" fmla="*/ 269933 w 360585"/>
                  <a:gd name="connsiteY153" fmla="*/ 127882 h 269884"/>
                  <a:gd name="connsiteX154" fmla="*/ 270329 w 360585"/>
                  <a:gd name="connsiteY154" fmla="*/ 127671 h 269884"/>
                  <a:gd name="connsiteX155" fmla="*/ 272169 w 360585"/>
                  <a:gd name="connsiteY155" fmla="*/ 126760 h 269884"/>
                  <a:gd name="connsiteX156" fmla="*/ 272771 w 360585"/>
                  <a:gd name="connsiteY156" fmla="*/ 126588 h 269884"/>
                  <a:gd name="connsiteX157" fmla="*/ 274543 w 360585"/>
                  <a:gd name="connsiteY157" fmla="*/ 126137 h 269884"/>
                  <a:gd name="connsiteX158" fmla="*/ 275426 w 360585"/>
                  <a:gd name="connsiteY158" fmla="*/ 126046 h 269884"/>
                  <a:gd name="connsiteX159" fmla="*/ 276947 w 360585"/>
                  <a:gd name="connsiteY159" fmla="*/ 125994 h 269884"/>
                  <a:gd name="connsiteX160" fmla="*/ 278076 w 360585"/>
                  <a:gd name="connsiteY160" fmla="*/ 126107 h 269884"/>
                  <a:gd name="connsiteX161" fmla="*/ 279417 w 360585"/>
                  <a:gd name="connsiteY161" fmla="*/ 126353 h 269884"/>
                  <a:gd name="connsiteX162" fmla="*/ 279848 w 360585"/>
                  <a:gd name="connsiteY162" fmla="*/ 126485 h 269884"/>
                  <a:gd name="connsiteX163" fmla="*/ 288473 w 360585"/>
                  <a:gd name="connsiteY163" fmla="*/ 138955 h 269884"/>
                  <a:gd name="connsiteX164" fmla="*/ 288473 w 360585"/>
                  <a:gd name="connsiteY164" fmla="*/ 161931 h 269884"/>
                  <a:gd name="connsiteX165" fmla="*/ 299034 w 360585"/>
                  <a:gd name="connsiteY165" fmla="*/ 187426 h 269884"/>
                  <a:gd name="connsiteX166" fmla="*/ 302837 w 360585"/>
                  <a:gd name="connsiteY166" fmla="*/ 190653 h 269884"/>
                  <a:gd name="connsiteX167" fmla="*/ 304040 w 360585"/>
                  <a:gd name="connsiteY167" fmla="*/ 191456 h 269884"/>
                  <a:gd name="connsiteX168" fmla="*/ 307133 w 360585"/>
                  <a:gd name="connsiteY168" fmla="*/ 193362 h 269884"/>
                  <a:gd name="connsiteX169" fmla="*/ 308401 w 360585"/>
                  <a:gd name="connsiteY169" fmla="*/ 194021 h 269884"/>
                  <a:gd name="connsiteX170" fmla="*/ 312122 w 360585"/>
                  <a:gd name="connsiteY170" fmla="*/ 195617 h 269884"/>
                  <a:gd name="connsiteX171" fmla="*/ 312879 w 360585"/>
                  <a:gd name="connsiteY171" fmla="*/ 195906 h 269884"/>
                  <a:gd name="connsiteX172" fmla="*/ 323096 w 360585"/>
                  <a:gd name="connsiteY172" fmla="*/ 197825 h 269884"/>
                  <a:gd name="connsiteX173" fmla="*/ 323138 w 360585"/>
                  <a:gd name="connsiteY173" fmla="*/ 197825 h 269884"/>
                  <a:gd name="connsiteX174" fmla="*/ 328161 w 360585"/>
                  <a:gd name="connsiteY174" fmla="*/ 197676 h 269884"/>
                  <a:gd name="connsiteX175" fmla="*/ 328763 w 360585"/>
                  <a:gd name="connsiteY175" fmla="*/ 197608 h 269884"/>
                  <a:gd name="connsiteX176" fmla="*/ 330568 w 360585"/>
                  <a:gd name="connsiteY176" fmla="*/ 197418 h 269884"/>
                  <a:gd name="connsiteX177" fmla="*/ 330568 w 360585"/>
                  <a:gd name="connsiteY177" fmla="*/ 257890 h 269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360585" h="269884">
                    <a:moveTo>
                      <a:pt x="360590" y="161931"/>
                    </a:moveTo>
                    <a:lnTo>
                      <a:pt x="360590" y="107954"/>
                    </a:lnTo>
                    <a:cubicBezTo>
                      <a:pt x="360572" y="91400"/>
                      <a:pt x="347129" y="77985"/>
                      <a:pt x="330541" y="77967"/>
                    </a:cubicBezTo>
                    <a:lnTo>
                      <a:pt x="306502" y="77967"/>
                    </a:lnTo>
                    <a:lnTo>
                      <a:pt x="306502" y="17992"/>
                    </a:lnTo>
                    <a:cubicBezTo>
                      <a:pt x="306502" y="14680"/>
                      <a:pt x="303811" y="11995"/>
                      <a:pt x="300492" y="11995"/>
                    </a:cubicBezTo>
                    <a:lnTo>
                      <a:pt x="264433" y="11995"/>
                    </a:lnTo>
                    <a:cubicBezTo>
                      <a:pt x="261115" y="11995"/>
                      <a:pt x="258424" y="14680"/>
                      <a:pt x="258424" y="17992"/>
                    </a:cubicBezTo>
                    <a:lnTo>
                      <a:pt x="258424" y="77967"/>
                    </a:lnTo>
                    <a:lnTo>
                      <a:pt x="204336" y="77967"/>
                    </a:lnTo>
                    <a:lnTo>
                      <a:pt x="204336" y="5997"/>
                    </a:lnTo>
                    <a:cubicBezTo>
                      <a:pt x="204336" y="2685"/>
                      <a:pt x="201645" y="0"/>
                      <a:pt x="198326" y="0"/>
                    </a:cubicBezTo>
                    <a:lnTo>
                      <a:pt x="162268" y="0"/>
                    </a:lnTo>
                    <a:cubicBezTo>
                      <a:pt x="158949" y="0"/>
                      <a:pt x="156258" y="2685"/>
                      <a:pt x="156258" y="5997"/>
                    </a:cubicBezTo>
                    <a:lnTo>
                      <a:pt x="156258" y="77967"/>
                    </a:lnTo>
                    <a:lnTo>
                      <a:pt x="102170" y="77967"/>
                    </a:lnTo>
                    <a:lnTo>
                      <a:pt x="102170" y="17992"/>
                    </a:lnTo>
                    <a:cubicBezTo>
                      <a:pt x="102170" y="14680"/>
                      <a:pt x="99479" y="11995"/>
                      <a:pt x="96160" y="11995"/>
                    </a:cubicBezTo>
                    <a:lnTo>
                      <a:pt x="60102" y="11995"/>
                    </a:lnTo>
                    <a:cubicBezTo>
                      <a:pt x="56783" y="11995"/>
                      <a:pt x="54092" y="14680"/>
                      <a:pt x="54092" y="17992"/>
                    </a:cubicBezTo>
                    <a:lnTo>
                      <a:pt x="54092" y="77967"/>
                    </a:lnTo>
                    <a:lnTo>
                      <a:pt x="30053" y="77967"/>
                    </a:lnTo>
                    <a:cubicBezTo>
                      <a:pt x="13468" y="77985"/>
                      <a:pt x="25" y="91400"/>
                      <a:pt x="4" y="107954"/>
                    </a:cubicBezTo>
                    <a:lnTo>
                      <a:pt x="4" y="161931"/>
                    </a:lnTo>
                    <a:cubicBezTo>
                      <a:pt x="-201" y="174801"/>
                      <a:pt x="6736" y="186735"/>
                      <a:pt x="18034" y="192949"/>
                    </a:cubicBezTo>
                    <a:lnTo>
                      <a:pt x="18034" y="257890"/>
                    </a:lnTo>
                    <a:lnTo>
                      <a:pt x="6014" y="257890"/>
                    </a:lnTo>
                    <a:cubicBezTo>
                      <a:pt x="2695" y="257890"/>
                      <a:pt x="4" y="260575"/>
                      <a:pt x="4" y="263887"/>
                    </a:cubicBezTo>
                    <a:cubicBezTo>
                      <a:pt x="4" y="267200"/>
                      <a:pt x="2695" y="269885"/>
                      <a:pt x="6014" y="269885"/>
                    </a:cubicBezTo>
                    <a:lnTo>
                      <a:pt x="354580" y="269885"/>
                    </a:lnTo>
                    <a:cubicBezTo>
                      <a:pt x="357899" y="269885"/>
                      <a:pt x="360590" y="267200"/>
                      <a:pt x="360590" y="263887"/>
                    </a:cubicBezTo>
                    <a:cubicBezTo>
                      <a:pt x="360590" y="260575"/>
                      <a:pt x="357899" y="257890"/>
                      <a:pt x="354580" y="257890"/>
                    </a:cubicBezTo>
                    <a:lnTo>
                      <a:pt x="342560" y="257890"/>
                    </a:lnTo>
                    <a:lnTo>
                      <a:pt x="342560" y="193040"/>
                    </a:lnTo>
                    <a:cubicBezTo>
                      <a:pt x="353685" y="186603"/>
                      <a:pt x="360549" y="174760"/>
                      <a:pt x="360590" y="161931"/>
                    </a:cubicBezTo>
                    <a:close/>
                    <a:moveTo>
                      <a:pt x="270443" y="23990"/>
                    </a:moveTo>
                    <a:lnTo>
                      <a:pt x="294482" y="23990"/>
                    </a:lnTo>
                    <a:lnTo>
                      <a:pt x="294482" y="77967"/>
                    </a:lnTo>
                    <a:lnTo>
                      <a:pt x="270443" y="77967"/>
                    </a:lnTo>
                    <a:close/>
                    <a:moveTo>
                      <a:pt x="168277" y="11995"/>
                    </a:moveTo>
                    <a:lnTo>
                      <a:pt x="192316" y="11995"/>
                    </a:lnTo>
                    <a:lnTo>
                      <a:pt x="192316" y="77967"/>
                    </a:lnTo>
                    <a:lnTo>
                      <a:pt x="168277" y="77967"/>
                    </a:lnTo>
                    <a:close/>
                    <a:moveTo>
                      <a:pt x="66112" y="23990"/>
                    </a:moveTo>
                    <a:lnTo>
                      <a:pt x="90150" y="23990"/>
                    </a:lnTo>
                    <a:lnTo>
                      <a:pt x="90150" y="77967"/>
                    </a:lnTo>
                    <a:lnTo>
                      <a:pt x="66112" y="77967"/>
                    </a:lnTo>
                    <a:close/>
                    <a:moveTo>
                      <a:pt x="12024" y="107954"/>
                    </a:moveTo>
                    <a:cubicBezTo>
                      <a:pt x="12024" y="98015"/>
                      <a:pt x="20097" y="89962"/>
                      <a:pt x="30053" y="89962"/>
                    </a:cubicBezTo>
                    <a:lnTo>
                      <a:pt x="330541" y="89962"/>
                    </a:lnTo>
                    <a:cubicBezTo>
                      <a:pt x="340500" y="89962"/>
                      <a:pt x="348570" y="98015"/>
                      <a:pt x="348570" y="107954"/>
                    </a:cubicBezTo>
                    <a:lnTo>
                      <a:pt x="348570" y="161931"/>
                    </a:lnTo>
                    <a:cubicBezTo>
                      <a:pt x="348550" y="171457"/>
                      <a:pt x="342916" y="180078"/>
                      <a:pt x="334189" y="183941"/>
                    </a:cubicBezTo>
                    <a:cubicBezTo>
                      <a:pt x="325103" y="187760"/>
                      <a:pt x="314610" y="185795"/>
                      <a:pt x="307532" y="178945"/>
                    </a:cubicBezTo>
                    <a:cubicBezTo>
                      <a:pt x="303019" y="174427"/>
                      <a:pt x="300490" y="168306"/>
                      <a:pt x="300492" y="161931"/>
                    </a:cubicBezTo>
                    <a:lnTo>
                      <a:pt x="300492" y="137941"/>
                    </a:lnTo>
                    <a:cubicBezTo>
                      <a:pt x="300463" y="128884"/>
                      <a:pt x="295313" y="120623"/>
                      <a:pt x="287188" y="116590"/>
                    </a:cubicBezTo>
                    <a:lnTo>
                      <a:pt x="286821" y="116391"/>
                    </a:lnTo>
                    <a:cubicBezTo>
                      <a:pt x="285858" y="115937"/>
                      <a:pt x="284867" y="115550"/>
                      <a:pt x="283851" y="115234"/>
                    </a:cubicBezTo>
                    <a:cubicBezTo>
                      <a:pt x="283252" y="115035"/>
                      <a:pt x="282704" y="114839"/>
                      <a:pt x="282108" y="114695"/>
                    </a:cubicBezTo>
                    <a:cubicBezTo>
                      <a:pt x="281339" y="114520"/>
                      <a:pt x="280561" y="114382"/>
                      <a:pt x="279778" y="114285"/>
                    </a:cubicBezTo>
                    <a:cubicBezTo>
                      <a:pt x="279250" y="114209"/>
                      <a:pt x="278745" y="114051"/>
                      <a:pt x="278208" y="114010"/>
                    </a:cubicBezTo>
                    <a:cubicBezTo>
                      <a:pt x="277921" y="114010"/>
                      <a:pt x="277644" y="114051"/>
                      <a:pt x="277363" y="114039"/>
                    </a:cubicBezTo>
                    <a:cubicBezTo>
                      <a:pt x="277078" y="114028"/>
                      <a:pt x="276767" y="113951"/>
                      <a:pt x="276453" y="113951"/>
                    </a:cubicBezTo>
                    <a:cubicBezTo>
                      <a:pt x="275787" y="113951"/>
                      <a:pt x="275144" y="114089"/>
                      <a:pt x="274484" y="114142"/>
                    </a:cubicBezTo>
                    <a:cubicBezTo>
                      <a:pt x="273821" y="114197"/>
                      <a:pt x="273120" y="114227"/>
                      <a:pt x="272445" y="114341"/>
                    </a:cubicBezTo>
                    <a:cubicBezTo>
                      <a:pt x="271406" y="114534"/>
                      <a:pt x="270379" y="114798"/>
                      <a:pt x="269376" y="115125"/>
                    </a:cubicBezTo>
                    <a:cubicBezTo>
                      <a:pt x="268833" y="115293"/>
                      <a:pt x="268281" y="115413"/>
                      <a:pt x="267752" y="115618"/>
                    </a:cubicBezTo>
                    <a:cubicBezTo>
                      <a:pt x="266632" y="116072"/>
                      <a:pt x="265549" y="116614"/>
                      <a:pt x="264513" y="117237"/>
                    </a:cubicBezTo>
                    <a:cubicBezTo>
                      <a:pt x="264134" y="117454"/>
                      <a:pt x="263733" y="117609"/>
                      <a:pt x="263360" y="117838"/>
                    </a:cubicBezTo>
                    <a:cubicBezTo>
                      <a:pt x="261957" y="118746"/>
                      <a:pt x="260651" y="119797"/>
                      <a:pt x="259466" y="120974"/>
                    </a:cubicBezTo>
                    <a:cubicBezTo>
                      <a:pt x="254938" y="125460"/>
                      <a:pt x="252400" y="131572"/>
                      <a:pt x="252414" y="137941"/>
                    </a:cubicBezTo>
                    <a:lnTo>
                      <a:pt x="252414" y="149936"/>
                    </a:lnTo>
                    <a:cubicBezTo>
                      <a:pt x="252414" y="163184"/>
                      <a:pt x="241653" y="173926"/>
                      <a:pt x="228375" y="173926"/>
                    </a:cubicBezTo>
                    <a:cubicBezTo>
                      <a:pt x="215100" y="173926"/>
                      <a:pt x="204336" y="163184"/>
                      <a:pt x="204336" y="149936"/>
                    </a:cubicBezTo>
                    <a:lnTo>
                      <a:pt x="204336" y="137941"/>
                    </a:lnTo>
                    <a:cubicBezTo>
                      <a:pt x="204307" y="128884"/>
                      <a:pt x="199157" y="120623"/>
                      <a:pt x="191032" y="116590"/>
                    </a:cubicBezTo>
                    <a:lnTo>
                      <a:pt x="190664" y="116391"/>
                    </a:lnTo>
                    <a:cubicBezTo>
                      <a:pt x="189702" y="115937"/>
                      <a:pt x="188711" y="115550"/>
                      <a:pt x="187695" y="115234"/>
                    </a:cubicBezTo>
                    <a:cubicBezTo>
                      <a:pt x="187096" y="115035"/>
                      <a:pt x="186548" y="114839"/>
                      <a:pt x="185952" y="114695"/>
                    </a:cubicBezTo>
                    <a:cubicBezTo>
                      <a:pt x="185183" y="114520"/>
                      <a:pt x="184405" y="114382"/>
                      <a:pt x="183622" y="114285"/>
                    </a:cubicBezTo>
                    <a:cubicBezTo>
                      <a:pt x="183094" y="114209"/>
                      <a:pt x="182589" y="114051"/>
                      <a:pt x="182052" y="114010"/>
                    </a:cubicBezTo>
                    <a:cubicBezTo>
                      <a:pt x="181765" y="114010"/>
                      <a:pt x="181488" y="114051"/>
                      <a:pt x="181207" y="114039"/>
                    </a:cubicBezTo>
                    <a:cubicBezTo>
                      <a:pt x="180922" y="114028"/>
                      <a:pt x="180611" y="113951"/>
                      <a:pt x="180297" y="113951"/>
                    </a:cubicBezTo>
                    <a:cubicBezTo>
                      <a:pt x="179631" y="113951"/>
                      <a:pt x="178988" y="114089"/>
                      <a:pt x="178328" y="114142"/>
                    </a:cubicBezTo>
                    <a:cubicBezTo>
                      <a:pt x="177665" y="114197"/>
                      <a:pt x="176964" y="114227"/>
                      <a:pt x="176289" y="114341"/>
                    </a:cubicBezTo>
                    <a:cubicBezTo>
                      <a:pt x="175253" y="114534"/>
                      <a:pt x="174229" y="114798"/>
                      <a:pt x="173225" y="115125"/>
                    </a:cubicBezTo>
                    <a:cubicBezTo>
                      <a:pt x="172676" y="115293"/>
                      <a:pt x="172125" y="115413"/>
                      <a:pt x="171596" y="115618"/>
                    </a:cubicBezTo>
                    <a:cubicBezTo>
                      <a:pt x="170481" y="116072"/>
                      <a:pt x="169402" y="116611"/>
                      <a:pt x="168369" y="117231"/>
                    </a:cubicBezTo>
                    <a:cubicBezTo>
                      <a:pt x="167984" y="117448"/>
                      <a:pt x="167576" y="117609"/>
                      <a:pt x="167204" y="117832"/>
                    </a:cubicBezTo>
                    <a:cubicBezTo>
                      <a:pt x="165801" y="118737"/>
                      <a:pt x="164495" y="119785"/>
                      <a:pt x="163310" y="120962"/>
                    </a:cubicBezTo>
                    <a:cubicBezTo>
                      <a:pt x="158779" y="125452"/>
                      <a:pt x="156241" y="131569"/>
                      <a:pt x="156258" y="137941"/>
                    </a:cubicBezTo>
                    <a:lnTo>
                      <a:pt x="156258" y="173926"/>
                    </a:lnTo>
                    <a:cubicBezTo>
                      <a:pt x="156258" y="187174"/>
                      <a:pt x="145497" y="197916"/>
                      <a:pt x="132219" y="197916"/>
                    </a:cubicBezTo>
                    <a:cubicBezTo>
                      <a:pt x="118944" y="197916"/>
                      <a:pt x="108180" y="187174"/>
                      <a:pt x="108180" y="173926"/>
                    </a:cubicBezTo>
                    <a:lnTo>
                      <a:pt x="108180" y="137941"/>
                    </a:lnTo>
                    <a:cubicBezTo>
                      <a:pt x="108150" y="128884"/>
                      <a:pt x="103001" y="120623"/>
                      <a:pt x="94876" y="116590"/>
                    </a:cubicBezTo>
                    <a:lnTo>
                      <a:pt x="94508" y="116391"/>
                    </a:lnTo>
                    <a:cubicBezTo>
                      <a:pt x="93546" y="115937"/>
                      <a:pt x="92554" y="115550"/>
                      <a:pt x="91539" y="115234"/>
                    </a:cubicBezTo>
                    <a:cubicBezTo>
                      <a:pt x="90940" y="115035"/>
                      <a:pt x="90392" y="114839"/>
                      <a:pt x="89796" y="114695"/>
                    </a:cubicBezTo>
                    <a:cubicBezTo>
                      <a:pt x="89027" y="114520"/>
                      <a:pt x="88249" y="114382"/>
                      <a:pt x="87466" y="114285"/>
                    </a:cubicBezTo>
                    <a:cubicBezTo>
                      <a:pt x="86938" y="114209"/>
                      <a:pt x="86433" y="114051"/>
                      <a:pt x="85896" y="114010"/>
                    </a:cubicBezTo>
                    <a:cubicBezTo>
                      <a:pt x="85361" y="113969"/>
                      <a:pt x="84742" y="113951"/>
                      <a:pt x="84141" y="113951"/>
                    </a:cubicBezTo>
                    <a:cubicBezTo>
                      <a:pt x="70866" y="113951"/>
                      <a:pt x="60102" y="124690"/>
                      <a:pt x="60102" y="137941"/>
                    </a:cubicBezTo>
                    <a:lnTo>
                      <a:pt x="60102" y="161931"/>
                    </a:lnTo>
                    <a:cubicBezTo>
                      <a:pt x="60111" y="168286"/>
                      <a:pt x="57599" y="174385"/>
                      <a:pt x="53112" y="178895"/>
                    </a:cubicBezTo>
                    <a:cubicBezTo>
                      <a:pt x="47155" y="184618"/>
                      <a:pt x="38736" y="187001"/>
                      <a:pt x="30655" y="185253"/>
                    </a:cubicBezTo>
                    <a:cubicBezTo>
                      <a:pt x="29217" y="184948"/>
                      <a:pt x="27808" y="184515"/>
                      <a:pt x="26450" y="183953"/>
                    </a:cubicBezTo>
                    <a:cubicBezTo>
                      <a:pt x="23703" y="182744"/>
                      <a:pt x="21200" y="181048"/>
                      <a:pt x="19064" y="178945"/>
                    </a:cubicBezTo>
                    <a:cubicBezTo>
                      <a:pt x="14551" y="174427"/>
                      <a:pt x="12021" y="168306"/>
                      <a:pt x="12024" y="161931"/>
                    </a:cubicBezTo>
                    <a:close/>
                    <a:moveTo>
                      <a:pt x="30053" y="257890"/>
                    </a:moveTo>
                    <a:lnTo>
                      <a:pt x="30053" y="197418"/>
                    </a:lnTo>
                    <a:cubicBezTo>
                      <a:pt x="30655" y="197518"/>
                      <a:pt x="31256" y="197544"/>
                      <a:pt x="31858" y="197614"/>
                    </a:cubicBezTo>
                    <a:lnTo>
                      <a:pt x="32319" y="197664"/>
                    </a:lnTo>
                    <a:cubicBezTo>
                      <a:pt x="37577" y="198206"/>
                      <a:pt x="42891" y="197590"/>
                      <a:pt x="47886" y="195863"/>
                    </a:cubicBezTo>
                    <a:cubicBezTo>
                      <a:pt x="49412" y="195327"/>
                      <a:pt x="50902" y="194688"/>
                      <a:pt x="52343" y="193957"/>
                    </a:cubicBezTo>
                    <a:cubicBezTo>
                      <a:pt x="52651" y="193807"/>
                      <a:pt x="52945" y="193643"/>
                      <a:pt x="53265" y="193476"/>
                    </a:cubicBezTo>
                    <a:cubicBezTo>
                      <a:pt x="54430" y="192843"/>
                      <a:pt x="55562" y="192150"/>
                      <a:pt x="56654" y="191394"/>
                    </a:cubicBezTo>
                    <a:cubicBezTo>
                      <a:pt x="57003" y="191157"/>
                      <a:pt x="57355" y="190935"/>
                      <a:pt x="57699" y="190683"/>
                    </a:cubicBezTo>
                    <a:cubicBezTo>
                      <a:pt x="66898" y="184002"/>
                      <a:pt x="72274" y="173282"/>
                      <a:pt x="72122" y="161931"/>
                    </a:cubicBezTo>
                    <a:lnTo>
                      <a:pt x="72122" y="137941"/>
                    </a:lnTo>
                    <a:cubicBezTo>
                      <a:pt x="72116" y="134758"/>
                      <a:pt x="73386" y="131707"/>
                      <a:pt x="75649" y="129466"/>
                    </a:cubicBezTo>
                    <a:cubicBezTo>
                      <a:pt x="76251" y="128872"/>
                      <a:pt x="76910" y="128339"/>
                      <a:pt x="77621" y="127882"/>
                    </a:cubicBezTo>
                    <a:cubicBezTo>
                      <a:pt x="77747" y="127806"/>
                      <a:pt x="77885" y="127750"/>
                      <a:pt x="78011" y="127680"/>
                    </a:cubicBezTo>
                    <a:cubicBezTo>
                      <a:pt x="78600" y="127320"/>
                      <a:pt x="79217" y="127012"/>
                      <a:pt x="79857" y="126760"/>
                    </a:cubicBezTo>
                    <a:cubicBezTo>
                      <a:pt x="80044" y="126690"/>
                      <a:pt x="80235" y="126646"/>
                      <a:pt x="80423" y="126588"/>
                    </a:cubicBezTo>
                    <a:cubicBezTo>
                      <a:pt x="81010" y="126389"/>
                      <a:pt x="81611" y="126239"/>
                      <a:pt x="82225" y="126137"/>
                    </a:cubicBezTo>
                    <a:cubicBezTo>
                      <a:pt x="82512" y="126089"/>
                      <a:pt x="82826" y="126078"/>
                      <a:pt x="83108" y="126046"/>
                    </a:cubicBezTo>
                    <a:cubicBezTo>
                      <a:pt x="83613" y="125999"/>
                      <a:pt x="84120" y="125982"/>
                      <a:pt x="84628" y="125994"/>
                    </a:cubicBezTo>
                    <a:cubicBezTo>
                      <a:pt x="85007" y="126011"/>
                      <a:pt x="85385" y="126049"/>
                      <a:pt x="85758" y="126107"/>
                    </a:cubicBezTo>
                    <a:cubicBezTo>
                      <a:pt x="86210" y="126160"/>
                      <a:pt x="86659" y="126242"/>
                      <a:pt x="87099" y="126353"/>
                    </a:cubicBezTo>
                    <a:cubicBezTo>
                      <a:pt x="87249" y="126389"/>
                      <a:pt x="87387" y="126444"/>
                      <a:pt x="87530" y="126485"/>
                    </a:cubicBezTo>
                    <a:cubicBezTo>
                      <a:pt x="92768" y="128392"/>
                      <a:pt x="96228" y="133391"/>
                      <a:pt x="96160" y="138955"/>
                    </a:cubicBezTo>
                    <a:lnTo>
                      <a:pt x="96160" y="173926"/>
                    </a:lnTo>
                    <a:cubicBezTo>
                      <a:pt x="96160" y="193798"/>
                      <a:pt x="112306" y="209910"/>
                      <a:pt x="132219" y="209910"/>
                    </a:cubicBezTo>
                    <a:cubicBezTo>
                      <a:pt x="152135" y="209910"/>
                      <a:pt x="168277" y="193798"/>
                      <a:pt x="168277" y="173926"/>
                    </a:cubicBezTo>
                    <a:lnTo>
                      <a:pt x="168277" y="137941"/>
                    </a:lnTo>
                    <a:cubicBezTo>
                      <a:pt x="168277" y="133867"/>
                      <a:pt x="170355" y="130076"/>
                      <a:pt x="173788" y="127876"/>
                    </a:cubicBezTo>
                    <a:cubicBezTo>
                      <a:pt x="173891" y="127812"/>
                      <a:pt x="174011" y="127768"/>
                      <a:pt x="174114" y="127704"/>
                    </a:cubicBezTo>
                    <a:cubicBezTo>
                      <a:pt x="174724" y="127332"/>
                      <a:pt x="175364" y="127012"/>
                      <a:pt x="176031" y="126754"/>
                    </a:cubicBezTo>
                    <a:cubicBezTo>
                      <a:pt x="176200" y="126690"/>
                      <a:pt x="176374" y="126652"/>
                      <a:pt x="176541" y="126599"/>
                    </a:cubicBezTo>
                    <a:cubicBezTo>
                      <a:pt x="177131" y="126401"/>
                      <a:pt x="177732" y="126242"/>
                      <a:pt x="178346" y="126131"/>
                    </a:cubicBezTo>
                    <a:cubicBezTo>
                      <a:pt x="178634" y="126089"/>
                      <a:pt x="178948" y="126072"/>
                      <a:pt x="179211" y="126046"/>
                    </a:cubicBezTo>
                    <a:cubicBezTo>
                      <a:pt x="179716" y="125996"/>
                      <a:pt x="180227" y="125979"/>
                      <a:pt x="180737" y="125994"/>
                    </a:cubicBezTo>
                    <a:cubicBezTo>
                      <a:pt x="181116" y="126011"/>
                      <a:pt x="181491" y="126049"/>
                      <a:pt x="181867" y="126107"/>
                    </a:cubicBezTo>
                    <a:cubicBezTo>
                      <a:pt x="182319" y="126160"/>
                      <a:pt x="182765" y="126242"/>
                      <a:pt x="183208" y="126353"/>
                    </a:cubicBezTo>
                    <a:cubicBezTo>
                      <a:pt x="183358" y="126389"/>
                      <a:pt x="183496" y="126444"/>
                      <a:pt x="183640" y="126485"/>
                    </a:cubicBezTo>
                    <a:cubicBezTo>
                      <a:pt x="188895" y="128377"/>
                      <a:pt x="192378" y="133379"/>
                      <a:pt x="192316" y="138955"/>
                    </a:cubicBezTo>
                    <a:lnTo>
                      <a:pt x="192316" y="149936"/>
                    </a:lnTo>
                    <a:cubicBezTo>
                      <a:pt x="192316" y="169809"/>
                      <a:pt x="208462" y="185921"/>
                      <a:pt x="228375" y="185921"/>
                    </a:cubicBezTo>
                    <a:cubicBezTo>
                      <a:pt x="248291" y="185921"/>
                      <a:pt x="264433" y="169809"/>
                      <a:pt x="264433" y="149936"/>
                    </a:cubicBezTo>
                    <a:lnTo>
                      <a:pt x="264433" y="137941"/>
                    </a:lnTo>
                    <a:cubicBezTo>
                      <a:pt x="264428" y="134758"/>
                      <a:pt x="265699" y="131707"/>
                      <a:pt x="267961" y="129466"/>
                    </a:cubicBezTo>
                    <a:cubicBezTo>
                      <a:pt x="268563" y="128872"/>
                      <a:pt x="269222" y="128339"/>
                      <a:pt x="269933" y="127882"/>
                    </a:cubicBezTo>
                    <a:cubicBezTo>
                      <a:pt x="270059" y="127806"/>
                      <a:pt x="270197" y="127750"/>
                      <a:pt x="270329" y="127671"/>
                    </a:cubicBezTo>
                    <a:cubicBezTo>
                      <a:pt x="270916" y="127317"/>
                      <a:pt x="271532" y="127012"/>
                      <a:pt x="272169" y="126760"/>
                    </a:cubicBezTo>
                    <a:cubicBezTo>
                      <a:pt x="272357" y="126690"/>
                      <a:pt x="272553" y="126646"/>
                      <a:pt x="272771" y="126588"/>
                    </a:cubicBezTo>
                    <a:cubicBezTo>
                      <a:pt x="273349" y="126389"/>
                      <a:pt x="273942" y="126239"/>
                      <a:pt x="274543" y="126137"/>
                    </a:cubicBezTo>
                    <a:cubicBezTo>
                      <a:pt x="274830" y="126089"/>
                      <a:pt x="275144" y="126078"/>
                      <a:pt x="275426" y="126046"/>
                    </a:cubicBezTo>
                    <a:cubicBezTo>
                      <a:pt x="275931" y="125999"/>
                      <a:pt x="276439" y="125982"/>
                      <a:pt x="276947" y="125994"/>
                    </a:cubicBezTo>
                    <a:cubicBezTo>
                      <a:pt x="277325" y="126011"/>
                      <a:pt x="277704" y="126049"/>
                      <a:pt x="278076" y="126107"/>
                    </a:cubicBezTo>
                    <a:cubicBezTo>
                      <a:pt x="278528" y="126160"/>
                      <a:pt x="278977" y="126242"/>
                      <a:pt x="279417" y="126353"/>
                    </a:cubicBezTo>
                    <a:cubicBezTo>
                      <a:pt x="279567" y="126389"/>
                      <a:pt x="279705" y="126444"/>
                      <a:pt x="279848" y="126485"/>
                    </a:cubicBezTo>
                    <a:cubicBezTo>
                      <a:pt x="285084" y="128395"/>
                      <a:pt x="288543" y="133394"/>
                      <a:pt x="288473" y="138955"/>
                    </a:cubicBezTo>
                    <a:lnTo>
                      <a:pt x="288473" y="161931"/>
                    </a:lnTo>
                    <a:cubicBezTo>
                      <a:pt x="288464" y="171489"/>
                      <a:pt x="292261" y="180661"/>
                      <a:pt x="299034" y="187426"/>
                    </a:cubicBezTo>
                    <a:cubicBezTo>
                      <a:pt x="300225" y="188586"/>
                      <a:pt x="301496" y="189663"/>
                      <a:pt x="302837" y="190653"/>
                    </a:cubicBezTo>
                    <a:cubicBezTo>
                      <a:pt x="303227" y="190935"/>
                      <a:pt x="303629" y="191186"/>
                      <a:pt x="304040" y="191456"/>
                    </a:cubicBezTo>
                    <a:cubicBezTo>
                      <a:pt x="305050" y="192144"/>
                      <a:pt x="306071" y="192782"/>
                      <a:pt x="307133" y="193362"/>
                    </a:cubicBezTo>
                    <a:cubicBezTo>
                      <a:pt x="307556" y="193591"/>
                      <a:pt x="307975" y="193813"/>
                      <a:pt x="308401" y="194021"/>
                    </a:cubicBezTo>
                    <a:cubicBezTo>
                      <a:pt x="309613" y="194622"/>
                      <a:pt x="310854" y="195154"/>
                      <a:pt x="312122" y="195617"/>
                    </a:cubicBezTo>
                    <a:cubicBezTo>
                      <a:pt x="312374" y="195708"/>
                      <a:pt x="312620" y="195822"/>
                      <a:pt x="312879" y="195906"/>
                    </a:cubicBezTo>
                    <a:cubicBezTo>
                      <a:pt x="316177" y="197028"/>
                      <a:pt x="319616" y="197676"/>
                      <a:pt x="323096" y="197825"/>
                    </a:cubicBezTo>
                    <a:lnTo>
                      <a:pt x="323138" y="197825"/>
                    </a:lnTo>
                    <a:cubicBezTo>
                      <a:pt x="324813" y="197892"/>
                      <a:pt x="326492" y="197842"/>
                      <a:pt x="328161" y="197676"/>
                    </a:cubicBezTo>
                    <a:lnTo>
                      <a:pt x="328763" y="197608"/>
                    </a:lnTo>
                    <a:cubicBezTo>
                      <a:pt x="329364" y="197544"/>
                      <a:pt x="329966" y="197518"/>
                      <a:pt x="330568" y="197418"/>
                    </a:cubicBezTo>
                    <a:lnTo>
                      <a:pt x="330568" y="257890"/>
                    </a:lnTo>
                    <a:close/>
                  </a:path>
                </a:pathLst>
              </a:custGeom>
              <a:solidFill>
                <a:schemeClr val="bg1"/>
              </a:solidFill>
              <a:ln w="743" cap="flat">
                <a:noFill/>
                <a:prstDash val="solid"/>
                <a:miter/>
              </a:ln>
            </p:spPr>
            <p:txBody>
              <a:bodyPr rtlCol="1" anchor="ctr"/>
              <a:lstStyle/>
              <a:p>
                <a:endParaRPr lang="he-IL"/>
              </a:p>
            </p:txBody>
          </p:sp>
          <p:sp>
            <p:nvSpPr>
              <p:cNvPr id="56" name="צורה חופשית: צורה 55">
                <a:extLst>
                  <a:ext uri="{FF2B5EF4-FFF2-40B4-BE49-F238E27FC236}">
                    <a16:creationId xmlns:a16="http://schemas.microsoft.com/office/drawing/2014/main" id="{BDA54C69-7EE9-4E49-BB04-32C043E1FC48}"/>
                  </a:ext>
                </a:extLst>
              </p:cNvPr>
              <p:cNvSpPr/>
              <p:nvPr/>
            </p:nvSpPr>
            <p:spPr>
              <a:xfrm>
                <a:off x="6256316" y="6306712"/>
                <a:ext cx="60098" cy="83215"/>
              </a:xfrm>
              <a:custGeom>
                <a:avLst/>
                <a:gdLst>
                  <a:gd name="connsiteX0" fmla="*/ 30049 w 60097"/>
                  <a:gd name="connsiteY0" fmla="*/ 83806 h 83214"/>
                  <a:gd name="connsiteX1" fmla="*/ 60098 w 60097"/>
                  <a:gd name="connsiteY1" fmla="*/ 53819 h 83214"/>
                  <a:gd name="connsiteX2" fmla="*/ 34996 w 60097"/>
                  <a:gd name="connsiteY2" fmla="*/ 2431 h 83214"/>
                  <a:gd name="connsiteX3" fmla="*/ 30049 w 60097"/>
                  <a:gd name="connsiteY3" fmla="*/ 0 h 83214"/>
                  <a:gd name="connsiteX4" fmla="*/ 25104 w 60097"/>
                  <a:gd name="connsiteY4" fmla="*/ 2431 h 83214"/>
                  <a:gd name="connsiteX5" fmla="*/ 0 w 60097"/>
                  <a:gd name="connsiteY5" fmla="*/ 53819 h 83214"/>
                  <a:gd name="connsiteX6" fmla="*/ 30049 w 60097"/>
                  <a:gd name="connsiteY6" fmla="*/ 83806 h 83214"/>
                  <a:gd name="connsiteX7" fmla="*/ 30049 w 60097"/>
                  <a:gd name="connsiteY7" fmla="*/ 16680 h 83214"/>
                  <a:gd name="connsiteX8" fmla="*/ 48078 w 60097"/>
                  <a:gd name="connsiteY8" fmla="*/ 53819 h 83214"/>
                  <a:gd name="connsiteX9" fmla="*/ 30049 w 60097"/>
                  <a:gd name="connsiteY9" fmla="*/ 71811 h 83214"/>
                  <a:gd name="connsiteX10" fmla="*/ 12020 w 60097"/>
                  <a:gd name="connsiteY10" fmla="*/ 53819 h 83214"/>
                  <a:gd name="connsiteX11" fmla="*/ 30049 w 60097"/>
                  <a:gd name="connsiteY11" fmla="*/ 16680 h 8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097" h="83214">
                    <a:moveTo>
                      <a:pt x="30049" y="83806"/>
                    </a:moveTo>
                    <a:cubicBezTo>
                      <a:pt x="46637" y="83786"/>
                      <a:pt x="60080" y="70370"/>
                      <a:pt x="60098" y="53819"/>
                    </a:cubicBezTo>
                    <a:cubicBezTo>
                      <a:pt x="60098" y="39423"/>
                      <a:pt x="39190" y="8484"/>
                      <a:pt x="34996" y="2431"/>
                    </a:cubicBezTo>
                    <a:cubicBezTo>
                      <a:pt x="33814" y="899"/>
                      <a:pt x="31988" y="0"/>
                      <a:pt x="30049" y="0"/>
                    </a:cubicBezTo>
                    <a:cubicBezTo>
                      <a:pt x="28112" y="0"/>
                      <a:pt x="26284" y="899"/>
                      <a:pt x="25104" y="2431"/>
                    </a:cubicBezTo>
                    <a:cubicBezTo>
                      <a:pt x="20908" y="8484"/>
                      <a:pt x="0" y="39423"/>
                      <a:pt x="0" y="53819"/>
                    </a:cubicBezTo>
                    <a:cubicBezTo>
                      <a:pt x="21" y="70370"/>
                      <a:pt x="13463" y="83786"/>
                      <a:pt x="30049" y="83806"/>
                    </a:cubicBezTo>
                    <a:close/>
                    <a:moveTo>
                      <a:pt x="30049" y="16680"/>
                    </a:moveTo>
                    <a:cubicBezTo>
                      <a:pt x="38697" y="30169"/>
                      <a:pt x="48078" y="47268"/>
                      <a:pt x="48078" y="53819"/>
                    </a:cubicBezTo>
                    <a:cubicBezTo>
                      <a:pt x="48078" y="63755"/>
                      <a:pt x="40008" y="71811"/>
                      <a:pt x="30049" y="71811"/>
                    </a:cubicBezTo>
                    <a:cubicBezTo>
                      <a:pt x="20093" y="71811"/>
                      <a:pt x="12020" y="63755"/>
                      <a:pt x="12020" y="53819"/>
                    </a:cubicBezTo>
                    <a:cubicBezTo>
                      <a:pt x="12020" y="47268"/>
                      <a:pt x="21401" y="30169"/>
                      <a:pt x="30049" y="16680"/>
                    </a:cubicBezTo>
                    <a:close/>
                  </a:path>
                </a:pathLst>
              </a:custGeom>
              <a:solidFill>
                <a:schemeClr val="bg1"/>
              </a:solidFill>
              <a:ln w="743" cap="flat">
                <a:noFill/>
                <a:prstDash val="solid"/>
                <a:miter/>
              </a:ln>
            </p:spPr>
            <p:txBody>
              <a:bodyPr rtlCol="1" anchor="ctr"/>
              <a:lstStyle/>
              <a:p>
                <a:endParaRPr lang="he-IL"/>
              </a:p>
            </p:txBody>
          </p:sp>
          <p:sp>
            <p:nvSpPr>
              <p:cNvPr id="57" name="צורה חופשית: צורה 56">
                <a:extLst>
                  <a:ext uri="{FF2B5EF4-FFF2-40B4-BE49-F238E27FC236}">
                    <a16:creationId xmlns:a16="http://schemas.microsoft.com/office/drawing/2014/main" id="{D3F6D2B3-0910-4454-BCE9-FEFA1BC5FB92}"/>
                  </a:ext>
                </a:extLst>
              </p:cNvPr>
              <p:cNvSpPr/>
              <p:nvPr/>
            </p:nvSpPr>
            <p:spPr>
              <a:xfrm>
                <a:off x="6358482" y="6318707"/>
                <a:ext cx="60098" cy="83215"/>
              </a:xfrm>
              <a:custGeom>
                <a:avLst/>
                <a:gdLst>
                  <a:gd name="connsiteX0" fmla="*/ 30049 w 60097"/>
                  <a:gd name="connsiteY0" fmla="*/ 83806 h 83214"/>
                  <a:gd name="connsiteX1" fmla="*/ 60098 w 60097"/>
                  <a:gd name="connsiteY1" fmla="*/ 53819 h 83214"/>
                  <a:gd name="connsiteX2" fmla="*/ 34996 w 60097"/>
                  <a:gd name="connsiteY2" fmla="*/ 2431 h 83214"/>
                  <a:gd name="connsiteX3" fmla="*/ 30049 w 60097"/>
                  <a:gd name="connsiteY3" fmla="*/ 0 h 83214"/>
                  <a:gd name="connsiteX4" fmla="*/ 25104 w 60097"/>
                  <a:gd name="connsiteY4" fmla="*/ 2431 h 83214"/>
                  <a:gd name="connsiteX5" fmla="*/ 0 w 60097"/>
                  <a:gd name="connsiteY5" fmla="*/ 53819 h 83214"/>
                  <a:gd name="connsiteX6" fmla="*/ 30049 w 60097"/>
                  <a:gd name="connsiteY6" fmla="*/ 83806 h 83214"/>
                  <a:gd name="connsiteX7" fmla="*/ 30049 w 60097"/>
                  <a:gd name="connsiteY7" fmla="*/ 16680 h 83214"/>
                  <a:gd name="connsiteX8" fmla="*/ 48078 w 60097"/>
                  <a:gd name="connsiteY8" fmla="*/ 53819 h 83214"/>
                  <a:gd name="connsiteX9" fmla="*/ 30049 w 60097"/>
                  <a:gd name="connsiteY9" fmla="*/ 71811 h 83214"/>
                  <a:gd name="connsiteX10" fmla="*/ 12020 w 60097"/>
                  <a:gd name="connsiteY10" fmla="*/ 53819 h 83214"/>
                  <a:gd name="connsiteX11" fmla="*/ 30049 w 60097"/>
                  <a:gd name="connsiteY11" fmla="*/ 16680 h 8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097" h="83214">
                    <a:moveTo>
                      <a:pt x="30049" y="83806"/>
                    </a:moveTo>
                    <a:cubicBezTo>
                      <a:pt x="46637" y="83786"/>
                      <a:pt x="60080" y="70370"/>
                      <a:pt x="60098" y="53819"/>
                    </a:cubicBezTo>
                    <a:cubicBezTo>
                      <a:pt x="60098" y="39423"/>
                      <a:pt x="39190" y="8484"/>
                      <a:pt x="34996" y="2431"/>
                    </a:cubicBezTo>
                    <a:cubicBezTo>
                      <a:pt x="33814" y="899"/>
                      <a:pt x="31988" y="0"/>
                      <a:pt x="30049" y="0"/>
                    </a:cubicBezTo>
                    <a:cubicBezTo>
                      <a:pt x="28112" y="0"/>
                      <a:pt x="26284" y="899"/>
                      <a:pt x="25104" y="2431"/>
                    </a:cubicBezTo>
                    <a:cubicBezTo>
                      <a:pt x="20908" y="8484"/>
                      <a:pt x="0" y="39423"/>
                      <a:pt x="0" y="53819"/>
                    </a:cubicBezTo>
                    <a:cubicBezTo>
                      <a:pt x="21" y="70370"/>
                      <a:pt x="13463" y="83786"/>
                      <a:pt x="30049" y="83806"/>
                    </a:cubicBezTo>
                    <a:close/>
                    <a:moveTo>
                      <a:pt x="30049" y="16680"/>
                    </a:moveTo>
                    <a:cubicBezTo>
                      <a:pt x="38697" y="30169"/>
                      <a:pt x="48078" y="47268"/>
                      <a:pt x="48078" y="53819"/>
                    </a:cubicBezTo>
                    <a:cubicBezTo>
                      <a:pt x="48078" y="63755"/>
                      <a:pt x="40008" y="71811"/>
                      <a:pt x="30049" y="71811"/>
                    </a:cubicBezTo>
                    <a:cubicBezTo>
                      <a:pt x="20093" y="71811"/>
                      <a:pt x="12020" y="63755"/>
                      <a:pt x="12020" y="53819"/>
                    </a:cubicBezTo>
                    <a:cubicBezTo>
                      <a:pt x="12020" y="47268"/>
                      <a:pt x="21401" y="30169"/>
                      <a:pt x="30049" y="16680"/>
                    </a:cubicBezTo>
                    <a:close/>
                  </a:path>
                </a:pathLst>
              </a:custGeom>
              <a:solidFill>
                <a:schemeClr val="bg1"/>
              </a:solidFill>
              <a:ln w="743" cap="flat">
                <a:noFill/>
                <a:prstDash val="solid"/>
                <a:miter/>
              </a:ln>
            </p:spPr>
            <p:txBody>
              <a:bodyPr rtlCol="1" anchor="ctr"/>
              <a:lstStyle/>
              <a:p>
                <a:endParaRPr lang="he-IL"/>
              </a:p>
            </p:txBody>
          </p:sp>
          <p:sp>
            <p:nvSpPr>
              <p:cNvPr id="58" name="צורה חופשית: צורה 57">
                <a:extLst>
                  <a:ext uri="{FF2B5EF4-FFF2-40B4-BE49-F238E27FC236}">
                    <a16:creationId xmlns:a16="http://schemas.microsoft.com/office/drawing/2014/main" id="{153CD7ED-C303-47E2-A6AA-2BC6A770DD2C}"/>
                  </a:ext>
                </a:extLst>
              </p:cNvPr>
              <p:cNvSpPr/>
              <p:nvPr/>
            </p:nvSpPr>
            <p:spPr>
              <a:xfrm>
                <a:off x="6154150" y="6318707"/>
                <a:ext cx="59346" cy="83215"/>
              </a:xfrm>
              <a:custGeom>
                <a:avLst/>
                <a:gdLst>
                  <a:gd name="connsiteX0" fmla="*/ 30048 w 59346"/>
                  <a:gd name="connsiteY0" fmla="*/ 83806 h 83214"/>
                  <a:gd name="connsiteX1" fmla="*/ 60097 w 59346"/>
                  <a:gd name="connsiteY1" fmla="*/ 53819 h 83214"/>
                  <a:gd name="connsiteX2" fmla="*/ 34996 w 59346"/>
                  <a:gd name="connsiteY2" fmla="*/ 2431 h 83214"/>
                  <a:gd name="connsiteX3" fmla="*/ 30048 w 59346"/>
                  <a:gd name="connsiteY3" fmla="*/ 0 h 83214"/>
                  <a:gd name="connsiteX4" fmla="*/ 25104 w 59346"/>
                  <a:gd name="connsiteY4" fmla="*/ 2431 h 83214"/>
                  <a:gd name="connsiteX5" fmla="*/ 0 w 59346"/>
                  <a:gd name="connsiteY5" fmla="*/ 53819 h 83214"/>
                  <a:gd name="connsiteX6" fmla="*/ 30048 w 59346"/>
                  <a:gd name="connsiteY6" fmla="*/ 83806 h 83214"/>
                  <a:gd name="connsiteX7" fmla="*/ 30048 w 59346"/>
                  <a:gd name="connsiteY7" fmla="*/ 16680 h 83214"/>
                  <a:gd name="connsiteX8" fmla="*/ 48078 w 59346"/>
                  <a:gd name="connsiteY8" fmla="*/ 53819 h 83214"/>
                  <a:gd name="connsiteX9" fmla="*/ 30048 w 59346"/>
                  <a:gd name="connsiteY9" fmla="*/ 71811 h 83214"/>
                  <a:gd name="connsiteX10" fmla="*/ 12020 w 59346"/>
                  <a:gd name="connsiteY10" fmla="*/ 53819 h 83214"/>
                  <a:gd name="connsiteX11" fmla="*/ 30048 w 59346"/>
                  <a:gd name="connsiteY11" fmla="*/ 16680 h 8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346" h="83214">
                    <a:moveTo>
                      <a:pt x="30048" y="83806"/>
                    </a:moveTo>
                    <a:cubicBezTo>
                      <a:pt x="46637" y="83786"/>
                      <a:pt x="60080" y="70370"/>
                      <a:pt x="60097" y="53819"/>
                    </a:cubicBezTo>
                    <a:cubicBezTo>
                      <a:pt x="60097" y="39423"/>
                      <a:pt x="39189" y="8484"/>
                      <a:pt x="34996" y="2431"/>
                    </a:cubicBezTo>
                    <a:cubicBezTo>
                      <a:pt x="33814" y="899"/>
                      <a:pt x="31988" y="0"/>
                      <a:pt x="30048" y="0"/>
                    </a:cubicBezTo>
                    <a:cubicBezTo>
                      <a:pt x="28112" y="0"/>
                      <a:pt x="26284" y="899"/>
                      <a:pt x="25104" y="2431"/>
                    </a:cubicBezTo>
                    <a:cubicBezTo>
                      <a:pt x="20908" y="8484"/>
                      <a:pt x="0" y="39423"/>
                      <a:pt x="0" y="53819"/>
                    </a:cubicBezTo>
                    <a:cubicBezTo>
                      <a:pt x="21" y="70370"/>
                      <a:pt x="13463" y="83786"/>
                      <a:pt x="30048" y="83806"/>
                    </a:cubicBezTo>
                    <a:close/>
                    <a:moveTo>
                      <a:pt x="30048" y="16680"/>
                    </a:moveTo>
                    <a:cubicBezTo>
                      <a:pt x="38697" y="30169"/>
                      <a:pt x="48078" y="47268"/>
                      <a:pt x="48078" y="53819"/>
                    </a:cubicBezTo>
                    <a:cubicBezTo>
                      <a:pt x="48078" y="63755"/>
                      <a:pt x="40008" y="71811"/>
                      <a:pt x="30048" y="71811"/>
                    </a:cubicBezTo>
                    <a:cubicBezTo>
                      <a:pt x="20092" y="71811"/>
                      <a:pt x="12020" y="63755"/>
                      <a:pt x="12020" y="53819"/>
                    </a:cubicBezTo>
                    <a:cubicBezTo>
                      <a:pt x="12020" y="47268"/>
                      <a:pt x="21401" y="30169"/>
                      <a:pt x="30048" y="16680"/>
                    </a:cubicBezTo>
                    <a:close/>
                  </a:path>
                </a:pathLst>
              </a:custGeom>
              <a:solidFill>
                <a:schemeClr val="bg1"/>
              </a:solidFill>
              <a:ln w="743" cap="flat">
                <a:noFill/>
                <a:prstDash val="solid"/>
                <a:miter/>
              </a:ln>
            </p:spPr>
            <p:txBody>
              <a:bodyPr rtlCol="1" anchor="ctr"/>
              <a:lstStyle/>
              <a:p>
                <a:endParaRPr lang="he-IL"/>
              </a:p>
            </p:txBody>
          </p:sp>
        </p:grpSp>
      </p:grpSp>
      <p:grpSp>
        <p:nvGrpSpPr>
          <p:cNvPr id="63" name="קבוצה 62">
            <a:extLst>
              <a:ext uri="{FF2B5EF4-FFF2-40B4-BE49-F238E27FC236}">
                <a16:creationId xmlns:a16="http://schemas.microsoft.com/office/drawing/2014/main" id="{20A85B88-AB0B-4986-B6B1-967B1EDD8C6A}"/>
              </a:ext>
            </a:extLst>
          </p:cNvPr>
          <p:cNvGrpSpPr/>
          <p:nvPr/>
        </p:nvGrpSpPr>
        <p:grpSpPr>
          <a:xfrm>
            <a:off x="1653431" y="2996763"/>
            <a:ext cx="4251281" cy="1228260"/>
            <a:chOff x="2374899" y="4784233"/>
            <a:chExt cx="4251281" cy="1228260"/>
          </a:xfrm>
        </p:grpSpPr>
        <p:sp>
          <p:nvSpPr>
            <p:cNvPr id="60" name="מלבן: פינות מעוגלות 59">
              <a:extLst>
                <a:ext uri="{FF2B5EF4-FFF2-40B4-BE49-F238E27FC236}">
                  <a16:creationId xmlns:a16="http://schemas.microsoft.com/office/drawing/2014/main" id="{342F4E34-D801-43F4-9913-07B7869B1A04}"/>
                </a:ext>
              </a:extLst>
            </p:cNvPr>
            <p:cNvSpPr/>
            <p:nvPr/>
          </p:nvSpPr>
          <p:spPr>
            <a:xfrm>
              <a:off x="2374900" y="4784233"/>
              <a:ext cx="4251280" cy="1228260"/>
            </a:xfrm>
            <a:prstGeom prst="roundRect">
              <a:avLst>
                <a:gd name="adj" fmla="val 1299"/>
              </a:avLst>
            </a:prstGeom>
            <a:solidFill>
              <a:schemeClr val="bg1"/>
            </a:solidFill>
            <a:ln>
              <a:solidFill>
                <a:srgbClr val="F8C8D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TextBox 60">
              <a:extLst>
                <a:ext uri="{FF2B5EF4-FFF2-40B4-BE49-F238E27FC236}">
                  <a16:creationId xmlns:a16="http://schemas.microsoft.com/office/drawing/2014/main" id="{95385803-ACBE-4981-90D8-298525D15165}"/>
                </a:ext>
              </a:extLst>
            </p:cNvPr>
            <p:cNvSpPr txBox="1"/>
            <p:nvPr/>
          </p:nvSpPr>
          <p:spPr>
            <a:xfrm>
              <a:off x="2374899" y="4810625"/>
              <a:ext cx="4244863" cy="1131592"/>
            </a:xfrm>
            <a:prstGeom prst="rect">
              <a:avLst/>
            </a:prstGeom>
            <a:noFill/>
            <a:ln>
              <a:noFill/>
            </a:ln>
          </p:spPr>
          <p:txBody>
            <a:bodyPr wrap="square" rtlCol="1">
              <a:spAutoFit/>
            </a:bodyPr>
            <a:lstStyle/>
            <a:p>
              <a:pPr algn="r" rtl="1">
                <a:lnSpc>
                  <a:spcPct val="150000"/>
                </a:lnSpc>
              </a:pPr>
              <a:r>
                <a:rPr lang="he-IL" sz="1500" b="1" dirty="0">
                  <a:solidFill>
                    <a:srgbClr val="E20000"/>
                  </a:solidFill>
                </a:rPr>
                <a:t>שים      !</a:t>
              </a:r>
              <a:br>
                <a:rPr lang="en-US" sz="1500" b="1" dirty="0">
                  <a:solidFill>
                    <a:srgbClr val="E20000"/>
                  </a:solidFill>
                </a:rPr>
              </a:br>
              <a:r>
                <a:rPr lang="he-IL" sz="1600" dirty="0">
                  <a:solidFill>
                    <a:schemeClr val="tx1">
                      <a:lumMod val="50000"/>
                      <a:lumOff val="50000"/>
                    </a:schemeClr>
                  </a:solidFill>
                </a:rPr>
                <a:t>חשוב לשתף את הילד ולאפשר לו לבחור כיצד לחגוג, אילו חברים להזמין, איזו עוגה לאפות וכדומה</a:t>
              </a:r>
            </a:p>
          </p:txBody>
        </p:sp>
        <p:sp>
          <p:nvSpPr>
            <p:cNvPr id="62" name="לב 61">
              <a:extLst>
                <a:ext uri="{FF2B5EF4-FFF2-40B4-BE49-F238E27FC236}">
                  <a16:creationId xmlns:a16="http://schemas.microsoft.com/office/drawing/2014/main" id="{E49DB2DB-DB93-4A40-B2B4-9F35AF59D352}"/>
                </a:ext>
              </a:extLst>
            </p:cNvPr>
            <p:cNvSpPr/>
            <p:nvPr/>
          </p:nvSpPr>
          <p:spPr>
            <a:xfrm>
              <a:off x="5920934" y="4910387"/>
              <a:ext cx="206375" cy="206375"/>
            </a:xfrm>
            <a:prstGeom prst="heart">
              <a:avLst/>
            </a:prstGeom>
            <a:solidFill>
              <a:srgbClr val="E20000"/>
            </a:solid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64" name="קבוצה 63">
            <a:extLst>
              <a:ext uri="{FF2B5EF4-FFF2-40B4-BE49-F238E27FC236}">
                <a16:creationId xmlns:a16="http://schemas.microsoft.com/office/drawing/2014/main" id="{4E4E390E-B2E7-4097-9B1D-88C76F3C52F5}"/>
              </a:ext>
            </a:extLst>
          </p:cNvPr>
          <p:cNvGrpSpPr/>
          <p:nvPr/>
        </p:nvGrpSpPr>
        <p:grpSpPr>
          <a:xfrm>
            <a:off x="3949895" y="7719676"/>
            <a:ext cx="2577751" cy="1932324"/>
            <a:chOff x="4048429" y="4784232"/>
            <a:chExt cx="2577751" cy="1932324"/>
          </a:xfrm>
        </p:grpSpPr>
        <p:sp>
          <p:nvSpPr>
            <p:cNvPr id="65" name="מלבן: פינות מעוגלות 64">
              <a:extLst>
                <a:ext uri="{FF2B5EF4-FFF2-40B4-BE49-F238E27FC236}">
                  <a16:creationId xmlns:a16="http://schemas.microsoft.com/office/drawing/2014/main" id="{4C253ECC-5416-421C-B654-1860C2A37224}"/>
                </a:ext>
              </a:extLst>
            </p:cNvPr>
            <p:cNvSpPr/>
            <p:nvPr/>
          </p:nvSpPr>
          <p:spPr>
            <a:xfrm>
              <a:off x="4187934" y="4784232"/>
              <a:ext cx="2438246" cy="1932324"/>
            </a:xfrm>
            <a:prstGeom prst="roundRect">
              <a:avLst>
                <a:gd name="adj" fmla="val 1299"/>
              </a:avLst>
            </a:prstGeom>
            <a:solidFill>
              <a:schemeClr val="bg1"/>
            </a:solidFill>
            <a:ln>
              <a:solidFill>
                <a:srgbClr val="F8C8D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6" name="TextBox 65">
              <a:extLst>
                <a:ext uri="{FF2B5EF4-FFF2-40B4-BE49-F238E27FC236}">
                  <a16:creationId xmlns:a16="http://schemas.microsoft.com/office/drawing/2014/main" id="{CC08346B-FAA4-489E-923B-0C89A9D933FF}"/>
                </a:ext>
              </a:extLst>
            </p:cNvPr>
            <p:cNvSpPr txBox="1"/>
            <p:nvPr/>
          </p:nvSpPr>
          <p:spPr>
            <a:xfrm>
              <a:off x="4048429" y="4810625"/>
              <a:ext cx="2571333" cy="1847172"/>
            </a:xfrm>
            <a:prstGeom prst="rect">
              <a:avLst/>
            </a:prstGeom>
            <a:noFill/>
            <a:ln>
              <a:noFill/>
            </a:ln>
          </p:spPr>
          <p:txBody>
            <a:bodyPr wrap="square" rtlCol="1">
              <a:spAutoFit/>
            </a:bodyPr>
            <a:lstStyle/>
            <a:p>
              <a:pPr algn="r" rtl="1">
                <a:lnSpc>
                  <a:spcPct val="150000"/>
                </a:lnSpc>
              </a:pPr>
              <a:r>
                <a:rPr lang="he-IL" sz="1500" b="1" dirty="0">
                  <a:solidFill>
                    <a:srgbClr val="E20000"/>
                  </a:solidFill>
                </a:rPr>
                <a:t>שים      !</a:t>
              </a:r>
              <a:br>
                <a:rPr lang="en-US" sz="1500" b="1" dirty="0">
                  <a:solidFill>
                    <a:srgbClr val="E20000"/>
                  </a:solidFill>
                </a:rPr>
              </a:br>
              <a:br>
                <a:rPr lang="en-US" sz="1500" b="1" dirty="0">
                  <a:solidFill>
                    <a:srgbClr val="E20000"/>
                  </a:solidFill>
                </a:rPr>
              </a:br>
              <a:r>
                <a:rPr lang="he-IL" sz="1600" dirty="0">
                  <a:solidFill>
                    <a:schemeClr val="tx1">
                      <a:lumMod val="50000"/>
                      <a:lumOff val="50000"/>
                    </a:schemeClr>
                  </a:solidFill>
                </a:rPr>
                <a:t>יש לשמור על סטנדרט אחיד בדגש על העוגה, הקישוטים והמתנה</a:t>
              </a:r>
            </a:p>
          </p:txBody>
        </p:sp>
        <p:sp>
          <p:nvSpPr>
            <p:cNvPr id="67" name="לב 66">
              <a:extLst>
                <a:ext uri="{FF2B5EF4-FFF2-40B4-BE49-F238E27FC236}">
                  <a16:creationId xmlns:a16="http://schemas.microsoft.com/office/drawing/2014/main" id="{24BB78AD-376C-401B-B702-5ECE9D6CB846}"/>
                </a:ext>
              </a:extLst>
            </p:cNvPr>
            <p:cNvSpPr/>
            <p:nvPr/>
          </p:nvSpPr>
          <p:spPr>
            <a:xfrm>
              <a:off x="5920934" y="4910387"/>
              <a:ext cx="206375" cy="206375"/>
            </a:xfrm>
            <a:prstGeom prst="heart">
              <a:avLst/>
            </a:prstGeom>
            <a:solidFill>
              <a:srgbClr val="E20000"/>
            </a:solid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69" name="תמונה 68" descr="תמונה שמכילה אדם, נר, עוגה, יום הולדת&#10;&#10;התיאור נוצר באופן אוטומטי">
            <a:extLst>
              <a:ext uri="{FF2B5EF4-FFF2-40B4-BE49-F238E27FC236}">
                <a16:creationId xmlns:a16="http://schemas.microsoft.com/office/drawing/2014/main" id="{EEE1CB56-A26C-48F9-9123-CB0B388535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30" r="-615"/>
          <a:stretch/>
        </p:blipFill>
        <p:spPr>
          <a:xfrm>
            <a:off x="1001092" y="7716219"/>
            <a:ext cx="2866156" cy="1932324"/>
          </a:xfrm>
          <a:prstGeom prst="rect">
            <a:avLst/>
          </a:prstGeom>
        </p:spPr>
      </p:pic>
      <p:sp>
        <p:nvSpPr>
          <p:cNvPr id="68" name="מלבן 67">
            <a:hlinkClick r:id="" action="ppaction://hlinkshowjump?jump=nextslide"/>
            <a:extLst>
              <a:ext uri="{FF2B5EF4-FFF2-40B4-BE49-F238E27FC236}">
                <a16:creationId xmlns:a16="http://schemas.microsoft.com/office/drawing/2014/main" id="{C6C07DAB-317B-4012-8C19-DC358BAE4B80}"/>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0" name="מלבן 69">
            <a:hlinkClick r:id="" action="ppaction://hlinkshowjump?jump=previousslide"/>
            <a:extLst>
              <a:ext uri="{FF2B5EF4-FFF2-40B4-BE49-F238E27FC236}">
                <a16:creationId xmlns:a16="http://schemas.microsoft.com/office/drawing/2014/main" id="{D59461BE-3E7E-4A07-9E1D-FFDA0B1EBB7C}"/>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1" name="מלבן 70">
            <a:hlinkClick r:id="rId3" action="ppaction://hlinksldjump"/>
            <a:extLst>
              <a:ext uri="{FF2B5EF4-FFF2-40B4-BE49-F238E27FC236}">
                <a16:creationId xmlns:a16="http://schemas.microsoft.com/office/drawing/2014/main" id="{E10D6DFC-5663-4B58-841D-2FCE6C1843F7}"/>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2" name="מלבן 71">
            <a:hlinkClick r:id="rId4" action="ppaction://hlinksldjump"/>
            <a:extLst>
              <a:ext uri="{FF2B5EF4-FFF2-40B4-BE49-F238E27FC236}">
                <a16:creationId xmlns:a16="http://schemas.microsoft.com/office/drawing/2014/main" id="{FFF8E860-2168-461D-9E01-BB070B0BC629}"/>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3" name="מציין מיקום של מספר שקופית 3">
            <a:extLst>
              <a:ext uri="{FF2B5EF4-FFF2-40B4-BE49-F238E27FC236}">
                <a16:creationId xmlns:a16="http://schemas.microsoft.com/office/drawing/2014/main" id="{08F300EB-E6A3-4EB8-A173-5C7D0DEC5A4E}"/>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149</a:t>
            </a:fld>
            <a:endParaRPr lang="he-IL" dirty="0"/>
          </a:p>
        </p:txBody>
      </p:sp>
    </p:spTree>
    <p:extLst>
      <p:ext uri="{BB962C8B-B14F-4D97-AF65-F5344CB8AC3E}">
        <p14:creationId xmlns:p14="http://schemas.microsoft.com/office/powerpoint/2010/main" val="293018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קבוצה 4">
            <a:extLst>
              <a:ext uri="{FF2B5EF4-FFF2-40B4-BE49-F238E27FC236}">
                <a16:creationId xmlns:a16="http://schemas.microsoft.com/office/drawing/2014/main" id="{02F533F9-C3F9-4D5B-ABC3-7095202AA1D0}"/>
              </a:ext>
            </a:extLst>
          </p:cNvPr>
          <p:cNvGrpSpPr/>
          <p:nvPr/>
        </p:nvGrpSpPr>
        <p:grpSpPr>
          <a:xfrm>
            <a:off x="824812" y="2064159"/>
            <a:ext cx="6129333" cy="4814943"/>
            <a:chOff x="824810" y="2064160"/>
            <a:chExt cx="6129333" cy="4814943"/>
          </a:xfrm>
        </p:grpSpPr>
        <p:sp>
          <p:nvSpPr>
            <p:cNvPr id="6" name="מלבן 5">
              <a:extLst>
                <a:ext uri="{FF2B5EF4-FFF2-40B4-BE49-F238E27FC236}">
                  <a16:creationId xmlns:a16="http://schemas.microsoft.com/office/drawing/2014/main" id="{F8511E20-535B-48E1-8617-A48CF1696FE3}"/>
                </a:ext>
              </a:extLst>
            </p:cNvPr>
            <p:cNvSpPr/>
            <p:nvPr/>
          </p:nvSpPr>
          <p:spPr>
            <a:xfrm>
              <a:off x="824810" y="2153676"/>
              <a:ext cx="5908524" cy="4725427"/>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dirty="0"/>
            </a:p>
          </p:txBody>
        </p:sp>
        <p:sp>
          <p:nvSpPr>
            <p:cNvPr id="7" name="מלבן 6">
              <a:extLst>
                <a:ext uri="{FF2B5EF4-FFF2-40B4-BE49-F238E27FC236}">
                  <a16:creationId xmlns:a16="http://schemas.microsoft.com/office/drawing/2014/main" id="{8953FB6C-5231-43DB-8E38-42949F050506}"/>
                </a:ext>
              </a:extLst>
            </p:cNvPr>
            <p:cNvSpPr/>
            <p:nvPr/>
          </p:nvSpPr>
          <p:spPr>
            <a:xfrm>
              <a:off x="5176684" y="2064160"/>
              <a:ext cx="1777459" cy="37652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התפיסה הטיפולית</a:t>
              </a:r>
              <a:endParaRPr lang="he-IL" sz="1601" dirty="0">
                <a:solidFill>
                  <a:schemeClr val="tx1">
                    <a:lumMod val="50000"/>
                    <a:lumOff val="50000"/>
                  </a:schemeClr>
                </a:solidFill>
                <a:latin typeface="Arial" panose="020B0604020202020204" pitchFamily="34" charset="0"/>
              </a:endParaRPr>
            </a:p>
          </p:txBody>
        </p:sp>
        <p:sp>
          <p:nvSpPr>
            <p:cNvPr id="8" name="TextBox 7">
              <a:extLst>
                <a:ext uri="{FF2B5EF4-FFF2-40B4-BE49-F238E27FC236}">
                  <a16:creationId xmlns:a16="http://schemas.microsoft.com/office/drawing/2014/main" id="{98F3E99F-DD21-4CE6-BD56-541074EF9E86}"/>
                </a:ext>
              </a:extLst>
            </p:cNvPr>
            <p:cNvSpPr txBox="1"/>
            <p:nvPr/>
          </p:nvSpPr>
          <p:spPr>
            <a:xfrm>
              <a:off x="973394" y="2558471"/>
              <a:ext cx="5516240" cy="416268"/>
            </a:xfrm>
            <a:prstGeom prst="rect">
              <a:avLst/>
            </a:prstGeom>
            <a:noFill/>
          </p:spPr>
          <p:txBody>
            <a:bodyPr wrap="square" rtlCol="1">
              <a:spAutoFit/>
            </a:bodyPr>
            <a:lstStyle/>
            <a:p>
              <a:pPr algn="r" rtl="1">
                <a:lnSpc>
                  <a:spcPct val="150000"/>
                </a:lnSpc>
              </a:pPr>
              <a:endParaRPr lang="he-IL" sz="1601" dirty="0">
                <a:solidFill>
                  <a:schemeClr val="tx1">
                    <a:lumMod val="50000"/>
                    <a:lumOff val="50000"/>
                  </a:schemeClr>
                </a:solidFill>
              </a:endParaRPr>
            </a:p>
          </p:txBody>
        </p:sp>
      </p:grpSp>
      <p:sp>
        <p:nvSpPr>
          <p:cNvPr id="19" name="TextBox 18">
            <a:extLst>
              <a:ext uri="{FF2B5EF4-FFF2-40B4-BE49-F238E27FC236}">
                <a16:creationId xmlns:a16="http://schemas.microsoft.com/office/drawing/2014/main" id="{DBB4CA66-A61F-4821-B678-F994DA4AD362}"/>
              </a:ext>
            </a:extLst>
          </p:cNvPr>
          <p:cNvSpPr txBox="1"/>
          <p:nvPr/>
        </p:nvSpPr>
        <p:spPr>
          <a:xfrm>
            <a:off x="973395" y="2432788"/>
            <a:ext cx="5516240" cy="3818931"/>
          </a:xfrm>
          <a:prstGeom prst="rect">
            <a:avLst/>
          </a:prstGeom>
          <a:noFill/>
        </p:spPr>
        <p:txBody>
          <a:bodyPr wrap="square" rtlCol="1">
            <a:spAutoFit/>
          </a:bodyPr>
          <a:lstStyle/>
          <a:p>
            <a:pPr indent="-514353" algn="r" rtl="1">
              <a:lnSpc>
                <a:spcPct val="150000"/>
              </a:lnSpc>
              <a:spcAft>
                <a:spcPts val="300"/>
              </a:spcAft>
            </a:pPr>
            <a:r>
              <a:rPr lang="he-IL" sz="1601" dirty="0">
                <a:solidFill>
                  <a:schemeClr val="accent3">
                    <a:lumMod val="75000"/>
                  </a:schemeClr>
                </a:solidFill>
                <a:latin typeface="Arial" panose="020B0604020202020204" pitchFamily="34" charset="0"/>
                <a:cs typeface="Arial" panose="020B0604020202020204" pitchFamily="34" charset="0"/>
              </a:rPr>
              <a:t>כפרי הילדים </a:t>
            </a:r>
            <a:r>
              <a:rPr lang="en-US" sz="1601" dirty="0">
                <a:solidFill>
                  <a:schemeClr val="accent3">
                    <a:lumMod val="75000"/>
                  </a:schemeClr>
                </a:solidFill>
                <a:latin typeface="Arial" panose="020B0604020202020204" pitchFamily="34" charset="0"/>
                <a:cs typeface="Arial" panose="020B0604020202020204" pitchFamily="34" charset="0"/>
              </a:rPr>
              <a:t>SOS</a:t>
            </a:r>
            <a:r>
              <a:rPr lang="he-IL" sz="1601" dirty="0">
                <a:solidFill>
                  <a:schemeClr val="accent3">
                    <a:lumMod val="75000"/>
                  </a:schemeClr>
                </a:solidFill>
                <a:latin typeface="Arial" panose="020B0604020202020204" pitchFamily="34" charset="0"/>
                <a:cs typeface="Arial" panose="020B0604020202020204" pitchFamily="34" charset="0"/>
              </a:rPr>
              <a:t> מיועדים להביא לשינוי חיובי בחיי הילדים, לחיזוק המשפחות והקהילות, ולקידום הסיכוי של כמה שיותר ילדים לזכות בבית חם </a:t>
            </a:r>
            <a:r>
              <a:rPr lang="he-IL" sz="1601" b="1" dirty="0">
                <a:solidFill>
                  <a:schemeClr val="tx1">
                    <a:lumMod val="50000"/>
                    <a:lumOff val="50000"/>
                  </a:schemeClr>
                </a:solidFill>
                <a:highlight>
                  <a:srgbClr val="FAD9DF"/>
                </a:highlight>
              </a:rPr>
              <a:t>ובהזדמנות שווה להצליח בחיים</a:t>
            </a:r>
            <a:r>
              <a:rPr lang="he-IL" sz="1601" dirty="0">
                <a:solidFill>
                  <a:schemeClr val="accent3">
                    <a:lumMod val="75000"/>
                  </a:schemeClr>
                </a:solidFill>
                <a:latin typeface="Arial" panose="020B0604020202020204" pitchFamily="34" charset="0"/>
                <a:cs typeface="Arial" panose="020B0604020202020204" pitchFamily="34" charset="0"/>
              </a:rPr>
              <a:t>.</a:t>
            </a:r>
            <a:endParaRPr lang="he-IL" sz="1601" dirty="0">
              <a:solidFill>
                <a:schemeClr val="tx1">
                  <a:lumMod val="50000"/>
                  <a:lumOff val="50000"/>
                </a:schemeClr>
              </a:solidFill>
            </a:endParaRPr>
          </a:p>
          <a:p>
            <a:pPr indent="-514353" algn="r" rtl="1">
              <a:lnSpc>
                <a:spcPct val="150000"/>
              </a:lnSpc>
              <a:spcAft>
                <a:spcPts val="300"/>
              </a:spcAft>
            </a:pPr>
            <a:r>
              <a:rPr lang="he-IL" sz="1601" dirty="0">
                <a:solidFill>
                  <a:schemeClr val="accent3">
                    <a:lumMod val="75000"/>
                  </a:schemeClr>
                </a:solidFill>
                <a:latin typeface="Arial" panose="020B0604020202020204" pitchFamily="34" charset="0"/>
                <a:cs typeface="Arial" panose="020B0604020202020204" pitchFamily="34" charset="0"/>
              </a:rPr>
              <a:t>לשם כך, אנחנו מבססים את תוכניות הטיפול שלנו על הגישה של </a:t>
            </a:r>
            <a:r>
              <a:rPr lang="he-IL" sz="1601" b="1" dirty="0">
                <a:solidFill>
                  <a:schemeClr val="tx1">
                    <a:lumMod val="50000"/>
                    <a:lumOff val="50000"/>
                  </a:schemeClr>
                </a:solidFill>
                <a:highlight>
                  <a:srgbClr val="FAD9DF"/>
                </a:highlight>
              </a:rPr>
              <a:t>ניהול מבוסס תוצאות</a:t>
            </a:r>
            <a:r>
              <a:rPr lang="he-IL" sz="1601" dirty="0">
                <a:solidFill>
                  <a:schemeClr val="accent3">
                    <a:lumMod val="75000"/>
                  </a:schemeClr>
                </a:solidFill>
                <a:latin typeface="Arial" panose="020B0604020202020204" pitchFamily="34" charset="0"/>
                <a:cs typeface="Arial" panose="020B0604020202020204" pitchFamily="34" charset="0"/>
              </a:rPr>
              <a:t>, שעיקרה</a:t>
            </a:r>
            <a:r>
              <a:rPr lang="en-US" sz="1601" dirty="0">
                <a:solidFill>
                  <a:schemeClr val="accent3">
                    <a:lumMod val="75000"/>
                  </a:schemeClr>
                </a:solidFill>
                <a:latin typeface="Arial" panose="020B0604020202020204" pitchFamily="34" charset="0"/>
                <a:cs typeface="Arial" panose="020B0604020202020204" pitchFamily="34" charset="0"/>
              </a:rPr>
              <a:t> </a:t>
            </a:r>
            <a:r>
              <a:rPr lang="he-IL" sz="1601" dirty="0">
                <a:solidFill>
                  <a:schemeClr val="accent3">
                    <a:lumMod val="75000"/>
                  </a:schemeClr>
                </a:solidFill>
                <a:latin typeface="Arial" panose="020B0604020202020204" pitchFamily="34" charset="0"/>
                <a:cs typeface="Arial" panose="020B0604020202020204" pitchFamily="34" charset="0"/>
              </a:rPr>
              <a:t>תכנון של יעדים שיכולים להתקיים לאורך זמן, ומדידה שלהם. </a:t>
            </a:r>
          </a:p>
          <a:p>
            <a:pPr indent="-514353" algn="r" rtl="1">
              <a:lnSpc>
                <a:spcPct val="150000"/>
              </a:lnSpc>
              <a:spcAft>
                <a:spcPts val="300"/>
              </a:spcAft>
            </a:pPr>
            <a:r>
              <a:rPr lang="he-IL" sz="1601" dirty="0">
                <a:solidFill>
                  <a:schemeClr val="accent3">
                    <a:lumMod val="75000"/>
                  </a:schemeClr>
                </a:solidFill>
                <a:latin typeface="Arial" panose="020B0604020202020204" pitchFamily="34" charset="0"/>
                <a:cs typeface="Arial" panose="020B0604020202020204" pitchFamily="34" charset="0"/>
              </a:rPr>
              <a:t>הגישה תורמת לכך שבאופן מתמיד אנחנו משפרים את דרכי הפעולה שלנו, ובודקים את איכות התוצאות. התוצאות שמושגות במהלך התוכנית משמשות להפקת לקחים, קבלת החלטות אסטרטגית</a:t>
            </a:r>
            <a:br>
              <a:rPr lang="en-US" sz="1601" dirty="0">
                <a:solidFill>
                  <a:schemeClr val="accent3">
                    <a:lumMod val="75000"/>
                  </a:schemeClr>
                </a:solidFill>
                <a:latin typeface="Arial" panose="020B0604020202020204" pitchFamily="34" charset="0"/>
                <a:cs typeface="Arial" panose="020B0604020202020204" pitchFamily="34" charset="0"/>
              </a:rPr>
            </a:br>
            <a:r>
              <a:rPr lang="he-IL" sz="1601" dirty="0">
                <a:solidFill>
                  <a:schemeClr val="accent3">
                    <a:lumMod val="75000"/>
                  </a:schemeClr>
                </a:solidFill>
                <a:latin typeface="Arial" panose="020B0604020202020204" pitchFamily="34" charset="0"/>
                <a:cs typeface="Arial" panose="020B0604020202020204" pitchFamily="34" charset="0"/>
              </a:rPr>
              <a:t>ושיפור התוכנית וההתנהלות.</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b="1" dirty="0">
                <a:solidFill>
                  <a:srgbClr val="EB727C"/>
                </a:solidFill>
              </a:rPr>
              <a:t>ערכים וחזון</a:t>
            </a:r>
          </a:p>
        </p:txBody>
      </p:sp>
      <p:grpSp>
        <p:nvGrpSpPr>
          <p:cNvPr id="11" name="קבוצה 10">
            <a:extLst>
              <a:ext uri="{FF2B5EF4-FFF2-40B4-BE49-F238E27FC236}">
                <a16:creationId xmlns:a16="http://schemas.microsoft.com/office/drawing/2014/main" id="{6C7DF77D-782A-49BA-A94F-F1D3C32E6BF0}"/>
              </a:ext>
            </a:extLst>
          </p:cNvPr>
          <p:cNvGrpSpPr/>
          <p:nvPr/>
        </p:nvGrpSpPr>
        <p:grpSpPr>
          <a:xfrm>
            <a:off x="824813" y="6660146"/>
            <a:ext cx="5658035" cy="1210440"/>
            <a:chOff x="824810" y="4549541"/>
            <a:chExt cx="5658035" cy="1210439"/>
          </a:xfrm>
        </p:grpSpPr>
        <p:sp>
          <p:nvSpPr>
            <p:cNvPr id="12" name="TextBox 11">
              <a:extLst>
                <a:ext uri="{FF2B5EF4-FFF2-40B4-BE49-F238E27FC236}">
                  <a16:creationId xmlns:a16="http://schemas.microsoft.com/office/drawing/2014/main" id="{F5AB507D-F13E-434F-8BF9-0E839B8887AD}"/>
                </a:ext>
              </a:extLst>
            </p:cNvPr>
            <p:cNvSpPr txBox="1"/>
            <p:nvPr/>
          </p:nvSpPr>
          <p:spPr>
            <a:xfrm>
              <a:off x="824810" y="4974187"/>
              <a:ext cx="5658035" cy="785793"/>
            </a:xfrm>
            <a:prstGeom prst="rect">
              <a:avLst/>
            </a:prstGeom>
            <a:noFill/>
            <a:ln>
              <a:noFill/>
            </a:ln>
          </p:spPr>
          <p:txBody>
            <a:bodyPr wrap="square" rtlCol="1">
              <a:spAutoFit/>
            </a:bodyPr>
            <a:lstStyle/>
            <a:p>
              <a:pPr marL="182564" indent="-182564" algn="r" rtl="1">
                <a:lnSpc>
                  <a:spcPct val="150000"/>
                </a:lnSpc>
                <a:buClr>
                  <a:srgbClr val="EB727C"/>
                </a:buClr>
                <a:buFont typeface="Calibri" panose="020F0502020204030204" pitchFamily="34" charset="0"/>
                <a:buChar char="‹"/>
              </a:pPr>
              <a:r>
                <a:rPr lang="he-IL" sz="1601" dirty="0">
                  <a:solidFill>
                    <a:schemeClr val="tx1">
                      <a:lumMod val="50000"/>
                      <a:lumOff val="50000"/>
                    </a:schemeClr>
                  </a:solidFill>
                </a:rPr>
                <a:t>חיבוק חזק ולא כואב מאת: ורד ביבי, תניה אורן - </a:t>
              </a:r>
              <a:r>
                <a:rPr lang="he-IL" sz="1601" dirty="0" err="1">
                  <a:solidFill>
                    <a:schemeClr val="tx1">
                      <a:lumMod val="50000"/>
                      <a:lumOff val="50000"/>
                    </a:schemeClr>
                  </a:solidFill>
                </a:rPr>
                <a:t>צ'יפמן</a:t>
              </a:r>
              <a:r>
                <a:rPr lang="he-IL" sz="1601" dirty="0">
                  <a:solidFill>
                    <a:schemeClr val="tx1">
                      <a:lumMod val="50000"/>
                      <a:lumOff val="50000"/>
                    </a:schemeClr>
                  </a:solidFill>
                </a:rPr>
                <a:t> ורונית </a:t>
              </a:r>
              <a:r>
                <a:rPr lang="he-IL" sz="1601" dirty="0" err="1">
                  <a:solidFill>
                    <a:schemeClr val="tx1">
                      <a:lumMod val="50000"/>
                      <a:lumOff val="50000"/>
                    </a:schemeClr>
                  </a:solidFill>
                </a:rPr>
                <a:t>בלנרו</a:t>
              </a:r>
              <a:r>
                <a:rPr lang="he-IL" sz="1601" dirty="0">
                  <a:solidFill>
                    <a:schemeClr val="tx1">
                      <a:lumMod val="50000"/>
                      <a:lumOff val="50000"/>
                    </a:schemeClr>
                  </a:solidFill>
                </a:rPr>
                <a:t> - אדיב</a:t>
              </a:r>
            </a:p>
          </p:txBody>
        </p:sp>
        <p:sp>
          <p:nvSpPr>
            <p:cNvPr id="13" name="מלבן 12">
              <a:extLst>
                <a:ext uri="{FF2B5EF4-FFF2-40B4-BE49-F238E27FC236}">
                  <a16:creationId xmlns:a16="http://schemas.microsoft.com/office/drawing/2014/main" id="{3F9B6738-88D1-44EE-929D-85E5212044F6}"/>
                </a:ext>
              </a:extLst>
            </p:cNvPr>
            <p:cNvSpPr/>
            <p:nvPr/>
          </p:nvSpPr>
          <p:spPr>
            <a:xfrm>
              <a:off x="2704540" y="4549541"/>
              <a:ext cx="1982175" cy="418761"/>
            </a:xfrm>
            <a:prstGeom prst="rect">
              <a:avLst/>
            </a:prstGeom>
            <a:solidFill>
              <a:srgbClr val="EB727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pSp>
          <p:nvGrpSpPr>
            <p:cNvPr id="14" name="גרפיקה 76">
              <a:extLst>
                <a:ext uri="{FF2B5EF4-FFF2-40B4-BE49-F238E27FC236}">
                  <a16:creationId xmlns:a16="http://schemas.microsoft.com/office/drawing/2014/main" id="{9ECA5A2D-27BA-47F3-83C0-4C958879660A}"/>
                </a:ext>
              </a:extLst>
            </p:cNvPr>
            <p:cNvGrpSpPr/>
            <p:nvPr/>
          </p:nvGrpSpPr>
          <p:grpSpPr>
            <a:xfrm>
              <a:off x="4276451" y="4617733"/>
              <a:ext cx="290396" cy="290396"/>
              <a:chOff x="1855787" y="3421856"/>
              <a:chExt cx="3848100" cy="3848100"/>
            </a:xfrm>
          </p:grpSpPr>
          <p:sp>
            <p:nvSpPr>
              <p:cNvPr id="16" name="צורה חופשית: צורה 57">
                <a:extLst>
                  <a:ext uri="{FF2B5EF4-FFF2-40B4-BE49-F238E27FC236}">
                    <a16:creationId xmlns:a16="http://schemas.microsoft.com/office/drawing/2014/main" id="{5EB8FB81-6DC0-4311-87F8-FA93DD143917}"/>
                  </a:ext>
                </a:extLst>
              </p:cNvPr>
              <p:cNvSpPr/>
              <p:nvPr/>
            </p:nvSpPr>
            <p:spPr>
              <a:xfrm>
                <a:off x="2319750" y="3414712"/>
                <a:ext cx="2924175" cy="3857625"/>
              </a:xfrm>
              <a:custGeom>
                <a:avLst/>
                <a:gdLst>
                  <a:gd name="connsiteX0" fmla="*/ 259366 w 2924175"/>
                  <a:gd name="connsiteY0" fmla="*/ 7144 h 3857625"/>
                  <a:gd name="connsiteX1" fmla="*/ 2286667 w 2924175"/>
                  <a:gd name="connsiteY1" fmla="*/ 7144 h 3857625"/>
                  <a:gd name="connsiteX2" fmla="*/ 2917603 w 2924175"/>
                  <a:gd name="connsiteY2" fmla="*/ 637699 h 3857625"/>
                  <a:gd name="connsiteX3" fmla="*/ 2917603 w 2924175"/>
                  <a:gd name="connsiteY3" fmla="*/ 3228499 h 3857625"/>
                  <a:gd name="connsiteX4" fmla="*/ 2286667 w 2924175"/>
                  <a:gd name="connsiteY4" fmla="*/ 3859435 h 3857625"/>
                  <a:gd name="connsiteX5" fmla="*/ 259366 w 2924175"/>
                  <a:gd name="connsiteY5" fmla="*/ 3859435 h 3857625"/>
                  <a:gd name="connsiteX6" fmla="*/ 7144 w 2924175"/>
                  <a:gd name="connsiteY6" fmla="*/ 3607213 h 3857625"/>
                  <a:gd name="connsiteX7" fmla="*/ 7144 w 2924175"/>
                  <a:gd name="connsiteY7" fmla="*/ 259366 h 3857625"/>
                  <a:gd name="connsiteX8" fmla="*/ 259366 w 2924175"/>
                  <a:gd name="connsiteY8" fmla="*/ 7144 h 3857625"/>
                  <a:gd name="connsiteX9" fmla="*/ 259366 w 2924175"/>
                  <a:gd name="connsiteY9" fmla="*/ 7144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175" h="3857625">
                    <a:moveTo>
                      <a:pt x="259366" y="7144"/>
                    </a:moveTo>
                    <a:lnTo>
                      <a:pt x="2286667" y="7144"/>
                    </a:lnTo>
                    <a:cubicBezTo>
                      <a:pt x="2634539" y="8192"/>
                      <a:pt x="2916346" y="289827"/>
                      <a:pt x="2917603" y="637699"/>
                    </a:cubicBezTo>
                    <a:lnTo>
                      <a:pt x="2917603" y="3228499"/>
                    </a:lnTo>
                    <a:cubicBezTo>
                      <a:pt x="2916555" y="3576523"/>
                      <a:pt x="2634691" y="3858387"/>
                      <a:pt x="2286667" y="3859435"/>
                    </a:cubicBezTo>
                    <a:lnTo>
                      <a:pt x="259366" y="3859435"/>
                    </a:lnTo>
                    <a:cubicBezTo>
                      <a:pt x="120244" y="3859016"/>
                      <a:pt x="7563" y="3746335"/>
                      <a:pt x="7144" y="3607213"/>
                    </a:cubicBezTo>
                    <a:lnTo>
                      <a:pt x="7144" y="259366"/>
                    </a:lnTo>
                    <a:cubicBezTo>
                      <a:pt x="7563" y="120244"/>
                      <a:pt x="120244" y="7563"/>
                      <a:pt x="259366" y="7144"/>
                    </a:cubicBezTo>
                    <a:lnTo>
                      <a:pt x="259366" y="7144"/>
                    </a:lnTo>
                    <a:close/>
                  </a:path>
                </a:pathLst>
              </a:custGeom>
              <a:solidFill>
                <a:schemeClr val="accent3">
                  <a:lumMod val="40000"/>
                  <a:lumOff val="60000"/>
                </a:schemeClr>
              </a:solidFill>
              <a:ln w="9525" cap="flat">
                <a:noFill/>
                <a:prstDash val="solid"/>
                <a:miter/>
              </a:ln>
            </p:spPr>
            <p:txBody>
              <a:bodyPr rtlCol="1" anchor="ctr"/>
              <a:lstStyle/>
              <a:p>
                <a:endParaRPr lang="he-IL" sz="1400"/>
              </a:p>
            </p:txBody>
          </p:sp>
          <p:sp>
            <p:nvSpPr>
              <p:cNvPr id="17" name="צורה חופשית: צורה 58">
                <a:extLst>
                  <a:ext uri="{FF2B5EF4-FFF2-40B4-BE49-F238E27FC236}">
                    <a16:creationId xmlns:a16="http://schemas.microsoft.com/office/drawing/2014/main" id="{ED92ADEE-CF00-4F34-A2C9-C362F7B620BB}"/>
                  </a:ext>
                </a:extLst>
              </p:cNvPr>
              <p:cNvSpPr/>
              <p:nvPr/>
            </p:nvSpPr>
            <p:spPr>
              <a:xfrm>
                <a:off x="2319750" y="3414712"/>
                <a:ext cx="2733675" cy="3609975"/>
              </a:xfrm>
              <a:custGeom>
                <a:avLst/>
                <a:gdLst>
                  <a:gd name="connsiteX0" fmla="*/ 259366 w 2733675"/>
                  <a:gd name="connsiteY0" fmla="*/ 7144 h 3609975"/>
                  <a:gd name="connsiteX1" fmla="*/ 2286667 w 2733675"/>
                  <a:gd name="connsiteY1" fmla="*/ 7144 h 3609975"/>
                  <a:gd name="connsiteX2" fmla="*/ 2688241 w 2733675"/>
                  <a:gd name="connsiteY2" fmla="*/ 152686 h 3609975"/>
                  <a:gd name="connsiteX3" fmla="*/ 2734723 w 2733675"/>
                  <a:gd name="connsiteY3" fmla="*/ 390049 h 3609975"/>
                  <a:gd name="connsiteX4" fmla="*/ 2734723 w 2733675"/>
                  <a:gd name="connsiteY4" fmla="*/ 2980849 h 3609975"/>
                  <a:gd name="connsiteX5" fmla="*/ 2104168 w 2733675"/>
                  <a:gd name="connsiteY5" fmla="*/ 3609499 h 3609975"/>
                  <a:gd name="connsiteX6" fmla="*/ 76867 w 2733675"/>
                  <a:gd name="connsiteY6" fmla="*/ 3609499 h 3609975"/>
                  <a:gd name="connsiteX7" fmla="*/ 7144 w 2733675"/>
                  <a:gd name="connsiteY7" fmla="*/ 3599593 h 3609975"/>
                  <a:gd name="connsiteX8" fmla="*/ 7144 w 2733675"/>
                  <a:gd name="connsiteY8" fmla="*/ 259366 h 3609975"/>
                  <a:gd name="connsiteX9" fmla="*/ 259366 w 2733675"/>
                  <a:gd name="connsiteY9" fmla="*/ 7144 h 3609975"/>
                  <a:gd name="connsiteX10" fmla="*/ 259366 w 2733675"/>
                  <a:gd name="connsiteY10"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3675" h="3609975">
                    <a:moveTo>
                      <a:pt x="259366" y="7144"/>
                    </a:moveTo>
                    <a:lnTo>
                      <a:pt x="2286667" y="7144"/>
                    </a:lnTo>
                    <a:cubicBezTo>
                      <a:pt x="2433428" y="7210"/>
                      <a:pt x="2575522" y="58703"/>
                      <a:pt x="2688241" y="152686"/>
                    </a:cubicBezTo>
                    <a:cubicBezTo>
                      <a:pt x="2719045" y="228029"/>
                      <a:pt x="2734837" y="308658"/>
                      <a:pt x="2734723" y="390049"/>
                    </a:cubicBezTo>
                    <a:lnTo>
                      <a:pt x="2734723" y="2980849"/>
                    </a:lnTo>
                    <a:cubicBezTo>
                      <a:pt x="2732427" y="3327825"/>
                      <a:pt x="2451154" y="3608251"/>
                      <a:pt x="2104168" y="3609499"/>
                    </a:cubicBezTo>
                    <a:lnTo>
                      <a:pt x="76867" y="3609499"/>
                    </a:lnTo>
                    <a:cubicBezTo>
                      <a:pt x="53273" y="3609499"/>
                      <a:pt x="29804" y="3606165"/>
                      <a:pt x="7144" y="3599593"/>
                    </a:cubicBezTo>
                    <a:lnTo>
                      <a:pt x="7144" y="259366"/>
                    </a:lnTo>
                    <a:cubicBezTo>
                      <a:pt x="7563" y="120244"/>
                      <a:pt x="120244" y="7563"/>
                      <a:pt x="259366" y="7144"/>
                    </a:cubicBezTo>
                    <a:lnTo>
                      <a:pt x="259366" y="7144"/>
                    </a:lnTo>
                    <a:close/>
                  </a:path>
                </a:pathLst>
              </a:custGeom>
              <a:solidFill>
                <a:srgbClr val="FFFFFF"/>
              </a:solidFill>
              <a:ln w="9525" cap="flat">
                <a:noFill/>
                <a:prstDash val="solid"/>
                <a:miter/>
              </a:ln>
            </p:spPr>
            <p:txBody>
              <a:bodyPr rtlCol="1" anchor="ctr"/>
              <a:lstStyle/>
              <a:p>
                <a:endParaRPr lang="he-IL" sz="1400"/>
              </a:p>
            </p:txBody>
          </p:sp>
          <p:sp>
            <p:nvSpPr>
              <p:cNvPr id="18" name="צורה חופשית: צורה 59">
                <a:extLst>
                  <a:ext uri="{FF2B5EF4-FFF2-40B4-BE49-F238E27FC236}">
                    <a16:creationId xmlns:a16="http://schemas.microsoft.com/office/drawing/2014/main" id="{DF5663AD-B833-4EA7-9A04-7C83BA71C290}"/>
                  </a:ext>
                </a:extLst>
              </p:cNvPr>
              <p:cNvSpPr/>
              <p:nvPr/>
            </p:nvSpPr>
            <p:spPr>
              <a:xfrm>
                <a:off x="2319369" y="3414712"/>
                <a:ext cx="2552700" cy="3609975"/>
              </a:xfrm>
              <a:custGeom>
                <a:avLst/>
                <a:gdLst>
                  <a:gd name="connsiteX0" fmla="*/ 227743 w 2552700"/>
                  <a:gd name="connsiteY0" fmla="*/ 7144 h 3609975"/>
                  <a:gd name="connsiteX1" fmla="*/ 2330101 w 2552700"/>
                  <a:gd name="connsiteY1" fmla="*/ 7144 h 3609975"/>
                  <a:gd name="connsiteX2" fmla="*/ 2550700 w 2552700"/>
                  <a:gd name="connsiteY2" fmla="*/ 227743 h 3609975"/>
                  <a:gd name="connsiteX3" fmla="*/ 2550700 w 2552700"/>
                  <a:gd name="connsiteY3" fmla="*/ 2901220 h 3609975"/>
                  <a:gd name="connsiteX4" fmla="*/ 2105692 w 2552700"/>
                  <a:gd name="connsiteY4" fmla="*/ 3386233 h 3609975"/>
                  <a:gd name="connsiteX5" fmla="*/ 227743 w 2552700"/>
                  <a:gd name="connsiteY5" fmla="*/ 3386233 h 3609975"/>
                  <a:gd name="connsiteX6" fmla="*/ 7144 w 2552700"/>
                  <a:gd name="connsiteY6" fmla="*/ 3606832 h 3609975"/>
                  <a:gd name="connsiteX7" fmla="*/ 7144 w 2552700"/>
                  <a:gd name="connsiteY7" fmla="*/ 227743 h 3609975"/>
                  <a:gd name="connsiteX8" fmla="*/ 227743 w 2552700"/>
                  <a:gd name="connsiteY8" fmla="*/ 7144 h 3609975"/>
                  <a:gd name="connsiteX9" fmla="*/ 227743 w 2552700"/>
                  <a:gd name="connsiteY9"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2700" h="3609975">
                    <a:moveTo>
                      <a:pt x="227743" y="7144"/>
                    </a:moveTo>
                    <a:lnTo>
                      <a:pt x="2330101" y="7144"/>
                    </a:lnTo>
                    <a:cubicBezTo>
                      <a:pt x="2451849" y="7353"/>
                      <a:pt x="2550490" y="105994"/>
                      <a:pt x="2550700" y="227743"/>
                    </a:cubicBezTo>
                    <a:lnTo>
                      <a:pt x="2550700" y="2901220"/>
                    </a:lnTo>
                    <a:cubicBezTo>
                      <a:pt x="2561749" y="3222784"/>
                      <a:pt x="2405920" y="3376708"/>
                      <a:pt x="2105692" y="3386233"/>
                    </a:cubicBezTo>
                    <a:lnTo>
                      <a:pt x="227743" y="3386233"/>
                    </a:lnTo>
                    <a:cubicBezTo>
                      <a:pt x="105994" y="3386443"/>
                      <a:pt x="7353" y="3485083"/>
                      <a:pt x="7144" y="3606832"/>
                    </a:cubicBezTo>
                    <a:lnTo>
                      <a:pt x="7144" y="227743"/>
                    </a:lnTo>
                    <a:cubicBezTo>
                      <a:pt x="7353" y="105994"/>
                      <a:pt x="105994" y="7353"/>
                      <a:pt x="227743" y="7144"/>
                    </a:cubicBezTo>
                    <a:lnTo>
                      <a:pt x="227743" y="7144"/>
                    </a:lnTo>
                    <a:close/>
                  </a:path>
                </a:pathLst>
              </a:custGeom>
              <a:solidFill>
                <a:schemeClr val="tx2">
                  <a:lumMod val="40000"/>
                  <a:lumOff val="60000"/>
                </a:schemeClr>
              </a:solidFill>
              <a:ln w="9525" cap="flat">
                <a:noFill/>
                <a:prstDash val="solid"/>
                <a:miter/>
              </a:ln>
            </p:spPr>
            <p:txBody>
              <a:bodyPr rtlCol="1" anchor="ctr"/>
              <a:lstStyle/>
              <a:p>
                <a:endParaRPr lang="he-IL" sz="1400"/>
              </a:p>
            </p:txBody>
          </p:sp>
          <p:sp>
            <p:nvSpPr>
              <p:cNvPr id="20" name="צורה חופשית: צורה 60">
                <a:extLst>
                  <a:ext uri="{FF2B5EF4-FFF2-40B4-BE49-F238E27FC236}">
                    <a16:creationId xmlns:a16="http://schemas.microsoft.com/office/drawing/2014/main" id="{F2EFBD9D-DFC8-4E0A-A0C2-4AD9BB624FC4}"/>
                  </a:ext>
                </a:extLst>
              </p:cNvPr>
              <p:cNvSpPr/>
              <p:nvPr/>
            </p:nvSpPr>
            <p:spPr>
              <a:xfrm>
                <a:off x="2856960" y="4232338"/>
                <a:ext cx="1476375" cy="428625"/>
              </a:xfrm>
              <a:custGeom>
                <a:avLst/>
                <a:gdLst>
                  <a:gd name="connsiteX0" fmla="*/ 133255 w 1476375"/>
                  <a:gd name="connsiteY0" fmla="*/ 7144 h 428625"/>
                  <a:gd name="connsiteX1" fmla="*/ 1349788 w 1476375"/>
                  <a:gd name="connsiteY1" fmla="*/ 7144 h 428625"/>
                  <a:gd name="connsiteX2" fmla="*/ 1475899 w 1476375"/>
                  <a:gd name="connsiteY2" fmla="*/ 133255 h 428625"/>
                  <a:gd name="connsiteX3" fmla="*/ 1475899 w 1476375"/>
                  <a:gd name="connsiteY3" fmla="*/ 303943 h 428625"/>
                  <a:gd name="connsiteX4" fmla="*/ 1349788 w 1476375"/>
                  <a:gd name="connsiteY4" fmla="*/ 430054 h 428625"/>
                  <a:gd name="connsiteX5" fmla="*/ 133255 w 1476375"/>
                  <a:gd name="connsiteY5" fmla="*/ 430054 h 428625"/>
                  <a:gd name="connsiteX6" fmla="*/ 7144 w 1476375"/>
                  <a:gd name="connsiteY6" fmla="*/ 303943 h 428625"/>
                  <a:gd name="connsiteX7" fmla="*/ 7144 w 1476375"/>
                  <a:gd name="connsiteY7" fmla="*/ 133255 h 428625"/>
                  <a:gd name="connsiteX8" fmla="*/ 133255 w 1476375"/>
                  <a:gd name="connsiteY8" fmla="*/ 71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75" h="428625">
                    <a:moveTo>
                      <a:pt x="133255" y="7144"/>
                    </a:moveTo>
                    <a:lnTo>
                      <a:pt x="1349788" y="7144"/>
                    </a:lnTo>
                    <a:cubicBezTo>
                      <a:pt x="1419435" y="7144"/>
                      <a:pt x="1475899" y="63608"/>
                      <a:pt x="1475899" y="133255"/>
                    </a:cubicBezTo>
                    <a:lnTo>
                      <a:pt x="1475899" y="303943"/>
                    </a:lnTo>
                    <a:cubicBezTo>
                      <a:pt x="1475899" y="373590"/>
                      <a:pt x="1419435" y="430054"/>
                      <a:pt x="1349788" y="430054"/>
                    </a:cubicBezTo>
                    <a:lnTo>
                      <a:pt x="133255" y="430054"/>
                    </a:lnTo>
                    <a:cubicBezTo>
                      <a:pt x="63608" y="430054"/>
                      <a:pt x="7144" y="373590"/>
                      <a:pt x="7144" y="303943"/>
                    </a:cubicBezTo>
                    <a:lnTo>
                      <a:pt x="7144" y="133255"/>
                    </a:lnTo>
                    <a:cubicBezTo>
                      <a:pt x="7144" y="63608"/>
                      <a:pt x="63608" y="7144"/>
                      <a:pt x="133255" y="7144"/>
                    </a:cubicBezTo>
                    <a:close/>
                  </a:path>
                </a:pathLst>
              </a:custGeom>
              <a:solidFill>
                <a:srgbClr val="FFFFFF"/>
              </a:solidFill>
              <a:ln w="9525" cap="flat">
                <a:noFill/>
                <a:prstDash val="solid"/>
                <a:miter/>
              </a:ln>
            </p:spPr>
            <p:txBody>
              <a:bodyPr rtlCol="1" anchor="ctr"/>
              <a:lstStyle/>
              <a:p>
                <a:endParaRPr lang="he-IL" sz="1400"/>
              </a:p>
            </p:txBody>
          </p:sp>
          <p:sp>
            <p:nvSpPr>
              <p:cNvPr id="21" name="צורה חופשית: צורה 61">
                <a:extLst>
                  <a:ext uri="{FF2B5EF4-FFF2-40B4-BE49-F238E27FC236}">
                    <a16:creationId xmlns:a16="http://schemas.microsoft.com/office/drawing/2014/main" id="{D165DDAA-5E62-4344-8192-D8A8352999E2}"/>
                  </a:ext>
                </a:extLst>
              </p:cNvPr>
              <p:cNvSpPr/>
              <p:nvPr/>
            </p:nvSpPr>
            <p:spPr>
              <a:xfrm>
                <a:off x="4090638" y="3414712"/>
                <a:ext cx="466725" cy="542925"/>
              </a:xfrm>
              <a:custGeom>
                <a:avLst/>
                <a:gdLst>
                  <a:gd name="connsiteX0" fmla="*/ 7144 w 466725"/>
                  <a:gd name="connsiteY0" fmla="*/ 7144 h 542925"/>
                  <a:gd name="connsiteX1" fmla="*/ 468916 w 466725"/>
                  <a:gd name="connsiteY1" fmla="*/ 7144 h 542925"/>
                  <a:gd name="connsiteX2" fmla="*/ 468916 w 466725"/>
                  <a:gd name="connsiteY2" fmla="*/ 538258 h 542925"/>
                  <a:gd name="connsiteX3" fmla="*/ 238030 w 466725"/>
                  <a:gd name="connsiteY3" fmla="*/ 272701 h 542925"/>
                  <a:gd name="connsiteX4" fmla="*/ 7144 w 466725"/>
                  <a:gd name="connsiteY4" fmla="*/ 538258 h 542925"/>
                  <a:gd name="connsiteX5" fmla="*/ 7144 w 466725"/>
                  <a:gd name="connsiteY5" fmla="*/ 71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42925">
                    <a:moveTo>
                      <a:pt x="7144" y="7144"/>
                    </a:moveTo>
                    <a:lnTo>
                      <a:pt x="468916" y="7144"/>
                    </a:lnTo>
                    <a:lnTo>
                      <a:pt x="468916" y="538258"/>
                    </a:lnTo>
                    <a:lnTo>
                      <a:pt x="238030" y="272701"/>
                    </a:lnTo>
                    <a:lnTo>
                      <a:pt x="7144" y="538258"/>
                    </a:lnTo>
                    <a:lnTo>
                      <a:pt x="7144" y="7144"/>
                    </a:lnTo>
                    <a:close/>
                  </a:path>
                </a:pathLst>
              </a:custGeom>
              <a:solidFill>
                <a:schemeClr val="bg2">
                  <a:lumMod val="50000"/>
                </a:schemeClr>
              </a:solidFill>
              <a:ln w="9525" cap="flat">
                <a:noFill/>
                <a:prstDash val="solid"/>
                <a:miter/>
              </a:ln>
            </p:spPr>
            <p:txBody>
              <a:bodyPr rtlCol="1" anchor="ctr"/>
              <a:lstStyle/>
              <a:p>
                <a:endParaRPr lang="he-IL" sz="1400"/>
              </a:p>
            </p:txBody>
          </p:sp>
        </p:grpSp>
        <p:sp>
          <p:nvSpPr>
            <p:cNvPr id="15" name="TextBox 14">
              <a:extLst>
                <a:ext uri="{FF2B5EF4-FFF2-40B4-BE49-F238E27FC236}">
                  <a16:creationId xmlns:a16="http://schemas.microsoft.com/office/drawing/2014/main" id="{6A9F4F9F-9B2E-47DB-BFB4-134F499F5C8C}"/>
                </a:ext>
              </a:extLst>
            </p:cNvPr>
            <p:cNvSpPr txBox="1"/>
            <p:nvPr/>
          </p:nvSpPr>
          <p:spPr>
            <a:xfrm>
              <a:off x="2841661" y="4596350"/>
              <a:ext cx="1431404" cy="338682"/>
            </a:xfrm>
            <a:prstGeom prst="rect">
              <a:avLst/>
            </a:prstGeom>
            <a:noFill/>
          </p:spPr>
          <p:txBody>
            <a:bodyPr wrap="square" rtlCol="1">
              <a:spAutoFit/>
            </a:bodyPr>
            <a:lstStyle/>
            <a:p>
              <a:pPr algn="ctr" rtl="1"/>
              <a:r>
                <a:rPr lang="he-IL" sz="1601" dirty="0">
                  <a:ln>
                    <a:solidFill>
                      <a:schemeClr val="bg1"/>
                    </a:solidFill>
                  </a:ln>
                  <a:solidFill>
                    <a:schemeClr val="bg1"/>
                  </a:solidFill>
                </a:rPr>
                <a:t>קריאת כיוון</a:t>
              </a:r>
            </a:p>
          </p:txBody>
        </p:sp>
      </p:grpSp>
      <p:sp>
        <p:nvSpPr>
          <p:cNvPr id="22" name="מלבן 21">
            <a:hlinkClick r:id="" action="ppaction://hlinkshowjump?jump=nextslide"/>
            <a:extLst>
              <a:ext uri="{FF2B5EF4-FFF2-40B4-BE49-F238E27FC236}">
                <a16:creationId xmlns:a16="http://schemas.microsoft.com/office/drawing/2014/main" id="{D6DB650E-5803-42AA-90DD-2A9F4E5650FB}"/>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a:hlinkClick r:id="" action="ppaction://hlinkshowjump?jump=previousslide"/>
            <a:extLst>
              <a:ext uri="{FF2B5EF4-FFF2-40B4-BE49-F238E27FC236}">
                <a16:creationId xmlns:a16="http://schemas.microsoft.com/office/drawing/2014/main" id="{66D1C1BC-C7C5-4885-A11E-A5ACA686B519}"/>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a:hlinkClick r:id="rId2" action="ppaction://hlinksldjump"/>
            <a:extLst>
              <a:ext uri="{FF2B5EF4-FFF2-40B4-BE49-F238E27FC236}">
                <a16:creationId xmlns:a16="http://schemas.microsoft.com/office/drawing/2014/main" id="{2DEA4F7B-9338-4AAC-B13A-1A2BE26DA1DD}"/>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a:hlinkClick r:id="rId3" action="ppaction://hlinksldjump"/>
            <a:extLst>
              <a:ext uri="{FF2B5EF4-FFF2-40B4-BE49-F238E27FC236}">
                <a16:creationId xmlns:a16="http://schemas.microsoft.com/office/drawing/2014/main" id="{93DBF010-7993-491E-9663-2480D7A8A9B8}"/>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ציין מיקום של מספר שקופית 3">
            <a:extLst>
              <a:ext uri="{FF2B5EF4-FFF2-40B4-BE49-F238E27FC236}">
                <a16:creationId xmlns:a16="http://schemas.microsoft.com/office/drawing/2014/main" id="{F7BAFCBF-A63A-4175-9484-A5A66880AAFC}"/>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15</a:t>
            </a:fld>
            <a:endParaRPr lang="he-IL" dirty="0"/>
          </a:p>
        </p:txBody>
      </p:sp>
    </p:spTree>
    <p:extLst>
      <p:ext uri="{BB962C8B-B14F-4D97-AF65-F5344CB8AC3E}">
        <p14:creationId xmlns:p14="http://schemas.microsoft.com/office/powerpoint/2010/main" val="52357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7739334"/>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0" name="TextBox 39">
            <a:extLst>
              <a:ext uri="{FF2B5EF4-FFF2-40B4-BE49-F238E27FC236}">
                <a16:creationId xmlns:a16="http://schemas.microsoft.com/office/drawing/2014/main" id="{60992F3C-67D2-4C17-AB2E-7F5D4F277B33}"/>
              </a:ext>
            </a:extLst>
          </p:cNvPr>
          <p:cNvSpPr txBox="1"/>
          <p:nvPr/>
        </p:nvSpPr>
        <p:spPr>
          <a:xfrm>
            <a:off x="973395" y="2427383"/>
            <a:ext cx="5516240" cy="1570430"/>
          </a:xfrm>
          <a:prstGeom prst="rect">
            <a:avLst/>
          </a:prstGeom>
          <a:noFill/>
        </p:spPr>
        <p:txBody>
          <a:bodyPr wrap="square" rtlCol="1">
            <a:spAutoFit/>
          </a:bodyPr>
          <a:lstStyle/>
          <a:p>
            <a:pPr algn="r" rtl="1">
              <a:lnSpc>
                <a:spcPct val="150000"/>
              </a:lnSpc>
              <a:spcAft>
                <a:spcPts val="600"/>
              </a:spcAft>
            </a:pPr>
            <a:r>
              <a:rPr lang="he-IL" sz="1601" b="1" dirty="0">
                <a:solidFill>
                  <a:schemeClr val="tx1">
                    <a:lumMod val="50000"/>
                    <a:lumOff val="50000"/>
                  </a:schemeClr>
                </a:solidFill>
                <a:highlight>
                  <a:srgbClr val="FEE9D5"/>
                </a:highlight>
                <a:latin typeface="Arial" pitchFamily="34" charset="0"/>
                <a:cs typeface="Arial" pitchFamily="34" charset="0"/>
              </a:rPr>
              <a:t>בתפיסתנו החינוכית ערכית, אנו בכפרי הילדים נותנים מענה לכל המגזרים והדתות</a:t>
            </a:r>
            <a:r>
              <a:rPr lang="he-IL" sz="1601" b="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rPr>
              <a:t>ללא הבדל וזאת בהתאם לצרכיו הפרטניים של כל ילד. כתפיסה, אנו </a:t>
            </a:r>
            <a:r>
              <a:rPr lang="he-IL" sz="1601" b="1" dirty="0">
                <a:solidFill>
                  <a:schemeClr val="tx1">
                    <a:lumMod val="50000"/>
                    <a:lumOff val="50000"/>
                  </a:schemeClr>
                </a:solidFill>
                <a:highlight>
                  <a:srgbClr val="FEE9D5"/>
                </a:highlight>
                <a:latin typeface="Arial" pitchFamily="34" charset="0"/>
                <a:cs typeface="Arial" pitchFamily="34" charset="0"/>
              </a:rPr>
              <a:t>מעודדים גיוון תרבותי ומאמינים שזוהי הזדמנות לחנך לקבלת השונה ולהעשיר את הידע בנוגע לתרבויות באזורנו</a:t>
            </a:r>
            <a:r>
              <a:rPr lang="he-IL" sz="1601" dirty="0">
                <a:solidFill>
                  <a:schemeClr val="tx1">
                    <a:lumMod val="50000"/>
                    <a:lumOff val="50000"/>
                  </a:schemeClr>
                </a:solidFill>
              </a:rPr>
              <a:t>.</a:t>
            </a:r>
            <a:endParaRPr lang="he-IL" sz="1601" dirty="0">
              <a:solidFill>
                <a:schemeClr val="tx1">
                  <a:lumMod val="50000"/>
                  <a:lumOff val="50000"/>
                </a:schemeClr>
              </a:solidFill>
              <a:latin typeface="Arial" pitchFamily="34" charset="0"/>
              <a:cs typeface="Arial" pitchFamily="34" charset="0"/>
            </a:endParaRP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חגים וסופי שבוע</a:t>
            </a:r>
          </a:p>
        </p:txBody>
      </p:sp>
      <p:sp>
        <p:nvSpPr>
          <p:cNvPr id="7" name="מלבן 6">
            <a:extLst>
              <a:ext uri="{FF2B5EF4-FFF2-40B4-BE49-F238E27FC236}">
                <a16:creationId xmlns:a16="http://schemas.microsoft.com/office/drawing/2014/main" id="{8953FB6C-5231-43DB-8E38-42949F050506}"/>
              </a:ext>
            </a:extLst>
          </p:cNvPr>
          <p:cNvSpPr/>
          <p:nvPr/>
        </p:nvSpPr>
        <p:spPr>
          <a:xfrm>
            <a:off x="5739618" y="2064160"/>
            <a:ext cx="1214524" cy="376526"/>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latin typeface="Arial" panose="020B0604020202020204" pitchFamily="34" charset="0"/>
              </a:rPr>
              <a:t>רב תרבותיות</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25" name="TextBox 24">
            <a:extLst>
              <a:ext uri="{FF2B5EF4-FFF2-40B4-BE49-F238E27FC236}">
                <a16:creationId xmlns:a16="http://schemas.microsoft.com/office/drawing/2014/main" id="{44D6A536-3A2F-4C9E-9ACC-0614A5486E79}"/>
              </a:ext>
            </a:extLst>
          </p:cNvPr>
          <p:cNvSpPr txBox="1"/>
          <p:nvPr/>
        </p:nvSpPr>
        <p:spPr>
          <a:xfrm>
            <a:off x="973395" y="4118602"/>
            <a:ext cx="5516240" cy="496996"/>
          </a:xfrm>
          <a:prstGeom prst="rect">
            <a:avLst/>
          </a:prstGeom>
          <a:noFill/>
        </p:spPr>
        <p:txBody>
          <a:bodyPr wrap="square" lIns="36000" rtlCol="1">
            <a:spAutoFit/>
          </a:bodyPr>
          <a:lstStyle/>
          <a:p>
            <a:pPr algn="r" rtl="1">
              <a:lnSpc>
                <a:spcPct val="150000"/>
              </a:lnSpc>
              <a:spcAft>
                <a:spcPts val="600"/>
              </a:spcAft>
            </a:pPr>
            <a:r>
              <a:rPr lang="he-IL" sz="2000" b="1" dirty="0">
                <a:solidFill>
                  <a:schemeClr val="accent4"/>
                </a:solidFill>
              </a:rPr>
              <a:t>כיצד הגיוון התרבותי והדתי בא לידי ביטוי?</a:t>
            </a:r>
            <a:endParaRPr lang="he-IL" sz="2000" b="1" dirty="0">
              <a:solidFill>
                <a:schemeClr val="accent4"/>
              </a:solidFill>
              <a:latin typeface="Arial" pitchFamily="34" charset="0"/>
              <a:cs typeface="Arial" pitchFamily="34" charset="0"/>
            </a:endParaRPr>
          </a:p>
        </p:txBody>
      </p:sp>
      <p:sp>
        <p:nvSpPr>
          <p:cNvPr id="27" name="TextBox 26">
            <a:extLst>
              <a:ext uri="{FF2B5EF4-FFF2-40B4-BE49-F238E27FC236}">
                <a16:creationId xmlns:a16="http://schemas.microsoft.com/office/drawing/2014/main" id="{5BE64A9C-56E2-47DB-A4C7-9F69DA5D52A2}"/>
              </a:ext>
            </a:extLst>
          </p:cNvPr>
          <p:cNvSpPr txBox="1"/>
          <p:nvPr/>
        </p:nvSpPr>
        <p:spPr>
          <a:xfrm>
            <a:off x="947860" y="4611194"/>
            <a:ext cx="5516240" cy="1524841"/>
          </a:xfrm>
          <a:prstGeom prst="rect">
            <a:avLst/>
          </a:prstGeom>
          <a:noFill/>
        </p:spPr>
        <p:txBody>
          <a:bodyPr wrap="square" rtlCol="1">
            <a:spAutoFit/>
          </a:bodyPr>
          <a:lstStyle/>
          <a:p>
            <a:pPr marL="182563" indent="-182563" algn="r" rtl="1">
              <a:lnSpc>
                <a:spcPct val="150000"/>
              </a:lnSpc>
              <a:spcAft>
                <a:spcPts val="600"/>
              </a:spcAft>
              <a:buClr>
                <a:schemeClr val="accent4"/>
              </a:buClr>
              <a:buFont typeface="Arial" panose="020B0604020202020204" pitchFamily="34" charset="0"/>
              <a:buChar char="•"/>
            </a:pPr>
            <a:r>
              <a:rPr lang="he-IL" sz="1601" b="1" dirty="0">
                <a:solidFill>
                  <a:srgbClr val="EC7404"/>
                </a:solidFill>
              </a:rPr>
              <a:t>יציאה לחופשות בחגים: </a:t>
            </a:r>
            <a:r>
              <a:rPr lang="he-IL" sz="1601" dirty="0">
                <a:solidFill>
                  <a:schemeClr val="tx1">
                    <a:lumMod val="50000"/>
                    <a:lumOff val="50000"/>
                  </a:schemeClr>
                </a:solidFill>
              </a:rPr>
              <a:t>נכון להיום אנו לא מציינים את כל החגים של כל התרבויות על גבי לוח השנה. עם זאת אנו מאפשרים ומעודדים במידת האפשר את יציאת הילדים החוגגים למשפחתם (הביולוגית / המארחת) כדי לחגוג.</a:t>
            </a:r>
            <a:endParaRPr lang="he-IL" sz="1601" dirty="0">
              <a:solidFill>
                <a:schemeClr val="tx1">
                  <a:lumMod val="50000"/>
                  <a:lumOff val="50000"/>
                </a:schemeClr>
              </a:solidFill>
              <a:latin typeface="Arial" pitchFamily="34" charset="0"/>
              <a:cs typeface="Arial" pitchFamily="34" charset="0"/>
            </a:endParaRPr>
          </a:p>
        </p:txBody>
      </p:sp>
      <p:sp>
        <p:nvSpPr>
          <p:cNvPr id="28" name="TextBox 27">
            <a:extLst>
              <a:ext uri="{FF2B5EF4-FFF2-40B4-BE49-F238E27FC236}">
                <a16:creationId xmlns:a16="http://schemas.microsoft.com/office/drawing/2014/main" id="{765BB241-B8E8-47B0-A12A-B7571AE5204A}"/>
              </a:ext>
            </a:extLst>
          </p:cNvPr>
          <p:cNvSpPr txBox="1"/>
          <p:nvPr/>
        </p:nvSpPr>
        <p:spPr>
          <a:xfrm>
            <a:off x="947860" y="6135423"/>
            <a:ext cx="5516240" cy="1894365"/>
          </a:xfrm>
          <a:prstGeom prst="rect">
            <a:avLst/>
          </a:prstGeom>
          <a:noFill/>
        </p:spPr>
        <p:txBody>
          <a:bodyPr wrap="square" rtlCol="1">
            <a:spAutoFit/>
          </a:bodyPr>
          <a:lstStyle/>
          <a:p>
            <a:pPr marL="182563" indent="-182563" algn="r" rtl="1">
              <a:lnSpc>
                <a:spcPct val="150000"/>
              </a:lnSpc>
              <a:spcAft>
                <a:spcPts val="600"/>
              </a:spcAft>
              <a:buClr>
                <a:schemeClr val="accent4"/>
              </a:buClr>
              <a:buFont typeface="Arial" panose="020B0604020202020204" pitchFamily="34" charset="0"/>
              <a:buChar char="•"/>
            </a:pPr>
            <a:r>
              <a:rPr lang="he-IL" sz="1601" b="1" dirty="0">
                <a:solidFill>
                  <a:srgbClr val="EC7404"/>
                </a:solidFill>
              </a:rPr>
              <a:t>עידוד חקירת הזהות האישית: </a:t>
            </a:r>
            <a:r>
              <a:rPr lang="he-IL" sz="1601" dirty="0">
                <a:solidFill>
                  <a:schemeClr val="tx1">
                    <a:lumMod val="50000"/>
                    <a:lumOff val="50000"/>
                  </a:schemeClr>
                </a:solidFill>
              </a:rPr>
              <a:t>חשוב לעודד את הילדים לחקור את זהותם התרבותית והדתית: לשתף את הסביבה, לשאול שאלות, לשוחח על נושאים הנוגעים לכך, להרגיש גאווה במקור שלהם ואף לאפשר לשוחח בשפת האם (כל עוד המצב איננו מנוצל לפגיעה בבני המשפחתון והכפר האחרים, לדוגמא, רכלנות על ילד אחר).</a:t>
            </a:r>
            <a:endParaRPr lang="he-IL" sz="1601" dirty="0">
              <a:solidFill>
                <a:schemeClr val="tx1">
                  <a:lumMod val="50000"/>
                  <a:lumOff val="50000"/>
                </a:schemeClr>
              </a:solidFill>
              <a:latin typeface="Arial" pitchFamily="34" charset="0"/>
              <a:cs typeface="Arial" pitchFamily="34" charset="0"/>
            </a:endParaRPr>
          </a:p>
        </p:txBody>
      </p:sp>
      <p:sp>
        <p:nvSpPr>
          <p:cNvPr id="29" name="TextBox 28">
            <a:extLst>
              <a:ext uri="{FF2B5EF4-FFF2-40B4-BE49-F238E27FC236}">
                <a16:creationId xmlns:a16="http://schemas.microsoft.com/office/drawing/2014/main" id="{459592FA-1C84-40AB-86A5-33C82B6FAB3A}"/>
              </a:ext>
            </a:extLst>
          </p:cNvPr>
          <p:cNvSpPr txBox="1"/>
          <p:nvPr/>
        </p:nvSpPr>
        <p:spPr>
          <a:xfrm>
            <a:off x="947860" y="8029176"/>
            <a:ext cx="5516240" cy="1524841"/>
          </a:xfrm>
          <a:prstGeom prst="rect">
            <a:avLst/>
          </a:prstGeom>
          <a:noFill/>
        </p:spPr>
        <p:txBody>
          <a:bodyPr wrap="square" rtlCol="1">
            <a:spAutoFit/>
          </a:bodyPr>
          <a:lstStyle/>
          <a:p>
            <a:pPr marL="182563" indent="-182563" algn="r" rtl="1">
              <a:lnSpc>
                <a:spcPct val="150000"/>
              </a:lnSpc>
              <a:spcAft>
                <a:spcPts val="600"/>
              </a:spcAft>
              <a:buClr>
                <a:schemeClr val="accent4"/>
              </a:buClr>
              <a:buFont typeface="Arial" panose="020B0604020202020204" pitchFamily="34" charset="0"/>
              <a:buChar char="•"/>
            </a:pPr>
            <a:r>
              <a:rPr lang="he-IL" sz="1601" b="1" dirty="0">
                <a:solidFill>
                  <a:srgbClr val="EC7404"/>
                </a:solidFill>
              </a:rPr>
              <a:t>הזהות הדתית והתרבות אינן מהוות קריטריון בתהליך השיבוץ למשפחתון: </a:t>
            </a:r>
            <a:r>
              <a:rPr lang="he-IL" sz="1601" dirty="0">
                <a:solidFill>
                  <a:schemeClr val="tx1">
                    <a:lumMod val="50000"/>
                    <a:lumOff val="50000"/>
                  </a:schemeClr>
                </a:solidFill>
              </a:rPr>
              <a:t>עם זאת ישנם מצבים בהם יש בכך צורך, לדוגמא, ילד צעיר שנקלט וזקוק לדמות משמעותית להזדהות איתה מבחינה תרבותית.</a:t>
            </a:r>
            <a:endParaRPr lang="he-IL" sz="1601" dirty="0">
              <a:solidFill>
                <a:schemeClr val="tx1">
                  <a:lumMod val="50000"/>
                  <a:lumOff val="50000"/>
                </a:schemeClr>
              </a:solidFill>
              <a:latin typeface="Arial" pitchFamily="34" charset="0"/>
              <a:cs typeface="Arial" pitchFamily="34" charset="0"/>
            </a:endParaRPr>
          </a:p>
        </p:txBody>
      </p:sp>
      <p:sp>
        <p:nvSpPr>
          <p:cNvPr id="16" name="מלבן 15">
            <a:hlinkClick r:id="" action="ppaction://hlinkshowjump?jump=nextslide"/>
            <a:extLst>
              <a:ext uri="{FF2B5EF4-FFF2-40B4-BE49-F238E27FC236}">
                <a16:creationId xmlns:a16="http://schemas.microsoft.com/office/drawing/2014/main" id="{61DED080-4F73-44F2-B9CD-DCBC2051116C}"/>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hlinkClick r:id="" action="ppaction://hlinkshowjump?jump=previousslide"/>
            <a:extLst>
              <a:ext uri="{FF2B5EF4-FFF2-40B4-BE49-F238E27FC236}">
                <a16:creationId xmlns:a16="http://schemas.microsoft.com/office/drawing/2014/main" id="{06CBCA68-4872-4469-94D2-B99F4E1C2538}"/>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a:hlinkClick r:id="rId2" action="ppaction://hlinksldjump"/>
            <a:extLst>
              <a:ext uri="{FF2B5EF4-FFF2-40B4-BE49-F238E27FC236}">
                <a16:creationId xmlns:a16="http://schemas.microsoft.com/office/drawing/2014/main" id="{9C6A4C63-A870-4C6A-829B-506FAD8379F3}"/>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hlinkClick r:id="rId3" action="ppaction://hlinksldjump"/>
            <a:extLst>
              <a:ext uri="{FF2B5EF4-FFF2-40B4-BE49-F238E27FC236}">
                <a16:creationId xmlns:a16="http://schemas.microsoft.com/office/drawing/2014/main" id="{C809A676-8A69-4012-BC1D-22E1A5A8AD40}"/>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ציין מיקום של מספר שקופית 3">
            <a:extLst>
              <a:ext uri="{FF2B5EF4-FFF2-40B4-BE49-F238E27FC236}">
                <a16:creationId xmlns:a16="http://schemas.microsoft.com/office/drawing/2014/main" id="{62041CE4-B12E-433C-BA3D-239665D5D0F0}"/>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150</a:t>
            </a:fld>
            <a:endParaRPr lang="he-IL" dirty="0"/>
          </a:p>
        </p:txBody>
      </p:sp>
    </p:spTree>
    <p:extLst>
      <p:ext uri="{BB962C8B-B14F-4D97-AF65-F5344CB8AC3E}">
        <p14:creationId xmlns:p14="http://schemas.microsoft.com/office/powerpoint/2010/main" val="280186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5575" y="2153676"/>
            <a:ext cx="5908524" cy="774000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חגים וסופי שבוע</a:t>
            </a:r>
          </a:p>
        </p:txBody>
      </p:sp>
      <p:grpSp>
        <p:nvGrpSpPr>
          <p:cNvPr id="30" name="קבוצה 29">
            <a:extLst>
              <a:ext uri="{FF2B5EF4-FFF2-40B4-BE49-F238E27FC236}">
                <a16:creationId xmlns:a16="http://schemas.microsoft.com/office/drawing/2014/main" id="{211DE558-FDE1-4D39-8FCA-1CC4708BBC0F}"/>
              </a:ext>
            </a:extLst>
          </p:cNvPr>
          <p:cNvGrpSpPr/>
          <p:nvPr/>
        </p:nvGrpSpPr>
        <p:grpSpPr>
          <a:xfrm>
            <a:off x="2785443" y="2422303"/>
            <a:ext cx="3646797" cy="545997"/>
            <a:chOff x="2785443" y="2422303"/>
            <a:chExt cx="3646797" cy="545997"/>
          </a:xfrm>
        </p:grpSpPr>
        <p:sp>
          <p:nvSpPr>
            <p:cNvPr id="31" name="אליפסה 30">
              <a:extLst>
                <a:ext uri="{FF2B5EF4-FFF2-40B4-BE49-F238E27FC236}">
                  <a16:creationId xmlns:a16="http://schemas.microsoft.com/office/drawing/2014/main" id="{6DC9B15F-EEA7-4468-B7A1-0D8B18C58416}"/>
                </a:ext>
              </a:extLst>
            </p:cNvPr>
            <p:cNvSpPr/>
            <p:nvPr/>
          </p:nvSpPr>
          <p:spPr>
            <a:xfrm>
              <a:off x="5886243" y="2422303"/>
              <a:ext cx="545997" cy="545997"/>
            </a:xfrm>
            <a:prstGeom prst="ellipse">
              <a:avLst/>
            </a:prstGeom>
            <a:solidFill>
              <a:schemeClr val="bg1"/>
            </a:solidFill>
            <a:ln w="3175">
              <a:solidFill>
                <a:srgbClr val="EC7404"/>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2" name="גרפיקה 31">
              <a:extLst>
                <a:ext uri="{FF2B5EF4-FFF2-40B4-BE49-F238E27FC236}">
                  <a16:creationId xmlns:a16="http://schemas.microsoft.com/office/drawing/2014/main" id="{58C0686E-D0E2-42FA-9255-687407F2CE37}"/>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18614" y="2460975"/>
              <a:ext cx="481257" cy="481257"/>
            </a:xfrm>
            <a:prstGeom prst="rect">
              <a:avLst/>
            </a:prstGeom>
          </p:spPr>
        </p:pic>
        <p:sp>
          <p:nvSpPr>
            <p:cNvPr id="33" name="TextBox 32">
              <a:extLst>
                <a:ext uri="{FF2B5EF4-FFF2-40B4-BE49-F238E27FC236}">
                  <a16:creationId xmlns:a16="http://schemas.microsoft.com/office/drawing/2014/main" id="{DD3AFC23-D212-4A75-AF14-6994CF947B17}"/>
                </a:ext>
              </a:extLst>
            </p:cNvPr>
            <p:cNvSpPr txBox="1"/>
            <p:nvPr/>
          </p:nvSpPr>
          <p:spPr>
            <a:xfrm>
              <a:off x="2785443" y="2501080"/>
              <a:ext cx="3138900" cy="369332"/>
            </a:xfrm>
            <a:prstGeom prst="rect">
              <a:avLst/>
            </a:prstGeom>
            <a:noFill/>
          </p:spPr>
          <p:txBody>
            <a:bodyPr wrap="square" rtlCol="1">
              <a:spAutoFit/>
            </a:bodyPr>
            <a:lstStyle/>
            <a:p>
              <a:pPr algn="r" rtl="1"/>
              <a:r>
                <a:rPr lang="he-IL" b="1" dirty="0">
                  <a:solidFill>
                    <a:schemeClr val="accent4"/>
                  </a:solidFill>
                </a:rPr>
                <a:t>מופעים נפוצים ודרכי התמודדות</a:t>
              </a:r>
            </a:p>
          </p:txBody>
        </p:sp>
      </p:grpSp>
      <p:sp>
        <p:nvSpPr>
          <p:cNvPr id="38" name="TextBox 37">
            <a:extLst>
              <a:ext uri="{FF2B5EF4-FFF2-40B4-BE49-F238E27FC236}">
                <a16:creationId xmlns:a16="http://schemas.microsoft.com/office/drawing/2014/main" id="{AFEB02DC-BF7F-4FBC-8C12-CBEAD620338E}"/>
              </a:ext>
            </a:extLst>
          </p:cNvPr>
          <p:cNvSpPr txBox="1"/>
          <p:nvPr/>
        </p:nvSpPr>
        <p:spPr>
          <a:xfrm>
            <a:off x="1028700" y="2910517"/>
            <a:ext cx="4889914" cy="2262671"/>
          </a:xfrm>
          <a:prstGeom prst="rect">
            <a:avLst/>
          </a:prstGeom>
          <a:noFill/>
        </p:spPr>
        <p:txBody>
          <a:bodyPr wrap="square" rtlCol="1">
            <a:spAutoFit/>
          </a:bodyPr>
          <a:lstStyle/>
          <a:p>
            <a:pPr algn="r" rtl="1">
              <a:lnSpc>
                <a:spcPct val="150000"/>
              </a:lnSpc>
              <a:spcAft>
                <a:spcPts val="600"/>
              </a:spcAft>
            </a:pPr>
            <a:r>
              <a:rPr lang="he-IL" sz="1600" b="1" dirty="0">
                <a:solidFill>
                  <a:schemeClr val="tx1">
                    <a:lumMod val="50000"/>
                    <a:lumOff val="50000"/>
                  </a:schemeClr>
                </a:solidFill>
              </a:rPr>
              <a:t>מחמוד בן ה- 11 הוא ילד ביישן ומופנם אשר הגיע למשפחתון מרקע משפחתי קשה ועם טראומה. הוא מתקשה לדבר בעברית ופונה בערבית לכל הסובבים אותו. קבוצת ילדים במשפחתון מנצלת את מצבו של מחמוד. הם צוחקים עליו ומחקים אותו ואת שפתו. הם תופסים את מוצאו כחולשה.</a:t>
            </a:r>
          </a:p>
        </p:txBody>
      </p:sp>
      <p:sp>
        <p:nvSpPr>
          <p:cNvPr id="39" name="TextBox 38">
            <a:extLst>
              <a:ext uri="{FF2B5EF4-FFF2-40B4-BE49-F238E27FC236}">
                <a16:creationId xmlns:a16="http://schemas.microsoft.com/office/drawing/2014/main" id="{DEF072BB-143D-4FF5-BBB1-D6E17AEC56E5}"/>
              </a:ext>
            </a:extLst>
          </p:cNvPr>
          <p:cNvSpPr txBox="1"/>
          <p:nvPr/>
        </p:nvSpPr>
        <p:spPr>
          <a:xfrm>
            <a:off x="1028700" y="5276144"/>
            <a:ext cx="4889914" cy="785343"/>
          </a:xfrm>
          <a:prstGeom prst="rect">
            <a:avLst/>
          </a:prstGeom>
          <a:noFill/>
        </p:spPr>
        <p:txBody>
          <a:bodyPr wrap="square" rtlCol="1">
            <a:spAutoFit/>
          </a:bodyPr>
          <a:lstStyle/>
          <a:p>
            <a:pPr algn="r" rtl="1">
              <a:lnSpc>
                <a:spcPct val="150000"/>
              </a:lnSpc>
              <a:spcAft>
                <a:spcPts val="600"/>
              </a:spcAft>
              <a:buClr>
                <a:schemeClr val="accent4"/>
              </a:buClr>
            </a:pPr>
            <a:r>
              <a:rPr lang="he-IL" sz="1600" b="1" dirty="0">
                <a:solidFill>
                  <a:schemeClr val="tx1">
                    <a:lumMod val="50000"/>
                    <a:lumOff val="50000"/>
                  </a:schemeClr>
                </a:solidFill>
                <a:highlight>
                  <a:srgbClr val="FEE9D5"/>
                </a:highlight>
                <a:latin typeface="Arial" pitchFamily="34" charset="0"/>
                <a:cs typeface="Arial" pitchFamily="34" charset="0"/>
              </a:rPr>
              <a:t>במקרים בהם ישנה התנכלות לילד מכל סיבה, עלינו לגנות אותה ולעודד את מי שנוהג בצורה חיובית.</a:t>
            </a:r>
            <a:endParaRPr lang="he-IL" sz="1601" b="1" dirty="0">
              <a:solidFill>
                <a:schemeClr val="tx1">
                  <a:lumMod val="50000"/>
                  <a:lumOff val="50000"/>
                </a:schemeClr>
              </a:solidFill>
              <a:highlight>
                <a:srgbClr val="FEE9D5"/>
              </a:highlight>
              <a:latin typeface="Arial" pitchFamily="34" charset="0"/>
              <a:cs typeface="Arial" pitchFamily="34" charset="0"/>
            </a:endParaRPr>
          </a:p>
        </p:txBody>
      </p:sp>
      <p:sp>
        <p:nvSpPr>
          <p:cNvPr id="16" name="מלבן 15">
            <a:hlinkClick r:id="" action="ppaction://hlinkshowjump?jump=nextslide"/>
            <a:extLst>
              <a:ext uri="{FF2B5EF4-FFF2-40B4-BE49-F238E27FC236}">
                <a16:creationId xmlns:a16="http://schemas.microsoft.com/office/drawing/2014/main" id="{354BDB8F-EB66-4D92-8511-1D1CAA58334E}"/>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hlinkClick r:id="" action="ppaction://hlinkshowjump?jump=previousslide"/>
            <a:extLst>
              <a:ext uri="{FF2B5EF4-FFF2-40B4-BE49-F238E27FC236}">
                <a16:creationId xmlns:a16="http://schemas.microsoft.com/office/drawing/2014/main" id="{CAD78820-D0F9-4A58-99E7-C50D323C9776}"/>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a:hlinkClick r:id="rId4" action="ppaction://hlinksldjump"/>
            <a:extLst>
              <a:ext uri="{FF2B5EF4-FFF2-40B4-BE49-F238E27FC236}">
                <a16:creationId xmlns:a16="http://schemas.microsoft.com/office/drawing/2014/main" id="{0C1D9741-3F11-4E42-8FAF-BA43357DD2DF}"/>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hlinkClick r:id="rId5" action="ppaction://hlinksldjump"/>
            <a:extLst>
              <a:ext uri="{FF2B5EF4-FFF2-40B4-BE49-F238E27FC236}">
                <a16:creationId xmlns:a16="http://schemas.microsoft.com/office/drawing/2014/main" id="{9EFD655D-F1DD-49B6-A281-889188179923}"/>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ציין מיקום של מספר שקופית 3">
            <a:extLst>
              <a:ext uri="{FF2B5EF4-FFF2-40B4-BE49-F238E27FC236}">
                <a16:creationId xmlns:a16="http://schemas.microsoft.com/office/drawing/2014/main" id="{680B42BA-7F9B-4B45-A5CD-AB9D1F54BBE3}"/>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151</a:t>
            </a:fld>
            <a:endParaRPr lang="he-IL" dirty="0"/>
          </a:p>
        </p:txBody>
      </p:sp>
    </p:spTree>
    <p:extLst>
      <p:ext uri="{BB962C8B-B14F-4D97-AF65-F5344CB8AC3E}">
        <p14:creationId xmlns:p14="http://schemas.microsoft.com/office/powerpoint/2010/main" val="45459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7739334"/>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0" name="TextBox 39">
            <a:extLst>
              <a:ext uri="{FF2B5EF4-FFF2-40B4-BE49-F238E27FC236}">
                <a16:creationId xmlns:a16="http://schemas.microsoft.com/office/drawing/2014/main" id="{60992F3C-67D2-4C17-AB2E-7F5D4F277B33}"/>
              </a:ext>
            </a:extLst>
          </p:cNvPr>
          <p:cNvSpPr txBox="1"/>
          <p:nvPr/>
        </p:nvSpPr>
        <p:spPr>
          <a:xfrm>
            <a:off x="973395" y="2427383"/>
            <a:ext cx="5516240" cy="2340834"/>
          </a:xfrm>
          <a:prstGeom prst="rect">
            <a:avLst/>
          </a:prstGeom>
          <a:noFill/>
        </p:spPr>
        <p:txBody>
          <a:bodyPr wrap="square" rtlCol="1">
            <a:spAutoFit/>
          </a:bodyPr>
          <a:lstStyle/>
          <a:p>
            <a:pPr algn="r" rtl="1">
              <a:lnSpc>
                <a:spcPct val="150000"/>
              </a:lnSpc>
              <a:spcAft>
                <a:spcPts val="600"/>
              </a:spcAft>
            </a:pPr>
            <a:r>
              <a:rPr lang="he-IL" sz="1601" b="1" dirty="0">
                <a:solidFill>
                  <a:schemeClr val="tx1">
                    <a:lumMod val="50000"/>
                    <a:lumOff val="50000"/>
                  </a:schemeClr>
                </a:solidFill>
                <a:highlight>
                  <a:srgbClr val="FEE9D5"/>
                </a:highlight>
                <a:latin typeface="Arial" pitchFamily="34" charset="0"/>
                <a:cs typeface="Arial" pitchFamily="34" charset="0"/>
              </a:rPr>
              <a:t>החגים וסופי השבוע הן התקופות בהן ישנה רגישות יתרה בקרב הילדים ולאור כך עולות התלבטויות רבות. אנחנו חוגגים את חגי ישראל בכפר במרוכז. השאיפה היא לשמור על המסורת והתחושה המשפחתית:</a:t>
            </a:r>
            <a:r>
              <a:rPr lang="he-IL" sz="1601" b="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rPr>
              <a:t>ילדים הנשארים הכפר יקבלו את כל הניתן כדי לחוש את האווירה המשפחתית והחגיגית. ילדים שיתאפשר להם לחגוג בקרב המשפחה הביולוגית / המארחת, יחגגו עימם.</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חגים וסופי שבוע</a:t>
            </a:r>
          </a:p>
        </p:txBody>
      </p:sp>
      <p:sp>
        <p:nvSpPr>
          <p:cNvPr id="7" name="מלבן 6">
            <a:extLst>
              <a:ext uri="{FF2B5EF4-FFF2-40B4-BE49-F238E27FC236}">
                <a16:creationId xmlns:a16="http://schemas.microsoft.com/office/drawing/2014/main" id="{8953FB6C-5231-43DB-8E38-42949F050506}"/>
              </a:ext>
            </a:extLst>
          </p:cNvPr>
          <p:cNvSpPr/>
          <p:nvPr/>
        </p:nvSpPr>
        <p:spPr>
          <a:xfrm>
            <a:off x="4740812" y="2064160"/>
            <a:ext cx="2213330" cy="376526"/>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latin typeface="Arial" panose="020B0604020202020204" pitchFamily="34" charset="0"/>
              </a:rPr>
              <a:t>החגים וסופי השבוע בכפר</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25" name="TextBox 24">
            <a:extLst>
              <a:ext uri="{FF2B5EF4-FFF2-40B4-BE49-F238E27FC236}">
                <a16:creationId xmlns:a16="http://schemas.microsoft.com/office/drawing/2014/main" id="{44D6A536-3A2F-4C9E-9ACC-0614A5486E79}"/>
              </a:ext>
            </a:extLst>
          </p:cNvPr>
          <p:cNvSpPr txBox="1"/>
          <p:nvPr/>
        </p:nvSpPr>
        <p:spPr>
          <a:xfrm>
            <a:off x="973395" y="4765716"/>
            <a:ext cx="5516240" cy="496996"/>
          </a:xfrm>
          <a:prstGeom prst="rect">
            <a:avLst/>
          </a:prstGeom>
          <a:noFill/>
        </p:spPr>
        <p:txBody>
          <a:bodyPr wrap="square" lIns="36000" rtlCol="1">
            <a:spAutoFit/>
          </a:bodyPr>
          <a:lstStyle/>
          <a:p>
            <a:pPr algn="r" rtl="1">
              <a:lnSpc>
                <a:spcPct val="150000"/>
              </a:lnSpc>
              <a:spcAft>
                <a:spcPts val="600"/>
              </a:spcAft>
            </a:pPr>
            <a:r>
              <a:rPr lang="he-IL" sz="2000" b="1" dirty="0">
                <a:solidFill>
                  <a:schemeClr val="accent4"/>
                </a:solidFill>
              </a:rPr>
              <a:t>יציאה מהכפר לחג / סוף שבוע</a:t>
            </a:r>
            <a:endParaRPr lang="he-IL" sz="2000" b="1" dirty="0">
              <a:solidFill>
                <a:schemeClr val="accent4"/>
              </a:solidFill>
              <a:latin typeface="Arial" pitchFamily="34" charset="0"/>
              <a:cs typeface="Arial" pitchFamily="34" charset="0"/>
            </a:endParaRPr>
          </a:p>
        </p:txBody>
      </p:sp>
      <p:sp>
        <p:nvSpPr>
          <p:cNvPr id="27" name="TextBox 26">
            <a:extLst>
              <a:ext uri="{FF2B5EF4-FFF2-40B4-BE49-F238E27FC236}">
                <a16:creationId xmlns:a16="http://schemas.microsoft.com/office/drawing/2014/main" id="{5BE64A9C-56E2-47DB-A4C7-9F69DA5D52A2}"/>
              </a:ext>
            </a:extLst>
          </p:cNvPr>
          <p:cNvSpPr txBox="1"/>
          <p:nvPr/>
        </p:nvSpPr>
        <p:spPr>
          <a:xfrm>
            <a:off x="947860" y="5258308"/>
            <a:ext cx="5516240" cy="1155316"/>
          </a:xfrm>
          <a:prstGeom prst="rect">
            <a:avLst/>
          </a:prstGeom>
          <a:noFill/>
        </p:spPr>
        <p:txBody>
          <a:bodyPr wrap="square" rtlCol="1">
            <a:spAutoFit/>
          </a:bodyPr>
          <a:lstStyle/>
          <a:p>
            <a:pPr algn="r" rtl="1">
              <a:lnSpc>
                <a:spcPct val="150000"/>
              </a:lnSpc>
              <a:spcAft>
                <a:spcPts val="600"/>
              </a:spcAft>
              <a:buClr>
                <a:schemeClr val="accent4"/>
              </a:buClr>
            </a:pPr>
            <a:r>
              <a:rPr lang="he-IL" sz="1601" dirty="0">
                <a:solidFill>
                  <a:schemeClr val="tx1">
                    <a:lumMod val="50000"/>
                    <a:lumOff val="50000"/>
                  </a:schemeClr>
                </a:solidFill>
              </a:rPr>
              <a:t>ישנה חשיבות רבה לשמירה על קשר טוב עם המשפחה הביולוגית שנמצאת גם היא בליווי של גורמי הרווחה. על כן קיימת עדיפות לביקורי הילד בחגים, בסופי שבוע ובאירועים משפחתיים.</a:t>
            </a:r>
          </a:p>
        </p:txBody>
      </p:sp>
      <p:pic>
        <p:nvPicPr>
          <p:cNvPr id="9" name="תמונה 8" descr="תמונה שמכילה חוץ, עץ, דשא, ילד&#10;&#10;התיאור נוצר באופן אוטומטי">
            <a:extLst>
              <a:ext uri="{FF2B5EF4-FFF2-40B4-BE49-F238E27FC236}">
                <a16:creationId xmlns:a16="http://schemas.microsoft.com/office/drawing/2014/main" id="{8FC3F175-BD8B-4331-B4D3-BCEED06E46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760" t="-77" r="22575" b="77"/>
          <a:stretch/>
        </p:blipFill>
        <p:spPr>
          <a:xfrm>
            <a:off x="1112202" y="6637284"/>
            <a:ext cx="2837693" cy="2880972"/>
          </a:xfrm>
          <a:prstGeom prst="rect">
            <a:avLst/>
          </a:prstGeom>
        </p:spPr>
      </p:pic>
      <p:sp>
        <p:nvSpPr>
          <p:cNvPr id="26" name="TextBox 25">
            <a:extLst>
              <a:ext uri="{FF2B5EF4-FFF2-40B4-BE49-F238E27FC236}">
                <a16:creationId xmlns:a16="http://schemas.microsoft.com/office/drawing/2014/main" id="{4783BCA7-6FC1-46F8-A739-17DE3066D551}"/>
              </a:ext>
            </a:extLst>
          </p:cNvPr>
          <p:cNvSpPr txBox="1"/>
          <p:nvPr/>
        </p:nvSpPr>
        <p:spPr>
          <a:xfrm>
            <a:off x="4295929" y="6503140"/>
            <a:ext cx="2151544" cy="2263889"/>
          </a:xfrm>
          <a:prstGeom prst="rect">
            <a:avLst/>
          </a:prstGeom>
          <a:noFill/>
        </p:spPr>
        <p:txBody>
          <a:bodyPr wrap="square" rtlCol="1">
            <a:spAutoFit/>
          </a:bodyPr>
          <a:lstStyle/>
          <a:p>
            <a:pPr algn="r" rtl="1">
              <a:lnSpc>
                <a:spcPct val="150000"/>
              </a:lnSpc>
              <a:spcAft>
                <a:spcPts val="600"/>
              </a:spcAft>
              <a:buClr>
                <a:schemeClr val="accent4"/>
              </a:buClr>
            </a:pPr>
            <a:r>
              <a:rPr lang="he-IL" sz="1601" dirty="0">
                <a:solidFill>
                  <a:schemeClr val="tx1">
                    <a:lumMod val="50000"/>
                    <a:lumOff val="50000"/>
                  </a:schemeClr>
                </a:solidFill>
                <a:latin typeface="Arial" pitchFamily="34" charset="0"/>
                <a:cs typeface="Arial" pitchFamily="34" charset="0"/>
              </a:rPr>
              <a:t>כאשר לילד אין אפשרות לבקר את המשפחה הביולוגית, נעשה מאמץ למצוא עבורו משפחה מארחת (האיתור נעשה על ידי עו"ס הכפר).</a:t>
            </a:r>
          </a:p>
        </p:txBody>
      </p:sp>
      <p:sp>
        <p:nvSpPr>
          <p:cNvPr id="29" name="מלבן 28">
            <a:hlinkClick r:id="" action="ppaction://hlinkshowjump?jump=nextslide"/>
            <a:extLst>
              <a:ext uri="{FF2B5EF4-FFF2-40B4-BE49-F238E27FC236}">
                <a16:creationId xmlns:a16="http://schemas.microsoft.com/office/drawing/2014/main" id="{F3C32259-A9FA-4E63-8D99-51F82CDFC3FE}"/>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לבן 29">
            <a:hlinkClick r:id="" action="ppaction://hlinkshowjump?jump=previousslide"/>
            <a:extLst>
              <a:ext uri="{FF2B5EF4-FFF2-40B4-BE49-F238E27FC236}">
                <a16:creationId xmlns:a16="http://schemas.microsoft.com/office/drawing/2014/main" id="{46066CB0-2F64-4084-B547-6982242953A7}"/>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לבן 30">
            <a:hlinkClick r:id="rId3" action="ppaction://hlinksldjump"/>
            <a:extLst>
              <a:ext uri="{FF2B5EF4-FFF2-40B4-BE49-F238E27FC236}">
                <a16:creationId xmlns:a16="http://schemas.microsoft.com/office/drawing/2014/main" id="{F63C08CE-2594-4A38-93E1-03D6C7355D1E}"/>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לבן 31">
            <a:hlinkClick r:id="rId4" action="ppaction://hlinksldjump"/>
            <a:extLst>
              <a:ext uri="{FF2B5EF4-FFF2-40B4-BE49-F238E27FC236}">
                <a16:creationId xmlns:a16="http://schemas.microsoft.com/office/drawing/2014/main" id="{C6A787A7-D453-4FD4-BB96-90093BFB3898}"/>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ציין מיקום של מספר שקופית 3">
            <a:extLst>
              <a:ext uri="{FF2B5EF4-FFF2-40B4-BE49-F238E27FC236}">
                <a16:creationId xmlns:a16="http://schemas.microsoft.com/office/drawing/2014/main" id="{1A16029A-0C74-4E00-8FDD-A8FB1E2F524A}"/>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152</a:t>
            </a:fld>
            <a:endParaRPr lang="he-IL" dirty="0"/>
          </a:p>
        </p:txBody>
      </p:sp>
    </p:spTree>
    <p:extLst>
      <p:ext uri="{BB962C8B-B14F-4D97-AF65-F5344CB8AC3E}">
        <p14:creationId xmlns:p14="http://schemas.microsoft.com/office/powerpoint/2010/main" val="250829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7739334"/>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חגים וסופי שבוע</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grpSp>
        <p:nvGrpSpPr>
          <p:cNvPr id="23" name="קבוצה 22">
            <a:extLst>
              <a:ext uri="{FF2B5EF4-FFF2-40B4-BE49-F238E27FC236}">
                <a16:creationId xmlns:a16="http://schemas.microsoft.com/office/drawing/2014/main" id="{2BAF4CAD-CE10-4370-B11C-57A4A05465E1}"/>
              </a:ext>
            </a:extLst>
          </p:cNvPr>
          <p:cNvGrpSpPr/>
          <p:nvPr/>
        </p:nvGrpSpPr>
        <p:grpSpPr>
          <a:xfrm>
            <a:off x="2785443" y="2422303"/>
            <a:ext cx="3646797" cy="545997"/>
            <a:chOff x="2785443" y="2422303"/>
            <a:chExt cx="3646797" cy="545997"/>
          </a:xfrm>
        </p:grpSpPr>
        <p:sp>
          <p:nvSpPr>
            <p:cNvPr id="24" name="אליפסה 23">
              <a:extLst>
                <a:ext uri="{FF2B5EF4-FFF2-40B4-BE49-F238E27FC236}">
                  <a16:creationId xmlns:a16="http://schemas.microsoft.com/office/drawing/2014/main" id="{6E6A8F74-C603-4B0D-A085-F77D474F9C96}"/>
                </a:ext>
              </a:extLst>
            </p:cNvPr>
            <p:cNvSpPr/>
            <p:nvPr/>
          </p:nvSpPr>
          <p:spPr>
            <a:xfrm>
              <a:off x="5886243" y="2422303"/>
              <a:ext cx="545997" cy="545997"/>
            </a:xfrm>
            <a:prstGeom prst="ellipse">
              <a:avLst/>
            </a:prstGeom>
            <a:solidFill>
              <a:schemeClr val="bg1"/>
            </a:solidFill>
            <a:ln w="3175">
              <a:solidFill>
                <a:srgbClr val="EC7404"/>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6" name="גרפיקה 25">
              <a:extLst>
                <a:ext uri="{FF2B5EF4-FFF2-40B4-BE49-F238E27FC236}">
                  <a16:creationId xmlns:a16="http://schemas.microsoft.com/office/drawing/2014/main" id="{F83BBA3B-083E-4484-91A8-A82D15F5519D}"/>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18614" y="2460975"/>
              <a:ext cx="481257" cy="481257"/>
            </a:xfrm>
            <a:prstGeom prst="rect">
              <a:avLst/>
            </a:prstGeom>
          </p:spPr>
        </p:pic>
        <p:sp>
          <p:nvSpPr>
            <p:cNvPr id="28" name="TextBox 27">
              <a:extLst>
                <a:ext uri="{FF2B5EF4-FFF2-40B4-BE49-F238E27FC236}">
                  <a16:creationId xmlns:a16="http://schemas.microsoft.com/office/drawing/2014/main" id="{1A55B150-856C-450D-B775-53E497137511}"/>
                </a:ext>
              </a:extLst>
            </p:cNvPr>
            <p:cNvSpPr txBox="1"/>
            <p:nvPr/>
          </p:nvSpPr>
          <p:spPr>
            <a:xfrm>
              <a:off x="2785443" y="2501080"/>
              <a:ext cx="3138900" cy="369332"/>
            </a:xfrm>
            <a:prstGeom prst="rect">
              <a:avLst/>
            </a:prstGeom>
            <a:noFill/>
          </p:spPr>
          <p:txBody>
            <a:bodyPr wrap="square" rtlCol="1">
              <a:spAutoFit/>
            </a:bodyPr>
            <a:lstStyle/>
            <a:p>
              <a:pPr algn="r" rtl="1"/>
              <a:r>
                <a:rPr lang="he-IL" b="1" dirty="0">
                  <a:solidFill>
                    <a:schemeClr val="accent4"/>
                  </a:solidFill>
                </a:rPr>
                <a:t>מופעים נפוצים ודרכי התמודדות</a:t>
              </a:r>
            </a:p>
          </p:txBody>
        </p:sp>
      </p:grpSp>
      <p:sp>
        <p:nvSpPr>
          <p:cNvPr id="29" name="TextBox 28">
            <a:extLst>
              <a:ext uri="{FF2B5EF4-FFF2-40B4-BE49-F238E27FC236}">
                <a16:creationId xmlns:a16="http://schemas.microsoft.com/office/drawing/2014/main" id="{97FD0A6D-CE87-420D-A780-07586440A565}"/>
              </a:ext>
            </a:extLst>
          </p:cNvPr>
          <p:cNvSpPr txBox="1"/>
          <p:nvPr/>
        </p:nvSpPr>
        <p:spPr>
          <a:xfrm>
            <a:off x="1028700" y="2910517"/>
            <a:ext cx="4889914" cy="1970283"/>
          </a:xfrm>
          <a:prstGeom prst="rect">
            <a:avLst/>
          </a:prstGeom>
          <a:noFill/>
        </p:spPr>
        <p:txBody>
          <a:bodyPr wrap="square" rtlCol="1">
            <a:spAutoFit/>
          </a:bodyPr>
          <a:lstStyle/>
          <a:p>
            <a:pPr algn="r" rtl="1">
              <a:lnSpc>
                <a:spcPct val="150000"/>
              </a:lnSpc>
              <a:spcAft>
                <a:spcPts val="600"/>
              </a:spcAft>
            </a:pPr>
            <a:r>
              <a:rPr lang="he-IL" sz="1600" b="1" dirty="0">
                <a:solidFill>
                  <a:schemeClr val="accent4"/>
                </a:solidFill>
              </a:rPr>
              <a:t>התנהגות שלילית עם החזרה לכפר | </a:t>
            </a:r>
          </a:p>
          <a:p>
            <a:pPr algn="r" rtl="1">
              <a:lnSpc>
                <a:spcPct val="150000"/>
              </a:lnSpc>
              <a:spcAft>
                <a:spcPts val="600"/>
              </a:spcAft>
            </a:pPr>
            <a:r>
              <a:rPr lang="he-IL" sz="1600" b="1" dirty="0">
                <a:solidFill>
                  <a:schemeClr val="tx1">
                    <a:lumMod val="50000"/>
                    <a:lumOff val="50000"/>
                  </a:schemeClr>
                </a:solidFill>
              </a:rPr>
              <a:t>חזרתו של עידו מהביקור בבית משפחתו הביולוגית הוליד אצלו התנהגויות שליליות. עידו חזר לכפר מאוחר יותר מהשעה שנקבעה </a:t>
            </a:r>
            <a:r>
              <a:rPr lang="he-IL" sz="1600" b="1" dirty="0" err="1">
                <a:solidFill>
                  <a:schemeClr val="tx1">
                    <a:lumMod val="50000"/>
                    <a:lumOff val="50000"/>
                  </a:schemeClr>
                </a:solidFill>
              </a:rPr>
              <a:t>איתו</a:t>
            </a:r>
            <a:r>
              <a:rPr lang="he-IL" sz="1600" b="1" dirty="0">
                <a:solidFill>
                  <a:schemeClr val="tx1">
                    <a:lumMod val="50000"/>
                    <a:lumOff val="50000"/>
                  </a:schemeClr>
                </a:solidFill>
              </a:rPr>
              <a:t>. הוא במצב רוח שלילי, צועק הרבה ונמנע מהשתתפות בפעילויות.</a:t>
            </a:r>
          </a:p>
        </p:txBody>
      </p:sp>
      <p:sp>
        <p:nvSpPr>
          <p:cNvPr id="30" name="TextBox 29">
            <a:extLst>
              <a:ext uri="{FF2B5EF4-FFF2-40B4-BE49-F238E27FC236}">
                <a16:creationId xmlns:a16="http://schemas.microsoft.com/office/drawing/2014/main" id="{0DBE05BF-53D4-4A4B-A374-968B24268377}"/>
              </a:ext>
            </a:extLst>
          </p:cNvPr>
          <p:cNvSpPr txBox="1"/>
          <p:nvPr/>
        </p:nvSpPr>
        <p:spPr>
          <a:xfrm>
            <a:off x="1028700" y="4783775"/>
            <a:ext cx="4889914" cy="1893339"/>
          </a:xfrm>
          <a:prstGeom prst="rect">
            <a:avLst/>
          </a:prstGeom>
          <a:noFill/>
        </p:spPr>
        <p:txBody>
          <a:bodyPr wrap="square" rtlCol="1">
            <a:spAutoFit/>
          </a:bodyPr>
          <a:lstStyle/>
          <a:p>
            <a:pPr algn="r" rtl="1">
              <a:lnSpc>
                <a:spcPct val="150000"/>
              </a:lnSpc>
              <a:spcAft>
                <a:spcPts val="600"/>
              </a:spcAft>
              <a:buClr>
                <a:schemeClr val="accent4"/>
              </a:buClr>
            </a:pPr>
            <a:r>
              <a:rPr lang="he-IL" sz="1600" dirty="0">
                <a:solidFill>
                  <a:schemeClr val="tx1">
                    <a:lumMod val="50000"/>
                    <a:lumOff val="50000"/>
                  </a:schemeClr>
                </a:solidFill>
                <a:latin typeface="Arial" pitchFamily="34" charset="0"/>
                <a:cs typeface="Arial" pitchFamily="34" charset="0"/>
              </a:rPr>
              <a:t>ישנם מקרים בהם החזרה מהביקור מציפה התנהגויות שליליות בקרב הילדים (הילד שחזר והילדים המושפעים ממנו). במקרה כזה חשוב לשוחח עם נציג המשפחה הביולוגית  ולבדוק מה קרה ואיך התנהג במהלך הביקור. בנוסף חשוב לשוחח עם הילד ולשתף את </a:t>
            </a:r>
            <a:r>
              <a:rPr lang="he-IL" sz="1600" dirty="0" err="1">
                <a:solidFill>
                  <a:schemeClr val="tx1">
                    <a:lumMod val="50000"/>
                    <a:lumOff val="50000"/>
                  </a:schemeClr>
                </a:solidFill>
                <a:latin typeface="Arial" pitchFamily="34" charset="0"/>
                <a:cs typeface="Arial" pitchFamily="34" charset="0"/>
              </a:rPr>
              <a:t>העו"ס</a:t>
            </a:r>
            <a:r>
              <a:rPr lang="he-IL" sz="1600" dirty="0">
                <a:solidFill>
                  <a:schemeClr val="tx1">
                    <a:lumMod val="50000"/>
                    <a:lumOff val="50000"/>
                  </a:schemeClr>
                </a:solidFill>
                <a:latin typeface="Arial" pitchFamily="34" charset="0"/>
                <a:cs typeface="Arial" pitchFamily="34" charset="0"/>
              </a:rPr>
              <a:t>.</a:t>
            </a:r>
            <a:endParaRPr lang="he-IL" sz="1601" dirty="0">
              <a:solidFill>
                <a:schemeClr val="tx1">
                  <a:lumMod val="50000"/>
                  <a:lumOff val="50000"/>
                </a:schemeClr>
              </a:solidFill>
              <a:latin typeface="Arial" pitchFamily="34" charset="0"/>
              <a:cs typeface="Arial" pitchFamily="34" charset="0"/>
            </a:endParaRPr>
          </a:p>
        </p:txBody>
      </p:sp>
      <p:sp>
        <p:nvSpPr>
          <p:cNvPr id="33" name="TextBox 32">
            <a:extLst>
              <a:ext uri="{FF2B5EF4-FFF2-40B4-BE49-F238E27FC236}">
                <a16:creationId xmlns:a16="http://schemas.microsoft.com/office/drawing/2014/main" id="{E272DF31-42E4-4F37-A13C-22AF4B97BFF8}"/>
              </a:ext>
            </a:extLst>
          </p:cNvPr>
          <p:cNvSpPr txBox="1"/>
          <p:nvPr/>
        </p:nvSpPr>
        <p:spPr>
          <a:xfrm>
            <a:off x="1028700" y="6802869"/>
            <a:ext cx="4889914" cy="1600951"/>
          </a:xfrm>
          <a:prstGeom prst="rect">
            <a:avLst/>
          </a:prstGeom>
          <a:noFill/>
        </p:spPr>
        <p:txBody>
          <a:bodyPr wrap="square" rtlCol="1">
            <a:spAutoFit/>
          </a:bodyPr>
          <a:lstStyle/>
          <a:p>
            <a:pPr algn="r" rtl="1">
              <a:lnSpc>
                <a:spcPct val="150000"/>
              </a:lnSpc>
              <a:spcAft>
                <a:spcPts val="600"/>
              </a:spcAft>
            </a:pPr>
            <a:r>
              <a:rPr lang="he-IL" sz="1600" b="1" dirty="0">
                <a:solidFill>
                  <a:schemeClr val="accent4"/>
                </a:solidFill>
              </a:rPr>
              <a:t>הילד מסרב לחזור מהביקור | </a:t>
            </a:r>
          </a:p>
          <a:p>
            <a:pPr algn="r" rtl="1">
              <a:lnSpc>
                <a:spcPct val="150000"/>
              </a:lnSpc>
              <a:spcAft>
                <a:spcPts val="600"/>
              </a:spcAft>
            </a:pPr>
            <a:r>
              <a:rPr lang="he-IL" sz="1600" b="1" dirty="0">
                <a:solidFill>
                  <a:schemeClr val="tx1">
                    <a:lumMod val="50000"/>
                    <a:lumOff val="50000"/>
                  </a:schemeClr>
                </a:solidFill>
              </a:rPr>
              <a:t>שירה ביקרה בבית משפחתה הביולוגית החג ולא חזרה. מברור איתה עולה כי היא מסרבת לחזור לכפר (כל פעם מסיבה אחרת שהיא מעלה).</a:t>
            </a:r>
          </a:p>
        </p:txBody>
      </p:sp>
      <p:sp>
        <p:nvSpPr>
          <p:cNvPr id="38" name="TextBox 37">
            <a:extLst>
              <a:ext uri="{FF2B5EF4-FFF2-40B4-BE49-F238E27FC236}">
                <a16:creationId xmlns:a16="http://schemas.microsoft.com/office/drawing/2014/main" id="{E7D325CD-E683-4718-9F9E-64C008311154}"/>
              </a:ext>
            </a:extLst>
          </p:cNvPr>
          <p:cNvSpPr txBox="1"/>
          <p:nvPr/>
        </p:nvSpPr>
        <p:spPr>
          <a:xfrm>
            <a:off x="1028700" y="8310365"/>
            <a:ext cx="4889914" cy="1154675"/>
          </a:xfrm>
          <a:prstGeom prst="rect">
            <a:avLst/>
          </a:prstGeom>
          <a:noFill/>
        </p:spPr>
        <p:txBody>
          <a:bodyPr wrap="square" rtlCol="1">
            <a:spAutoFit/>
          </a:bodyPr>
          <a:lstStyle/>
          <a:p>
            <a:pPr algn="r" rtl="1">
              <a:lnSpc>
                <a:spcPct val="150000"/>
              </a:lnSpc>
              <a:spcAft>
                <a:spcPts val="600"/>
              </a:spcAft>
              <a:buClr>
                <a:schemeClr val="accent4"/>
              </a:buClr>
            </a:pPr>
            <a:r>
              <a:rPr lang="he-IL" sz="1600" dirty="0">
                <a:solidFill>
                  <a:schemeClr val="tx1">
                    <a:lumMod val="50000"/>
                    <a:lumOff val="50000"/>
                  </a:schemeClr>
                </a:solidFill>
                <a:latin typeface="Arial" pitchFamily="34" charset="0"/>
                <a:cs typeface="Arial" pitchFamily="34" charset="0"/>
              </a:rPr>
              <a:t>במצב זה נדרשת מעורבות </a:t>
            </a:r>
            <a:r>
              <a:rPr lang="he-IL" sz="1600" dirty="0" err="1">
                <a:solidFill>
                  <a:schemeClr val="tx1">
                    <a:lumMod val="50000"/>
                    <a:lumOff val="50000"/>
                  </a:schemeClr>
                </a:solidFill>
                <a:latin typeface="Arial" pitchFamily="34" charset="0"/>
                <a:cs typeface="Arial" pitchFamily="34" charset="0"/>
              </a:rPr>
              <a:t>העו"ס</a:t>
            </a:r>
            <a:r>
              <a:rPr lang="he-IL" sz="1600" dirty="0">
                <a:solidFill>
                  <a:schemeClr val="tx1">
                    <a:lumMod val="50000"/>
                    <a:lumOff val="50000"/>
                  </a:schemeClr>
                </a:solidFill>
                <a:latin typeface="Arial" pitchFamily="34" charset="0"/>
                <a:cs typeface="Arial" pitchFamily="34" charset="0"/>
              </a:rPr>
              <a:t>, המשפחה הביולוגית וגורם בצוות שקרוב לילד. בנוסף יש להתייחס לילדים במשפחתון ולשוחח איתם כדי למנוע מהם לחקות את המצב.</a:t>
            </a:r>
            <a:endParaRPr lang="he-IL" sz="1601" dirty="0">
              <a:solidFill>
                <a:schemeClr val="tx1">
                  <a:lumMod val="50000"/>
                  <a:lumOff val="50000"/>
                </a:schemeClr>
              </a:solidFill>
              <a:latin typeface="Arial" pitchFamily="34" charset="0"/>
              <a:cs typeface="Arial" pitchFamily="34" charset="0"/>
            </a:endParaRPr>
          </a:p>
        </p:txBody>
      </p:sp>
      <p:sp>
        <p:nvSpPr>
          <p:cNvPr id="25" name="מלבן 24">
            <a:hlinkClick r:id="" action="ppaction://hlinkshowjump?jump=nextslide"/>
            <a:extLst>
              <a:ext uri="{FF2B5EF4-FFF2-40B4-BE49-F238E27FC236}">
                <a16:creationId xmlns:a16="http://schemas.microsoft.com/office/drawing/2014/main" id="{B62BFF12-4497-4FB0-9EE4-630B38299D67}"/>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a:hlinkClick r:id="" action="ppaction://hlinkshowjump?jump=previousslide"/>
            <a:extLst>
              <a:ext uri="{FF2B5EF4-FFF2-40B4-BE49-F238E27FC236}">
                <a16:creationId xmlns:a16="http://schemas.microsoft.com/office/drawing/2014/main" id="{7FF67D51-25D8-4C6E-B812-97007BF31F62}"/>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לבן 30">
            <a:hlinkClick r:id="rId4" action="ppaction://hlinksldjump"/>
            <a:extLst>
              <a:ext uri="{FF2B5EF4-FFF2-40B4-BE49-F238E27FC236}">
                <a16:creationId xmlns:a16="http://schemas.microsoft.com/office/drawing/2014/main" id="{C33A7FD4-9005-4A23-9E83-EA5FD98E79BB}"/>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לבן 31">
            <a:hlinkClick r:id="rId5" action="ppaction://hlinksldjump"/>
            <a:extLst>
              <a:ext uri="{FF2B5EF4-FFF2-40B4-BE49-F238E27FC236}">
                <a16:creationId xmlns:a16="http://schemas.microsoft.com/office/drawing/2014/main" id="{4F1228BA-E906-4221-8C89-1F1467DE3D83}"/>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ציין מיקום של מספר שקופית 3">
            <a:extLst>
              <a:ext uri="{FF2B5EF4-FFF2-40B4-BE49-F238E27FC236}">
                <a16:creationId xmlns:a16="http://schemas.microsoft.com/office/drawing/2014/main" id="{B4A37C15-5CC3-4D0A-A65B-6A30B2301F14}"/>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153</a:t>
            </a:fld>
            <a:endParaRPr lang="he-IL" dirty="0"/>
          </a:p>
        </p:txBody>
      </p:sp>
    </p:spTree>
    <p:extLst>
      <p:ext uri="{BB962C8B-B14F-4D97-AF65-F5344CB8AC3E}">
        <p14:creationId xmlns:p14="http://schemas.microsoft.com/office/powerpoint/2010/main" val="133894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7739334"/>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grpSp>
        <p:nvGrpSpPr>
          <p:cNvPr id="2" name="קבוצה 1">
            <a:extLst>
              <a:ext uri="{FF2B5EF4-FFF2-40B4-BE49-F238E27FC236}">
                <a16:creationId xmlns:a16="http://schemas.microsoft.com/office/drawing/2014/main" id="{6C281DAE-35A8-4566-951C-5F0315BEA720}"/>
              </a:ext>
            </a:extLst>
          </p:cNvPr>
          <p:cNvGrpSpPr/>
          <p:nvPr/>
        </p:nvGrpSpPr>
        <p:grpSpPr>
          <a:xfrm>
            <a:off x="947860" y="2374210"/>
            <a:ext cx="5541775" cy="6697752"/>
            <a:chOff x="947860" y="4765716"/>
            <a:chExt cx="5541775" cy="6697752"/>
          </a:xfrm>
        </p:grpSpPr>
        <p:sp>
          <p:nvSpPr>
            <p:cNvPr id="27" name="TextBox 26">
              <a:extLst>
                <a:ext uri="{FF2B5EF4-FFF2-40B4-BE49-F238E27FC236}">
                  <a16:creationId xmlns:a16="http://schemas.microsoft.com/office/drawing/2014/main" id="{B1A0565D-1299-47A4-94BC-7F2C1622E119}"/>
                </a:ext>
              </a:extLst>
            </p:cNvPr>
            <p:cNvSpPr txBox="1"/>
            <p:nvPr/>
          </p:nvSpPr>
          <p:spPr>
            <a:xfrm>
              <a:off x="973395" y="4765716"/>
              <a:ext cx="5516240" cy="496996"/>
            </a:xfrm>
            <a:prstGeom prst="rect">
              <a:avLst/>
            </a:prstGeom>
            <a:noFill/>
          </p:spPr>
          <p:txBody>
            <a:bodyPr wrap="square" lIns="36000" rtlCol="1">
              <a:spAutoFit/>
            </a:bodyPr>
            <a:lstStyle/>
            <a:p>
              <a:pPr algn="r" rtl="1">
                <a:lnSpc>
                  <a:spcPct val="150000"/>
                </a:lnSpc>
                <a:spcAft>
                  <a:spcPts val="600"/>
                </a:spcAft>
              </a:pPr>
              <a:r>
                <a:rPr lang="he-IL" sz="2000" b="1" dirty="0">
                  <a:solidFill>
                    <a:schemeClr val="accent4"/>
                  </a:solidFill>
                </a:rPr>
                <a:t>הישארות בכפר בחגים וסופי שבוע</a:t>
              </a:r>
              <a:endParaRPr lang="he-IL" sz="2000" b="1" dirty="0">
                <a:solidFill>
                  <a:schemeClr val="accent4"/>
                </a:solidFill>
                <a:latin typeface="Arial" pitchFamily="34" charset="0"/>
                <a:cs typeface="Arial" pitchFamily="34" charset="0"/>
              </a:endParaRPr>
            </a:p>
          </p:txBody>
        </p:sp>
        <p:sp>
          <p:nvSpPr>
            <p:cNvPr id="31" name="TextBox 30">
              <a:extLst>
                <a:ext uri="{FF2B5EF4-FFF2-40B4-BE49-F238E27FC236}">
                  <a16:creationId xmlns:a16="http://schemas.microsoft.com/office/drawing/2014/main" id="{8824B5A0-E103-4798-ABAE-4B7CDE1D09B0}"/>
                </a:ext>
              </a:extLst>
            </p:cNvPr>
            <p:cNvSpPr txBox="1"/>
            <p:nvPr/>
          </p:nvSpPr>
          <p:spPr>
            <a:xfrm>
              <a:off x="947860" y="5258308"/>
              <a:ext cx="5516240" cy="6205160"/>
            </a:xfrm>
            <a:prstGeom prst="rect">
              <a:avLst/>
            </a:prstGeom>
            <a:noFill/>
          </p:spPr>
          <p:txBody>
            <a:bodyPr wrap="square" rtlCol="1">
              <a:spAutoFit/>
            </a:bodyPr>
            <a:lstStyle/>
            <a:p>
              <a:pPr algn="r" rtl="1">
                <a:lnSpc>
                  <a:spcPct val="150000"/>
                </a:lnSpc>
                <a:spcAft>
                  <a:spcPts val="600"/>
                </a:spcAft>
                <a:buClr>
                  <a:schemeClr val="accent4"/>
                </a:buClr>
              </a:pPr>
              <a:r>
                <a:rPr lang="he-IL" sz="1601" dirty="0">
                  <a:solidFill>
                    <a:schemeClr val="tx1">
                      <a:lumMod val="50000"/>
                      <a:lumOff val="50000"/>
                    </a:schemeClr>
                  </a:solidFill>
                </a:rPr>
                <a:t>בכל שבת או חג ישנם ילדים שנשארים בכפר. פעמים רבות ההישארות בכפר עשויה להיות מלווה בתחושת בדידות ועצבות.</a:t>
              </a:r>
              <a:br>
                <a:rPr lang="en-US" sz="1601" dirty="0">
                  <a:solidFill>
                    <a:schemeClr val="tx1">
                      <a:lumMod val="50000"/>
                      <a:lumOff val="50000"/>
                    </a:schemeClr>
                  </a:solidFill>
                </a:rPr>
              </a:br>
              <a:r>
                <a:rPr lang="he-IL" sz="1601" dirty="0">
                  <a:solidFill>
                    <a:schemeClr val="tx1">
                      <a:lumMod val="50000"/>
                      <a:lumOff val="50000"/>
                    </a:schemeClr>
                  </a:solidFill>
                </a:rPr>
                <a:t>ניתן לילדים את תחושת המשפחתיות ככל שניתן.</a:t>
              </a:r>
            </a:p>
            <a:p>
              <a:pPr marL="285750" indent="-285750" algn="r" rtl="1">
                <a:lnSpc>
                  <a:spcPct val="150000"/>
                </a:lnSpc>
                <a:spcAft>
                  <a:spcPts val="600"/>
                </a:spcAft>
                <a:buClr>
                  <a:schemeClr val="accent4"/>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החגים נחגגים ברמת הכפר (ראש השנה, ערב פסח, ל"ג בעומר וכדומה). כך גם ערבי שישי.</a:t>
              </a:r>
            </a:p>
            <a:p>
              <a:pPr marL="285750" indent="-285750" algn="r" rtl="1">
                <a:lnSpc>
                  <a:spcPct val="150000"/>
                </a:lnSpc>
                <a:spcAft>
                  <a:spcPts val="600"/>
                </a:spcAft>
                <a:buClr>
                  <a:schemeClr val="accent4"/>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בימי שישי ב- 16:00מתקיימת הפעלה בהובלת </a:t>
              </a:r>
              <a:r>
                <a:rPr lang="he-IL" sz="1601" dirty="0" err="1">
                  <a:solidFill>
                    <a:schemeClr val="tx1">
                      <a:lumMod val="50000"/>
                      <a:lumOff val="50000"/>
                    </a:schemeClr>
                  </a:solidFill>
                  <a:latin typeface="Arial" pitchFamily="34" charset="0"/>
                  <a:cs typeface="Arial" pitchFamily="34" charset="0"/>
                </a:rPr>
                <a:t>הש"ש</a:t>
              </a:r>
              <a:r>
                <a:rPr lang="he-IL" sz="1601" dirty="0">
                  <a:solidFill>
                    <a:schemeClr val="tx1">
                      <a:lumMod val="50000"/>
                      <a:lumOff val="50000"/>
                    </a:schemeClr>
                  </a:solidFill>
                  <a:latin typeface="Arial" pitchFamily="34" charset="0"/>
                  <a:cs typeface="Arial" pitchFamily="34" charset="0"/>
                </a:rPr>
                <a:t>.</a:t>
              </a:r>
            </a:p>
            <a:p>
              <a:pPr marL="285750" indent="-285750" algn="r" rtl="1">
                <a:lnSpc>
                  <a:spcPct val="150000"/>
                </a:lnSpc>
                <a:spcAft>
                  <a:spcPts val="600"/>
                </a:spcAft>
                <a:buClr>
                  <a:schemeClr val="accent4"/>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בערב, לאחר הארוחה, מתקיימת מסיבת דיסקו בכפר.</a:t>
              </a:r>
            </a:p>
            <a:p>
              <a:pPr marL="285750" indent="-285750" algn="r" rtl="1">
                <a:lnSpc>
                  <a:spcPct val="150000"/>
                </a:lnSpc>
                <a:spcAft>
                  <a:spcPts val="600"/>
                </a:spcAft>
                <a:buClr>
                  <a:schemeClr val="accent4"/>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במקרים בהם ישנה מסגרת חברתית נוספת בה הילדים יכולים להשתלב (מדורת ל"ג בעומר כיתתית, מסיבת כיתה בערב שישי וכדומה), נעודד אותם להשתתף. ההשתתפות מלווה במספר כללי התנהגות חשובים:</a:t>
              </a:r>
            </a:p>
            <a:p>
              <a:pPr marL="742923" lvl="1" indent="-285750" algn="r" rtl="1">
                <a:spcAft>
                  <a:spcPts val="600"/>
                </a:spcAft>
                <a:buClr>
                  <a:schemeClr val="accent4"/>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הילד מחויב לעדכן לאן הוא הולך ועם מי.</a:t>
              </a:r>
            </a:p>
            <a:p>
              <a:pPr marL="742923" lvl="1" indent="-285750" algn="r" rtl="1">
                <a:spcAft>
                  <a:spcPts val="600"/>
                </a:spcAft>
                <a:buClr>
                  <a:schemeClr val="accent4"/>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תמיד נגדיר שעת חזרה בה הילד מחויב לעמוד.</a:t>
              </a:r>
            </a:p>
            <a:p>
              <a:pPr marL="742923" lvl="1" indent="-285750" algn="r" rtl="1">
                <a:spcAft>
                  <a:spcPts val="600"/>
                </a:spcAft>
                <a:buClr>
                  <a:schemeClr val="accent4"/>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אסור לשתות אלכוהול.</a:t>
              </a:r>
            </a:p>
            <a:p>
              <a:pPr marL="285750" indent="-285750" algn="r" rtl="1">
                <a:lnSpc>
                  <a:spcPct val="150000"/>
                </a:lnSpc>
                <a:spcAft>
                  <a:spcPts val="600"/>
                </a:spcAft>
                <a:buClr>
                  <a:schemeClr val="accent4"/>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בשבת ההשכמה מאוחרת יותר. במהלך השבת מתקיימת הפעלה בהובלת </a:t>
              </a:r>
              <a:r>
                <a:rPr lang="he-IL" sz="1601" dirty="0" err="1">
                  <a:solidFill>
                    <a:schemeClr val="tx1">
                      <a:lumMod val="50000"/>
                      <a:lumOff val="50000"/>
                    </a:schemeClr>
                  </a:solidFill>
                  <a:latin typeface="Arial" pitchFamily="34" charset="0"/>
                  <a:cs typeface="Arial" pitchFamily="34" charset="0"/>
                </a:rPr>
                <a:t>הש"ש</a:t>
              </a:r>
              <a:r>
                <a:rPr lang="he-IL" sz="1601" dirty="0">
                  <a:solidFill>
                    <a:schemeClr val="tx1">
                      <a:lumMod val="50000"/>
                      <a:lumOff val="50000"/>
                    </a:schemeClr>
                  </a:solidFill>
                  <a:latin typeface="Arial" pitchFamily="34" charset="0"/>
                  <a:cs typeface="Arial" pitchFamily="34" charset="0"/>
                </a:rPr>
                <a:t> וכן ישנו זמן חופשי.</a:t>
              </a:r>
            </a:p>
          </p:txBody>
        </p:sp>
      </p:gr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חגים וסופי שבוע</a:t>
            </a:r>
          </a:p>
        </p:txBody>
      </p:sp>
      <p:sp>
        <p:nvSpPr>
          <p:cNvPr id="24" name="מלבן 23">
            <a:hlinkClick r:id="" action="ppaction://hlinkshowjump?jump=nextslide"/>
            <a:extLst>
              <a:ext uri="{FF2B5EF4-FFF2-40B4-BE49-F238E27FC236}">
                <a16:creationId xmlns:a16="http://schemas.microsoft.com/office/drawing/2014/main" id="{85A80729-A479-4AAE-ADA6-04FB8476A38E}"/>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a:hlinkClick r:id="" action="ppaction://hlinkshowjump?jump=previousslide"/>
            <a:extLst>
              <a:ext uri="{FF2B5EF4-FFF2-40B4-BE49-F238E27FC236}">
                <a16:creationId xmlns:a16="http://schemas.microsoft.com/office/drawing/2014/main" id="{289A6765-3AD9-43F8-BA45-AA7427946E4E}"/>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25">
            <a:hlinkClick r:id="rId2" action="ppaction://hlinksldjump"/>
            <a:extLst>
              <a:ext uri="{FF2B5EF4-FFF2-40B4-BE49-F238E27FC236}">
                <a16:creationId xmlns:a16="http://schemas.microsoft.com/office/drawing/2014/main" id="{0B87DB02-BD4F-4616-8A68-7CF483C8EA3E}"/>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a:hlinkClick r:id="rId3" action="ppaction://hlinksldjump"/>
            <a:extLst>
              <a:ext uri="{FF2B5EF4-FFF2-40B4-BE49-F238E27FC236}">
                <a16:creationId xmlns:a16="http://schemas.microsoft.com/office/drawing/2014/main" id="{25430070-AED4-4C35-8CF1-07D6E7F34DCE}"/>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ציין מיקום של מספר שקופית 3">
            <a:extLst>
              <a:ext uri="{FF2B5EF4-FFF2-40B4-BE49-F238E27FC236}">
                <a16:creationId xmlns:a16="http://schemas.microsoft.com/office/drawing/2014/main" id="{419504CA-542A-4604-9E9E-57C1B61186B9}"/>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154</a:t>
            </a:fld>
            <a:endParaRPr lang="he-IL" dirty="0"/>
          </a:p>
        </p:txBody>
      </p:sp>
    </p:spTree>
    <p:extLst>
      <p:ext uri="{BB962C8B-B14F-4D97-AF65-F5344CB8AC3E}">
        <p14:creationId xmlns:p14="http://schemas.microsoft.com/office/powerpoint/2010/main" val="415731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761378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0" name="TextBox 39">
            <a:extLst>
              <a:ext uri="{FF2B5EF4-FFF2-40B4-BE49-F238E27FC236}">
                <a16:creationId xmlns:a16="http://schemas.microsoft.com/office/drawing/2014/main" id="{60992F3C-67D2-4C17-AB2E-7F5D4F277B33}"/>
              </a:ext>
            </a:extLst>
          </p:cNvPr>
          <p:cNvSpPr txBox="1"/>
          <p:nvPr/>
        </p:nvSpPr>
        <p:spPr>
          <a:xfrm>
            <a:off x="973395" y="2427381"/>
            <a:ext cx="5516240" cy="1971309"/>
          </a:xfrm>
          <a:prstGeom prst="rect">
            <a:avLst/>
          </a:prstGeom>
          <a:noFill/>
        </p:spPr>
        <p:txBody>
          <a:bodyPr wrap="square" lIns="36000" rtlCol="1">
            <a:spAutoFit/>
          </a:bodyPr>
          <a:lstStyle/>
          <a:p>
            <a:pPr algn="r" rtl="1">
              <a:lnSpc>
                <a:spcPct val="150000"/>
              </a:lnSpc>
              <a:spcAft>
                <a:spcPts val="600"/>
              </a:spcAft>
            </a:pPr>
            <a:r>
              <a:rPr lang="he-IL" sz="1601" dirty="0">
                <a:solidFill>
                  <a:schemeClr val="tx1">
                    <a:lumMod val="50000"/>
                    <a:lumOff val="50000"/>
                  </a:schemeClr>
                </a:solidFill>
              </a:rPr>
              <a:t>החופש הגדול מהווה פרק זמן מאתגר עבור ילדים באופן כללי ובמיוחד עבור ילדי הכפר. השמירה על השגרה וסדר היום - מה שנותן יציבות ובטחון לילדים - מתערערים ברגע.</a:t>
            </a:r>
          </a:p>
          <a:p>
            <a:pPr algn="r" rtl="1">
              <a:lnSpc>
                <a:spcPct val="150000"/>
              </a:lnSpc>
              <a:spcAft>
                <a:spcPts val="600"/>
              </a:spcAft>
            </a:pPr>
            <a:r>
              <a:rPr lang="he-IL" sz="1601" dirty="0">
                <a:solidFill>
                  <a:schemeClr val="tx1">
                    <a:lumMod val="50000"/>
                    <a:lumOff val="50000"/>
                  </a:schemeClr>
                </a:solidFill>
                <a:latin typeface="Arial" pitchFamily="34" charset="0"/>
                <a:cs typeface="Arial" pitchFamily="34" charset="0"/>
              </a:rPr>
              <a:t>במהלך החופש ישנם מחזורי יציאה למשפחה הביולוגית / המארחת למשך 7-10 ימים, אך שאר הזמן מוקדש לפעילויות מגוונות.</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החופש הגדול</a:t>
            </a:r>
          </a:p>
        </p:txBody>
      </p:sp>
      <p:sp>
        <p:nvSpPr>
          <p:cNvPr id="7" name="מלבן 6">
            <a:extLst>
              <a:ext uri="{FF2B5EF4-FFF2-40B4-BE49-F238E27FC236}">
                <a16:creationId xmlns:a16="http://schemas.microsoft.com/office/drawing/2014/main" id="{8953FB6C-5231-43DB-8E38-42949F050506}"/>
              </a:ext>
            </a:extLst>
          </p:cNvPr>
          <p:cNvSpPr/>
          <p:nvPr/>
        </p:nvSpPr>
        <p:spPr>
          <a:xfrm>
            <a:off x="3779837" y="2064160"/>
            <a:ext cx="3174306" cy="376526"/>
          </a:xfrm>
          <a:prstGeom prst="rect">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אתגרי החופש הגדול ודרכי התמודדות</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51" name="TextBox 50">
            <a:extLst>
              <a:ext uri="{FF2B5EF4-FFF2-40B4-BE49-F238E27FC236}">
                <a16:creationId xmlns:a16="http://schemas.microsoft.com/office/drawing/2014/main" id="{63DF073E-8C57-4FC7-B087-A45541F6AF1E}"/>
              </a:ext>
            </a:extLst>
          </p:cNvPr>
          <p:cNvSpPr txBox="1"/>
          <p:nvPr/>
        </p:nvSpPr>
        <p:spPr>
          <a:xfrm>
            <a:off x="973395" y="4442160"/>
            <a:ext cx="5516240" cy="496996"/>
          </a:xfrm>
          <a:prstGeom prst="rect">
            <a:avLst/>
          </a:prstGeom>
          <a:noFill/>
        </p:spPr>
        <p:txBody>
          <a:bodyPr wrap="square" lIns="36000" rtlCol="1">
            <a:spAutoFit/>
          </a:bodyPr>
          <a:lstStyle/>
          <a:p>
            <a:pPr algn="r" rtl="1">
              <a:lnSpc>
                <a:spcPct val="150000"/>
              </a:lnSpc>
              <a:spcAft>
                <a:spcPts val="600"/>
              </a:spcAft>
            </a:pPr>
            <a:r>
              <a:rPr lang="he-IL" sz="2000" b="1" dirty="0">
                <a:solidFill>
                  <a:schemeClr val="accent4"/>
                </a:solidFill>
              </a:rPr>
              <a:t>כיצד אנו מתמודדים עם מורכבויות החופש?</a:t>
            </a:r>
            <a:endParaRPr lang="he-IL" sz="2000" b="1" dirty="0">
              <a:solidFill>
                <a:schemeClr val="accent4"/>
              </a:solidFill>
              <a:latin typeface="Arial" pitchFamily="34" charset="0"/>
              <a:cs typeface="Arial" pitchFamily="34" charset="0"/>
            </a:endParaRPr>
          </a:p>
        </p:txBody>
      </p:sp>
      <p:sp>
        <p:nvSpPr>
          <p:cNvPr id="42" name="TextBox 41">
            <a:extLst>
              <a:ext uri="{FF2B5EF4-FFF2-40B4-BE49-F238E27FC236}">
                <a16:creationId xmlns:a16="http://schemas.microsoft.com/office/drawing/2014/main" id="{5A5F7AB6-26AD-430D-BF1E-FACEC275760D}"/>
              </a:ext>
            </a:extLst>
          </p:cNvPr>
          <p:cNvSpPr txBox="1"/>
          <p:nvPr/>
        </p:nvSpPr>
        <p:spPr>
          <a:xfrm>
            <a:off x="973395" y="4838925"/>
            <a:ext cx="5516240" cy="416011"/>
          </a:xfrm>
          <a:prstGeom prst="rect">
            <a:avLst/>
          </a:prstGeom>
          <a:noFill/>
        </p:spPr>
        <p:txBody>
          <a:bodyPr wrap="square" lIns="36000" rtlCol="1">
            <a:spAutoFit/>
          </a:bodyPr>
          <a:lstStyle/>
          <a:p>
            <a:pPr algn="r" rtl="1">
              <a:lnSpc>
                <a:spcPct val="150000"/>
              </a:lnSpc>
              <a:spcAft>
                <a:spcPts val="600"/>
              </a:spcAft>
            </a:pPr>
            <a:r>
              <a:rPr lang="he-IL" sz="1600" b="1" dirty="0">
                <a:solidFill>
                  <a:schemeClr val="accent4"/>
                </a:solidFill>
              </a:rPr>
              <a:t>התארגנות ותכנון מבעוד מועד</a:t>
            </a:r>
            <a:endParaRPr lang="he-IL" sz="1600" b="1" dirty="0">
              <a:solidFill>
                <a:schemeClr val="accent4"/>
              </a:solidFill>
              <a:latin typeface="Arial" pitchFamily="34" charset="0"/>
              <a:cs typeface="Arial" pitchFamily="34" charset="0"/>
            </a:endParaRPr>
          </a:p>
        </p:txBody>
      </p:sp>
      <p:sp>
        <p:nvSpPr>
          <p:cNvPr id="43" name="TextBox 42">
            <a:extLst>
              <a:ext uri="{FF2B5EF4-FFF2-40B4-BE49-F238E27FC236}">
                <a16:creationId xmlns:a16="http://schemas.microsoft.com/office/drawing/2014/main" id="{520BFC7E-9864-4C31-9CFA-5F0F1434D2E8}"/>
              </a:ext>
            </a:extLst>
          </p:cNvPr>
          <p:cNvSpPr txBox="1"/>
          <p:nvPr/>
        </p:nvSpPr>
        <p:spPr>
          <a:xfrm>
            <a:off x="769970" y="5227387"/>
            <a:ext cx="5719665" cy="785793"/>
          </a:xfrm>
          <a:prstGeom prst="rect">
            <a:avLst/>
          </a:prstGeom>
          <a:noFill/>
        </p:spPr>
        <p:txBody>
          <a:bodyPr wrap="square" lIns="36000" rtlCol="1">
            <a:spAutoFit/>
          </a:bodyPr>
          <a:lstStyle/>
          <a:p>
            <a:pPr algn="r" rtl="1">
              <a:lnSpc>
                <a:spcPct val="150000"/>
              </a:lnSpc>
              <a:spcAft>
                <a:spcPts val="600"/>
              </a:spcAft>
            </a:pPr>
            <a:r>
              <a:rPr lang="he-IL" sz="1601" dirty="0">
                <a:solidFill>
                  <a:schemeClr val="tx1">
                    <a:lumMod val="50000"/>
                    <a:lumOff val="50000"/>
                  </a:schemeClr>
                </a:solidFill>
              </a:rPr>
              <a:t>ההכנה לחופש הגדול מתבצעת על ידי רכז החינוך האחראי מאפריל. חשוב וכדאי לחשוב על רעיונות שיתאימו לילדי המשפחתון שלכם.</a:t>
            </a:r>
            <a:endParaRPr lang="he-IL" sz="1601" dirty="0">
              <a:solidFill>
                <a:schemeClr val="tx1">
                  <a:lumMod val="50000"/>
                  <a:lumOff val="50000"/>
                </a:schemeClr>
              </a:solidFill>
              <a:latin typeface="Arial" pitchFamily="34" charset="0"/>
              <a:cs typeface="Arial" pitchFamily="34" charset="0"/>
            </a:endParaRPr>
          </a:p>
        </p:txBody>
      </p:sp>
      <p:sp>
        <p:nvSpPr>
          <p:cNvPr id="44" name="TextBox 43">
            <a:extLst>
              <a:ext uri="{FF2B5EF4-FFF2-40B4-BE49-F238E27FC236}">
                <a16:creationId xmlns:a16="http://schemas.microsoft.com/office/drawing/2014/main" id="{99CCE128-1F5C-4436-91FA-6C4E16FB1AF9}"/>
              </a:ext>
            </a:extLst>
          </p:cNvPr>
          <p:cNvSpPr txBox="1"/>
          <p:nvPr/>
        </p:nvSpPr>
        <p:spPr>
          <a:xfrm>
            <a:off x="973395" y="6122893"/>
            <a:ext cx="5516240" cy="416011"/>
          </a:xfrm>
          <a:prstGeom prst="rect">
            <a:avLst/>
          </a:prstGeom>
          <a:noFill/>
        </p:spPr>
        <p:txBody>
          <a:bodyPr wrap="square" lIns="36000" rtlCol="1">
            <a:spAutoFit/>
          </a:bodyPr>
          <a:lstStyle/>
          <a:p>
            <a:pPr algn="r" rtl="1">
              <a:lnSpc>
                <a:spcPct val="150000"/>
              </a:lnSpc>
              <a:spcAft>
                <a:spcPts val="600"/>
              </a:spcAft>
            </a:pPr>
            <a:r>
              <a:rPr lang="he-IL" sz="1600" b="1" dirty="0">
                <a:solidFill>
                  <a:schemeClr val="accent4"/>
                </a:solidFill>
              </a:rPr>
              <a:t>הקפדה על סדר היום (גם בחופש)</a:t>
            </a:r>
            <a:endParaRPr lang="he-IL" sz="1600" b="1" dirty="0">
              <a:solidFill>
                <a:schemeClr val="accent4"/>
              </a:solidFill>
              <a:latin typeface="Arial" pitchFamily="34" charset="0"/>
              <a:cs typeface="Arial" pitchFamily="34" charset="0"/>
            </a:endParaRPr>
          </a:p>
        </p:txBody>
      </p:sp>
      <p:graphicFrame>
        <p:nvGraphicFramePr>
          <p:cNvPr id="2" name="טבלה 1">
            <a:extLst>
              <a:ext uri="{FF2B5EF4-FFF2-40B4-BE49-F238E27FC236}">
                <a16:creationId xmlns:a16="http://schemas.microsoft.com/office/drawing/2014/main" id="{9FA7E371-6BCB-460D-A6A7-595A1F17FC1F}"/>
              </a:ext>
            </a:extLst>
          </p:cNvPr>
          <p:cNvGraphicFramePr>
            <a:graphicFrameLocks noGrp="1"/>
          </p:cNvGraphicFramePr>
          <p:nvPr>
            <p:extLst>
              <p:ext uri="{D42A27DB-BD31-4B8C-83A1-F6EECF244321}">
                <p14:modId xmlns:p14="http://schemas.microsoft.com/office/powerpoint/2010/main" val="272185413"/>
              </p:ext>
            </p:extLst>
          </p:nvPr>
        </p:nvGraphicFramePr>
        <p:xfrm>
          <a:off x="1743074" y="6677009"/>
          <a:ext cx="4582222" cy="2966720"/>
        </p:xfrm>
        <a:graphic>
          <a:graphicData uri="http://schemas.openxmlformats.org/drawingml/2006/table">
            <a:tbl>
              <a:tblPr rtl="1">
                <a:tableStyleId>{5C22544A-7EE6-4342-B048-85BDC9FD1C3A}</a:tableStyleId>
              </a:tblPr>
              <a:tblGrid>
                <a:gridCol w="1962846">
                  <a:extLst>
                    <a:ext uri="{9D8B030D-6E8A-4147-A177-3AD203B41FA5}">
                      <a16:colId xmlns:a16="http://schemas.microsoft.com/office/drawing/2014/main" val="307137893"/>
                    </a:ext>
                  </a:extLst>
                </a:gridCol>
                <a:gridCol w="2619376">
                  <a:extLst>
                    <a:ext uri="{9D8B030D-6E8A-4147-A177-3AD203B41FA5}">
                      <a16:colId xmlns:a16="http://schemas.microsoft.com/office/drawing/2014/main" val="141594685"/>
                    </a:ext>
                  </a:extLst>
                </a:gridCol>
              </a:tblGrid>
              <a:tr h="370840">
                <a:tc>
                  <a:txBody>
                    <a:bodyPr/>
                    <a:lstStyle/>
                    <a:p>
                      <a:pPr rtl="1"/>
                      <a:r>
                        <a:rPr lang="he-IL" sz="1400" kern="1200" dirty="0">
                          <a:solidFill>
                            <a:schemeClr val="tx1">
                              <a:lumMod val="50000"/>
                              <a:lumOff val="50000"/>
                            </a:schemeClr>
                          </a:solidFill>
                          <a:latin typeface="+mn-lt"/>
                          <a:ea typeface="+mn-ea"/>
                          <a:cs typeface="+mn-cs"/>
                        </a:rPr>
                        <a:t>עד 10:00</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r" defTabSz="755939" rtl="1" eaLnBrk="1" fontAlgn="auto" latinLnBrk="0" hangingPunct="1">
                        <a:lnSpc>
                          <a:spcPct val="100000"/>
                        </a:lnSpc>
                        <a:spcBef>
                          <a:spcPts val="0"/>
                        </a:spcBef>
                        <a:spcAft>
                          <a:spcPts val="0"/>
                        </a:spcAft>
                        <a:buClrTx/>
                        <a:buSzTx/>
                        <a:buFontTx/>
                        <a:buNone/>
                        <a:tabLst/>
                        <a:defRPr/>
                      </a:pPr>
                      <a:r>
                        <a:rPr lang="he-IL" sz="1400" kern="1200" dirty="0">
                          <a:solidFill>
                            <a:schemeClr val="tx1">
                              <a:lumMod val="50000"/>
                              <a:lumOff val="50000"/>
                            </a:schemeClr>
                          </a:solidFill>
                          <a:latin typeface="+mn-lt"/>
                          <a:ea typeface="+mn-ea"/>
                          <a:cs typeface="+mn-cs"/>
                        </a:rPr>
                        <a:t>השכמה עד 10:00 וארוחת בוקר</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17901003"/>
                  </a:ext>
                </a:extLst>
              </a:tr>
              <a:tr h="370840">
                <a:tc>
                  <a:txBody>
                    <a:bodyPr/>
                    <a:lstStyle/>
                    <a:p>
                      <a:pPr rtl="1"/>
                      <a:r>
                        <a:rPr lang="he-IL" sz="1400" kern="1200" dirty="0">
                          <a:solidFill>
                            <a:schemeClr val="tx1">
                              <a:lumMod val="50000"/>
                              <a:lumOff val="50000"/>
                            </a:schemeClr>
                          </a:solidFill>
                          <a:latin typeface="+mn-lt"/>
                          <a:ea typeface="+mn-ea"/>
                          <a:cs typeface="+mn-cs"/>
                        </a:rPr>
                        <a:t>11:00-13:00</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rtl="1"/>
                      <a:r>
                        <a:rPr lang="he-IL" sz="1400" kern="1200" dirty="0">
                          <a:solidFill>
                            <a:schemeClr val="tx1">
                              <a:lumMod val="50000"/>
                              <a:lumOff val="50000"/>
                            </a:schemeClr>
                          </a:solidFill>
                          <a:latin typeface="+mn-lt"/>
                          <a:ea typeface="+mn-ea"/>
                          <a:cs typeface="+mn-cs"/>
                        </a:rPr>
                        <a:t>פעילויות</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1222223"/>
                  </a:ext>
                </a:extLst>
              </a:tr>
              <a:tr h="370840">
                <a:tc>
                  <a:txBody>
                    <a:bodyPr/>
                    <a:lstStyle/>
                    <a:p>
                      <a:pPr rtl="1"/>
                      <a:r>
                        <a:rPr lang="he-IL" sz="1400" kern="1200" dirty="0">
                          <a:solidFill>
                            <a:schemeClr val="tx1">
                              <a:lumMod val="50000"/>
                              <a:lumOff val="50000"/>
                            </a:schemeClr>
                          </a:solidFill>
                          <a:latin typeface="+mn-lt"/>
                          <a:ea typeface="+mn-ea"/>
                          <a:cs typeface="+mn-cs"/>
                        </a:rPr>
                        <a:t>13:00-13:30</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rtl="1"/>
                      <a:r>
                        <a:rPr lang="he-IL" sz="1400" kern="1200" dirty="0">
                          <a:solidFill>
                            <a:schemeClr val="tx1">
                              <a:lumMod val="50000"/>
                              <a:lumOff val="50000"/>
                            </a:schemeClr>
                          </a:solidFill>
                          <a:latin typeface="+mn-lt"/>
                          <a:ea typeface="+mn-ea"/>
                          <a:cs typeface="+mn-cs"/>
                        </a:rPr>
                        <a:t>ארוחת צהריים</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77863837"/>
                  </a:ext>
                </a:extLst>
              </a:tr>
              <a:tr h="370840">
                <a:tc>
                  <a:txBody>
                    <a:bodyPr/>
                    <a:lstStyle/>
                    <a:p>
                      <a:pPr rtl="1"/>
                      <a:r>
                        <a:rPr lang="he-IL" sz="1400" kern="1200" dirty="0">
                          <a:solidFill>
                            <a:schemeClr val="tx1">
                              <a:lumMod val="50000"/>
                              <a:lumOff val="50000"/>
                            </a:schemeClr>
                          </a:solidFill>
                          <a:latin typeface="+mn-lt"/>
                          <a:ea typeface="+mn-ea"/>
                          <a:cs typeface="+mn-cs"/>
                        </a:rPr>
                        <a:t>13:30-16:00</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rtl="1"/>
                      <a:r>
                        <a:rPr lang="he-IL" sz="1400" kern="1200" dirty="0">
                          <a:solidFill>
                            <a:schemeClr val="tx1">
                              <a:lumMod val="50000"/>
                              <a:lumOff val="50000"/>
                            </a:schemeClr>
                          </a:solidFill>
                          <a:latin typeface="+mn-lt"/>
                          <a:ea typeface="+mn-ea"/>
                          <a:cs typeface="+mn-cs"/>
                        </a:rPr>
                        <a:t>מנוחה</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99364398"/>
                  </a:ext>
                </a:extLst>
              </a:tr>
              <a:tr h="370840">
                <a:tc>
                  <a:txBody>
                    <a:bodyPr/>
                    <a:lstStyle/>
                    <a:p>
                      <a:pPr rtl="1"/>
                      <a:r>
                        <a:rPr lang="he-IL" sz="1400" kern="1200" dirty="0">
                          <a:solidFill>
                            <a:schemeClr val="tx1">
                              <a:lumMod val="50000"/>
                              <a:lumOff val="50000"/>
                            </a:schemeClr>
                          </a:solidFill>
                          <a:latin typeface="+mn-lt"/>
                          <a:ea typeface="+mn-ea"/>
                          <a:cs typeface="+mn-cs"/>
                        </a:rPr>
                        <a:t>16:00-17:00</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rtl="1"/>
                      <a:r>
                        <a:rPr lang="he-IL" sz="1400" kern="1200" dirty="0">
                          <a:solidFill>
                            <a:schemeClr val="tx1">
                              <a:lumMod val="50000"/>
                              <a:lumOff val="50000"/>
                            </a:schemeClr>
                          </a:solidFill>
                          <a:latin typeface="+mn-lt"/>
                          <a:ea typeface="+mn-ea"/>
                          <a:cs typeface="+mn-cs"/>
                        </a:rPr>
                        <a:t>זמן חופשי</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0049441"/>
                  </a:ext>
                </a:extLst>
              </a:tr>
              <a:tr h="370840">
                <a:tc>
                  <a:txBody>
                    <a:bodyPr/>
                    <a:lstStyle/>
                    <a:p>
                      <a:pPr rtl="1"/>
                      <a:r>
                        <a:rPr lang="he-IL" sz="1400" kern="1200" dirty="0">
                          <a:solidFill>
                            <a:schemeClr val="tx1">
                              <a:lumMod val="50000"/>
                              <a:lumOff val="50000"/>
                            </a:schemeClr>
                          </a:solidFill>
                          <a:latin typeface="+mn-lt"/>
                          <a:ea typeface="+mn-ea"/>
                          <a:cs typeface="+mn-cs"/>
                        </a:rPr>
                        <a:t>17:00-19:00</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rtl="1"/>
                      <a:r>
                        <a:rPr lang="he-IL" sz="1400" kern="1200" dirty="0">
                          <a:solidFill>
                            <a:schemeClr val="tx1">
                              <a:lumMod val="50000"/>
                              <a:lumOff val="50000"/>
                            </a:schemeClr>
                          </a:solidFill>
                          <a:latin typeface="+mn-lt"/>
                          <a:ea typeface="+mn-ea"/>
                          <a:cs typeface="+mn-cs"/>
                        </a:rPr>
                        <a:t>פעילויות</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5804438"/>
                  </a:ext>
                </a:extLst>
              </a:tr>
              <a:tr h="370840">
                <a:tc>
                  <a:txBody>
                    <a:bodyPr/>
                    <a:lstStyle/>
                    <a:p>
                      <a:pPr rtl="1"/>
                      <a:r>
                        <a:rPr lang="he-IL" sz="1400" kern="1200" dirty="0">
                          <a:solidFill>
                            <a:schemeClr val="tx1">
                              <a:lumMod val="50000"/>
                              <a:lumOff val="50000"/>
                            </a:schemeClr>
                          </a:solidFill>
                          <a:latin typeface="+mn-lt"/>
                          <a:ea typeface="+mn-ea"/>
                          <a:cs typeface="+mn-cs"/>
                        </a:rPr>
                        <a:t>19:00-19:30</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rtl="1"/>
                      <a:r>
                        <a:rPr lang="he-IL" sz="1400" kern="1200" dirty="0">
                          <a:solidFill>
                            <a:schemeClr val="tx1">
                              <a:lumMod val="50000"/>
                              <a:lumOff val="50000"/>
                            </a:schemeClr>
                          </a:solidFill>
                          <a:latin typeface="+mn-lt"/>
                          <a:ea typeface="+mn-ea"/>
                          <a:cs typeface="+mn-cs"/>
                        </a:rPr>
                        <a:t>ארוחת ערב</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7978762"/>
                  </a:ext>
                </a:extLst>
              </a:tr>
              <a:tr h="370840">
                <a:tc>
                  <a:txBody>
                    <a:bodyPr/>
                    <a:lstStyle/>
                    <a:p>
                      <a:pPr rtl="1"/>
                      <a:r>
                        <a:rPr lang="he-IL" sz="1400" kern="1200" dirty="0">
                          <a:solidFill>
                            <a:schemeClr val="tx1">
                              <a:lumMod val="50000"/>
                              <a:lumOff val="50000"/>
                            </a:schemeClr>
                          </a:solidFill>
                          <a:latin typeface="+mn-lt"/>
                          <a:ea typeface="+mn-ea"/>
                          <a:cs typeface="+mn-cs"/>
                        </a:rPr>
                        <a:t>19:30 והלאה</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rtl="1"/>
                      <a:r>
                        <a:rPr lang="he-IL" sz="1400" kern="1200" dirty="0">
                          <a:solidFill>
                            <a:schemeClr val="tx1">
                              <a:lumMod val="50000"/>
                              <a:lumOff val="50000"/>
                            </a:schemeClr>
                          </a:solidFill>
                          <a:latin typeface="+mn-lt"/>
                          <a:ea typeface="+mn-ea"/>
                          <a:cs typeface="+mn-cs"/>
                        </a:rPr>
                        <a:t>פעילויות ערב</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95181689"/>
                  </a:ext>
                </a:extLst>
              </a:tr>
            </a:tbl>
          </a:graphicData>
        </a:graphic>
      </p:graphicFrame>
      <p:sp>
        <p:nvSpPr>
          <p:cNvPr id="17" name="מלבן 16">
            <a:hlinkClick r:id="" action="ppaction://hlinkshowjump?jump=nextslide"/>
            <a:extLst>
              <a:ext uri="{FF2B5EF4-FFF2-40B4-BE49-F238E27FC236}">
                <a16:creationId xmlns:a16="http://schemas.microsoft.com/office/drawing/2014/main" id="{FDDFB8B9-8BC6-4457-85BC-4979E750799A}"/>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a:hlinkClick r:id="" action="ppaction://hlinkshowjump?jump=previousslide"/>
            <a:extLst>
              <a:ext uri="{FF2B5EF4-FFF2-40B4-BE49-F238E27FC236}">
                <a16:creationId xmlns:a16="http://schemas.microsoft.com/office/drawing/2014/main" id="{F3002588-CDFB-4833-8D35-7663C28849FE}"/>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hlinkClick r:id="rId2" action="ppaction://hlinksldjump"/>
            <a:extLst>
              <a:ext uri="{FF2B5EF4-FFF2-40B4-BE49-F238E27FC236}">
                <a16:creationId xmlns:a16="http://schemas.microsoft.com/office/drawing/2014/main" id="{68391B57-9467-43CE-A0A7-581E62B03BEF}"/>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hlinkClick r:id="rId3" action="ppaction://hlinksldjump"/>
            <a:extLst>
              <a:ext uri="{FF2B5EF4-FFF2-40B4-BE49-F238E27FC236}">
                <a16:creationId xmlns:a16="http://schemas.microsoft.com/office/drawing/2014/main" id="{FB40EB20-3746-43B2-BA1C-E6E52359AA96}"/>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ציין מיקום של מספר שקופית 3">
            <a:extLst>
              <a:ext uri="{FF2B5EF4-FFF2-40B4-BE49-F238E27FC236}">
                <a16:creationId xmlns:a16="http://schemas.microsoft.com/office/drawing/2014/main" id="{9E1C0984-3E23-44E7-BF24-16856E7F1B97}"/>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155</a:t>
            </a:fld>
            <a:endParaRPr lang="he-IL" dirty="0"/>
          </a:p>
        </p:txBody>
      </p:sp>
    </p:spTree>
    <p:extLst>
      <p:ext uri="{BB962C8B-B14F-4D97-AF65-F5344CB8AC3E}">
        <p14:creationId xmlns:p14="http://schemas.microsoft.com/office/powerpoint/2010/main" val="81621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761378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0" name="TextBox 39">
            <a:extLst>
              <a:ext uri="{FF2B5EF4-FFF2-40B4-BE49-F238E27FC236}">
                <a16:creationId xmlns:a16="http://schemas.microsoft.com/office/drawing/2014/main" id="{60992F3C-67D2-4C17-AB2E-7F5D4F277B33}"/>
              </a:ext>
            </a:extLst>
          </p:cNvPr>
          <p:cNvSpPr txBox="1"/>
          <p:nvPr/>
        </p:nvSpPr>
        <p:spPr>
          <a:xfrm>
            <a:off x="973395" y="2779806"/>
            <a:ext cx="5516240" cy="785793"/>
          </a:xfrm>
          <a:prstGeom prst="rect">
            <a:avLst/>
          </a:prstGeom>
          <a:noFill/>
        </p:spPr>
        <p:txBody>
          <a:bodyPr wrap="square" lIns="36000" rtlCol="1">
            <a:spAutoFit/>
          </a:bodyPr>
          <a:lstStyle/>
          <a:p>
            <a:pPr algn="r" rtl="1">
              <a:lnSpc>
                <a:spcPct val="150000"/>
              </a:lnSpc>
              <a:spcAft>
                <a:spcPts val="600"/>
              </a:spcAft>
            </a:pPr>
            <a:r>
              <a:rPr lang="he-IL" sz="1601" dirty="0">
                <a:solidFill>
                  <a:schemeClr val="tx1">
                    <a:lumMod val="50000"/>
                    <a:lumOff val="50000"/>
                  </a:schemeClr>
                </a:solidFill>
              </a:rPr>
              <a:t>סדנאות ריקוד, אטרקציות מחוץ לכפר וכדומה - מתוך כוונה לייצר עניין ולאפשר להם להשתתף לפעילויות נורמטיביות של ילדים בני גילם.</a:t>
            </a:r>
            <a:endParaRPr lang="he-IL" sz="1601" dirty="0">
              <a:solidFill>
                <a:schemeClr val="tx1">
                  <a:lumMod val="50000"/>
                  <a:lumOff val="50000"/>
                </a:schemeClr>
              </a:solidFill>
              <a:latin typeface="Arial" pitchFamily="34" charset="0"/>
              <a:cs typeface="Arial" pitchFamily="34" charset="0"/>
            </a:endParaRP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החופש הגדול</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42" name="TextBox 41">
            <a:extLst>
              <a:ext uri="{FF2B5EF4-FFF2-40B4-BE49-F238E27FC236}">
                <a16:creationId xmlns:a16="http://schemas.microsoft.com/office/drawing/2014/main" id="{5A5F7AB6-26AD-430D-BF1E-FACEC275760D}"/>
              </a:ext>
            </a:extLst>
          </p:cNvPr>
          <p:cNvSpPr txBox="1"/>
          <p:nvPr/>
        </p:nvSpPr>
        <p:spPr>
          <a:xfrm>
            <a:off x="973395" y="2435104"/>
            <a:ext cx="5516240" cy="416011"/>
          </a:xfrm>
          <a:prstGeom prst="rect">
            <a:avLst/>
          </a:prstGeom>
          <a:noFill/>
        </p:spPr>
        <p:txBody>
          <a:bodyPr wrap="square" lIns="36000" rtlCol="1">
            <a:spAutoFit/>
          </a:bodyPr>
          <a:lstStyle/>
          <a:p>
            <a:pPr algn="r" rtl="1">
              <a:lnSpc>
                <a:spcPct val="150000"/>
              </a:lnSpc>
              <a:spcAft>
                <a:spcPts val="600"/>
              </a:spcAft>
            </a:pPr>
            <a:r>
              <a:rPr lang="he-IL" sz="1600" b="1" dirty="0">
                <a:solidFill>
                  <a:schemeClr val="accent4"/>
                </a:solidFill>
              </a:rPr>
              <a:t>שילוב מגוון פעילויות ייחודיות לחופש</a:t>
            </a:r>
            <a:endParaRPr lang="he-IL" sz="1600" b="1" dirty="0">
              <a:solidFill>
                <a:schemeClr val="accent4"/>
              </a:solidFill>
              <a:latin typeface="Arial" pitchFamily="34" charset="0"/>
              <a:cs typeface="Arial" pitchFamily="34" charset="0"/>
            </a:endParaRPr>
          </a:p>
        </p:txBody>
      </p:sp>
      <p:sp>
        <p:nvSpPr>
          <p:cNvPr id="19" name="TextBox 18">
            <a:extLst>
              <a:ext uri="{FF2B5EF4-FFF2-40B4-BE49-F238E27FC236}">
                <a16:creationId xmlns:a16="http://schemas.microsoft.com/office/drawing/2014/main" id="{F6526AA7-204F-4FFF-8415-279EB90ACFEE}"/>
              </a:ext>
            </a:extLst>
          </p:cNvPr>
          <p:cNvSpPr txBox="1"/>
          <p:nvPr/>
        </p:nvSpPr>
        <p:spPr>
          <a:xfrm>
            <a:off x="973395" y="4080738"/>
            <a:ext cx="5516240" cy="416268"/>
          </a:xfrm>
          <a:prstGeom prst="rect">
            <a:avLst/>
          </a:prstGeom>
          <a:noFill/>
        </p:spPr>
        <p:txBody>
          <a:bodyPr wrap="square" lIns="36000" rtlCol="1">
            <a:spAutoFit/>
          </a:bodyPr>
          <a:lstStyle/>
          <a:p>
            <a:pPr algn="r" rtl="1">
              <a:lnSpc>
                <a:spcPct val="150000"/>
              </a:lnSpc>
              <a:spcAft>
                <a:spcPts val="600"/>
              </a:spcAft>
            </a:pPr>
            <a:r>
              <a:rPr lang="he-IL" sz="1601" dirty="0">
                <a:solidFill>
                  <a:schemeClr val="tx1">
                    <a:lumMod val="50000"/>
                    <a:lumOff val="50000"/>
                  </a:schemeClr>
                </a:solidFill>
              </a:rPr>
              <a:t>פתרון זה מפחית ואף מונע התפתחות התנהגויות שליליות בחופש.</a:t>
            </a:r>
            <a:endParaRPr lang="he-IL" sz="1601" dirty="0">
              <a:solidFill>
                <a:schemeClr val="tx1">
                  <a:lumMod val="50000"/>
                  <a:lumOff val="50000"/>
                </a:schemeClr>
              </a:solidFill>
              <a:latin typeface="Arial" pitchFamily="34" charset="0"/>
              <a:cs typeface="Arial" pitchFamily="34" charset="0"/>
            </a:endParaRPr>
          </a:p>
        </p:txBody>
      </p:sp>
      <p:sp>
        <p:nvSpPr>
          <p:cNvPr id="20" name="TextBox 19">
            <a:extLst>
              <a:ext uri="{FF2B5EF4-FFF2-40B4-BE49-F238E27FC236}">
                <a16:creationId xmlns:a16="http://schemas.microsoft.com/office/drawing/2014/main" id="{1D12ED91-621A-458B-9B09-3A46D32B0825}"/>
              </a:ext>
            </a:extLst>
          </p:cNvPr>
          <p:cNvSpPr txBox="1"/>
          <p:nvPr/>
        </p:nvSpPr>
        <p:spPr>
          <a:xfrm>
            <a:off x="973395" y="3736036"/>
            <a:ext cx="5516240" cy="416011"/>
          </a:xfrm>
          <a:prstGeom prst="rect">
            <a:avLst/>
          </a:prstGeom>
          <a:noFill/>
        </p:spPr>
        <p:txBody>
          <a:bodyPr wrap="square" lIns="36000" rtlCol="1">
            <a:spAutoFit/>
          </a:bodyPr>
          <a:lstStyle/>
          <a:p>
            <a:pPr algn="r" rtl="1">
              <a:lnSpc>
                <a:spcPct val="150000"/>
              </a:lnSpc>
              <a:spcAft>
                <a:spcPts val="600"/>
              </a:spcAft>
            </a:pPr>
            <a:r>
              <a:rPr lang="he-IL" sz="1600" b="1" dirty="0">
                <a:solidFill>
                  <a:schemeClr val="accent4"/>
                </a:solidFill>
              </a:rPr>
              <a:t>הכנת תכנית אישית עבור כל ילד ויישומה</a:t>
            </a:r>
            <a:endParaRPr lang="he-IL" sz="1600" b="1" dirty="0">
              <a:solidFill>
                <a:schemeClr val="accent4"/>
              </a:solidFill>
              <a:latin typeface="Arial" pitchFamily="34" charset="0"/>
              <a:cs typeface="Arial" pitchFamily="34" charset="0"/>
            </a:endParaRPr>
          </a:p>
        </p:txBody>
      </p:sp>
      <p:sp>
        <p:nvSpPr>
          <p:cNvPr id="24" name="TextBox 23">
            <a:extLst>
              <a:ext uri="{FF2B5EF4-FFF2-40B4-BE49-F238E27FC236}">
                <a16:creationId xmlns:a16="http://schemas.microsoft.com/office/drawing/2014/main" id="{7A50B4C0-283D-42DA-8FB8-4A9971A4870D}"/>
              </a:ext>
            </a:extLst>
          </p:cNvPr>
          <p:cNvSpPr txBox="1"/>
          <p:nvPr/>
        </p:nvSpPr>
        <p:spPr>
          <a:xfrm>
            <a:off x="973395" y="5092113"/>
            <a:ext cx="5516240" cy="785793"/>
          </a:xfrm>
          <a:prstGeom prst="rect">
            <a:avLst/>
          </a:prstGeom>
          <a:noFill/>
        </p:spPr>
        <p:txBody>
          <a:bodyPr wrap="square" lIns="36000" rtlCol="1">
            <a:spAutoFit/>
          </a:bodyPr>
          <a:lstStyle/>
          <a:p>
            <a:pPr algn="r" rtl="1">
              <a:lnSpc>
                <a:spcPct val="150000"/>
              </a:lnSpc>
              <a:spcAft>
                <a:spcPts val="600"/>
              </a:spcAft>
            </a:pPr>
            <a:r>
              <a:rPr lang="he-IL" sz="1601" dirty="0">
                <a:solidFill>
                  <a:schemeClr val="tx1">
                    <a:lumMod val="50000"/>
                    <a:lumOff val="50000"/>
                  </a:schemeClr>
                </a:solidFill>
              </a:rPr>
              <a:t>פרט לתעסוקה ולרווח הכלכלי עבורם, היציאה לעבודה הינה דרך נוספת להכין אותם לעצמאות שיידרשו לה בחייהם כבוגרים.</a:t>
            </a:r>
            <a:endParaRPr lang="he-IL" sz="1601" dirty="0">
              <a:solidFill>
                <a:schemeClr val="tx1">
                  <a:lumMod val="50000"/>
                  <a:lumOff val="50000"/>
                </a:schemeClr>
              </a:solidFill>
              <a:latin typeface="Arial" pitchFamily="34" charset="0"/>
              <a:cs typeface="Arial" pitchFamily="34" charset="0"/>
            </a:endParaRPr>
          </a:p>
        </p:txBody>
      </p:sp>
      <p:sp>
        <p:nvSpPr>
          <p:cNvPr id="25" name="TextBox 24">
            <a:extLst>
              <a:ext uri="{FF2B5EF4-FFF2-40B4-BE49-F238E27FC236}">
                <a16:creationId xmlns:a16="http://schemas.microsoft.com/office/drawing/2014/main" id="{A36F083F-D3BA-4FE8-9798-CD256D361F63}"/>
              </a:ext>
            </a:extLst>
          </p:cNvPr>
          <p:cNvSpPr txBox="1"/>
          <p:nvPr/>
        </p:nvSpPr>
        <p:spPr>
          <a:xfrm>
            <a:off x="973395" y="4747411"/>
            <a:ext cx="5516240" cy="416011"/>
          </a:xfrm>
          <a:prstGeom prst="rect">
            <a:avLst/>
          </a:prstGeom>
          <a:noFill/>
        </p:spPr>
        <p:txBody>
          <a:bodyPr wrap="square" lIns="36000" rtlCol="1">
            <a:spAutoFit/>
          </a:bodyPr>
          <a:lstStyle/>
          <a:p>
            <a:pPr algn="r" rtl="1">
              <a:lnSpc>
                <a:spcPct val="150000"/>
              </a:lnSpc>
              <a:spcAft>
                <a:spcPts val="600"/>
              </a:spcAft>
            </a:pPr>
            <a:r>
              <a:rPr lang="he-IL" sz="1600" b="1" dirty="0">
                <a:solidFill>
                  <a:schemeClr val="accent4"/>
                </a:solidFill>
              </a:rPr>
              <a:t>עידוד הבוגרים לצאת לעבודה</a:t>
            </a:r>
            <a:endParaRPr lang="he-IL" sz="1600" b="1" dirty="0">
              <a:solidFill>
                <a:schemeClr val="accent4"/>
              </a:solidFill>
              <a:latin typeface="Arial" pitchFamily="34" charset="0"/>
              <a:cs typeface="Arial" pitchFamily="34" charset="0"/>
            </a:endParaRPr>
          </a:p>
        </p:txBody>
      </p:sp>
      <p:sp>
        <p:nvSpPr>
          <p:cNvPr id="26" name="TextBox 25">
            <a:extLst>
              <a:ext uri="{FF2B5EF4-FFF2-40B4-BE49-F238E27FC236}">
                <a16:creationId xmlns:a16="http://schemas.microsoft.com/office/drawing/2014/main" id="{0389E4A6-57B1-422D-A621-D11577AB9A2D}"/>
              </a:ext>
            </a:extLst>
          </p:cNvPr>
          <p:cNvSpPr txBox="1"/>
          <p:nvPr/>
        </p:nvSpPr>
        <p:spPr>
          <a:xfrm>
            <a:off x="973395" y="6398547"/>
            <a:ext cx="5516240" cy="2710357"/>
          </a:xfrm>
          <a:prstGeom prst="rect">
            <a:avLst/>
          </a:prstGeom>
          <a:noFill/>
        </p:spPr>
        <p:txBody>
          <a:bodyPr wrap="square" lIns="36000" rtlCol="1">
            <a:spAutoFit/>
          </a:bodyPr>
          <a:lstStyle/>
          <a:p>
            <a:pPr algn="r" rtl="1">
              <a:lnSpc>
                <a:spcPct val="150000"/>
              </a:lnSpc>
              <a:spcAft>
                <a:spcPts val="600"/>
              </a:spcAft>
            </a:pPr>
            <a:r>
              <a:rPr lang="he-IL" sz="1601" dirty="0">
                <a:solidFill>
                  <a:schemeClr val="tx1">
                    <a:lumMod val="50000"/>
                    <a:lumOff val="50000"/>
                  </a:schemeClr>
                </a:solidFill>
              </a:rPr>
              <a:t>ילדים בני גילם של ילדי הכפר משלבים פעמים רבות למידה ותרגול בתקופה זו. חשוב ומומלץ לנצל את בתקופה ללימודי עזר, השלמת פערים והענקת שיעורי תגבור.</a:t>
            </a:r>
          </a:p>
          <a:p>
            <a:pPr algn="r" rtl="1">
              <a:lnSpc>
                <a:spcPct val="150000"/>
              </a:lnSpc>
              <a:spcAft>
                <a:spcPts val="600"/>
              </a:spcAft>
            </a:pPr>
            <a:r>
              <a:rPr lang="he-IL" sz="1601" dirty="0">
                <a:solidFill>
                  <a:schemeClr val="tx1">
                    <a:lumMod val="50000"/>
                    <a:lumOff val="50000"/>
                  </a:schemeClr>
                </a:solidFill>
                <a:latin typeface="Arial" pitchFamily="34" charset="0"/>
                <a:cs typeface="Arial" pitchFamily="34" charset="0"/>
              </a:rPr>
              <a:t>זה לא פשוט עבור הילדים. ההעדפה של רובם היא להימנע מלמידה אך עידוד וחיזור אחריהם לשבת וללמוד, שילוב מספר ילדים מיודדים כקבוצה הלומדת יחד ותיאום ציפיות לגבי זמן קבוע מראש המוקדש ללמידה, עשויים לעזור.</a:t>
            </a:r>
            <a:r>
              <a:rPr lang="en-US" sz="160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"זה רק שעה - יש לך את כל היום".</a:t>
            </a:r>
          </a:p>
        </p:txBody>
      </p:sp>
      <p:sp>
        <p:nvSpPr>
          <p:cNvPr id="27" name="TextBox 26">
            <a:extLst>
              <a:ext uri="{FF2B5EF4-FFF2-40B4-BE49-F238E27FC236}">
                <a16:creationId xmlns:a16="http://schemas.microsoft.com/office/drawing/2014/main" id="{C4E6B592-25B3-42A6-8612-EB514B0E0DB7}"/>
              </a:ext>
            </a:extLst>
          </p:cNvPr>
          <p:cNvSpPr txBox="1"/>
          <p:nvPr/>
        </p:nvSpPr>
        <p:spPr>
          <a:xfrm>
            <a:off x="973395" y="6053845"/>
            <a:ext cx="5516240" cy="416011"/>
          </a:xfrm>
          <a:prstGeom prst="rect">
            <a:avLst/>
          </a:prstGeom>
          <a:noFill/>
        </p:spPr>
        <p:txBody>
          <a:bodyPr wrap="square" lIns="36000" rtlCol="1">
            <a:spAutoFit/>
          </a:bodyPr>
          <a:lstStyle/>
          <a:p>
            <a:pPr algn="r" rtl="1">
              <a:lnSpc>
                <a:spcPct val="150000"/>
              </a:lnSpc>
              <a:spcAft>
                <a:spcPts val="600"/>
              </a:spcAft>
            </a:pPr>
            <a:r>
              <a:rPr lang="he-IL" sz="1600" b="1" dirty="0">
                <a:solidFill>
                  <a:schemeClr val="accent4"/>
                </a:solidFill>
              </a:rPr>
              <a:t>לשלב את התחום הלימודי בפעילויות החופש</a:t>
            </a:r>
            <a:endParaRPr lang="he-IL" sz="1600" b="1" dirty="0">
              <a:solidFill>
                <a:schemeClr val="accent4"/>
              </a:solidFill>
              <a:latin typeface="Arial" pitchFamily="34" charset="0"/>
              <a:cs typeface="Arial" pitchFamily="34" charset="0"/>
            </a:endParaRPr>
          </a:p>
        </p:txBody>
      </p:sp>
      <p:sp>
        <p:nvSpPr>
          <p:cNvPr id="18" name="מלבן 17">
            <a:hlinkClick r:id="" action="ppaction://hlinkshowjump?jump=nextslide"/>
            <a:extLst>
              <a:ext uri="{FF2B5EF4-FFF2-40B4-BE49-F238E27FC236}">
                <a16:creationId xmlns:a16="http://schemas.microsoft.com/office/drawing/2014/main" id="{E96628AA-7B76-4EB3-A6AD-F75267642ED9}"/>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a:hlinkClick r:id="" action="ppaction://hlinkshowjump?jump=previousslide"/>
            <a:extLst>
              <a:ext uri="{FF2B5EF4-FFF2-40B4-BE49-F238E27FC236}">
                <a16:creationId xmlns:a16="http://schemas.microsoft.com/office/drawing/2014/main" id="{4B42D228-5A66-44D3-BBC0-F56A9747D053}"/>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a:hlinkClick r:id="rId2" action="ppaction://hlinksldjump"/>
            <a:extLst>
              <a:ext uri="{FF2B5EF4-FFF2-40B4-BE49-F238E27FC236}">
                <a16:creationId xmlns:a16="http://schemas.microsoft.com/office/drawing/2014/main" id="{9C71088F-85E1-419A-B5A0-86C97B42100B}"/>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a:hlinkClick r:id="rId3" action="ppaction://hlinksldjump"/>
            <a:extLst>
              <a:ext uri="{FF2B5EF4-FFF2-40B4-BE49-F238E27FC236}">
                <a16:creationId xmlns:a16="http://schemas.microsoft.com/office/drawing/2014/main" id="{AE4FC255-FAC7-4D31-8AE7-ABD8314D39E7}"/>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ציין מיקום של מספר שקופית 3">
            <a:extLst>
              <a:ext uri="{FF2B5EF4-FFF2-40B4-BE49-F238E27FC236}">
                <a16:creationId xmlns:a16="http://schemas.microsoft.com/office/drawing/2014/main" id="{BC458E83-D092-41FC-806C-BE01DB8F060E}"/>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156</a:t>
            </a:fld>
            <a:endParaRPr lang="he-IL" dirty="0"/>
          </a:p>
        </p:txBody>
      </p:sp>
    </p:spTree>
    <p:extLst>
      <p:ext uri="{BB962C8B-B14F-4D97-AF65-F5344CB8AC3E}">
        <p14:creationId xmlns:p14="http://schemas.microsoft.com/office/powerpoint/2010/main" val="70156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761378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החופש הגדול</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grpSp>
        <p:nvGrpSpPr>
          <p:cNvPr id="2" name="קבוצה 1">
            <a:extLst>
              <a:ext uri="{FF2B5EF4-FFF2-40B4-BE49-F238E27FC236}">
                <a16:creationId xmlns:a16="http://schemas.microsoft.com/office/drawing/2014/main" id="{282ACA92-1169-4067-A096-5125336E08FF}"/>
              </a:ext>
            </a:extLst>
          </p:cNvPr>
          <p:cNvGrpSpPr/>
          <p:nvPr/>
        </p:nvGrpSpPr>
        <p:grpSpPr>
          <a:xfrm>
            <a:off x="2996459" y="2422303"/>
            <a:ext cx="3646797" cy="545997"/>
            <a:chOff x="2785443" y="2422303"/>
            <a:chExt cx="3646797" cy="545997"/>
          </a:xfrm>
        </p:grpSpPr>
        <p:sp>
          <p:nvSpPr>
            <p:cNvPr id="18" name="אליפסה 17">
              <a:extLst>
                <a:ext uri="{FF2B5EF4-FFF2-40B4-BE49-F238E27FC236}">
                  <a16:creationId xmlns:a16="http://schemas.microsoft.com/office/drawing/2014/main" id="{8D260061-8D57-40F8-AD31-95FC57529EA8}"/>
                </a:ext>
              </a:extLst>
            </p:cNvPr>
            <p:cNvSpPr/>
            <p:nvPr/>
          </p:nvSpPr>
          <p:spPr>
            <a:xfrm>
              <a:off x="5886243" y="2422303"/>
              <a:ext cx="545997" cy="545997"/>
            </a:xfrm>
            <a:prstGeom prst="ellipse">
              <a:avLst/>
            </a:prstGeom>
            <a:solidFill>
              <a:schemeClr val="bg1"/>
            </a:solidFill>
            <a:ln w="3175">
              <a:solidFill>
                <a:srgbClr val="EC7404"/>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2" name="גרפיקה 21">
              <a:extLst>
                <a:ext uri="{FF2B5EF4-FFF2-40B4-BE49-F238E27FC236}">
                  <a16:creationId xmlns:a16="http://schemas.microsoft.com/office/drawing/2014/main" id="{FC62EEF8-810B-4E68-BEC1-E8F5341A84C8}"/>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18614" y="2460975"/>
              <a:ext cx="481257" cy="481257"/>
            </a:xfrm>
            <a:prstGeom prst="rect">
              <a:avLst/>
            </a:prstGeom>
          </p:spPr>
        </p:pic>
        <p:sp>
          <p:nvSpPr>
            <p:cNvPr id="23" name="TextBox 22">
              <a:extLst>
                <a:ext uri="{FF2B5EF4-FFF2-40B4-BE49-F238E27FC236}">
                  <a16:creationId xmlns:a16="http://schemas.microsoft.com/office/drawing/2014/main" id="{154405B9-DAB5-44B9-8BE7-AEC9CC8ECE46}"/>
                </a:ext>
              </a:extLst>
            </p:cNvPr>
            <p:cNvSpPr txBox="1"/>
            <p:nvPr/>
          </p:nvSpPr>
          <p:spPr>
            <a:xfrm>
              <a:off x="2785443" y="2501080"/>
              <a:ext cx="3138900" cy="369332"/>
            </a:xfrm>
            <a:prstGeom prst="rect">
              <a:avLst/>
            </a:prstGeom>
            <a:noFill/>
          </p:spPr>
          <p:txBody>
            <a:bodyPr wrap="square" rtlCol="1">
              <a:spAutoFit/>
            </a:bodyPr>
            <a:lstStyle/>
            <a:p>
              <a:pPr algn="r" rtl="1"/>
              <a:r>
                <a:rPr lang="he-IL" b="1" dirty="0">
                  <a:solidFill>
                    <a:schemeClr val="accent4"/>
                  </a:solidFill>
                </a:rPr>
                <a:t>מופעים נפוצים ודרכי התמודדות</a:t>
              </a:r>
            </a:p>
          </p:txBody>
        </p:sp>
      </p:grpSp>
      <p:sp>
        <p:nvSpPr>
          <p:cNvPr id="28" name="TextBox 27">
            <a:extLst>
              <a:ext uri="{FF2B5EF4-FFF2-40B4-BE49-F238E27FC236}">
                <a16:creationId xmlns:a16="http://schemas.microsoft.com/office/drawing/2014/main" id="{2AABE561-4CFC-480D-A8E8-75E9B8BA3401}"/>
              </a:ext>
            </a:extLst>
          </p:cNvPr>
          <p:cNvSpPr txBox="1"/>
          <p:nvPr/>
        </p:nvSpPr>
        <p:spPr>
          <a:xfrm>
            <a:off x="970671" y="2910517"/>
            <a:ext cx="5158959" cy="1970283"/>
          </a:xfrm>
          <a:prstGeom prst="rect">
            <a:avLst/>
          </a:prstGeom>
          <a:noFill/>
        </p:spPr>
        <p:txBody>
          <a:bodyPr wrap="square" rtlCol="1">
            <a:spAutoFit/>
          </a:bodyPr>
          <a:lstStyle/>
          <a:p>
            <a:pPr algn="r" rtl="1">
              <a:lnSpc>
                <a:spcPct val="150000"/>
              </a:lnSpc>
              <a:spcAft>
                <a:spcPts val="600"/>
              </a:spcAft>
            </a:pPr>
            <a:r>
              <a:rPr lang="he-IL" sz="1600" dirty="0">
                <a:solidFill>
                  <a:srgbClr val="F1923F"/>
                </a:solidFill>
              </a:rPr>
              <a:t>קושי עם מעברים |</a:t>
            </a:r>
            <a:r>
              <a:rPr lang="en-US" sz="1600" dirty="0">
                <a:solidFill>
                  <a:srgbClr val="F1923F"/>
                </a:solidFill>
              </a:rPr>
              <a:t> </a:t>
            </a:r>
            <a:endParaRPr lang="he-IL" sz="1600" dirty="0">
              <a:solidFill>
                <a:srgbClr val="F1923F"/>
              </a:solidFill>
            </a:endParaRPr>
          </a:p>
          <a:p>
            <a:pPr algn="r" rtl="1">
              <a:lnSpc>
                <a:spcPct val="150000"/>
              </a:lnSpc>
              <a:spcAft>
                <a:spcPts val="600"/>
              </a:spcAft>
            </a:pPr>
            <a:r>
              <a:rPr lang="he-IL" sz="1600" b="1" dirty="0">
                <a:solidFill>
                  <a:schemeClr val="tx1">
                    <a:lumMod val="50000"/>
                    <a:lumOff val="50000"/>
                  </a:schemeClr>
                </a:solidFill>
              </a:rPr>
              <a:t>ליעל בת ה- 14 קשה במיוחד עם מעברים - במיוחד בחופש הגדול: היא לא חוזרת בזמן למשפחתון, משוטטת בלילות מחוץ לכפר, מעשנת הרבה ומתחברת לאוכלוסייה שלא מועילה לה.</a:t>
            </a:r>
          </a:p>
        </p:txBody>
      </p:sp>
      <p:sp>
        <p:nvSpPr>
          <p:cNvPr id="29" name="TextBox 28">
            <a:extLst>
              <a:ext uri="{FF2B5EF4-FFF2-40B4-BE49-F238E27FC236}">
                <a16:creationId xmlns:a16="http://schemas.microsoft.com/office/drawing/2014/main" id="{438BAA2C-B0B2-417D-892C-7C557B84D22E}"/>
              </a:ext>
            </a:extLst>
          </p:cNvPr>
          <p:cNvSpPr txBox="1"/>
          <p:nvPr/>
        </p:nvSpPr>
        <p:spPr>
          <a:xfrm>
            <a:off x="970671" y="4893388"/>
            <a:ext cx="5158959" cy="4186467"/>
          </a:xfrm>
          <a:prstGeom prst="rect">
            <a:avLst/>
          </a:prstGeom>
          <a:noFill/>
        </p:spPr>
        <p:txBody>
          <a:bodyPr wrap="square" rtlCol="1">
            <a:spAutoFit/>
          </a:bodyPr>
          <a:lstStyle/>
          <a:p>
            <a:pPr marL="182563" indent="-182563" algn="r" rtl="1">
              <a:lnSpc>
                <a:spcPct val="150000"/>
              </a:lnSpc>
              <a:spcAft>
                <a:spcPts val="600"/>
              </a:spcAft>
              <a:buClr>
                <a:schemeClr val="accent4"/>
              </a:buClr>
              <a:buFont typeface="Arial" panose="020B0604020202020204" pitchFamily="34" charset="0"/>
              <a:buChar char="•"/>
            </a:pPr>
            <a:r>
              <a:rPr lang="he-IL" sz="1601" b="1" dirty="0">
                <a:solidFill>
                  <a:schemeClr val="tx1">
                    <a:lumMod val="50000"/>
                    <a:lumOff val="50000"/>
                  </a:schemeClr>
                </a:solidFill>
                <a:highlight>
                  <a:srgbClr val="FEE9D5"/>
                </a:highlight>
                <a:latin typeface="Arial" pitchFamily="34" charset="0"/>
                <a:cs typeface="Arial" pitchFamily="34" charset="0"/>
              </a:rPr>
              <a:t>הקשיבו לילד:</a:t>
            </a:r>
            <a:r>
              <a:rPr lang="he-IL" sz="1601" b="1" dirty="0">
                <a:solidFill>
                  <a:schemeClr val="tx1">
                    <a:lumMod val="50000"/>
                    <a:lumOff val="50000"/>
                  </a:schemeClr>
                </a:solidFill>
                <a:latin typeface="Arial" pitchFamily="34" charset="0"/>
                <a:cs typeface="Arial" pitchFamily="34" charset="0"/>
              </a:rPr>
              <a:t> </a:t>
            </a:r>
            <a:r>
              <a:rPr lang="he-IL" sz="1600" dirty="0">
                <a:solidFill>
                  <a:schemeClr val="tx1">
                    <a:lumMod val="50000"/>
                    <a:lumOff val="50000"/>
                  </a:schemeClr>
                </a:solidFill>
              </a:rPr>
              <a:t>לאמירות ולהתנהגות שלו - זה הבסיס להגעה אליו.</a:t>
            </a:r>
          </a:p>
          <a:p>
            <a:pPr marL="182563" indent="-182563" algn="r" rtl="1">
              <a:lnSpc>
                <a:spcPct val="150000"/>
              </a:lnSpc>
              <a:spcAft>
                <a:spcPts val="600"/>
              </a:spcAft>
              <a:buClr>
                <a:schemeClr val="accent4"/>
              </a:buClr>
              <a:buFont typeface="Arial" panose="020B0604020202020204" pitchFamily="34" charset="0"/>
              <a:buChar char="•"/>
            </a:pPr>
            <a:r>
              <a:rPr lang="he-IL" sz="1601" b="1" dirty="0">
                <a:solidFill>
                  <a:schemeClr val="tx1">
                    <a:lumMod val="50000"/>
                    <a:lumOff val="50000"/>
                  </a:schemeClr>
                </a:solidFill>
                <a:highlight>
                  <a:srgbClr val="FEE9D5"/>
                </a:highlight>
                <a:latin typeface="Arial" pitchFamily="34" charset="0"/>
                <a:cs typeface="Arial" pitchFamily="34" charset="0"/>
              </a:rPr>
              <a:t>עזרו לילד למלא את חלונות הזמן הרבים שהחופש מביא עמו:</a:t>
            </a:r>
            <a:r>
              <a:rPr lang="he-IL" sz="1600" dirty="0">
                <a:solidFill>
                  <a:schemeClr val="tx1">
                    <a:lumMod val="50000"/>
                    <a:lumOff val="50000"/>
                  </a:schemeClr>
                </a:solidFill>
              </a:rPr>
              <a:t> התייעצו עם </a:t>
            </a:r>
            <a:r>
              <a:rPr lang="he-IL" sz="1600" dirty="0" err="1">
                <a:solidFill>
                  <a:schemeClr val="tx1">
                    <a:lumMod val="50000"/>
                    <a:lumOff val="50000"/>
                  </a:schemeClr>
                </a:solidFill>
              </a:rPr>
              <a:t>העו"ס</a:t>
            </a:r>
            <a:r>
              <a:rPr lang="he-IL" sz="1600" dirty="0">
                <a:solidFill>
                  <a:schemeClr val="tx1">
                    <a:lumMod val="50000"/>
                    <a:lumOff val="50000"/>
                  </a:schemeClr>
                </a:solidFill>
              </a:rPr>
              <a:t> והרכז החינוכי ובנו יחד עם הילד לוח זמנים בו ימלא את זמנו במשימות בעלות עניין וערך. כך תייצרו לו מוטיבציה לפעול לפי התכנית והפחיתו את המוטיבציה לברוח למצבים השליליים.</a:t>
            </a:r>
            <a:br>
              <a:rPr lang="en-US" sz="1600" dirty="0">
                <a:solidFill>
                  <a:schemeClr val="tx1">
                    <a:lumMod val="50000"/>
                    <a:lumOff val="50000"/>
                  </a:schemeClr>
                </a:solidFill>
              </a:rPr>
            </a:br>
            <a:r>
              <a:rPr lang="he-IL" sz="1600" dirty="0">
                <a:solidFill>
                  <a:schemeClr val="tx1">
                    <a:lumMod val="50000"/>
                    <a:lumOff val="50000"/>
                  </a:schemeClr>
                </a:solidFill>
              </a:rPr>
              <a:t>במידה והילד לא מתחבר לתעסוקה שתכננתם, חשבו עמו על תעסוקה חלופית.</a:t>
            </a:r>
            <a:br>
              <a:rPr lang="en-US" sz="1600" dirty="0">
                <a:solidFill>
                  <a:schemeClr val="tx1">
                    <a:lumMod val="50000"/>
                    <a:lumOff val="50000"/>
                  </a:schemeClr>
                </a:solidFill>
              </a:rPr>
            </a:br>
            <a:r>
              <a:rPr lang="he-IL" sz="1601" b="1" dirty="0">
                <a:solidFill>
                  <a:schemeClr val="tx1">
                    <a:lumMod val="50000"/>
                    <a:lumOff val="50000"/>
                  </a:schemeClr>
                </a:solidFill>
                <a:highlight>
                  <a:srgbClr val="FEE9D5"/>
                </a:highlight>
                <a:latin typeface="Arial" pitchFamily="34" charset="0"/>
                <a:cs typeface="Arial" pitchFamily="34" charset="0"/>
              </a:rPr>
              <a:t>חשוב להבנות את התכנית בשיתוף עם הילד כדי שייקח אחריות וירגיש שהיא שלו.</a:t>
            </a:r>
          </a:p>
        </p:txBody>
      </p:sp>
      <p:sp>
        <p:nvSpPr>
          <p:cNvPr id="16" name="מלבן 15">
            <a:hlinkClick r:id="" action="ppaction://hlinkshowjump?jump=nextslide"/>
            <a:extLst>
              <a:ext uri="{FF2B5EF4-FFF2-40B4-BE49-F238E27FC236}">
                <a16:creationId xmlns:a16="http://schemas.microsoft.com/office/drawing/2014/main" id="{F2C3A07A-24F5-463B-B6BB-C4FCCDC4B900}"/>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hlinkClick r:id="" action="ppaction://hlinkshowjump?jump=previousslide"/>
            <a:extLst>
              <a:ext uri="{FF2B5EF4-FFF2-40B4-BE49-F238E27FC236}">
                <a16:creationId xmlns:a16="http://schemas.microsoft.com/office/drawing/2014/main" id="{DEF606AA-D816-4372-96C8-787EEB7181E1}"/>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hlinkClick r:id="rId4" action="ppaction://hlinksldjump"/>
            <a:extLst>
              <a:ext uri="{FF2B5EF4-FFF2-40B4-BE49-F238E27FC236}">
                <a16:creationId xmlns:a16="http://schemas.microsoft.com/office/drawing/2014/main" id="{A65E8A48-F959-4325-9004-B80DC8824ABB}"/>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hlinkClick r:id="rId5" action="ppaction://hlinksldjump"/>
            <a:extLst>
              <a:ext uri="{FF2B5EF4-FFF2-40B4-BE49-F238E27FC236}">
                <a16:creationId xmlns:a16="http://schemas.microsoft.com/office/drawing/2014/main" id="{CD7FD280-1BF5-432A-877C-A31F508C6795}"/>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ציין מיקום של מספר שקופית 3">
            <a:extLst>
              <a:ext uri="{FF2B5EF4-FFF2-40B4-BE49-F238E27FC236}">
                <a16:creationId xmlns:a16="http://schemas.microsoft.com/office/drawing/2014/main" id="{F60C3583-A50A-4BD3-8C38-2DD1E9C2FB4A}"/>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157</a:t>
            </a:fld>
            <a:endParaRPr lang="he-IL" dirty="0"/>
          </a:p>
        </p:txBody>
      </p:sp>
    </p:spTree>
    <p:extLst>
      <p:ext uri="{BB962C8B-B14F-4D97-AF65-F5344CB8AC3E}">
        <p14:creationId xmlns:p14="http://schemas.microsoft.com/office/powerpoint/2010/main" val="383168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5456946"/>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chemeClr val="accent4"/>
                </a:solidFill>
              </a:rPr>
              <a:t>החופש הגדול</a:t>
            </a:r>
          </a:p>
        </p:txBody>
      </p:sp>
      <p:sp>
        <p:nvSpPr>
          <p:cNvPr id="28" name="TextBox 27">
            <a:extLst>
              <a:ext uri="{FF2B5EF4-FFF2-40B4-BE49-F238E27FC236}">
                <a16:creationId xmlns:a16="http://schemas.microsoft.com/office/drawing/2014/main" id="{2AABE561-4CFC-480D-A8E8-75E9B8BA3401}"/>
              </a:ext>
            </a:extLst>
          </p:cNvPr>
          <p:cNvSpPr txBox="1"/>
          <p:nvPr/>
        </p:nvSpPr>
        <p:spPr>
          <a:xfrm>
            <a:off x="1239719" y="2277469"/>
            <a:ext cx="4889914" cy="1231619"/>
          </a:xfrm>
          <a:prstGeom prst="rect">
            <a:avLst/>
          </a:prstGeom>
          <a:noFill/>
        </p:spPr>
        <p:txBody>
          <a:bodyPr wrap="square" rtlCol="1">
            <a:spAutoFit/>
          </a:bodyPr>
          <a:lstStyle/>
          <a:p>
            <a:pPr algn="r" rtl="1">
              <a:lnSpc>
                <a:spcPct val="150000"/>
              </a:lnSpc>
              <a:spcAft>
                <a:spcPts val="600"/>
              </a:spcAft>
            </a:pPr>
            <a:r>
              <a:rPr lang="he-IL" sz="1600" dirty="0">
                <a:solidFill>
                  <a:srgbClr val="F1923F"/>
                </a:solidFill>
              </a:rPr>
              <a:t>קושי לחזור לשגרה - לילות | </a:t>
            </a:r>
          </a:p>
          <a:p>
            <a:pPr algn="r" rtl="1">
              <a:lnSpc>
                <a:spcPct val="150000"/>
              </a:lnSpc>
              <a:spcAft>
                <a:spcPts val="600"/>
              </a:spcAft>
            </a:pPr>
            <a:r>
              <a:rPr lang="he-IL" sz="1600" b="1" dirty="0">
                <a:solidFill>
                  <a:schemeClr val="tx1">
                    <a:lumMod val="50000"/>
                    <a:lumOff val="50000"/>
                  </a:schemeClr>
                </a:solidFill>
              </a:rPr>
              <a:t>ליעד בן ה- 17 מתקשה להירדם. הוא משוטט לרוב בלילות בכפר ומחוצה לו. הוא מרגיש שהיום והלילה התהפכו לו.</a:t>
            </a:r>
          </a:p>
        </p:txBody>
      </p:sp>
      <p:sp>
        <p:nvSpPr>
          <p:cNvPr id="29" name="TextBox 28">
            <a:extLst>
              <a:ext uri="{FF2B5EF4-FFF2-40B4-BE49-F238E27FC236}">
                <a16:creationId xmlns:a16="http://schemas.microsoft.com/office/drawing/2014/main" id="{438BAA2C-B0B2-417D-892C-7C557B84D22E}"/>
              </a:ext>
            </a:extLst>
          </p:cNvPr>
          <p:cNvSpPr txBox="1"/>
          <p:nvPr/>
        </p:nvSpPr>
        <p:spPr>
          <a:xfrm>
            <a:off x="1239719" y="3613224"/>
            <a:ext cx="4889914" cy="3002938"/>
          </a:xfrm>
          <a:prstGeom prst="rect">
            <a:avLst/>
          </a:prstGeom>
          <a:noFill/>
        </p:spPr>
        <p:txBody>
          <a:bodyPr wrap="square" rtlCol="1">
            <a:spAutoFit/>
          </a:bodyPr>
          <a:lstStyle/>
          <a:p>
            <a:pPr algn="r" rtl="1">
              <a:lnSpc>
                <a:spcPct val="150000"/>
              </a:lnSpc>
              <a:spcAft>
                <a:spcPts val="600"/>
              </a:spcAft>
              <a:buClr>
                <a:schemeClr val="accent4"/>
              </a:buClr>
            </a:pPr>
            <a:r>
              <a:rPr lang="he-IL" sz="1601" b="1" dirty="0">
                <a:solidFill>
                  <a:schemeClr val="tx1">
                    <a:lumMod val="50000"/>
                    <a:lumOff val="50000"/>
                  </a:schemeClr>
                </a:solidFill>
                <a:highlight>
                  <a:srgbClr val="FEE9D5"/>
                </a:highlight>
                <a:latin typeface="Arial" pitchFamily="34" charset="0"/>
                <a:cs typeface="Arial" pitchFamily="34" charset="0"/>
              </a:rPr>
              <a:t>שמירה על השגרה וסדר היום ימנעו ערנות מוגברת בקרב ילדי הכפר בלילות. </a:t>
            </a:r>
            <a:r>
              <a:rPr lang="he-IL" sz="1601" dirty="0">
                <a:solidFill>
                  <a:schemeClr val="tx1">
                    <a:lumMod val="50000"/>
                    <a:lumOff val="50000"/>
                  </a:schemeClr>
                </a:solidFill>
                <a:latin typeface="Arial" pitchFamily="34" charset="0"/>
                <a:cs typeface="Arial" pitchFamily="34" charset="0"/>
              </a:rPr>
              <a:t>עם זאת חשוב לוודא שבלילות הם נוכחים בכפר ולא יוצאים ממנו - כדי להפחית את הסיכוי למפגשים עם אנשים שליליים.</a:t>
            </a:r>
            <a:br>
              <a:rPr lang="en-US" sz="1601" dirty="0">
                <a:solidFill>
                  <a:schemeClr val="tx1">
                    <a:lumMod val="50000"/>
                    <a:lumOff val="50000"/>
                  </a:schemeClr>
                </a:solidFill>
                <a:latin typeface="Arial" pitchFamily="34" charset="0"/>
                <a:cs typeface="Arial" pitchFamily="34" charset="0"/>
              </a:rPr>
            </a:br>
            <a:r>
              <a:rPr lang="he-IL" sz="1601" b="1" dirty="0">
                <a:solidFill>
                  <a:schemeClr val="tx1">
                    <a:lumMod val="50000"/>
                    <a:lumOff val="50000"/>
                  </a:schemeClr>
                </a:solidFill>
                <a:highlight>
                  <a:srgbClr val="FEE9D5"/>
                </a:highlight>
                <a:latin typeface="Arial" pitchFamily="34" charset="0"/>
                <a:cs typeface="Arial" pitchFamily="34" charset="0"/>
              </a:rPr>
              <a:t>במהלך הלילות ישנם מדריכי לילה שמסתובבים הכפר. </a:t>
            </a:r>
            <a:r>
              <a:rPr lang="he-IL" sz="1601" dirty="0">
                <a:solidFill>
                  <a:schemeClr val="tx1">
                    <a:lumMod val="50000"/>
                    <a:lumOff val="50000"/>
                  </a:schemeClr>
                </a:solidFill>
                <a:latin typeface="Arial" pitchFamily="34" charset="0"/>
                <a:cs typeface="Arial" pitchFamily="34" charset="0"/>
              </a:rPr>
              <a:t>תפקידם הוא למנוע מילדי הכפר להסתובב בחוץ, להשגיח ששומרים על שגרה השינה ולהוות אוזן קשבת למי שזקוק לזה.</a:t>
            </a:r>
          </a:p>
        </p:txBody>
      </p:sp>
      <p:sp>
        <p:nvSpPr>
          <p:cNvPr id="16" name="TextBox 15">
            <a:extLst>
              <a:ext uri="{FF2B5EF4-FFF2-40B4-BE49-F238E27FC236}">
                <a16:creationId xmlns:a16="http://schemas.microsoft.com/office/drawing/2014/main" id="{20DD0CE0-9BFB-4E59-B0B0-791C89887393}"/>
              </a:ext>
            </a:extLst>
          </p:cNvPr>
          <p:cNvSpPr txBox="1"/>
          <p:nvPr/>
        </p:nvSpPr>
        <p:spPr>
          <a:xfrm>
            <a:off x="457202" y="7800120"/>
            <a:ext cx="6276133" cy="416268"/>
          </a:xfrm>
          <a:prstGeom prst="rect">
            <a:avLst/>
          </a:prstGeom>
          <a:noFill/>
          <a:ln>
            <a:noFill/>
          </a:ln>
        </p:spPr>
        <p:txBody>
          <a:bodyPr wrap="square" rtlCol="1">
            <a:spAutoFit/>
          </a:bodyPr>
          <a:lstStyle/>
          <a:p>
            <a:pPr marL="182564" indent="-182564" algn="r" rtl="1">
              <a:lnSpc>
                <a:spcPct val="150000"/>
              </a:lnSpc>
              <a:spcAft>
                <a:spcPts val="600"/>
              </a:spcAft>
              <a:buClr>
                <a:srgbClr val="F1923F"/>
              </a:buClr>
              <a:buFont typeface="Calibri" panose="020F0502020204030204" pitchFamily="34" charset="0"/>
              <a:buChar char="‹"/>
            </a:pPr>
            <a:r>
              <a:rPr lang="he-IL" sz="1601" dirty="0">
                <a:solidFill>
                  <a:schemeClr val="tx1">
                    <a:lumMod val="50000"/>
                    <a:lumOff val="50000"/>
                  </a:schemeClr>
                </a:solidFill>
              </a:rPr>
              <a:t>'פריצת דרך במוטיבציה' מאת ריצ'רד </a:t>
            </a:r>
            <a:r>
              <a:rPr lang="he-IL" sz="1601" dirty="0" err="1">
                <a:solidFill>
                  <a:schemeClr val="tx1">
                    <a:lumMod val="50000"/>
                    <a:lumOff val="50000"/>
                  </a:schemeClr>
                </a:solidFill>
              </a:rPr>
              <a:t>לאבוי</a:t>
            </a:r>
            <a:r>
              <a:rPr lang="he-IL" sz="1601" dirty="0">
                <a:solidFill>
                  <a:schemeClr val="tx1">
                    <a:lumMod val="50000"/>
                    <a:lumOff val="50000"/>
                  </a:schemeClr>
                </a:solidFill>
              </a:rPr>
              <a:t>: נטרול מאבק הכוחות (ע' 149).</a:t>
            </a:r>
          </a:p>
        </p:txBody>
      </p:sp>
      <p:sp>
        <p:nvSpPr>
          <p:cNvPr id="17" name="מלבן 16">
            <a:extLst>
              <a:ext uri="{FF2B5EF4-FFF2-40B4-BE49-F238E27FC236}">
                <a16:creationId xmlns:a16="http://schemas.microsoft.com/office/drawing/2014/main" id="{A259B75F-4348-4FAD-A7EC-5BD91A9205DC}"/>
              </a:ext>
            </a:extLst>
          </p:cNvPr>
          <p:cNvSpPr/>
          <p:nvPr/>
        </p:nvSpPr>
        <p:spPr>
          <a:xfrm>
            <a:off x="2704543" y="7375474"/>
            <a:ext cx="1982175" cy="418761"/>
          </a:xfrm>
          <a:prstGeom prst="rect">
            <a:avLst/>
          </a:prstGeom>
          <a:solidFill>
            <a:srgbClr val="F1923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pSp>
        <p:nvGrpSpPr>
          <p:cNvPr id="19" name="גרפיקה 76">
            <a:extLst>
              <a:ext uri="{FF2B5EF4-FFF2-40B4-BE49-F238E27FC236}">
                <a16:creationId xmlns:a16="http://schemas.microsoft.com/office/drawing/2014/main" id="{006BBE3E-23B8-4F95-B2A6-4E9CEBE73374}"/>
              </a:ext>
            </a:extLst>
          </p:cNvPr>
          <p:cNvGrpSpPr/>
          <p:nvPr/>
        </p:nvGrpSpPr>
        <p:grpSpPr>
          <a:xfrm>
            <a:off x="4276451" y="7443663"/>
            <a:ext cx="290396" cy="290396"/>
            <a:chOff x="1855787" y="3421856"/>
            <a:chExt cx="3848100" cy="3848100"/>
          </a:xfrm>
        </p:grpSpPr>
        <p:sp>
          <p:nvSpPr>
            <p:cNvPr id="20" name="צורה חופשית: צורה 57">
              <a:extLst>
                <a:ext uri="{FF2B5EF4-FFF2-40B4-BE49-F238E27FC236}">
                  <a16:creationId xmlns:a16="http://schemas.microsoft.com/office/drawing/2014/main" id="{479C6AF7-A4C8-4D6A-A984-67D27698932A}"/>
                </a:ext>
              </a:extLst>
            </p:cNvPr>
            <p:cNvSpPr/>
            <p:nvPr/>
          </p:nvSpPr>
          <p:spPr>
            <a:xfrm>
              <a:off x="2319750" y="3414712"/>
              <a:ext cx="2924175" cy="3857625"/>
            </a:xfrm>
            <a:custGeom>
              <a:avLst/>
              <a:gdLst>
                <a:gd name="connsiteX0" fmla="*/ 259366 w 2924175"/>
                <a:gd name="connsiteY0" fmla="*/ 7144 h 3857625"/>
                <a:gd name="connsiteX1" fmla="*/ 2286667 w 2924175"/>
                <a:gd name="connsiteY1" fmla="*/ 7144 h 3857625"/>
                <a:gd name="connsiteX2" fmla="*/ 2917603 w 2924175"/>
                <a:gd name="connsiteY2" fmla="*/ 637699 h 3857625"/>
                <a:gd name="connsiteX3" fmla="*/ 2917603 w 2924175"/>
                <a:gd name="connsiteY3" fmla="*/ 3228499 h 3857625"/>
                <a:gd name="connsiteX4" fmla="*/ 2286667 w 2924175"/>
                <a:gd name="connsiteY4" fmla="*/ 3859435 h 3857625"/>
                <a:gd name="connsiteX5" fmla="*/ 259366 w 2924175"/>
                <a:gd name="connsiteY5" fmla="*/ 3859435 h 3857625"/>
                <a:gd name="connsiteX6" fmla="*/ 7144 w 2924175"/>
                <a:gd name="connsiteY6" fmla="*/ 3607213 h 3857625"/>
                <a:gd name="connsiteX7" fmla="*/ 7144 w 2924175"/>
                <a:gd name="connsiteY7" fmla="*/ 259366 h 3857625"/>
                <a:gd name="connsiteX8" fmla="*/ 259366 w 2924175"/>
                <a:gd name="connsiteY8" fmla="*/ 7144 h 3857625"/>
                <a:gd name="connsiteX9" fmla="*/ 259366 w 2924175"/>
                <a:gd name="connsiteY9" fmla="*/ 7144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175" h="3857625">
                  <a:moveTo>
                    <a:pt x="259366" y="7144"/>
                  </a:moveTo>
                  <a:lnTo>
                    <a:pt x="2286667" y="7144"/>
                  </a:lnTo>
                  <a:cubicBezTo>
                    <a:pt x="2634539" y="8192"/>
                    <a:pt x="2916346" y="289827"/>
                    <a:pt x="2917603" y="637699"/>
                  </a:cubicBezTo>
                  <a:lnTo>
                    <a:pt x="2917603" y="3228499"/>
                  </a:lnTo>
                  <a:cubicBezTo>
                    <a:pt x="2916555" y="3576523"/>
                    <a:pt x="2634691" y="3858387"/>
                    <a:pt x="2286667" y="3859435"/>
                  </a:cubicBezTo>
                  <a:lnTo>
                    <a:pt x="259366" y="3859435"/>
                  </a:lnTo>
                  <a:cubicBezTo>
                    <a:pt x="120244" y="3859016"/>
                    <a:pt x="7563" y="3746335"/>
                    <a:pt x="7144" y="3607213"/>
                  </a:cubicBezTo>
                  <a:lnTo>
                    <a:pt x="7144" y="259366"/>
                  </a:lnTo>
                  <a:cubicBezTo>
                    <a:pt x="7563" y="120244"/>
                    <a:pt x="120244" y="7563"/>
                    <a:pt x="259366" y="7144"/>
                  </a:cubicBezTo>
                  <a:lnTo>
                    <a:pt x="259366" y="7144"/>
                  </a:lnTo>
                  <a:close/>
                </a:path>
              </a:pathLst>
            </a:custGeom>
            <a:solidFill>
              <a:schemeClr val="accent3">
                <a:lumMod val="40000"/>
                <a:lumOff val="60000"/>
              </a:schemeClr>
            </a:solidFill>
            <a:ln w="9525" cap="flat">
              <a:noFill/>
              <a:prstDash val="solid"/>
              <a:miter/>
            </a:ln>
          </p:spPr>
          <p:txBody>
            <a:bodyPr rtlCol="1" anchor="ctr"/>
            <a:lstStyle/>
            <a:p>
              <a:endParaRPr lang="he-IL" sz="1400"/>
            </a:p>
          </p:txBody>
        </p:sp>
        <p:sp>
          <p:nvSpPr>
            <p:cNvPr id="24" name="צורה חופשית: צורה 58">
              <a:extLst>
                <a:ext uri="{FF2B5EF4-FFF2-40B4-BE49-F238E27FC236}">
                  <a16:creationId xmlns:a16="http://schemas.microsoft.com/office/drawing/2014/main" id="{9DCD2159-0683-426D-B6F3-27FA7B35E62A}"/>
                </a:ext>
              </a:extLst>
            </p:cNvPr>
            <p:cNvSpPr/>
            <p:nvPr/>
          </p:nvSpPr>
          <p:spPr>
            <a:xfrm>
              <a:off x="2319750" y="3414712"/>
              <a:ext cx="2733675" cy="3609975"/>
            </a:xfrm>
            <a:custGeom>
              <a:avLst/>
              <a:gdLst>
                <a:gd name="connsiteX0" fmla="*/ 259366 w 2733675"/>
                <a:gd name="connsiteY0" fmla="*/ 7144 h 3609975"/>
                <a:gd name="connsiteX1" fmla="*/ 2286667 w 2733675"/>
                <a:gd name="connsiteY1" fmla="*/ 7144 h 3609975"/>
                <a:gd name="connsiteX2" fmla="*/ 2688241 w 2733675"/>
                <a:gd name="connsiteY2" fmla="*/ 152686 h 3609975"/>
                <a:gd name="connsiteX3" fmla="*/ 2734723 w 2733675"/>
                <a:gd name="connsiteY3" fmla="*/ 390049 h 3609975"/>
                <a:gd name="connsiteX4" fmla="*/ 2734723 w 2733675"/>
                <a:gd name="connsiteY4" fmla="*/ 2980849 h 3609975"/>
                <a:gd name="connsiteX5" fmla="*/ 2104168 w 2733675"/>
                <a:gd name="connsiteY5" fmla="*/ 3609499 h 3609975"/>
                <a:gd name="connsiteX6" fmla="*/ 76867 w 2733675"/>
                <a:gd name="connsiteY6" fmla="*/ 3609499 h 3609975"/>
                <a:gd name="connsiteX7" fmla="*/ 7144 w 2733675"/>
                <a:gd name="connsiteY7" fmla="*/ 3599593 h 3609975"/>
                <a:gd name="connsiteX8" fmla="*/ 7144 w 2733675"/>
                <a:gd name="connsiteY8" fmla="*/ 259366 h 3609975"/>
                <a:gd name="connsiteX9" fmla="*/ 259366 w 2733675"/>
                <a:gd name="connsiteY9" fmla="*/ 7144 h 3609975"/>
                <a:gd name="connsiteX10" fmla="*/ 259366 w 2733675"/>
                <a:gd name="connsiteY10"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3675" h="3609975">
                  <a:moveTo>
                    <a:pt x="259366" y="7144"/>
                  </a:moveTo>
                  <a:lnTo>
                    <a:pt x="2286667" y="7144"/>
                  </a:lnTo>
                  <a:cubicBezTo>
                    <a:pt x="2433428" y="7210"/>
                    <a:pt x="2575522" y="58703"/>
                    <a:pt x="2688241" y="152686"/>
                  </a:cubicBezTo>
                  <a:cubicBezTo>
                    <a:pt x="2719045" y="228029"/>
                    <a:pt x="2734837" y="308658"/>
                    <a:pt x="2734723" y="390049"/>
                  </a:cubicBezTo>
                  <a:lnTo>
                    <a:pt x="2734723" y="2980849"/>
                  </a:lnTo>
                  <a:cubicBezTo>
                    <a:pt x="2732427" y="3327825"/>
                    <a:pt x="2451154" y="3608251"/>
                    <a:pt x="2104168" y="3609499"/>
                  </a:cubicBezTo>
                  <a:lnTo>
                    <a:pt x="76867" y="3609499"/>
                  </a:lnTo>
                  <a:cubicBezTo>
                    <a:pt x="53273" y="3609499"/>
                    <a:pt x="29804" y="3606165"/>
                    <a:pt x="7144" y="3599593"/>
                  </a:cubicBezTo>
                  <a:lnTo>
                    <a:pt x="7144" y="259366"/>
                  </a:lnTo>
                  <a:cubicBezTo>
                    <a:pt x="7563" y="120244"/>
                    <a:pt x="120244" y="7563"/>
                    <a:pt x="259366" y="7144"/>
                  </a:cubicBezTo>
                  <a:lnTo>
                    <a:pt x="259366" y="7144"/>
                  </a:lnTo>
                  <a:close/>
                </a:path>
              </a:pathLst>
            </a:custGeom>
            <a:solidFill>
              <a:srgbClr val="FFFFFF"/>
            </a:solidFill>
            <a:ln w="9525" cap="flat">
              <a:noFill/>
              <a:prstDash val="solid"/>
              <a:miter/>
            </a:ln>
          </p:spPr>
          <p:txBody>
            <a:bodyPr rtlCol="1" anchor="ctr"/>
            <a:lstStyle/>
            <a:p>
              <a:endParaRPr lang="he-IL" sz="1400"/>
            </a:p>
          </p:txBody>
        </p:sp>
        <p:sp>
          <p:nvSpPr>
            <p:cNvPr id="25" name="צורה חופשית: צורה 59">
              <a:extLst>
                <a:ext uri="{FF2B5EF4-FFF2-40B4-BE49-F238E27FC236}">
                  <a16:creationId xmlns:a16="http://schemas.microsoft.com/office/drawing/2014/main" id="{AB3017B5-5710-4237-906E-68FD5A661853}"/>
                </a:ext>
              </a:extLst>
            </p:cNvPr>
            <p:cNvSpPr/>
            <p:nvPr/>
          </p:nvSpPr>
          <p:spPr>
            <a:xfrm>
              <a:off x="2319369" y="3414712"/>
              <a:ext cx="2552700" cy="3609975"/>
            </a:xfrm>
            <a:custGeom>
              <a:avLst/>
              <a:gdLst>
                <a:gd name="connsiteX0" fmla="*/ 227743 w 2552700"/>
                <a:gd name="connsiteY0" fmla="*/ 7144 h 3609975"/>
                <a:gd name="connsiteX1" fmla="*/ 2330101 w 2552700"/>
                <a:gd name="connsiteY1" fmla="*/ 7144 h 3609975"/>
                <a:gd name="connsiteX2" fmla="*/ 2550700 w 2552700"/>
                <a:gd name="connsiteY2" fmla="*/ 227743 h 3609975"/>
                <a:gd name="connsiteX3" fmla="*/ 2550700 w 2552700"/>
                <a:gd name="connsiteY3" fmla="*/ 2901220 h 3609975"/>
                <a:gd name="connsiteX4" fmla="*/ 2105692 w 2552700"/>
                <a:gd name="connsiteY4" fmla="*/ 3386233 h 3609975"/>
                <a:gd name="connsiteX5" fmla="*/ 227743 w 2552700"/>
                <a:gd name="connsiteY5" fmla="*/ 3386233 h 3609975"/>
                <a:gd name="connsiteX6" fmla="*/ 7144 w 2552700"/>
                <a:gd name="connsiteY6" fmla="*/ 3606832 h 3609975"/>
                <a:gd name="connsiteX7" fmla="*/ 7144 w 2552700"/>
                <a:gd name="connsiteY7" fmla="*/ 227743 h 3609975"/>
                <a:gd name="connsiteX8" fmla="*/ 227743 w 2552700"/>
                <a:gd name="connsiteY8" fmla="*/ 7144 h 3609975"/>
                <a:gd name="connsiteX9" fmla="*/ 227743 w 2552700"/>
                <a:gd name="connsiteY9"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2700" h="3609975">
                  <a:moveTo>
                    <a:pt x="227743" y="7144"/>
                  </a:moveTo>
                  <a:lnTo>
                    <a:pt x="2330101" y="7144"/>
                  </a:lnTo>
                  <a:cubicBezTo>
                    <a:pt x="2451849" y="7353"/>
                    <a:pt x="2550490" y="105994"/>
                    <a:pt x="2550700" y="227743"/>
                  </a:cubicBezTo>
                  <a:lnTo>
                    <a:pt x="2550700" y="2901220"/>
                  </a:lnTo>
                  <a:cubicBezTo>
                    <a:pt x="2561749" y="3222784"/>
                    <a:pt x="2405920" y="3376708"/>
                    <a:pt x="2105692" y="3386233"/>
                  </a:cubicBezTo>
                  <a:lnTo>
                    <a:pt x="227743" y="3386233"/>
                  </a:lnTo>
                  <a:cubicBezTo>
                    <a:pt x="105994" y="3386443"/>
                    <a:pt x="7353" y="3485083"/>
                    <a:pt x="7144" y="3606832"/>
                  </a:cubicBezTo>
                  <a:lnTo>
                    <a:pt x="7144" y="227743"/>
                  </a:lnTo>
                  <a:cubicBezTo>
                    <a:pt x="7353" y="105994"/>
                    <a:pt x="105994" y="7353"/>
                    <a:pt x="227743" y="7144"/>
                  </a:cubicBezTo>
                  <a:lnTo>
                    <a:pt x="227743" y="7144"/>
                  </a:lnTo>
                  <a:close/>
                </a:path>
              </a:pathLst>
            </a:custGeom>
            <a:solidFill>
              <a:schemeClr val="tx2">
                <a:lumMod val="40000"/>
                <a:lumOff val="60000"/>
              </a:schemeClr>
            </a:solidFill>
            <a:ln w="9525" cap="flat">
              <a:noFill/>
              <a:prstDash val="solid"/>
              <a:miter/>
            </a:ln>
          </p:spPr>
          <p:txBody>
            <a:bodyPr rtlCol="1" anchor="ctr"/>
            <a:lstStyle/>
            <a:p>
              <a:endParaRPr lang="he-IL" sz="1400"/>
            </a:p>
          </p:txBody>
        </p:sp>
        <p:sp>
          <p:nvSpPr>
            <p:cNvPr id="26" name="צורה חופשית: צורה 60">
              <a:extLst>
                <a:ext uri="{FF2B5EF4-FFF2-40B4-BE49-F238E27FC236}">
                  <a16:creationId xmlns:a16="http://schemas.microsoft.com/office/drawing/2014/main" id="{29D78013-DBCC-4C3F-815F-99D7102FEAEE}"/>
                </a:ext>
              </a:extLst>
            </p:cNvPr>
            <p:cNvSpPr/>
            <p:nvPr/>
          </p:nvSpPr>
          <p:spPr>
            <a:xfrm>
              <a:off x="2856960" y="4232338"/>
              <a:ext cx="1476375" cy="428625"/>
            </a:xfrm>
            <a:custGeom>
              <a:avLst/>
              <a:gdLst>
                <a:gd name="connsiteX0" fmla="*/ 133255 w 1476375"/>
                <a:gd name="connsiteY0" fmla="*/ 7144 h 428625"/>
                <a:gd name="connsiteX1" fmla="*/ 1349788 w 1476375"/>
                <a:gd name="connsiteY1" fmla="*/ 7144 h 428625"/>
                <a:gd name="connsiteX2" fmla="*/ 1475899 w 1476375"/>
                <a:gd name="connsiteY2" fmla="*/ 133255 h 428625"/>
                <a:gd name="connsiteX3" fmla="*/ 1475899 w 1476375"/>
                <a:gd name="connsiteY3" fmla="*/ 303943 h 428625"/>
                <a:gd name="connsiteX4" fmla="*/ 1349788 w 1476375"/>
                <a:gd name="connsiteY4" fmla="*/ 430054 h 428625"/>
                <a:gd name="connsiteX5" fmla="*/ 133255 w 1476375"/>
                <a:gd name="connsiteY5" fmla="*/ 430054 h 428625"/>
                <a:gd name="connsiteX6" fmla="*/ 7144 w 1476375"/>
                <a:gd name="connsiteY6" fmla="*/ 303943 h 428625"/>
                <a:gd name="connsiteX7" fmla="*/ 7144 w 1476375"/>
                <a:gd name="connsiteY7" fmla="*/ 133255 h 428625"/>
                <a:gd name="connsiteX8" fmla="*/ 133255 w 1476375"/>
                <a:gd name="connsiteY8" fmla="*/ 71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75" h="428625">
                  <a:moveTo>
                    <a:pt x="133255" y="7144"/>
                  </a:moveTo>
                  <a:lnTo>
                    <a:pt x="1349788" y="7144"/>
                  </a:lnTo>
                  <a:cubicBezTo>
                    <a:pt x="1419435" y="7144"/>
                    <a:pt x="1475899" y="63608"/>
                    <a:pt x="1475899" y="133255"/>
                  </a:cubicBezTo>
                  <a:lnTo>
                    <a:pt x="1475899" y="303943"/>
                  </a:lnTo>
                  <a:cubicBezTo>
                    <a:pt x="1475899" y="373590"/>
                    <a:pt x="1419435" y="430054"/>
                    <a:pt x="1349788" y="430054"/>
                  </a:cubicBezTo>
                  <a:lnTo>
                    <a:pt x="133255" y="430054"/>
                  </a:lnTo>
                  <a:cubicBezTo>
                    <a:pt x="63608" y="430054"/>
                    <a:pt x="7144" y="373590"/>
                    <a:pt x="7144" y="303943"/>
                  </a:cubicBezTo>
                  <a:lnTo>
                    <a:pt x="7144" y="133255"/>
                  </a:lnTo>
                  <a:cubicBezTo>
                    <a:pt x="7144" y="63608"/>
                    <a:pt x="63608" y="7144"/>
                    <a:pt x="133255" y="7144"/>
                  </a:cubicBezTo>
                  <a:close/>
                </a:path>
              </a:pathLst>
            </a:custGeom>
            <a:solidFill>
              <a:srgbClr val="FFFFFF"/>
            </a:solidFill>
            <a:ln w="9525" cap="flat">
              <a:noFill/>
              <a:prstDash val="solid"/>
              <a:miter/>
            </a:ln>
          </p:spPr>
          <p:txBody>
            <a:bodyPr rtlCol="1" anchor="ctr"/>
            <a:lstStyle/>
            <a:p>
              <a:endParaRPr lang="he-IL" sz="1400"/>
            </a:p>
          </p:txBody>
        </p:sp>
        <p:sp>
          <p:nvSpPr>
            <p:cNvPr id="27" name="צורה חופשית: צורה 61">
              <a:extLst>
                <a:ext uri="{FF2B5EF4-FFF2-40B4-BE49-F238E27FC236}">
                  <a16:creationId xmlns:a16="http://schemas.microsoft.com/office/drawing/2014/main" id="{CEC55378-9E6D-4F81-85F2-FBCE0A46E92D}"/>
                </a:ext>
              </a:extLst>
            </p:cNvPr>
            <p:cNvSpPr/>
            <p:nvPr/>
          </p:nvSpPr>
          <p:spPr>
            <a:xfrm>
              <a:off x="4090638" y="3414712"/>
              <a:ext cx="466725" cy="542925"/>
            </a:xfrm>
            <a:custGeom>
              <a:avLst/>
              <a:gdLst>
                <a:gd name="connsiteX0" fmla="*/ 7144 w 466725"/>
                <a:gd name="connsiteY0" fmla="*/ 7144 h 542925"/>
                <a:gd name="connsiteX1" fmla="*/ 468916 w 466725"/>
                <a:gd name="connsiteY1" fmla="*/ 7144 h 542925"/>
                <a:gd name="connsiteX2" fmla="*/ 468916 w 466725"/>
                <a:gd name="connsiteY2" fmla="*/ 538258 h 542925"/>
                <a:gd name="connsiteX3" fmla="*/ 238030 w 466725"/>
                <a:gd name="connsiteY3" fmla="*/ 272701 h 542925"/>
                <a:gd name="connsiteX4" fmla="*/ 7144 w 466725"/>
                <a:gd name="connsiteY4" fmla="*/ 538258 h 542925"/>
                <a:gd name="connsiteX5" fmla="*/ 7144 w 466725"/>
                <a:gd name="connsiteY5" fmla="*/ 71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42925">
                  <a:moveTo>
                    <a:pt x="7144" y="7144"/>
                  </a:moveTo>
                  <a:lnTo>
                    <a:pt x="468916" y="7144"/>
                  </a:lnTo>
                  <a:lnTo>
                    <a:pt x="468916" y="538258"/>
                  </a:lnTo>
                  <a:lnTo>
                    <a:pt x="238030" y="272701"/>
                  </a:lnTo>
                  <a:lnTo>
                    <a:pt x="7144" y="538258"/>
                  </a:lnTo>
                  <a:lnTo>
                    <a:pt x="7144" y="7144"/>
                  </a:lnTo>
                  <a:close/>
                </a:path>
              </a:pathLst>
            </a:custGeom>
            <a:solidFill>
              <a:schemeClr val="bg2">
                <a:lumMod val="50000"/>
              </a:schemeClr>
            </a:solidFill>
            <a:ln w="9525" cap="flat">
              <a:noFill/>
              <a:prstDash val="solid"/>
              <a:miter/>
            </a:ln>
          </p:spPr>
          <p:txBody>
            <a:bodyPr rtlCol="1" anchor="ctr"/>
            <a:lstStyle/>
            <a:p>
              <a:endParaRPr lang="he-IL" sz="1400"/>
            </a:p>
          </p:txBody>
        </p:sp>
      </p:grpSp>
      <p:sp>
        <p:nvSpPr>
          <p:cNvPr id="30" name="TextBox 29">
            <a:extLst>
              <a:ext uri="{FF2B5EF4-FFF2-40B4-BE49-F238E27FC236}">
                <a16:creationId xmlns:a16="http://schemas.microsoft.com/office/drawing/2014/main" id="{6F786ED9-ECAA-4D3A-9FBA-00282B7A9F67}"/>
              </a:ext>
            </a:extLst>
          </p:cNvPr>
          <p:cNvSpPr txBox="1"/>
          <p:nvPr/>
        </p:nvSpPr>
        <p:spPr>
          <a:xfrm>
            <a:off x="2841661" y="7407532"/>
            <a:ext cx="1431404" cy="338682"/>
          </a:xfrm>
          <a:prstGeom prst="rect">
            <a:avLst/>
          </a:prstGeom>
          <a:noFill/>
        </p:spPr>
        <p:txBody>
          <a:bodyPr wrap="square" rtlCol="1">
            <a:spAutoFit/>
          </a:bodyPr>
          <a:lstStyle/>
          <a:p>
            <a:pPr algn="ctr" rtl="1"/>
            <a:r>
              <a:rPr lang="he-IL" sz="1601" dirty="0">
                <a:ln>
                  <a:solidFill>
                    <a:schemeClr val="bg1"/>
                  </a:solidFill>
                </a:ln>
                <a:solidFill>
                  <a:schemeClr val="bg1"/>
                </a:solidFill>
              </a:rPr>
              <a:t>קריאת כיוון</a:t>
            </a:r>
          </a:p>
        </p:txBody>
      </p:sp>
      <p:sp>
        <p:nvSpPr>
          <p:cNvPr id="33" name="מלבן 32">
            <a:hlinkClick r:id="" action="ppaction://hlinkshowjump?jump=nextslide"/>
            <a:extLst>
              <a:ext uri="{FF2B5EF4-FFF2-40B4-BE49-F238E27FC236}">
                <a16:creationId xmlns:a16="http://schemas.microsoft.com/office/drawing/2014/main" id="{A4837A9B-271B-4349-90FA-3DA9D9B1A205}"/>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מלבן 37">
            <a:hlinkClick r:id="" action="ppaction://hlinkshowjump?jump=previousslide"/>
            <a:extLst>
              <a:ext uri="{FF2B5EF4-FFF2-40B4-BE49-F238E27FC236}">
                <a16:creationId xmlns:a16="http://schemas.microsoft.com/office/drawing/2014/main" id="{E9C74405-AE1E-4487-8768-EDDCC6629EB8}"/>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מלבן 38">
            <a:hlinkClick r:id="rId2" action="ppaction://hlinksldjump"/>
            <a:extLst>
              <a:ext uri="{FF2B5EF4-FFF2-40B4-BE49-F238E27FC236}">
                <a16:creationId xmlns:a16="http://schemas.microsoft.com/office/drawing/2014/main" id="{454EA567-FBD8-44DE-9BF8-F09A50B3E514}"/>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מלבן 39">
            <a:hlinkClick r:id="rId3" action="ppaction://hlinksldjump"/>
            <a:extLst>
              <a:ext uri="{FF2B5EF4-FFF2-40B4-BE49-F238E27FC236}">
                <a16:creationId xmlns:a16="http://schemas.microsoft.com/office/drawing/2014/main" id="{DC547A05-6EA3-4C5E-819B-02AE5E6DAB83}"/>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ציין מיקום של מספר שקופית 3">
            <a:extLst>
              <a:ext uri="{FF2B5EF4-FFF2-40B4-BE49-F238E27FC236}">
                <a16:creationId xmlns:a16="http://schemas.microsoft.com/office/drawing/2014/main" id="{8EB2ABB1-13FB-4620-99CA-BD3973A9EF10}"/>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158</a:t>
            </a:fld>
            <a:endParaRPr lang="he-IL" dirty="0"/>
          </a:p>
        </p:txBody>
      </p:sp>
    </p:spTree>
    <p:extLst>
      <p:ext uri="{BB962C8B-B14F-4D97-AF65-F5344CB8AC3E}">
        <p14:creationId xmlns:p14="http://schemas.microsoft.com/office/powerpoint/2010/main" val="218751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מלבן 16">
            <a:extLst>
              <a:ext uri="{FF2B5EF4-FFF2-40B4-BE49-F238E27FC236}">
                <a16:creationId xmlns:a16="http://schemas.microsoft.com/office/drawing/2014/main" id="{62A0E479-AFB0-446F-BEEF-D857053B21C5}"/>
              </a:ext>
            </a:extLst>
          </p:cNvPr>
          <p:cNvSpPr/>
          <p:nvPr/>
        </p:nvSpPr>
        <p:spPr>
          <a:xfrm>
            <a:off x="1" y="2"/>
            <a:ext cx="7559675" cy="1951105"/>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 name="תמונה 2" descr="תמונה שמכילה אדם, חוץ, צעירים, ילד&#10;&#10;תיאור שנוצר ברמת מהימנות גבוהה מאוד">
            <a:extLst>
              <a:ext uri="{FF2B5EF4-FFF2-40B4-BE49-F238E27FC236}">
                <a16:creationId xmlns:a16="http://schemas.microsoft.com/office/drawing/2014/main" id="{F91614DA-C58B-4DE4-8C4B-25565822697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231" r="44470"/>
          <a:stretch/>
        </p:blipFill>
        <p:spPr>
          <a:xfrm>
            <a:off x="0" y="1951107"/>
            <a:ext cx="7559676" cy="8738511"/>
          </a:xfrm>
          <a:prstGeom prst="rect">
            <a:avLst/>
          </a:prstGeom>
        </p:spPr>
      </p:pic>
      <p:sp>
        <p:nvSpPr>
          <p:cNvPr id="14" name="מלבן 13">
            <a:extLst>
              <a:ext uri="{FF2B5EF4-FFF2-40B4-BE49-F238E27FC236}">
                <a16:creationId xmlns:a16="http://schemas.microsoft.com/office/drawing/2014/main" id="{AE44971E-C4D0-4CA6-9E48-48B4354D417E}"/>
              </a:ext>
            </a:extLst>
          </p:cNvPr>
          <p:cNvSpPr/>
          <p:nvPr/>
        </p:nvSpPr>
        <p:spPr>
          <a:xfrm>
            <a:off x="-2" y="8740707"/>
            <a:ext cx="7559677" cy="1951106"/>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he-IL" sz="4000" dirty="0">
                <a:ln>
                  <a:solidFill>
                    <a:schemeClr val="bg1"/>
                  </a:solidFill>
                </a:ln>
              </a:rPr>
              <a:t>בהצלחה!</a:t>
            </a:r>
          </a:p>
        </p:txBody>
      </p:sp>
      <p:grpSp>
        <p:nvGrpSpPr>
          <p:cNvPr id="19" name="קבוצה 18">
            <a:extLst>
              <a:ext uri="{FF2B5EF4-FFF2-40B4-BE49-F238E27FC236}">
                <a16:creationId xmlns:a16="http://schemas.microsoft.com/office/drawing/2014/main" id="{E199914B-BED5-4ABD-B662-409AA39DE13E}"/>
              </a:ext>
            </a:extLst>
          </p:cNvPr>
          <p:cNvGrpSpPr/>
          <p:nvPr/>
        </p:nvGrpSpPr>
        <p:grpSpPr>
          <a:xfrm>
            <a:off x="1505347" y="296442"/>
            <a:ext cx="3504407" cy="1345739"/>
            <a:chOff x="1473993" y="325471"/>
            <a:chExt cx="4051314" cy="1555757"/>
          </a:xfrm>
        </p:grpSpPr>
        <p:pic>
          <p:nvPicPr>
            <p:cNvPr id="16" name="תמונה 15">
              <a:extLst>
                <a:ext uri="{FF2B5EF4-FFF2-40B4-BE49-F238E27FC236}">
                  <a16:creationId xmlns:a16="http://schemas.microsoft.com/office/drawing/2014/main" id="{10707907-736F-4A07-83DD-91C465C5D2E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18000" y="325471"/>
              <a:ext cx="1307307" cy="1307307"/>
            </a:xfrm>
            <a:prstGeom prst="rect">
              <a:avLst/>
            </a:prstGeom>
          </p:spPr>
        </p:pic>
        <p:sp>
          <p:nvSpPr>
            <p:cNvPr id="18" name="TextBox 17">
              <a:extLst>
                <a:ext uri="{FF2B5EF4-FFF2-40B4-BE49-F238E27FC236}">
                  <a16:creationId xmlns:a16="http://schemas.microsoft.com/office/drawing/2014/main" id="{7E3A714E-E2CF-4CAB-B7E8-6049E6B0C009}"/>
                </a:ext>
              </a:extLst>
            </p:cNvPr>
            <p:cNvSpPr txBox="1"/>
            <p:nvPr/>
          </p:nvSpPr>
          <p:spPr>
            <a:xfrm>
              <a:off x="1473993" y="422413"/>
              <a:ext cx="2819399" cy="1458815"/>
            </a:xfrm>
            <a:prstGeom prst="rect">
              <a:avLst/>
            </a:prstGeom>
            <a:noFill/>
          </p:spPr>
          <p:txBody>
            <a:bodyPr wrap="square" rtlCol="1">
              <a:spAutoFit/>
            </a:bodyPr>
            <a:lstStyle/>
            <a:p>
              <a:pPr algn="r" rtl="1"/>
              <a:r>
                <a:rPr lang="en-US" sz="2800" dirty="0">
                  <a:ln w="19050">
                    <a:solidFill>
                      <a:schemeClr val="bg1"/>
                    </a:solidFill>
                  </a:ln>
                  <a:solidFill>
                    <a:schemeClr val="bg1"/>
                  </a:solidFill>
                </a:rPr>
                <a:t>SOS</a:t>
              </a:r>
              <a:endParaRPr lang="he-IL" sz="2800" dirty="0">
                <a:ln w="19050">
                  <a:solidFill>
                    <a:schemeClr val="bg1"/>
                  </a:solidFill>
                </a:ln>
                <a:solidFill>
                  <a:schemeClr val="bg1"/>
                </a:solidFill>
              </a:endParaRPr>
            </a:p>
            <a:p>
              <a:pPr algn="r" rtl="1"/>
              <a:r>
                <a:rPr lang="he-IL" sz="2800" dirty="0">
                  <a:ln w="19050">
                    <a:solidFill>
                      <a:schemeClr val="bg1"/>
                    </a:solidFill>
                  </a:ln>
                  <a:solidFill>
                    <a:schemeClr val="bg1"/>
                  </a:solidFill>
                </a:rPr>
                <a:t>כפרי ילדים</a:t>
              </a:r>
            </a:p>
            <a:p>
              <a:pPr algn="r" rtl="1"/>
              <a:r>
                <a:rPr lang="he-IL" sz="2000" dirty="0">
                  <a:solidFill>
                    <a:schemeClr val="bg1"/>
                  </a:solidFill>
                </a:rPr>
                <a:t>ישראל</a:t>
              </a:r>
            </a:p>
          </p:txBody>
        </p:sp>
      </p:grpSp>
    </p:spTree>
    <p:extLst>
      <p:ext uri="{BB962C8B-B14F-4D97-AF65-F5344CB8AC3E}">
        <p14:creationId xmlns:p14="http://schemas.microsoft.com/office/powerpoint/2010/main" val="279290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7"/>
            <a:ext cx="5908524" cy="770400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b="1" dirty="0">
                <a:solidFill>
                  <a:srgbClr val="EB727C"/>
                </a:solidFill>
              </a:rPr>
              <a:t>עולם הפנימיות וכפרי הילדים</a:t>
            </a:r>
          </a:p>
        </p:txBody>
      </p:sp>
      <p:grpSp>
        <p:nvGrpSpPr>
          <p:cNvPr id="14" name="קבוצה 13"/>
          <p:cNvGrpSpPr/>
          <p:nvPr/>
        </p:nvGrpSpPr>
        <p:grpSpPr>
          <a:xfrm>
            <a:off x="973394" y="2064160"/>
            <a:ext cx="5980748" cy="7228512"/>
            <a:chOff x="973394" y="2064160"/>
            <a:chExt cx="5980748" cy="7228512"/>
          </a:xfrm>
        </p:grpSpPr>
        <p:grpSp>
          <p:nvGrpSpPr>
            <p:cNvPr id="5" name="קבוצה 4">
              <a:extLst>
                <a:ext uri="{FF2B5EF4-FFF2-40B4-BE49-F238E27FC236}">
                  <a16:creationId xmlns:a16="http://schemas.microsoft.com/office/drawing/2014/main" id="{02F533F9-C3F9-4D5B-ABC3-7095202AA1D0}"/>
                </a:ext>
              </a:extLst>
            </p:cNvPr>
            <p:cNvGrpSpPr/>
            <p:nvPr/>
          </p:nvGrpSpPr>
          <p:grpSpPr>
            <a:xfrm>
              <a:off x="973394" y="2064160"/>
              <a:ext cx="5980748" cy="910579"/>
              <a:chOff x="973394" y="2064160"/>
              <a:chExt cx="5980748" cy="910579"/>
            </a:xfrm>
          </p:grpSpPr>
          <p:sp>
            <p:nvSpPr>
              <p:cNvPr id="7" name="מלבן 6">
                <a:extLst>
                  <a:ext uri="{FF2B5EF4-FFF2-40B4-BE49-F238E27FC236}">
                    <a16:creationId xmlns:a16="http://schemas.microsoft.com/office/drawing/2014/main" id="{8953FB6C-5231-43DB-8E38-42949F050506}"/>
                  </a:ext>
                </a:extLst>
              </p:cNvPr>
              <p:cNvSpPr/>
              <p:nvPr/>
            </p:nvSpPr>
            <p:spPr>
              <a:xfrm>
                <a:off x="5359791" y="2064160"/>
                <a:ext cx="1594351" cy="37652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הפנימיות בישראל</a:t>
                </a:r>
                <a:endParaRPr lang="he-IL" sz="1601" dirty="0">
                  <a:solidFill>
                    <a:schemeClr val="tx1">
                      <a:lumMod val="50000"/>
                      <a:lumOff val="50000"/>
                    </a:schemeClr>
                  </a:solidFill>
                  <a:latin typeface="Arial" panose="020B0604020202020204" pitchFamily="34" charset="0"/>
                </a:endParaRPr>
              </a:p>
            </p:txBody>
          </p:sp>
          <p:sp>
            <p:nvSpPr>
              <p:cNvPr id="8" name="TextBox 7">
                <a:extLst>
                  <a:ext uri="{FF2B5EF4-FFF2-40B4-BE49-F238E27FC236}">
                    <a16:creationId xmlns:a16="http://schemas.microsoft.com/office/drawing/2014/main" id="{98F3E99F-DD21-4CE6-BD56-541074EF9E86}"/>
                  </a:ext>
                </a:extLst>
              </p:cNvPr>
              <p:cNvSpPr txBox="1"/>
              <p:nvPr/>
            </p:nvSpPr>
            <p:spPr>
              <a:xfrm>
                <a:off x="973394" y="2558471"/>
                <a:ext cx="5516240" cy="416268"/>
              </a:xfrm>
              <a:prstGeom prst="rect">
                <a:avLst/>
              </a:prstGeom>
              <a:noFill/>
            </p:spPr>
            <p:txBody>
              <a:bodyPr wrap="square" rtlCol="1">
                <a:spAutoFit/>
              </a:bodyPr>
              <a:lstStyle/>
              <a:p>
                <a:pPr algn="r" rtl="1">
                  <a:lnSpc>
                    <a:spcPct val="150000"/>
                  </a:lnSpc>
                </a:pPr>
                <a:endParaRPr lang="he-IL" sz="1601" dirty="0">
                  <a:solidFill>
                    <a:schemeClr val="tx1">
                      <a:lumMod val="50000"/>
                      <a:lumOff val="50000"/>
                    </a:schemeClr>
                  </a:solidFill>
                </a:endParaRPr>
              </a:p>
            </p:txBody>
          </p:sp>
        </p:grpSp>
        <p:sp>
          <p:nvSpPr>
            <p:cNvPr id="13" name="TextBox 12">
              <a:extLst>
                <a:ext uri="{FF2B5EF4-FFF2-40B4-BE49-F238E27FC236}">
                  <a16:creationId xmlns:a16="http://schemas.microsoft.com/office/drawing/2014/main" id="{98F3E99F-DD21-4CE6-BD56-541074EF9E86}"/>
                </a:ext>
              </a:extLst>
            </p:cNvPr>
            <p:cNvSpPr txBox="1"/>
            <p:nvPr/>
          </p:nvSpPr>
          <p:spPr>
            <a:xfrm>
              <a:off x="973394" y="2425407"/>
              <a:ext cx="5516240" cy="6867265"/>
            </a:xfrm>
            <a:prstGeom prst="rect">
              <a:avLst/>
            </a:prstGeom>
            <a:noFill/>
            <a:ln>
              <a:noFill/>
            </a:ln>
          </p:spPr>
          <p:txBody>
            <a:bodyPr wrap="square" rtlCol="1">
              <a:spAutoFit/>
            </a:bodyPr>
            <a:lstStyle/>
            <a:p>
              <a:pPr algn="r" rtl="1">
                <a:lnSpc>
                  <a:spcPct val="150000"/>
                </a:lnSpc>
              </a:pPr>
              <a:r>
                <a:rPr lang="he-IL" sz="1601" dirty="0">
                  <a:solidFill>
                    <a:schemeClr val="tx1">
                      <a:lumMod val="50000"/>
                      <a:lumOff val="50000"/>
                    </a:schemeClr>
                  </a:solidFill>
                </a:rPr>
                <a:t>פנימיות השירות לילד והנוער מהוות מסגרת חוץ ביתית מגיל בית הספר היסודי. חניכי הפנימיות הם </a:t>
              </a:r>
              <a:r>
                <a:rPr lang="he-IL" sz="1601" b="1" dirty="0">
                  <a:solidFill>
                    <a:schemeClr val="tx1">
                      <a:lumMod val="50000"/>
                      <a:lumOff val="50000"/>
                    </a:schemeClr>
                  </a:solidFill>
                  <a:highlight>
                    <a:srgbClr val="FAD9DF"/>
                  </a:highlight>
                </a:rPr>
                <a:t>ילדים ונערים מגיעים אליהם כאשר אינם יכולים לחיות עוד בביתם</a:t>
              </a:r>
              <a:r>
                <a:rPr lang="he-IL" sz="1601" dirty="0">
                  <a:solidFill>
                    <a:schemeClr val="tx1">
                      <a:lumMod val="50000"/>
                      <a:lumOff val="50000"/>
                    </a:schemeClr>
                  </a:solidFill>
                </a:rPr>
                <a:t> מסיבות שונות:</a:t>
              </a:r>
              <a:r>
                <a:rPr lang="en-US" sz="1601" dirty="0">
                  <a:solidFill>
                    <a:schemeClr val="tx1">
                      <a:lumMod val="50000"/>
                      <a:lumOff val="50000"/>
                    </a:schemeClr>
                  </a:solidFill>
                </a:rPr>
                <a:t> </a:t>
              </a:r>
              <a:r>
                <a:rPr lang="he-IL" sz="1601" dirty="0">
                  <a:solidFill>
                    <a:schemeClr val="tx1">
                      <a:lumMod val="50000"/>
                      <a:lumOff val="50000"/>
                    </a:schemeClr>
                  </a:solidFill>
                </a:rPr>
                <a:t>סביבת ביתם מסכנת אותם / מונעת מהם התפתחות תקינה ועוד...</a:t>
              </a:r>
            </a:p>
            <a:p>
              <a:pPr algn="r" rtl="1">
                <a:lnSpc>
                  <a:spcPct val="150000"/>
                </a:lnSpc>
              </a:pPr>
              <a:r>
                <a:rPr lang="he-IL" sz="1601" dirty="0">
                  <a:solidFill>
                    <a:schemeClr val="tx1">
                      <a:lumMod val="50000"/>
                      <a:lumOff val="50000"/>
                    </a:schemeClr>
                  </a:solidFill>
                </a:rPr>
                <a:t>מטרת מסגרת זו היא </a:t>
              </a:r>
              <a:r>
                <a:rPr lang="he-IL" sz="1601" b="1" dirty="0">
                  <a:solidFill>
                    <a:schemeClr val="tx1">
                      <a:lumMod val="50000"/>
                      <a:lumOff val="50000"/>
                    </a:schemeClr>
                  </a:solidFill>
                  <a:highlight>
                    <a:srgbClr val="FAD9DF"/>
                  </a:highlight>
                </a:rPr>
                <a:t>להעניק לילד מסגרת חינוכית - טיפולית בטוחה הדואגת לשלומם, רווחתם וקידום התפתחותם</a:t>
              </a:r>
              <a:r>
                <a:rPr lang="he-IL" sz="1601" dirty="0">
                  <a:solidFill>
                    <a:schemeClr val="tx1">
                      <a:lumMod val="50000"/>
                      <a:lumOff val="50000"/>
                    </a:schemeClr>
                  </a:solidFill>
                </a:rPr>
                <a:t> של החניכים כאשר במקבילה נעשים מאמצים לשיקום והחזרת הילד לביתו.</a:t>
              </a:r>
            </a:p>
            <a:p>
              <a:pPr algn="r" rtl="1">
                <a:lnSpc>
                  <a:spcPct val="150000"/>
                </a:lnSpc>
                <a:spcBef>
                  <a:spcPts val="600"/>
                </a:spcBef>
              </a:pPr>
              <a:r>
                <a:rPr lang="he-IL" sz="1601" dirty="0">
                  <a:solidFill>
                    <a:schemeClr val="tx1">
                      <a:lumMod val="50000"/>
                      <a:lumOff val="50000"/>
                    </a:schemeClr>
                  </a:solidFill>
                </a:rPr>
                <a:t>המסגרות החוץ ביתיות כוללות: פנימיות, מעונות משפחתיים, מסגרות להתערבות בזמן משבר, משפחות אומנה.</a:t>
              </a:r>
            </a:p>
            <a:p>
              <a:pPr algn="r" rtl="1">
                <a:lnSpc>
                  <a:spcPct val="150000"/>
                </a:lnSpc>
                <a:spcBef>
                  <a:spcPts val="600"/>
                </a:spcBef>
              </a:pPr>
              <a:endParaRPr lang="he-IL" sz="1601" dirty="0">
                <a:solidFill>
                  <a:schemeClr val="tx1">
                    <a:lumMod val="50000"/>
                    <a:lumOff val="50000"/>
                  </a:schemeClr>
                </a:solidFill>
              </a:endParaRPr>
            </a:p>
            <a:p>
              <a:pPr algn="r" rtl="1">
                <a:lnSpc>
                  <a:spcPct val="150000"/>
                </a:lnSpc>
                <a:spcBef>
                  <a:spcPts val="600"/>
                </a:spcBef>
              </a:pPr>
              <a:r>
                <a:rPr lang="he-IL" sz="1601" b="1" dirty="0">
                  <a:solidFill>
                    <a:srgbClr val="EB727C"/>
                  </a:solidFill>
                </a:rPr>
                <a:t>הפנימיות מסווגות לסוגים הבאים:</a:t>
              </a:r>
            </a:p>
            <a:p>
              <a:pPr marL="285751" indent="-285751" algn="r" rtl="1">
                <a:lnSpc>
                  <a:spcPct val="150000"/>
                </a:lnSpc>
                <a:spcAft>
                  <a:spcPts val="1200"/>
                </a:spcAft>
                <a:buFont typeface="Arial" panose="020B0604020202020204" pitchFamily="34" charset="0"/>
                <a:buChar char="•"/>
              </a:pPr>
              <a:r>
                <a:rPr lang="he-IL" sz="1601" b="1" dirty="0">
                  <a:solidFill>
                    <a:schemeClr val="tx1">
                      <a:lumMod val="50000"/>
                      <a:lumOff val="50000"/>
                    </a:schemeClr>
                  </a:solidFill>
                </a:rPr>
                <a:t>פנימיות חינוכיות + מעוף עוגן מעוז </a:t>
              </a:r>
              <a:r>
                <a:rPr lang="he-IL" sz="1601" dirty="0">
                  <a:solidFill>
                    <a:schemeClr val="tx1">
                      <a:lumMod val="50000"/>
                      <a:lumOff val="50000"/>
                    </a:schemeClr>
                  </a:solidFill>
                </a:rPr>
                <a:t>- לחניכים בתפקוד תקין / פגיעה מעטה בהתפתחות וניתן לקדם את מצבם.</a:t>
              </a:r>
              <a:endParaRPr lang="he-IL" sz="1601" dirty="0">
                <a:solidFill>
                  <a:srgbClr val="FF0000"/>
                </a:solidFill>
              </a:endParaRPr>
            </a:p>
            <a:p>
              <a:pPr marL="285751" indent="-285751" algn="r" rtl="1">
                <a:lnSpc>
                  <a:spcPct val="150000"/>
                </a:lnSpc>
                <a:spcAft>
                  <a:spcPts val="1200"/>
                </a:spcAft>
                <a:buFont typeface="Arial" panose="020B0604020202020204" pitchFamily="34" charset="0"/>
                <a:buChar char="•"/>
              </a:pPr>
              <a:r>
                <a:rPr lang="he-IL" sz="1601" b="1" dirty="0">
                  <a:solidFill>
                    <a:schemeClr val="tx1">
                      <a:lumMod val="50000"/>
                      <a:lumOff val="50000"/>
                    </a:schemeClr>
                  </a:solidFill>
                </a:rPr>
                <a:t>פנימיות שיקומיות </a:t>
              </a:r>
              <a:r>
                <a:rPr lang="he-IL" sz="1601" dirty="0">
                  <a:solidFill>
                    <a:schemeClr val="tx1">
                      <a:lumMod val="50000"/>
                      <a:lumOff val="50000"/>
                    </a:schemeClr>
                  </a:solidFill>
                </a:rPr>
                <a:t>- לחניכים עם לקויות למידה /  פער בלימודים / חסכים רגשיים וניתן לקדם את מצבם.</a:t>
              </a:r>
            </a:p>
            <a:p>
              <a:pPr marL="285751" indent="-285751" algn="r" rtl="1">
                <a:lnSpc>
                  <a:spcPct val="150000"/>
                </a:lnSpc>
                <a:spcAft>
                  <a:spcPts val="1200"/>
                </a:spcAft>
                <a:buFont typeface="Arial" panose="020B0604020202020204" pitchFamily="34" charset="0"/>
                <a:buChar char="•"/>
              </a:pPr>
              <a:r>
                <a:rPr lang="he-IL" sz="1601" b="1" dirty="0">
                  <a:solidFill>
                    <a:schemeClr val="tx1">
                      <a:lumMod val="50000"/>
                      <a:lumOff val="50000"/>
                    </a:schemeClr>
                  </a:solidFill>
                </a:rPr>
                <a:t>פנימיות טיפוליות </a:t>
              </a:r>
              <a:r>
                <a:rPr lang="he-IL" sz="1601" dirty="0">
                  <a:solidFill>
                    <a:schemeClr val="tx1">
                      <a:lumMod val="50000"/>
                      <a:lumOff val="50000"/>
                    </a:schemeClr>
                  </a:solidFill>
                </a:rPr>
                <a:t>- מסגרת חינוך מיוחד לחניכים עם תפקוד לקוי (אורגני / התנהגותי / נפשי-רגשי).</a:t>
              </a:r>
            </a:p>
          </p:txBody>
        </p:sp>
      </p:grpSp>
      <p:sp>
        <p:nvSpPr>
          <p:cNvPr id="10" name="TextBox 9">
            <a:extLst>
              <a:ext uri="{FF2B5EF4-FFF2-40B4-BE49-F238E27FC236}">
                <a16:creationId xmlns:a16="http://schemas.microsoft.com/office/drawing/2014/main" id="{9FCAA86F-D84A-4D8A-BA12-E6A5C75D8147}"/>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1" name="מלבן 10">
            <a:hlinkClick r:id="" action="ppaction://hlinkshowjump?jump=nextslide"/>
            <a:extLst>
              <a:ext uri="{FF2B5EF4-FFF2-40B4-BE49-F238E27FC236}">
                <a16:creationId xmlns:a16="http://schemas.microsoft.com/office/drawing/2014/main" id="{5A088755-C403-4BE1-AEC0-34645E7B8A64}"/>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a:hlinkClick r:id="" action="ppaction://hlinkshowjump?jump=previousslide"/>
            <a:extLst>
              <a:ext uri="{FF2B5EF4-FFF2-40B4-BE49-F238E27FC236}">
                <a16:creationId xmlns:a16="http://schemas.microsoft.com/office/drawing/2014/main" id="{CBA30EA9-105A-47CE-884A-D1161B8643AA}"/>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hlinkClick r:id="rId2" action="ppaction://hlinksldjump"/>
            <a:extLst>
              <a:ext uri="{FF2B5EF4-FFF2-40B4-BE49-F238E27FC236}">
                <a16:creationId xmlns:a16="http://schemas.microsoft.com/office/drawing/2014/main" id="{C0400D22-A63B-40CE-8BBD-375162C4DC53}"/>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a:hlinkClick r:id="rId3" action="ppaction://hlinksldjump"/>
            <a:extLst>
              <a:ext uri="{FF2B5EF4-FFF2-40B4-BE49-F238E27FC236}">
                <a16:creationId xmlns:a16="http://schemas.microsoft.com/office/drawing/2014/main" id="{EA7A4E98-B6C0-4203-AD9C-58BCED0CF64F}"/>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ציין מיקום של מספר שקופית 3">
            <a:extLst>
              <a:ext uri="{FF2B5EF4-FFF2-40B4-BE49-F238E27FC236}">
                <a16:creationId xmlns:a16="http://schemas.microsoft.com/office/drawing/2014/main" id="{C87BB2F4-9767-450E-9101-ED077935E760}"/>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16</a:t>
            </a:fld>
            <a:endParaRPr lang="he-IL" dirty="0"/>
          </a:p>
        </p:txBody>
      </p:sp>
    </p:spTree>
    <p:extLst>
      <p:ext uri="{BB962C8B-B14F-4D97-AF65-F5344CB8AC3E}">
        <p14:creationId xmlns:p14="http://schemas.microsoft.com/office/powerpoint/2010/main" val="391765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9"/>
            <a:ext cx="5908524" cy="4173383"/>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b="1" dirty="0">
                <a:solidFill>
                  <a:srgbClr val="EB727C"/>
                </a:solidFill>
              </a:rPr>
              <a:t>עולם הפנימיות וכפרי הילדים</a:t>
            </a:r>
          </a:p>
        </p:txBody>
      </p:sp>
      <p:sp>
        <p:nvSpPr>
          <p:cNvPr id="13" name="TextBox 12">
            <a:extLst>
              <a:ext uri="{FF2B5EF4-FFF2-40B4-BE49-F238E27FC236}">
                <a16:creationId xmlns:a16="http://schemas.microsoft.com/office/drawing/2014/main" id="{98F3E99F-DD21-4CE6-BD56-541074EF9E86}"/>
              </a:ext>
            </a:extLst>
          </p:cNvPr>
          <p:cNvSpPr txBox="1"/>
          <p:nvPr/>
        </p:nvSpPr>
        <p:spPr>
          <a:xfrm>
            <a:off x="973395" y="2273010"/>
            <a:ext cx="5516240" cy="1678729"/>
          </a:xfrm>
          <a:prstGeom prst="rect">
            <a:avLst/>
          </a:prstGeom>
          <a:noFill/>
          <a:ln>
            <a:noFill/>
          </a:ln>
        </p:spPr>
        <p:txBody>
          <a:bodyPr wrap="square" rtlCol="1">
            <a:spAutoFit/>
          </a:bodyPr>
          <a:lstStyle/>
          <a:p>
            <a:pPr marL="285751" indent="-285751" algn="r" rtl="1">
              <a:lnSpc>
                <a:spcPct val="150000"/>
              </a:lnSpc>
              <a:spcAft>
                <a:spcPts val="1200"/>
              </a:spcAft>
              <a:buFont typeface="Arial" panose="020B0604020202020204" pitchFamily="34" charset="0"/>
              <a:buChar char="•"/>
            </a:pPr>
            <a:r>
              <a:rPr lang="he-IL" sz="1601" b="1" dirty="0">
                <a:solidFill>
                  <a:schemeClr val="tx1">
                    <a:lumMod val="50000"/>
                    <a:lumOff val="50000"/>
                  </a:schemeClr>
                </a:solidFill>
              </a:rPr>
              <a:t>פנימיות פוסט אשפוזיות </a:t>
            </a:r>
            <a:r>
              <a:rPr lang="he-IL" sz="1601" dirty="0">
                <a:solidFill>
                  <a:schemeClr val="tx1">
                    <a:lumMod val="50000"/>
                    <a:lumOff val="50000"/>
                  </a:schemeClr>
                </a:solidFill>
              </a:rPr>
              <a:t>- לחניכים לאחר אשפוז פסיכיאטרי / חלופה לאשפוז לשם מניעתו.</a:t>
            </a:r>
          </a:p>
          <a:p>
            <a:pPr marL="285751" indent="-285751" algn="r" rtl="1">
              <a:lnSpc>
                <a:spcPct val="150000"/>
              </a:lnSpc>
              <a:spcAft>
                <a:spcPts val="1200"/>
              </a:spcAft>
              <a:buFont typeface="Arial" panose="020B0604020202020204" pitchFamily="34" charset="0"/>
              <a:buChar char="•"/>
            </a:pPr>
            <a:r>
              <a:rPr lang="he-IL" sz="1601" b="1" dirty="0">
                <a:solidFill>
                  <a:schemeClr val="tx1">
                    <a:lumMod val="50000"/>
                    <a:lumOff val="50000"/>
                  </a:schemeClr>
                </a:solidFill>
              </a:rPr>
              <a:t>פנימיות יום -</a:t>
            </a:r>
            <a:r>
              <a:rPr lang="he-IL" sz="1601" dirty="0">
                <a:solidFill>
                  <a:schemeClr val="tx1">
                    <a:lumMod val="50000"/>
                    <a:lumOff val="50000"/>
                  </a:schemeClr>
                </a:solidFill>
              </a:rPr>
              <a:t> מסגרת ביניים אליה החניכים מגיעים אחרי יום הלימודים אך בסוף היום ישנים בביתם.</a:t>
            </a:r>
          </a:p>
        </p:txBody>
      </p:sp>
      <p:sp>
        <p:nvSpPr>
          <p:cNvPr id="7" name="TextBox 6">
            <a:extLst>
              <a:ext uri="{FF2B5EF4-FFF2-40B4-BE49-F238E27FC236}">
                <a16:creationId xmlns:a16="http://schemas.microsoft.com/office/drawing/2014/main" id="{946C3D37-5AC1-48F7-B70C-29268367EF20}"/>
              </a:ext>
            </a:extLst>
          </p:cNvPr>
          <p:cNvSpPr txBox="1"/>
          <p:nvPr/>
        </p:nvSpPr>
        <p:spPr>
          <a:xfrm>
            <a:off x="973395" y="4091978"/>
            <a:ext cx="5516240" cy="1894365"/>
          </a:xfrm>
          <a:prstGeom prst="rect">
            <a:avLst/>
          </a:prstGeom>
          <a:noFill/>
          <a:ln>
            <a:noFill/>
          </a:ln>
        </p:spPr>
        <p:txBody>
          <a:bodyPr wrap="square" rtlCol="1">
            <a:spAutoFit/>
          </a:bodyPr>
          <a:lstStyle/>
          <a:p>
            <a:pPr algn="r" rtl="1">
              <a:lnSpc>
                <a:spcPct val="150000"/>
              </a:lnSpc>
            </a:pPr>
            <a:r>
              <a:rPr lang="he-IL" sz="1601" dirty="0">
                <a:solidFill>
                  <a:schemeClr val="tx1">
                    <a:lumMod val="50000"/>
                    <a:lumOff val="50000"/>
                  </a:schemeClr>
                </a:solidFill>
              </a:rPr>
              <a:t>הפנימיות משמעותיות מאוד עבור החניכים הפגיעים שהופרדו מהוריהם וכן עבור המדינה. </a:t>
            </a:r>
            <a:r>
              <a:rPr lang="he-IL" sz="1601" b="1" dirty="0">
                <a:solidFill>
                  <a:schemeClr val="tx1">
                    <a:lumMod val="50000"/>
                    <a:lumOff val="50000"/>
                  </a:schemeClr>
                </a:solidFill>
                <a:highlight>
                  <a:srgbClr val="FAD9DF"/>
                </a:highlight>
              </a:rPr>
              <a:t>ללא מענה הולם הם עלולים להיות בוגרים שאינם מקיימים אורח חיים נורמטיבי ומשתלבים בחברה </a:t>
            </a:r>
            <a:r>
              <a:rPr lang="he-IL" sz="1601" dirty="0">
                <a:solidFill>
                  <a:schemeClr val="tx1">
                    <a:lumMod val="50000"/>
                    <a:lumOff val="50000"/>
                  </a:schemeClr>
                </a:solidFill>
              </a:rPr>
              <a:t>ובכך יישארו במעגל המצוקה, יגדלו דור נוסף של ילדים בסיכון ויהוו נטל כלכלי וחברתי על המדינה.</a:t>
            </a:r>
          </a:p>
        </p:txBody>
      </p:sp>
      <p:sp>
        <p:nvSpPr>
          <p:cNvPr id="8" name="TextBox 7">
            <a:extLst>
              <a:ext uri="{FF2B5EF4-FFF2-40B4-BE49-F238E27FC236}">
                <a16:creationId xmlns:a16="http://schemas.microsoft.com/office/drawing/2014/main" id="{4638DB9F-9076-410E-B297-270A3DDF93AD}"/>
              </a:ext>
            </a:extLst>
          </p:cNvPr>
          <p:cNvSpPr txBox="1"/>
          <p:nvPr/>
        </p:nvSpPr>
        <p:spPr>
          <a:xfrm>
            <a:off x="967646" y="6508019"/>
            <a:ext cx="5515200" cy="1647374"/>
          </a:xfrm>
          <a:prstGeom prst="rect">
            <a:avLst/>
          </a:prstGeom>
          <a:noFill/>
          <a:ln>
            <a:noFill/>
          </a:ln>
        </p:spPr>
        <p:txBody>
          <a:bodyPr wrap="square" rtlCol="1">
            <a:spAutoFit/>
          </a:bodyPr>
          <a:lstStyle/>
          <a:p>
            <a:pPr marL="182564" indent="-182564" algn="r" rtl="1">
              <a:lnSpc>
                <a:spcPct val="150000"/>
              </a:lnSpc>
              <a:spcAft>
                <a:spcPts val="600"/>
              </a:spcAft>
              <a:buClr>
                <a:srgbClr val="EB727C"/>
              </a:buClr>
              <a:buFont typeface="Calibri" panose="020F0502020204030204" pitchFamily="34" charset="0"/>
              <a:buChar char="‹"/>
            </a:pPr>
            <a:r>
              <a:rPr lang="he-IL" sz="1601" dirty="0">
                <a:solidFill>
                  <a:schemeClr val="tx1">
                    <a:lumMod val="50000"/>
                    <a:lumOff val="50000"/>
                  </a:schemeClr>
                </a:solidFill>
              </a:rPr>
              <a:t>משרד העבודה, הרווחה והשירותים החברתיים – 'ילדים ובני נוער בסיכון בפנימיות של משרד הרווחה'.</a:t>
            </a:r>
          </a:p>
          <a:p>
            <a:pPr marL="182564" indent="-182564" algn="r" rtl="1">
              <a:lnSpc>
                <a:spcPct val="150000"/>
              </a:lnSpc>
              <a:spcAft>
                <a:spcPts val="600"/>
              </a:spcAft>
              <a:buClr>
                <a:srgbClr val="EB727C"/>
              </a:buClr>
              <a:buFont typeface="Calibri" panose="020F0502020204030204" pitchFamily="34" charset="0"/>
              <a:buChar char="‹"/>
            </a:pPr>
            <a:r>
              <a:rPr lang="he-IL" sz="1601" dirty="0">
                <a:solidFill>
                  <a:schemeClr val="tx1">
                    <a:lumMod val="50000"/>
                    <a:lumOff val="50000"/>
                  </a:schemeClr>
                </a:solidFill>
              </a:rPr>
              <a:t>'הטיפול במרחב החיים - אוסף מאמרים על הטיפול הפנימיתי', הופק והוצא לאור על ידי מוסד בני ברית, ירושלים תשס"ד 2003.</a:t>
            </a:r>
            <a:endParaRPr lang="he-IL" sz="1601" dirty="0">
              <a:solidFill>
                <a:srgbClr val="FF0000"/>
              </a:solidFill>
            </a:endParaRPr>
          </a:p>
        </p:txBody>
      </p:sp>
      <p:grpSp>
        <p:nvGrpSpPr>
          <p:cNvPr id="2" name="קבוצה 1">
            <a:extLst>
              <a:ext uri="{FF2B5EF4-FFF2-40B4-BE49-F238E27FC236}">
                <a16:creationId xmlns:a16="http://schemas.microsoft.com/office/drawing/2014/main" id="{E54C3E2C-D6CB-463F-995F-1B509978E56D}"/>
              </a:ext>
            </a:extLst>
          </p:cNvPr>
          <p:cNvGrpSpPr/>
          <p:nvPr/>
        </p:nvGrpSpPr>
        <p:grpSpPr>
          <a:xfrm>
            <a:off x="2704543" y="6083372"/>
            <a:ext cx="1982175" cy="418761"/>
            <a:chOff x="2704540" y="6083369"/>
            <a:chExt cx="1982175" cy="418761"/>
          </a:xfrm>
        </p:grpSpPr>
        <p:sp>
          <p:nvSpPr>
            <p:cNvPr id="9" name="מלבן 8">
              <a:extLst>
                <a:ext uri="{FF2B5EF4-FFF2-40B4-BE49-F238E27FC236}">
                  <a16:creationId xmlns:a16="http://schemas.microsoft.com/office/drawing/2014/main" id="{50DCC3B3-7476-46BB-A1B2-22F81AC3958C}"/>
                </a:ext>
              </a:extLst>
            </p:cNvPr>
            <p:cNvSpPr/>
            <p:nvPr/>
          </p:nvSpPr>
          <p:spPr>
            <a:xfrm>
              <a:off x="2704540" y="6083369"/>
              <a:ext cx="1982175" cy="418761"/>
            </a:xfrm>
            <a:prstGeom prst="rect">
              <a:avLst/>
            </a:prstGeom>
            <a:solidFill>
              <a:srgbClr val="EB727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pSp>
          <p:nvGrpSpPr>
            <p:cNvPr id="10" name="גרפיקה 76">
              <a:extLst>
                <a:ext uri="{FF2B5EF4-FFF2-40B4-BE49-F238E27FC236}">
                  <a16:creationId xmlns:a16="http://schemas.microsoft.com/office/drawing/2014/main" id="{C87626F5-B8B1-41E3-A846-1E5792C866E0}"/>
                </a:ext>
              </a:extLst>
            </p:cNvPr>
            <p:cNvGrpSpPr/>
            <p:nvPr/>
          </p:nvGrpSpPr>
          <p:grpSpPr>
            <a:xfrm>
              <a:off x="4276451" y="6151561"/>
              <a:ext cx="290396" cy="290396"/>
              <a:chOff x="1855787" y="3421856"/>
              <a:chExt cx="3848100" cy="3848100"/>
            </a:xfrm>
          </p:grpSpPr>
          <p:sp>
            <p:nvSpPr>
              <p:cNvPr id="11" name="צורה חופשית: צורה 57">
                <a:extLst>
                  <a:ext uri="{FF2B5EF4-FFF2-40B4-BE49-F238E27FC236}">
                    <a16:creationId xmlns:a16="http://schemas.microsoft.com/office/drawing/2014/main" id="{3031C36A-D875-4096-8B8F-2592098DE301}"/>
                  </a:ext>
                </a:extLst>
              </p:cNvPr>
              <p:cNvSpPr/>
              <p:nvPr/>
            </p:nvSpPr>
            <p:spPr>
              <a:xfrm>
                <a:off x="2319750" y="3414712"/>
                <a:ext cx="2924175" cy="3857625"/>
              </a:xfrm>
              <a:custGeom>
                <a:avLst/>
                <a:gdLst>
                  <a:gd name="connsiteX0" fmla="*/ 259366 w 2924175"/>
                  <a:gd name="connsiteY0" fmla="*/ 7144 h 3857625"/>
                  <a:gd name="connsiteX1" fmla="*/ 2286667 w 2924175"/>
                  <a:gd name="connsiteY1" fmla="*/ 7144 h 3857625"/>
                  <a:gd name="connsiteX2" fmla="*/ 2917603 w 2924175"/>
                  <a:gd name="connsiteY2" fmla="*/ 637699 h 3857625"/>
                  <a:gd name="connsiteX3" fmla="*/ 2917603 w 2924175"/>
                  <a:gd name="connsiteY3" fmla="*/ 3228499 h 3857625"/>
                  <a:gd name="connsiteX4" fmla="*/ 2286667 w 2924175"/>
                  <a:gd name="connsiteY4" fmla="*/ 3859435 h 3857625"/>
                  <a:gd name="connsiteX5" fmla="*/ 259366 w 2924175"/>
                  <a:gd name="connsiteY5" fmla="*/ 3859435 h 3857625"/>
                  <a:gd name="connsiteX6" fmla="*/ 7144 w 2924175"/>
                  <a:gd name="connsiteY6" fmla="*/ 3607213 h 3857625"/>
                  <a:gd name="connsiteX7" fmla="*/ 7144 w 2924175"/>
                  <a:gd name="connsiteY7" fmla="*/ 259366 h 3857625"/>
                  <a:gd name="connsiteX8" fmla="*/ 259366 w 2924175"/>
                  <a:gd name="connsiteY8" fmla="*/ 7144 h 3857625"/>
                  <a:gd name="connsiteX9" fmla="*/ 259366 w 2924175"/>
                  <a:gd name="connsiteY9" fmla="*/ 7144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175" h="3857625">
                    <a:moveTo>
                      <a:pt x="259366" y="7144"/>
                    </a:moveTo>
                    <a:lnTo>
                      <a:pt x="2286667" y="7144"/>
                    </a:lnTo>
                    <a:cubicBezTo>
                      <a:pt x="2634539" y="8192"/>
                      <a:pt x="2916346" y="289827"/>
                      <a:pt x="2917603" y="637699"/>
                    </a:cubicBezTo>
                    <a:lnTo>
                      <a:pt x="2917603" y="3228499"/>
                    </a:lnTo>
                    <a:cubicBezTo>
                      <a:pt x="2916555" y="3576523"/>
                      <a:pt x="2634691" y="3858387"/>
                      <a:pt x="2286667" y="3859435"/>
                    </a:cubicBezTo>
                    <a:lnTo>
                      <a:pt x="259366" y="3859435"/>
                    </a:lnTo>
                    <a:cubicBezTo>
                      <a:pt x="120244" y="3859016"/>
                      <a:pt x="7563" y="3746335"/>
                      <a:pt x="7144" y="3607213"/>
                    </a:cubicBezTo>
                    <a:lnTo>
                      <a:pt x="7144" y="259366"/>
                    </a:lnTo>
                    <a:cubicBezTo>
                      <a:pt x="7563" y="120244"/>
                      <a:pt x="120244" y="7563"/>
                      <a:pt x="259366" y="7144"/>
                    </a:cubicBezTo>
                    <a:lnTo>
                      <a:pt x="259366" y="7144"/>
                    </a:lnTo>
                    <a:close/>
                  </a:path>
                </a:pathLst>
              </a:custGeom>
              <a:solidFill>
                <a:schemeClr val="accent3">
                  <a:lumMod val="40000"/>
                  <a:lumOff val="60000"/>
                </a:schemeClr>
              </a:solidFill>
              <a:ln w="9525" cap="flat">
                <a:noFill/>
                <a:prstDash val="solid"/>
                <a:miter/>
              </a:ln>
            </p:spPr>
            <p:txBody>
              <a:bodyPr rtlCol="1" anchor="ctr"/>
              <a:lstStyle/>
              <a:p>
                <a:endParaRPr lang="he-IL" sz="1400"/>
              </a:p>
            </p:txBody>
          </p:sp>
          <p:sp>
            <p:nvSpPr>
              <p:cNvPr id="12" name="צורה חופשית: צורה 58">
                <a:extLst>
                  <a:ext uri="{FF2B5EF4-FFF2-40B4-BE49-F238E27FC236}">
                    <a16:creationId xmlns:a16="http://schemas.microsoft.com/office/drawing/2014/main" id="{46B9A528-6ADA-4CCF-AF5D-761F718374B2}"/>
                  </a:ext>
                </a:extLst>
              </p:cNvPr>
              <p:cNvSpPr/>
              <p:nvPr/>
            </p:nvSpPr>
            <p:spPr>
              <a:xfrm>
                <a:off x="2319750" y="3414712"/>
                <a:ext cx="2733675" cy="3609975"/>
              </a:xfrm>
              <a:custGeom>
                <a:avLst/>
                <a:gdLst>
                  <a:gd name="connsiteX0" fmla="*/ 259366 w 2733675"/>
                  <a:gd name="connsiteY0" fmla="*/ 7144 h 3609975"/>
                  <a:gd name="connsiteX1" fmla="*/ 2286667 w 2733675"/>
                  <a:gd name="connsiteY1" fmla="*/ 7144 h 3609975"/>
                  <a:gd name="connsiteX2" fmla="*/ 2688241 w 2733675"/>
                  <a:gd name="connsiteY2" fmla="*/ 152686 h 3609975"/>
                  <a:gd name="connsiteX3" fmla="*/ 2734723 w 2733675"/>
                  <a:gd name="connsiteY3" fmla="*/ 390049 h 3609975"/>
                  <a:gd name="connsiteX4" fmla="*/ 2734723 w 2733675"/>
                  <a:gd name="connsiteY4" fmla="*/ 2980849 h 3609975"/>
                  <a:gd name="connsiteX5" fmla="*/ 2104168 w 2733675"/>
                  <a:gd name="connsiteY5" fmla="*/ 3609499 h 3609975"/>
                  <a:gd name="connsiteX6" fmla="*/ 76867 w 2733675"/>
                  <a:gd name="connsiteY6" fmla="*/ 3609499 h 3609975"/>
                  <a:gd name="connsiteX7" fmla="*/ 7144 w 2733675"/>
                  <a:gd name="connsiteY7" fmla="*/ 3599593 h 3609975"/>
                  <a:gd name="connsiteX8" fmla="*/ 7144 w 2733675"/>
                  <a:gd name="connsiteY8" fmla="*/ 259366 h 3609975"/>
                  <a:gd name="connsiteX9" fmla="*/ 259366 w 2733675"/>
                  <a:gd name="connsiteY9" fmla="*/ 7144 h 3609975"/>
                  <a:gd name="connsiteX10" fmla="*/ 259366 w 2733675"/>
                  <a:gd name="connsiteY10"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3675" h="3609975">
                    <a:moveTo>
                      <a:pt x="259366" y="7144"/>
                    </a:moveTo>
                    <a:lnTo>
                      <a:pt x="2286667" y="7144"/>
                    </a:lnTo>
                    <a:cubicBezTo>
                      <a:pt x="2433428" y="7210"/>
                      <a:pt x="2575522" y="58703"/>
                      <a:pt x="2688241" y="152686"/>
                    </a:cubicBezTo>
                    <a:cubicBezTo>
                      <a:pt x="2719045" y="228029"/>
                      <a:pt x="2734837" y="308658"/>
                      <a:pt x="2734723" y="390049"/>
                    </a:cubicBezTo>
                    <a:lnTo>
                      <a:pt x="2734723" y="2980849"/>
                    </a:lnTo>
                    <a:cubicBezTo>
                      <a:pt x="2732427" y="3327825"/>
                      <a:pt x="2451154" y="3608251"/>
                      <a:pt x="2104168" y="3609499"/>
                    </a:cubicBezTo>
                    <a:lnTo>
                      <a:pt x="76867" y="3609499"/>
                    </a:lnTo>
                    <a:cubicBezTo>
                      <a:pt x="53273" y="3609499"/>
                      <a:pt x="29804" y="3606165"/>
                      <a:pt x="7144" y="3599593"/>
                    </a:cubicBezTo>
                    <a:lnTo>
                      <a:pt x="7144" y="259366"/>
                    </a:lnTo>
                    <a:cubicBezTo>
                      <a:pt x="7563" y="120244"/>
                      <a:pt x="120244" y="7563"/>
                      <a:pt x="259366" y="7144"/>
                    </a:cubicBezTo>
                    <a:lnTo>
                      <a:pt x="259366" y="7144"/>
                    </a:lnTo>
                    <a:close/>
                  </a:path>
                </a:pathLst>
              </a:custGeom>
              <a:solidFill>
                <a:srgbClr val="FFFFFF"/>
              </a:solidFill>
              <a:ln w="9525" cap="flat">
                <a:noFill/>
                <a:prstDash val="solid"/>
                <a:miter/>
              </a:ln>
            </p:spPr>
            <p:txBody>
              <a:bodyPr rtlCol="1" anchor="ctr"/>
              <a:lstStyle/>
              <a:p>
                <a:endParaRPr lang="he-IL" sz="1400"/>
              </a:p>
            </p:txBody>
          </p:sp>
          <p:sp>
            <p:nvSpPr>
              <p:cNvPr id="14" name="צורה חופשית: צורה 59">
                <a:extLst>
                  <a:ext uri="{FF2B5EF4-FFF2-40B4-BE49-F238E27FC236}">
                    <a16:creationId xmlns:a16="http://schemas.microsoft.com/office/drawing/2014/main" id="{84EB8119-7E85-4B2C-878D-E837031B935F}"/>
                  </a:ext>
                </a:extLst>
              </p:cNvPr>
              <p:cNvSpPr/>
              <p:nvPr/>
            </p:nvSpPr>
            <p:spPr>
              <a:xfrm>
                <a:off x="2319369" y="3414712"/>
                <a:ext cx="2552700" cy="3609975"/>
              </a:xfrm>
              <a:custGeom>
                <a:avLst/>
                <a:gdLst>
                  <a:gd name="connsiteX0" fmla="*/ 227743 w 2552700"/>
                  <a:gd name="connsiteY0" fmla="*/ 7144 h 3609975"/>
                  <a:gd name="connsiteX1" fmla="*/ 2330101 w 2552700"/>
                  <a:gd name="connsiteY1" fmla="*/ 7144 h 3609975"/>
                  <a:gd name="connsiteX2" fmla="*/ 2550700 w 2552700"/>
                  <a:gd name="connsiteY2" fmla="*/ 227743 h 3609975"/>
                  <a:gd name="connsiteX3" fmla="*/ 2550700 w 2552700"/>
                  <a:gd name="connsiteY3" fmla="*/ 2901220 h 3609975"/>
                  <a:gd name="connsiteX4" fmla="*/ 2105692 w 2552700"/>
                  <a:gd name="connsiteY4" fmla="*/ 3386233 h 3609975"/>
                  <a:gd name="connsiteX5" fmla="*/ 227743 w 2552700"/>
                  <a:gd name="connsiteY5" fmla="*/ 3386233 h 3609975"/>
                  <a:gd name="connsiteX6" fmla="*/ 7144 w 2552700"/>
                  <a:gd name="connsiteY6" fmla="*/ 3606832 h 3609975"/>
                  <a:gd name="connsiteX7" fmla="*/ 7144 w 2552700"/>
                  <a:gd name="connsiteY7" fmla="*/ 227743 h 3609975"/>
                  <a:gd name="connsiteX8" fmla="*/ 227743 w 2552700"/>
                  <a:gd name="connsiteY8" fmla="*/ 7144 h 3609975"/>
                  <a:gd name="connsiteX9" fmla="*/ 227743 w 2552700"/>
                  <a:gd name="connsiteY9"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2700" h="3609975">
                    <a:moveTo>
                      <a:pt x="227743" y="7144"/>
                    </a:moveTo>
                    <a:lnTo>
                      <a:pt x="2330101" y="7144"/>
                    </a:lnTo>
                    <a:cubicBezTo>
                      <a:pt x="2451849" y="7353"/>
                      <a:pt x="2550490" y="105994"/>
                      <a:pt x="2550700" y="227743"/>
                    </a:cubicBezTo>
                    <a:lnTo>
                      <a:pt x="2550700" y="2901220"/>
                    </a:lnTo>
                    <a:cubicBezTo>
                      <a:pt x="2561749" y="3222784"/>
                      <a:pt x="2405920" y="3376708"/>
                      <a:pt x="2105692" y="3386233"/>
                    </a:cubicBezTo>
                    <a:lnTo>
                      <a:pt x="227743" y="3386233"/>
                    </a:lnTo>
                    <a:cubicBezTo>
                      <a:pt x="105994" y="3386443"/>
                      <a:pt x="7353" y="3485083"/>
                      <a:pt x="7144" y="3606832"/>
                    </a:cubicBezTo>
                    <a:lnTo>
                      <a:pt x="7144" y="227743"/>
                    </a:lnTo>
                    <a:cubicBezTo>
                      <a:pt x="7353" y="105994"/>
                      <a:pt x="105994" y="7353"/>
                      <a:pt x="227743" y="7144"/>
                    </a:cubicBezTo>
                    <a:lnTo>
                      <a:pt x="227743" y="7144"/>
                    </a:lnTo>
                    <a:close/>
                  </a:path>
                </a:pathLst>
              </a:custGeom>
              <a:solidFill>
                <a:schemeClr val="tx2">
                  <a:lumMod val="40000"/>
                  <a:lumOff val="60000"/>
                </a:schemeClr>
              </a:solidFill>
              <a:ln w="9525" cap="flat">
                <a:noFill/>
                <a:prstDash val="solid"/>
                <a:miter/>
              </a:ln>
            </p:spPr>
            <p:txBody>
              <a:bodyPr rtlCol="1" anchor="ctr"/>
              <a:lstStyle/>
              <a:p>
                <a:endParaRPr lang="he-IL" sz="1400"/>
              </a:p>
            </p:txBody>
          </p:sp>
          <p:sp>
            <p:nvSpPr>
              <p:cNvPr id="15" name="צורה חופשית: צורה 60">
                <a:extLst>
                  <a:ext uri="{FF2B5EF4-FFF2-40B4-BE49-F238E27FC236}">
                    <a16:creationId xmlns:a16="http://schemas.microsoft.com/office/drawing/2014/main" id="{F2CF9D48-F67D-4C6C-A4E4-1A0637A6507D}"/>
                  </a:ext>
                </a:extLst>
              </p:cNvPr>
              <p:cNvSpPr/>
              <p:nvPr/>
            </p:nvSpPr>
            <p:spPr>
              <a:xfrm>
                <a:off x="2856960" y="4232338"/>
                <a:ext cx="1476375" cy="428625"/>
              </a:xfrm>
              <a:custGeom>
                <a:avLst/>
                <a:gdLst>
                  <a:gd name="connsiteX0" fmla="*/ 133255 w 1476375"/>
                  <a:gd name="connsiteY0" fmla="*/ 7144 h 428625"/>
                  <a:gd name="connsiteX1" fmla="*/ 1349788 w 1476375"/>
                  <a:gd name="connsiteY1" fmla="*/ 7144 h 428625"/>
                  <a:gd name="connsiteX2" fmla="*/ 1475899 w 1476375"/>
                  <a:gd name="connsiteY2" fmla="*/ 133255 h 428625"/>
                  <a:gd name="connsiteX3" fmla="*/ 1475899 w 1476375"/>
                  <a:gd name="connsiteY3" fmla="*/ 303943 h 428625"/>
                  <a:gd name="connsiteX4" fmla="*/ 1349788 w 1476375"/>
                  <a:gd name="connsiteY4" fmla="*/ 430054 h 428625"/>
                  <a:gd name="connsiteX5" fmla="*/ 133255 w 1476375"/>
                  <a:gd name="connsiteY5" fmla="*/ 430054 h 428625"/>
                  <a:gd name="connsiteX6" fmla="*/ 7144 w 1476375"/>
                  <a:gd name="connsiteY6" fmla="*/ 303943 h 428625"/>
                  <a:gd name="connsiteX7" fmla="*/ 7144 w 1476375"/>
                  <a:gd name="connsiteY7" fmla="*/ 133255 h 428625"/>
                  <a:gd name="connsiteX8" fmla="*/ 133255 w 1476375"/>
                  <a:gd name="connsiteY8" fmla="*/ 71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75" h="428625">
                    <a:moveTo>
                      <a:pt x="133255" y="7144"/>
                    </a:moveTo>
                    <a:lnTo>
                      <a:pt x="1349788" y="7144"/>
                    </a:lnTo>
                    <a:cubicBezTo>
                      <a:pt x="1419435" y="7144"/>
                      <a:pt x="1475899" y="63608"/>
                      <a:pt x="1475899" y="133255"/>
                    </a:cubicBezTo>
                    <a:lnTo>
                      <a:pt x="1475899" y="303943"/>
                    </a:lnTo>
                    <a:cubicBezTo>
                      <a:pt x="1475899" y="373590"/>
                      <a:pt x="1419435" y="430054"/>
                      <a:pt x="1349788" y="430054"/>
                    </a:cubicBezTo>
                    <a:lnTo>
                      <a:pt x="133255" y="430054"/>
                    </a:lnTo>
                    <a:cubicBezTo>
                      <a:pt x="63608" y="430054"/>
                      <a:pt x="7144" y="373590"/>
                      <a:pt x="7144" y="303943"/>
                    </a:cubicBezTo>
                    <a:lnTo>
                      <a:pt x="7144" y="133255"/>
                    </a:lnTo>
                    <a:cubicBezTo>
                      <a:pt x="7144" y="63608"/>
                      <a:pt x="63608" y="7144"/>
                      <a:pt x="133255" y="7144"/>
                    </a:cubicBezTo>
                    <a:close/>
                  </a:path>
                </a:pathLst>
              </a:custGeom>
              <a:solidFill>
                <a:srgbClr val="FFFFFF"/>
              </a:solidFill>
              <a:ln w="9525" cap="flat">
                <a:noFill/>
                <a:prstDash val="solid"/>
                <a:miter/>
              </a:ln>
            </p:spPr>
            <p:txBody>
              <a:bodyPr rtlCol="1" anchor="ctr"/>
              <a:lstStyle/>
              <a:p>
                <a:endParaRPr lang="he-IL" sz="1400"/>
              </a:p>
            </p:txBody>
          </p:sp>
          <p:sp>
            <p:nvSpPr>
              <p:cNvPr id="16" name="צורה חופשית: צורה 61">
                <a:extLst>
                  <a:ext uri="{FF2B5EF4-FFF2-40B4-BE49-F238E27FC236}">
                    <a16:creationId xmlns:a16="http://schemas.microsoft.com/office/drawing/2014/main" id="{721699F2-FBAE-4E4A-BFA3-DB977A9AAB1E}"/>
                  </a:ext>
                </a:extLst>
              </p:cNvPr>
              <p:cNvSpPr/>
              <p:nvPr/>
            </p:nvSpPr>
            <p:spPr>
              <a:xfrm>
                <a:off x="4090638" y="3414712"/>
                <a:ext cx="466725" cy="542925"/>
              </a:xfrm>
              <a:custGeom>
                <a:avLst/>
                <a:gdLst>
                  <a:gd name="connsiteX0" fmla="*/ 7144 w 466725"/>
                  <a:gd name="connsiteY0" fmla="*/ 7144 h 542925"/>
                  <a:gd name="connsiteX1" fmla="*/ 468916 w 466725"/>
                  <a:gd name="connsiteY1" fmla="*/ 7144 h 542925"/>
                  <a:gd name="connsiteX2" fmla="*/ 468916 w 466725"/>
                  <a:gd name="connsiteY2" fmla="*/ 538258 h 542925"/>
                  <a:gd name="connsiteX3" fmla="*/ 238030 w 466725"/>
                  <a:gd name="connsiteY3" fmla="*/ 272701 h 542925"/>
                  <a:gd name="connsiteX4" fmla="*/ 7144 w 466725"/>
                  <a:gd name="connsiteY4" fmla="*/ 538258 h 542925"/>
                  <a:gd name="connsiteX5" fmla="*/ 7144 w 466725"/>
                  <a:gd name="connsiteY5" fmla="*/ 71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42925">
                    <a:moveTo>
                      <a:pt x="7144" y="7144"/>
                    </a:moveTo>
                    <a:lnTo>
                      <a:pt x="468916" y="7144"/>
                    </a:lnTo>
                    <a:lnTo>
                      <a:pt x="468916" y="538258"/>
                    </a:lnTo>
                    <a:lnTo>
                      <a:pt x="238030" y="272701"/>
                    </a:lnTo>
                    <a:lnTo>
                      <a:pt x="7144" y="538258"/>
                    </a:lnTo>
                    <a:lnTo>
                      <a:pt x="7144" y="7144"/>
                    </a:lnTo>
                    <a:close/>
                  </a:path>
                </a:pathLst>
              </a:custGeom>
              <a:solidFill>
                <a:schemeClr val="bg2">
                  <a:lumMod val="50000"/>
                </a:schemeClr>
              </a:solidFill>
              <a:ln w="9525" cap="flat">
                <a:noFill/>
                <a:prstDash val="solid"/>
                <a:miter/>
              </a:ln>
            </p:spPr>
            <p:txBody>
              <a:bodyPr rtlCol="1" anchor="ctr"/>
              <a:lstStyle/>
              <a:p>
                <a:endParaRPr lang="he-IL" sz="1400"/>
              </a:p>
            </p:txBody>
          </p:sp>
        </p:grpSp>
        <p:sp>
          <p:nvSpPr>
            <p:cNvPr id="17" name="TextBox 16">
              <a:extLst>
                <a:ext uri="{FF2B5EF4-FFF2-40B4-BE49-F238E27FC236}">
                  <a16:creationId xmlns:a16="http://schemas.microsoft.com/office/drawing/2014/main" id="{B5C10662-71F6-4B15-BEBF-E1E361C625EE}"/>
                </a:ext>
              </a:extLst>
            </p:cNvPr>
            <p:cNvSpPr txBox="1"/>
            <p:nvPr/>
          </p:nvSpPr>
          <p:spPr>
            <a:xfrm>
              <a:off x="2841661" y="6115430"/>
              <a:ext cx="1431404" cy="338682"/>
            </a:xfrm>
            <a:prstGeom prst="rect">
              <a:avLst/>
            </a:prstGeom>
            <a:noFill/>
          </p:spPr>
          <p:txBody>
            <a:bodyPr wrap="square" rtlCol="1">
              <a:spAutoFit/>
            </a:bodyPr>
            <a:lstStyle/>
            <a:p>
              <a:pPr algn="ctr" rtl="1"/>
              <a:r>
                <a:rPr lang="he-IL" sz="1601" dirty="0">
                  <a:ln>
                    <a:solidFill>
                      <a:schemeClr val="bg1"/>
                    </a:solidFill>
                  </a:ln>
                  <a:solidFill>
                    <a:schemeClr val="bg1"/>
                  </a:solidFill>
                </a:rPr>
                <a:t>קריאת כיוון</a:t>
              </a:r>
            </a:p>
          </p:txBody>
        </p:sp>
      </p:grpSp>
      <p:sp>
        <p:nvSpPr>
          <p:cNvPr id="18" name="מלבן 17">
            <a:hlinkClick r:id="" action="ppaction://hlinkshowjump?jump=nextslide"/>
            <a:extLst>
              <a:ext uri="{FF2B5EF4-FFF2-40B4-BE49-F238E27FC236}">
                <a16:creationId xmlns:a16="http://schemas.microsoft.com/office/drawing/2014/main" id="{D908618E-7C48-4F4A-AAEA-ED839B37DAEC}"/>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hlinkClick r:id="" action="ppaction://hlinkshowjump?jump=previousslide"/>
            <a:extLst>
              <a:ext uri="{FF2B5EF4-FFF2-40B4-BE49-F238E27FC236}">
                <a16:creationId xmlns:a16="http://schemas.microsoft.com/office/drawing/2014/main" id="{293DB21C-060B-4851-A686-7496C9ACFFB2}"/>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a:hlinkClick r:id="rId2" action="ppaction://hlinksldjump"/>
            <a:extLst>
              <a:ext uri="{FF2B5EF4-FFF2-40B4-BE49-F238E27FC236}">
                <a16:creationId xmlns:a16="http://schemas.microsoft.com/office/drawing/2014/main" id="{5065DBFD-1120-4B01-A9BF-ACFC15CC4935}"/>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a:hlinkClick r:id="rId3" action="ppaction://hlinksldjump"/>
            <a:extLst>
              <a:ext uri="{FF2B5EF4-FFF2-40B4-BE49-F238E27FC236}">
                <a16:creationId xmlns:a16="http://schemas.microsoft.com/office/drawing/2014/main" id="{12F3509D-3EC6-4AC1-A0B7-7314224E0807}"/>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ציין מיקום של מספר שקופית 3">
            <a:extLst>
              <a:ext uri="{FF2B5EF4-FFF2-40B4-BE49-F238E27FC236}">
                <a16:creationId xmlns:a16="http://schemas.microsoft.com/office/drawing/2014/main" id="{55C7F03D-8919-4A8C-BDB5-8CE76610A799}"/>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17</a:t>
            </a:fld>
            <a:endParaRPr lang="he-IL" dirty="0"/>
          </a:p>
        </p:txBody>
      </p:sp>
    </p:spTree>
    <p:extLst>
      <p:ext uri="{BB962C8B-B14F-4D97-AF65-F5344CB8AC3E}">
        <p14:creationId xmlns:p14="http://schemas.microsoft.com/office/powerpoint/2010/main" val="15429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מלבן 106">
            <a:extLst>
              <a:ext uri="{FF2B5EF4-FFF2-40B4-BE49-F238E27FC236}">
                <a16:creationId xmlns:a16="http://schemas.microsoft.com/office/drawing/2014/main" id="{204B284B-6A08-4445-9F77-8622EF92ED7B}"/>
              </a:ext>
            </a:extLst>
          </p:cNvPr>
          <p:cNvSpPr/>
          <p:nvPr/>
        </p:nvSpPr>
        <p:spPr>
          <a:xfrm>
            <a:off x="783867" y="2249210"/>
            <a:ext cx="5908524" cy="5145503"/>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b="1" dirty="0">
                <a:solidFill>
                  <a:srgbClr val="EB727C"/>
                </a:solidFill>
              </a:rPr>
              <a:t>עולם הפנימיות וכפרי הילדים</a:t>
            </a:r>
          </a:p>
        </p:txBody>
      </p:sp>
      <p:grpSp>
        <p:nvGrpSpPr>
          <p:cNvPr id="5" name="קבוצה 4">
            <a:extLst>
              <a:ext uri="{FF2B5EF4-FFF2-40B4-BE49-F238E27FC236}">
                <a16:creationId xmlns:a16="http://schemas.microsoft.com/office/drawing/2014/main" id="{02F533F9-C3F9-4D5B-ABC3-7095202AA1D0}"/>
              </a:ext>
            </a:extLst>
          </p:cNvPr>
          <p:cNvGrpSpPr/>
          <p:nvPr/>
        </p:nvGrpSpPr>
        <p:grpSpPr>
          <a:xfrm>
            <a:off x="973394" y="2064164"/>
            <a:ext cx="5980748" cy="910579"/>
            <a:chOff x="973394" y="2064160"/>
            <a:chExt cx="5980748" cy="910579"/>
          </a:xfrm>
        </p:grpSpPr>
        <p:sp>
          <p:nvSpPr>
            <p:cNvPr id="7" name="מלבן 6">
              <a:extLst>
                <a:ext uri="{FF2B5EF4-FFF2-40B4-BE49-F238E27FC236}">
                  <a16:creationId xmlns:a16="http://schemas.microsoft.com/office/drawing/2014/main" id="{8953FB6C-5231-43DB-8E38-42949F050506}"/>
                </a:ext>
              </a:extLst>
            </p:cNvPr>
            <p:cNvSpPr/>
            <p:nvPr/>
          </p:nvSpPr>
          <p:spPr>
            <a:xfrm>
              <a:off x="2316480" y="2064160"/>
              <a:ext cx="4637662" cy="37652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משרד הרווחה כגורם מתווה מדיניות ומפקח על הפנימייה</a:t>
              </a:r>
            </a:p>
          </p:txBody>
        </p:sp>
        <p:sp>
          <p:nvSpPr>
            <p:cNvPr id="8" name="TextBox 7">
              <a:extLst>
                <a:ext uri="{FF2B5EF4-FFF2-40B4-BE49-F238E27FC236}">
                  <a16:creationId xmlns:a16="http://schemas.microsoft.com/office/drawing/2014/main" id="{98F3E99F-DD21-4CE6-BD56-541074EF9E86}"/>
                </a:ext>
              </a:extLst>
            </p:cNvPr>
            <p:cNvSpPr txBox="1"/>
            <p:nvPr/>
          </p:nvSpPr>
          <p:spPr>
            <a:xfrm>
              <a:off x="973394" y="2558471"/>
              <a:ext cx="5516240" cy="416268"/>
            </a:xfrm>
            <a:prstGeom prst="rect">
              <a:avLst/>
            </a:prstGeom>
            <a:noFill/>
          </p:spPr>
          <p:txBody>
            <a:bodyPr wrap="square" rtlCol="1">
              <a:spAutoFit/>
            </a:bodyPr>
            <a:lstStyle/>
            <a:p>
              <a:pPr algn="r" rtl="1">
                <a:lnSpc>
                  <a:spcPct val="150000"/>
                </a:lnSpc>
              </a:pPr>
              <a:endParaRPr lang="he-IL" sz="1601" dirty="0">
                <a:solidFill>
                  <a:schemeClr val="tx1">
                    <a:lumMod val="50000"/>
                    <a:lumOff val="50000"/>
                  </a:schemeClr>
                </a:solidFill>
              </a:endParaRPr>
            </a:p>
          </p:txBody>
        </p:sp>
      </p:grpSp>
      <p:sp>
        <p:nvSpPr>
          <p:cNvPr id="13" name="TextBox 12">
            <a:extLst>
              <a:ext uri="{FF2B5EF4-FFF2-40B4-BE49-F238E27FC236}">
                <a16:creationId xmlns:a16="http://schemas.microsoft.com/office/drawing/2014/main" id="{98F3E99F-DD21-4CE6-BD56-541074EF9E86}"/>
              </a:ext>
            </a:extLst>
          </p:cNvPr>
          <p:cNvSpPr txBox="1"/>
          <p:nvPr/>
        </p:nvSpPr>
        <p:spPr>
          <a:xfrm>
            <a:off x="973395" y="2425408"/>
            <a:ext cx="5516240" cy="1155316"/>
          </a:xfrm>
          <a:prstGeom prst="rect">
            <a:avLst/>
          </a:prstGeom>
          <a:noFill/>
          <a:ln>
            <a:noFill/>
          </a:ln>
        </p:spPr>
        <p:txBody>
          <a:bodyPr wrap="square" rtlCol="1">
            <a:spAutoFit/>
          </a:bodyPr>
          <a:lstStyle/>
          <a:p>
            <a:pPr algn="r" rtl="1">
              <a:lnSpc>
                <a:spcPct val="150000"/>
              </a:lnSpc>
            </a:pPr>
            <a:r>
              <a:rPr lang="he-IL" sz="1601" dirty="0">
                <a:solidFill>
                  <a:schemeClr val="tx1">
                    <a:lumMod val="50000"/>
                    <a:lumOff val="50000"/>
                  </a:schemeClr>
                </a:solidFill>
              </a:rPr>
              <a:t>משרד הרווחה הינו הגורם המתווה את מדיניות המסגרת הפנימייתית שלנו. משרד הרווחה מפעיל קשת רחבה של פנימיות ומפקח עליהן בהתאם לחוק הפיקוח על המעונות, תשכ"ה 1965 (ראה קריאת כיוון).</a:t>
            </a:r>
          </a:p>
        </p:txBody>
      </p:sp>
      <p:sp>
        <p:nvSpPr>
          <p:cNvPr id="12" name="מלבן 11">
            <a:hlinkClick r:id="" action="ppaction://hlinkshowjump?jump=nextslide"/>
            <a:extLst>
              <a:ext uri="{FF2B5EF4-FFF2-40B4-BE49-F238E27FC236}">
                <a16:creationId xmlns:a16="http://schemas.microsoft.com/office/drawing/2014/main" id="{C5B1E83D-D900-47B8-8BA2-92383113C28F}"/>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hlinkClick r:id="" action="ppaction://hlinkshowjump?jump=previousslide"/>
            <a:extLst>
              <a:ext uri="{FF2B5EF4-FFF2-40B4-BE49-F238E27FC236}">
                <a16:creationId xmlns:a16="http://schemas.microsoft.com/office/drawing/2014/main" id="{BFC16A00-92C6-4BD5-A8AE-7C4EB804B734}"/>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a:hlinkClick r:id="rId2" action="ppaction://hlinksldjump"/>
            <a:extLst>
              <a:ext uri="{FF2B5EF4-FFF2-40B4-BE49-F238E27FC236}">
                <a16:creationId xmlns:a16="http://schemas.microsoft.com/office/drawing/2014/main" id="{1057C173-CB4B-4935-8824-F891D2F63924}"/>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hlinkClick r:id="rId3" action="ppaction://hlinksldjump"/>
            <a:extLst>
              <a:ext uri="{FF2B5EF4-FFF2-40B4-BE49-F238E27FC236}">
                <a16:creationId xmlns:a16="http://schemas.microsoft.com/office/drawing/2014/main" id="{C5E7DC9D-3742-4210-82C2-FCE9D6526714}"/>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TextBox 17">
            <a:extLst>
              <a:ext uri="{FF2B5EF4-FFF2-40B4-BE49-F238E27FC236}">
                <a16:creationId xmlns:a16="http://schemas.microsoft.com/office/drawing/2014/main" id="{56D44BAD-7C6C-4809-BE69-E3D741D71D88}"/>
              </a:ext>
            </a:extLst>
          </p:cNvPr>
          <p:cNvSpPr txBox="1"/>
          <p:nvPr/>
        </p:nvSpPr>
        <p:spPr>
          <a:xfrm>
            <a:off x="956750" y="3697867"/>
            <a:ext cx="5516240" cy="416268"/>
          </a:xfrm>
          <a:prstGeom prst="rect">
            <a:avLst/>
          </a:prstGeom>
          <a:noFill/>
          <a:ln>
            <a:noFill/>
          </a:ln>
        </p:spPr>
        <p:txBody>
          <a:bodyPr wrap="square" rtlCol="1">
            <a:spAutoFit/>
          </a:bodyPr>
          <a:lstStyle/>
          <a:p>
            <a:pPr algn="r" rtl="1">
              <a:lnSpc>
                <a:spcPct val="150000"/>
              </a:lnSpc>
            </a:pPr>
            <a:r>
              <a:rPr lang="he-IL" sz="1601" dirty="0">
                <a:solidFill>
                  <a:schemeClr val="tx1">
                    <a:lumMod val="50000"/>
                    <a:lumOff val="50000"/>
                  </a:schemeClr>
                </a:solidFill>
              </a:rPr>
              <a:t>ישנם 4 גופי פיקוח המפקחים עלינו מטעם משרד הרווחה:</a:t>
            </a:r>
          </a:p>
        </p:txBody>
      </p:sp>
      <p:sp>
        <p:nvSpPr>
          <p:cNvPr id="10" name="מלבן: פינות מעוגלות 9">
            <a:extLst>
              <a:ext uri="{FF2B5EF4-FFF2-40B4-BE49-F238E27FC236}">
                <a16:creationId xmlns:a16="http://schemas.microsoft.com/office/drawing/2014/main" id="{FB33F91A-55F7-4D62-9507-8F5B125529C4}"/>
              </a:ext>
            </a:extLst>
          </p:cNvPr>
          <p:cNvSpPr/>
          <p:nvPr/>
        </p:nvSpPr>
        <p:spPr>
          <a:xfrm>
            <a:off x="5237021" y="4364182"/>
            <a:ext cx="1088275" cy="1177636"/>
          </a:xfrm>
          <a:prstGeom prst="roundRect">
            <a:avLst>
              <a:gd name="adj" fmla="val 5209"/>
            </a:avLst>
          </a:prstGeom>
          <a:solidFill>
            <a:srgbClr val="FAD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פינות מעוגלות 18">
            <a:extLst>
              <a:ext uri="{FF2B5EF4-FFF2-40B4-BE49-F238E27FC236}">
                <a16:creationId xmlns:a16="http://schemas.microsoft.com/office/drawing/2014/main" id="{83CCB629-B3B6-4CA7-BAAD-4FA2C2B54B44}"/>
              </a:ext>
            </a:extLst>
          </p:cNvPr>
          <p:cNvSpPr/>
          <p:nvPr/>
        </p:nvSpPr>
        <p:spPr>
          <a:xfrm>
            <a:off x="4039405" y="4364182"/>
            <a:ext cx="1088275" cy="1177636"/>
          </a:xfrm>
          <a:prstGeom prst="roundRect">
            <a:avLst>
              <a:gd name="adj" fmla="val 5209"/>
            </a:avLst>
          </a:prstGeom>
          <a:solidFill>
            <a:srgbClr val="FAD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פינות מעוגלות 19">
            <a:extLst>
              <a:ext uri="{FF2B5EF4-FFF2-40B4-BE49-F238E27FC236}">
                <a16:creationId xmlns:a16="http://schemas.microsoft.com/office/drawing/2014/main" id="{67BD747A-4127-4FCE-A6E8-08BA96B48CC9}"/>
              </a:ext>
            </a:extLst>
          </p:cNvPr>
          <p:cNvSpPr/>
          <p:nvPr/>
        </p:nvSpPr>
        <p:spPr>
          <a:xfrm>
            <a:off x="2841790" y="4364182"/>
            <a:ext cx="1088275" cy="1177636"/>
          </a:xfrm>
          <a:prstGeom prst="roundRect">
            <a:avLst>
              <a:gd name="adj" fmla="val 5209"/>
            </a:avLst>
          </a:prstGeom>
          <a:solidFill>
            <a:srgbClr val="FAD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פינות מעוגלות 21">
            <a:extLst>
              <a:ext uri="{FF2B5EF4-FFF2-40B4-BE49-F238E27FC236}">
                <a16:creationId xmlns:a16="http://schemas.microsoft.com/office/drawing/2014/main" id="{2D177CDC-9D28-404D-9BB7-35CB1BB47659}"/>
              </a:ext>
            </a:extLst>
          </p:cNvPr>
          <p:cNvSpPr/>
          <p:nvPr/>
        </p:nvSpPr>
        <p:spPr>
          <a:xfrm>
            <a:off x="1188459" y="4364182"/>
            <a:ext cx="1088275" cy="1177636"/>
          </a:xfrm>
          <a:prstGeom prst="roundRect">
            <a:avLst>
              <a:gd name="adj" fmla="val 5209"/>
            </a:avLst>
          </a:prstGeom>
          <a:solidFill>
            <a:srgbClr val="F8C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סימן חיבור 10">
            <a:extLst>
              <a:ext uri="{FF2B5EF4-FFF2-40B4-BE49-F238E27FC236}">
                <a16:creationId xmlns:a16="http://schemas.microsoft.com/office/drawing/2014/main" id="{73E89C68-4EED-4E5F-8652-DEB4F1E4FFC3}"/>
              </a:ext>
            </a:extLst>
          </p:cNvPr>
          <p:cNvSpPr/>
          <p:nvPr/>
        </p:nvSpPr>
        <p:spPr>
          <a:xfrm>
            <a:off x="2351256" y="4744997"/>
            <a:ext cx="416011" cy="416011"/>
          </a:xfrm>
          <a:prstGeom prst="mathPlus">
            <a:avLst>
              <a:gd name="adj1" fmla="val 1321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אליפסה 22">
            <a:extLst>
              <a:ext uri="{FF2B5EF4-FFF2-40B4-BE49-F238E27FC236}">
                <a16:creationId xmlns:a16="http://schemas.microsoft.com/office/drawing/2014/main" id="{F4B77F82-C3E3-4576-A140-0602EA18BD1F}"/>
              </a:ext>
            </a:extLst>
          </p:cNvPr>
          <p:cNvSpPr/>
          <p:nvPr/>
        </p:nvSpPr>
        <p:spPr>
          <a:xfrm>
            <a:off x="5529459" y="4213440"/>
            <a:ext cx="496844" cy="496844"/>
          </a:xfrm>
          <a:prstGeom prst="ellipse">
            <a:avLst/>
          </a:prstGeom>
          <a:solidFill>
            <a:schemeClr val="accent2"/>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אליפסה 23">
            <a:extLst>
              <a:ext uri="{FF2B5EF4-FFF2-40B4-BE49-F238E27FC236}">
                <a16:creationId xmlns:a16="http://schemas.microsoft.com/office/drawing/2014/main" id="{4C9C49DD-3106-4172-9883-D91FA25D913A}"/>
              </a:ext>
            </a:extLst>
          </p:cNvPr>
          <p:cNvSpPr/>
          <p:nvPr/>
        </p:nvSpPr>
        <p:spPr>
          <a:xfrm>
            <a:off x="4331844" y="4213440"/>
            <a:ext cx="496844" cy="496844"/>
          </a:xfrm>
          <a:prstGeom prst="ellipse">
            <a:avLst/>
          </a:prstGeom>
          <a:solidFill>
            <a:schemeClr val="accent2"/>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אליפסה 24">
            <a:extLst>
              <a:ext uri="{FF2B5EF4-FFF2-40B4-BE49-F238E27FC236}">
                <a16:creationId xmlns:a16="http://schemas.microsoft.com/office/drawing/2014/main" id="{8C51947B-0054-47ED-9C72-E766766E8D86}"/>
              </a:ext>
            </a:extLst>
          </p:cNvPr>
          <p:cNvSpPr/>
          <p:nvPr/>
        </p:nvSpPr>
        <p:spPr>
          <a:xfrm>
            <a:off x="3134229" y="4213440"/>
            <a:ext cx="496844" cy="496844"/>
          </a:xfrm>
          <a:prstGeom prst="ellipse">
            <a:avLst/>
          </a:prstGeom>
          <a:solidFill>
            <a:schemeClr val="accent2"/>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אליפסה 25">
            <a:extLst>
              <a:ext uri="{FF2B5EF4-FFF2-40B4-BE49-F238E27FC236}">
                <a16:creationId xmlns:a16="http://schemas.microsoft.com/office/drawing/2014/main" id="{F305FA30-3934-4487-BE09-34EC2BE967F1}"/>
              </a:ext>
            </a:extLst>
          </p:cNvPr>
          <p:cNvSpPr/>
          <p:nvPr/>
        </p:nvSpPr>
        <p:spPr>
          <a:xfrm>
            <a:off x="1484171" y="4213440"/>
            <a:ext cx="496844" cy="496844"/>
          </a:xfrm>
          <a:prstGeom prst="ellipse">
            <a:avLst/>
          </a:prstGeom>
          <a:solidFill>
            <a:schemeClr val="accent2"/>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TextBox 26">
            <a:extLst>
              <a:ext uri="{FF2B5EF4-FFF2-40B4-BE49-F238E27FC236}">
                <a16:creationId xmlns:a16="http://schemas.microsoft.com/office/drawing/2014/main" id="{5222C0BF-0E63-4DA6-9C75-1C7C97D0D3D1}"/>
              </a:ext>
            </a:extLst>
          </p:cNvPr>
          <p:cNvSpPr txBox="1"/>
          <p:nvPr/>
        </p:nvSpPr>
        <p:spPr>
          <a:xfrm>
            <a:off x="5379964" y="4665241"/>
            <a:ext cx="795834" cy="523220"/>
          </a:xfrm>
          <a:prstGeom prst="rect">
            <a:avLst/>
          </a:prstGeom>
          <a:noFill/>
        </p:spPr>
        <p:txBody>
          <a:bodyPr wrap="square" rtlCol="1">
            <a:spAutoFit/>
          </a:bodyPr>
          <a:lstStyle/>
          <a:p>
            <a:pPr algn="ctr" rtl="1"/>
            <a:r>
              <a:rPr lang="he-IL" sz="1400" dirty="0">
                <a:solidFill>
                  <a:schemeClr val="tx1">
                    <a:lumMod val="50000"/>
                    <a:lumOff val="50000"/>
                  </a:schemeClr>
                </a:solidFill>
              </a:rPr>
              <a:t>מפקח כללי</a:t>
            </a:r>
          </a:p>
        </p:txBody>
      </p:sp>
      <p:sp>
        <p:nvSpPr>
          <p:cNvPr id="28" name="TextBox 27">
            <a:extLst>
              <a:ext uri="{FF2B5EF4-FFF2-40B4-BE49-F238E27FC236}">
                <a16:creationId xmlns:a16="http://schemas.microsoft.com/office/drawing/2014/main" id="{507DCD57-7B13-452B-9877-AA90D74AF0D7}"/>
              </a:ext>
            </a:extLst>
          </p:cNvPr>
          <p:cNvSpPr txBox="1"/>
          <p:nvPr/>
        </p:nvSpPr>
        <p:spPr>
          <a:xfrm>
            <a:off x="4182349" y="4673691"/>
            <a:ext cx="795834" cy="523220"/>
          </a:xfrm>
          <a:prstGeom prst="rect">
            <a:avLst/>
          </a:prstGeom>
          <a:noFill/>
        </p:spPr>
        <p:txBody>
          <a:bodyPr wrap="square" rtlCol="1">
            <a:spAutoFit/>
          </a:bodyPr>
          <a:lstStyle/>
          <a:p>
            <a:pPr algn="ctr" rtl="1"/>
            <a:r>
              <a:rPr lang="he-IL" sz="1400" dirty="0">
                <a:solidFill>
                  <a:schemeClr val="tx1">
                    <a:lumMod val="50000"/>
                    <a:lumOff val="50000"/>
                  </a:schemeClr>
                </a:solidFill>
              </a:rPr>
              <a:t>מפקח מזון</a:t>
            </a:r>
          </a:p>
        </p:txBody>
      </p:sp>
      <p:sp>
        <p:nvSpPr>
          <p:cNvPr id="29" name="TextBox 28">
            <a:extLst>
              <a:ext uri="{FF2B5EF4-FFF2-40B4-BE49-F238E27FC236}">
                <a16:creationId xmlns:a16="http://schemas.microsoft.com/office/drawing/2014/main" id="{02E60363-4ACA-4310-8999-C32492D4F89D}"/>
              </a:ext>
            </a:extLst>
          </p:cNvPr>
          <p:cNvSpPr txBox="1"/>
          <p:nvPr/>
        </p:nvSpPr>
        <p:spPr>
          <a:xfrm>
            <a:off x="2851312" y="4682143"/>
            <a:ext cx="1071684" cy="707886"/>
          </a:xfrm>
          <a:prstGeom prst="rect">
            <a:avLst/>
          </a:prstGeom>
          <a:noFill/>
        </p:spPr>
        <p:txBody>
          <a:bodyPr wrap="square" rtlCol="1">
            <a:spAutoFit/>
          </a:bodyPr>
          <a:lstStyle/>
          <a:p>
            <a:pPr algn="ctr" rtl="1"/>
            <a:r>
              <a:rPr lang="he-IL" sz="1400" dirty="0">
                <a:solidFill>
                  <a:schemeClr val="tx1">
                    <a:lumMod val="50000"/>
                    <a:lumOff val="50000"/>
                  </a:schemeClr>
                </a:solidFill>
              </a:rPr>
              <a:t>מפקח משרד החינוך</a:t>
            </a:r>
            <a:br>
              <a:rPr lang="en-US" sz="1400" dirty="0">
                <a:solidFill>
                  <a:schemeClr val="tx1">
                    <a:lumMod val="50000"/>
                    <a:lumOff val="50000"/>
                  </a:schemeClr>
                </a:solidFill>
              </a:rPr>
            </a:br>
            <a:r>
              <a:rPr lang="he-IL" sz="1200" dirty="0">
                <a:solidFill>
                  <a:schemeClr val="tx1">
                    <a:lumMod val="50000"/>
                    <a:lumOff val="50000"/>
                  </a:schemeClr>
                </a:solidFill>
              </a:rPr>
              <a:t>(</a:t>
            </a:r>
            <a:r>
              <a:rPr lang="he-IL" sz="1200" dirty="0" err="1">
                <a:solidFill>
                  <a:schemeClr val="tx1">
                    <a:lumMod val="50000"/>
                    <a:lumOff val="50000"/>
                  </a:schemeClr>
                </a:solidFill>
              </a:rPr>
              <a:t>בנרדים</a:t>
            </a:r>
            <a:r>
              <a:rPr lang="he-IL" sz="1200" dirty="0">
                <a:solidFill>
                  <a:schemeClr val="tx1">
                    <a:lumMod val="50000"/>
                    <a:lumOff val="50000"/>
                  </a:schemeClr>
                </a:solidFill>
              </a:rPr>
              <a:t> בלבד)</a:t>
            </a:r>
            <a:endParaRPr lang="he-IL" sz="1400" dirty="0">
              <a:solidFill>
                <a:schemeClr val="tx1">
                  <a:lumMod val="50000"/>
                  <a:lumOff val="50000"/>
                </a:schemeClr>
              </a:solidFill>
            </a:endParaRPr>
          </a:p>
        </p:txBody>
      </p:sp>
      <p:sp>
        <p:nvSpPr>
          <p:cNvPr id="30" name="TextBox 29">
            <a:extLst>
              <a:ext uri="{FF2B5EF4-FFF2-40B4-BE49-F238E27FC236}">
                <a16:creationId xmlns:a16="http://schemas.microsoft.com/office/drawing/2014/main" id="{CCF8DE78-3116-497B-A543-1A1D4C8113BC}"/>
              </a:ext>
            </a:extLst>
          </p:cNvPr>
          <p:cNvSpPr txBox="1"/>
          <p:nvPr/>
        </p:nvSpPr>
        <p:spPr>
          <a:xfrm>
            <a:off x="1193497" y="4698109"/>
            <a:ext cx="1071684" cy="523220"/>
          </a:xfrm>
          <a:prstGeom prst="rect">
            <a:avLst/>
          </a:prstGeom>
          <a:noFill/>
        </p:spPr>
        <p:txBody>
          <a:bodyPr wrap="square" rtlCol="1">
            <a:spAutoFit/>
          </a:bodyPr>
          <a:lstStyle/>
          <a:p>
            <a:pPr algn="ctr" rtl="1"/>
            <a:r>
              <a:rPr lang="he-IL" sz="1400" dirty="0">
                <a:solidFill>
                  <a:schemeClr val="tx1">
                    <a:lumMod val="50000"/>
                    <a:lumOff val="50000"/>
                  </a:schemeClr>
                </a:solidFill>
              </a:rPr>
              <a:t>נציב פניות ילדים ונוער</a:t>
            </a:r>
          </a:p>
        </p:txBody>
      </p:sp>
      <p:sp>
        <p:nvSpPr>
          <p:cNvPr id="57" name="Freeform 148">
            <a:extLst>
              <a:ext uri="{FF2B5EF4-FFF2-40B4-BE49-F238E27FC236}">
                <a16:creationId xmlns:a16="http://schemas.microsoft.com/office/drawing/2014/main" id="{D5660FFC-CEE8-4F5F-BE24-FB3CBD81C355}"/>
              </a:ext>
            </a:extLst>
          </p:cNvPr>
          <p:cNvSpPr>
            <a:spLocks noEditPoints="1"/>
          </p:cNvSpPr>
          <p:nvPr/>
        </p:nvSpPr>
        <p:spPr bwMode="auto">
          <a:xfrm>
            <a:off x="3204982" y="4323120"/>
            <a:ext cx="359572" cy="323007"/>
          </a:xfrm>
          <a:custGeom>
            <a:avLst/>
            <a:gdLst>
              <a:gd name="T0" fmla="*/ 42 w 75"/>
              <a:gd name="T1" fmla="*/ 1 h 65"/>
              <a:gd name="T2" fmla="*/ 3 w 75"/>
              <a:gd name="T3" fmla="*/ 10 h 65"/>
              <a:gd name="T4" fmla="*/ 3 w 75"/>
              <a:gd name="T5" fmla="*/ 15 h 65"/>
              <a:gd name="T6" fmla="*/ 13 w 75"/>
              <a:gd name="T7" fmla="*/ 42 h 65"/>
              <a:gd name="T8" fmla="*/ 18 w 75"/>
              <a:gd name="T9" fmla="*/ 53 h 65"/>
              <a:gd name="T10" fmla="*/ 18 w 75"/>
              <a:gd name="T11" fmla="*/ 56 h 65"/>
              <a:gd name="T12" fmla="*/ 20 w 75"/>
              <a:gd name="T13" fmla="*/ 65 h 65"/>
              <a:gd name="T14" fmla="*/ 21 w 75"/>
              <a:gd name="T15" fmla="*/ 56 h 65"/>
              <a:gd name="T16" fmla="*/ 22 w 75"/>
              <a:gd name="T17" fmla="*/ 53 h 65"/>
              <a:gd name="T18" fmla="*/ 39 w 75"/>
              <a:gd name="T19" fmla="*/ 52 h 65"/>
              <a:gd name="T20" fmla="*/ 64 w 75"/>
              <a:gd name="T21" fmla="*/ 17 h 65"/>
              <a:gd name="T22" fmla="*/ 75 w 75"/>
              <a:gd name="T23" fmla="*/ 12 h 65"/>
              <a:gd name="T24" fmla="*/ 16 w 75"/>
              <a:gd name="T25" fmla="*/ 42 h 65"/>
              <a:gd name="T26" fmla="*/ 18 w 75"/>
              <a:gd name="T27" fmla="*/ 20 h 65"/>
              <a:gd name="T28" fmla="*/ 16 w 75"/>
              <a:gd name="T29" fmla="*/ 42 h 65"/>
              <a:gd name="T30" fmla="*/ 39 w 75"/>
              <a:gd name="T31" fmla="*/ 49 h 65"/>
              <a:gd name="T32" fmla="*/ 22 w 75"/>
              <a:gd name="T33" fmla="*/ 21 h 65"/>
              <a:gd name="T34" fmla="*/ 37 w 75"/>
              <a:gd name="T35" fmla="*/ 25 h 65"/>
              <a:gd name="T36" fmla="*/ 61 w 75"/>
              <a:gd name="T37" fmla="*/ 18 h 65"/>
              <a:gd name="T38" fmla="*/ 41 w 75"/>
              <a:gd name="T39" fmla="*/ 21 h 65"/>
              <a:gd name="T40" fmla="*/ 26 w 75"/>
              <a:gd name="T41" fmla="*/ 19 h 65"/>
              <a:gd name="T42" fmla="*/ 39 w 75"/>
              <a:gd name="T43" fmla="*/ 12 h 65"/>
              <a:gd name="T44" fmla="*/ 20 w 75"/>
              <a:gd name="T45" fmla="*/ 17 h 65"/>
              <a:gd name="T46" fmla="*/ 5 w 75"/>
              <a:gd name="T47" fmla="*/ 12 h 65"/>
              <a:gd name="T48" fmla="*/ 41 w 75"/>
              <a:gd name="T49" fmla="*/ 4 h 65"/>
              <a:gd name="T50" fmla="*/ 41 w 75"/>
              <a:gd name="T51" fmla="*/ 21 h 65"/>
              <a:gd name="T52" fmla="*/ 57 w 75"/>
              <a:gd name="T53" fmla="*/ 24 h 65"/>
              <a:gd name="T54" fmla="*/ 59 w 75"/>
              <a:gd name="T55" fmla="*/ 24 h 65"/>
              <a:gd name="T56" fmla="*/ 58 w 75"/>
              <a:gd name="T57" fmla="*/ 38 h 65"/>
              <a:gd name="T58" fmla="*/ 57 w 75"/>
              <a:gd name="T59" fmla="*/ 43 h 65"/>
              <a:gd name="T60" fmla="*/ 58 w 75"/>
              <a:gd name="T61" fmla="*/ 40 h 65"/>
              <a:gd name="T62" fmla="*/ 59 w 75"/>
              <a:gd name="T63" fmla="*/ 43 h 65"/>
              <a:gd name="T64" fmla="*/ 57 w 75"/>
              <a:gd name="T65" fmla="*/ 4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65">
                <a:moveTo>
                  <a:pt x="72" y="10"/>
                </a:moveTo>
                <a:cubicBezTo>
                  <a:pt x="42" y="1"/>
                  <a:pt x="42" y="1"/>
                  <a:pt x="42" y="1"/>
                </a:cubicBezTo>
                <a:cubicBezTo>
                  <a:pt x="39" y="0"/>
                  <a:pt x="36" y="0"/>
                  <a:pt x="33" y="1"/>
                </a:cubicBezTo>
                <a:cubicBezTo>
                  <a:pt x="3" y="10"/>
                  <a:pt x="3" y="10"/>
                  <a:pt x="3" y="10"/>
                </a:cubicBezTo>
                <a:cubicBezTo>
                  <a:pt x="1" y="10"/>
                  <a:pt x="0" y="12"/>
                  <a:pt x="0" y="12"/>
                </a:cubicBezTo>
                <a:cubicBezTo>
                  <a:pt x="0" y="13"/>
                  <a:pt x="1" y="14"/>
                  <a:pt x="3" y="15"/>
                </a:cubicBezTo>
                <a:cubicBezTo>
                  <a:pt x="13" y="18"/>
                  <a:pt x="13" y="18"/>
                  <a:pt x="13" y="18"/>
                </a:cubicBezTo>
                <a:cubicBezTo>
                  <a:pt x="13" y="42"/>
                  <a:pt x="13" y="42"/>
                  <a:pt x="13" y="42"/>
                </a:cubicBezTo>
                <a:cubicBezTo>
                  <a:pt x="13" y="44"/>
                  <a:pt x="15" y="47"/>
                  <a:pt x="18" y="48"/>
                </a:cubicBezTo>
                <a:cubicBezTo>
                  <a:pt x="18" y="53"/>
                  <a:pt x="18" y="53"/>
                  <a:pt x="18" y="53"/>
                </a:cubicBezTo>
                <a:cubicBezTo>
                  <a:pt x="18" y="54"/>
                  <a:pt x="19" y="55"/>
                  <a:pt x="20" y="55"/>
                </a:cubicBezTo>
                <a:cubicBezTo>
                  <a:pt x="19" y="55"/>
                  <a:pt x="18" y="56"/>
                  <a:pt x="18" y="56"/>
                </a:cubicBezTo>
                <a:cubicBezTo>
                  <a:pt x="17" y="59"/>
                  <a:pt x="16" y="60"/>
                  <a:pt x="16" y="61"/>
                </a:cubicBezTo>
                <a:cubicBezTo>
                  <a:pt x="16" y="63"/>
                  <a:pt x="18" y="65"/>
                  <a:pt x="20" y="65"/>
                </a:cubicBezTo>
                <a:cubicBezTo>
                  <a:pt x="22" y="65"/>
                  <a:pt x="23" y="63"/>
                  <a:pt x="23" y="61"/>
                </a:cubicBezTo>
                <a:cubicBezTo>
                  <a:pt x="23" y="60"/>
                  <a:pt x="23" y="59"/>
                  <a:pt x="21" y="56"/>
                </a:cubicBezTo>
                <a:cubicBezTo>
                  <a:pt x="21" y="56"/>
                  <a:pt x="21" y="55"/>
                  <a:pt x="20" y="55"/>
                </a:cubicBezTo>
                <a:cubicBezTo>
                  <a:pt x="21" y="55"/>
                  <a:pt x="22" y="54"/>
                  <a:pt x="22" y="53"/>
                </a:cubicBezTo>
                <a:cubicBezTo>
                  <a:pt x="22" y="50"/>
                  <a:pt x="22" y="50"/>
                  <a:pt x="22" y="50"/>
                </a:cubicBezTo>
                <a:cubicBezTo>
                  <a:pt x="27" y="51"/>
                  <a:pt x="33" y="52"/>
                  <a:pt x="39" y="52"/>
                </a:cubicBezTo>
                <a:cubicBezTo>
                  <a:pt x="51" y="52"/>
                  <a:pt x="64" y="48"/>
                  <a:pt x="64" y="42"/>
                </a:cubicBezTo>
                <a:cubicBezTo>
                  <a:pt x="64" y="17"/>
                  <a:pt x="64" y="17"/>
                  <a:pt x="64" y="17"/>
                </a:cubicBezTo>
                <a:cubicBezTo>
                  <a:pt x="72" y="15"/>
                  <a:pt x="72" y="15"/>
                  <a:pt x="72" y="15"/>
                </a:cubicBezTo>
                <a:cubicBezTo>
                  <a:pt x="74" y="14"/>
                  <a:pt x="75" y="13"/>
                  <a:pt x="75" y="12"/>
                </a:cubicBezTo>
                <a:cubicBezTo>
                  <a:pt x="75" y="12"/>
                  <a:pt x="74" y="10"/>
                  <a:pt x="72" y="10"/>
                </a:cubicBezTo>
                <a:close/>
                <a:moveTo>
                  <a:pt x="16" y="42"/>
                </a:moveTo>
                <a:cubicBezTo>
                  <a:pt x="16" y="19"/>
                  <a:pt x="16" y="19"/>
                  <a:pt x="16" y="19"/>
                </a:cubicBezTo>
                <a:cubicBezTo>
                  <a:pt x="18" y="20"/>
                  <a:pt x="18" y="20"/>
                  <a:pt x="18" y="20"/>
                </a:cubicBezTo>
                <a:cubicBezTo>
                  <a:pt x="18" y="45"/>
                  <a:pt x="18" y="45"/>
                  <a:pt x="18" y="45"/>
                </a:cubicBezTo>
                <a:cubicBezTo>
                  <a:pt x="17" y="44"/>
                  <a:pt x="16" y="43"/>
                  <a:pt x="16" y="42"/>
                </a:cubicBezTo>
                <a:close/>
                <a:moveTo>
                  <a:pt x="61" y="42"/>
                </a:moveTo>
                <a:cubicBezTo>
                  <a:pt x="61" y="45"/>
                  <a:pt x="53" y="49"/>
                  <a:pt x="39" y="49"/>
                </a:cubicBezTo>
                <a:cubicBezTo>
                  <a:pt x="32" y="49"/>
                  <a:pt x="26" y="48"/>
                  <a:pt x="22" y="46"/>
                </a:cubicBezTo>
                <a:cubicBezTo>
                  <a:pt x="22" y="21"/>
                  <a:pt x="22" y="21"/>
                  <a:pt x="22" y="21"/>
                </a:cubicBezTo>
                <a:cubicBezTo>
                  <a:pt x="33" y="24"/>
                  <a:pt x="33" y="24"/>
                  <a:pt x="33" y="24"/>
                </a:cubicBezTo>
                <a:cubicBezTo>
                  <a:pt x="34" y="24"/>
                  <a:pt x="36" y="25"/>
                  <a:pt x="37" y="25"/>
                </a:cubicBezTo>
                <a:cubicBezTo>
                  <a:pt x="39" y="25"/>
                  <a:pt x="41" y="24"/>
                  <a:pt x="42" y="24"/>
                </a:cubicBezTo>
                <a:cubicBezTo>
                  <a:pt x="61" y="18"/>
                  <a:pt x="61" y="18"/>
                  <a:pt x="61" y="18"/>
                </a:cubicBezTo>
                <a:lnTo>
                  <a:pt x="61" y="42"/>
                </a:lnTo>
                <a:close/>
                <a:moveTo>
                  <a:pt x="41" y="21"/>
                </a:moveTo>
                <a:cubicBezTo>
                  <a:pt x="39" y="22"/>
                  <a:pt x="36" y="22"/>
                  <a:pt x="34" y="21"/>
                </a:cubicBezTo>
                <a:cubicBezTo>
                  <a:pt x="26" y="19"/>
                  <a:pt x="26" y="19"/>
                  <a:pt x="26" y="19"/>
                </a:cubicBezTo>
                <a:cubicBezTo>
                  <a:pt x="38" y="14"/>
                  <a:pt x="38" y="14"/>
                  <a:pt x="38" y="14"/>
                </a:cubicBezTo>
                <a:cubicBezTo>
                  <a:pt x="39" y="14"/>
                  <a:pt x="40" y="13"/>
                  <a:pt x="39" y="12"/>
                </a:cubicBezTo>
                <a:cubicBezTo>
                  <a:pt x="39" y="11"/>
                  <a:pt x="38" y="10"/>
                  <a:pt x="37" y="11"/>
                </a:cubicBezTo>
                <a:cubicBezTo>
                  <a:pt x="20" y="17"/>
                  <a:pt x="20" y="17"/>
                  <a:pt x="20" y="17"/>
                </a:cubicBezTo>
                <a:cubicBezTo>
                  <a:pt x="19" y="17"/>
                  <a:pt x="19" y="17"/>
                  <a:pt x="19" y="17"/>
                </a:cubicBezTo>
                <a:cubicBezTo>
                  <a:pt x="5" y="12"/>
                  <a:pt x="5" y="12"/>
                  <a:pt x="5" y="12"/>
                </a:cubicBezTo>
                <a:cubicBezTo>
                  <a:pt x="34" y="4"/>
                  <a:pt x="34" y="4"/>
                  <a:pt x="34" y="4"/>
                </a:cubicBezTo>
                <a:cubicBezTo>
                  <a:pt x="36" y="3"/>
                  <a:pt x="39" y="3"/>
                  <a:pt x="41" y="4"/>
                </a:cubicBezTo>
                <a:cubicBezTo>
                  <a:pt x="70" y="12"/>
                  <a:pt x="70" y="12"/>
                  <a:pt x="70" y="12"/>
                </a:cubicBezTo>
                <a:lnTo>
                  <a:pt x="41" y="21"/>
                </a:lnTo>
                <a:close/>
                <a:moveTo>
                  <a:pt x="57" y="37"/>
                </a:moveTo>
                <a:cubicBezTo>
                  <a:pt x="57" y="24"/>
                  <a:pt x="57" y="24"/>
                  <a:pt x="57" y="24"/>
                </a:cubicBezTo>
                <a:cubicBezTo>
                  <a:pt x="57" y="23"/>
                  <a:pt x="57" y="23"/>
                  <a:pt x="58" y="23"/>
                </a:cubicBezTo>
                <a:cubicBezTo>
                  <a:pt x="58" y="23"/>
                  <a:pt x="59" y="23"/>
                  <a:pt x="59" y="24"/>
                </a:cubicBezTo>
                <a:cubicBezTo>
                  <a:pt x="59" y="37"/>
                  <a:pt x="59" y="37"/>
                  <a:pt x="59" y="37"/>
                </a:cubicBezTo>
                <a:cubicBezTo>
                  <a:pt x="59" y="37"/>
                  <a:pt x="58" y="38"/>
                  <a:pt x="58" y="38"/>
                </a:cubicBezTo>
                <a:cubicBezTo>
                  <a:pt x="57" y="38"/>
                  <a:pt x="57" y="37"/>
                  <a:pt x="57" y="37"/>
                </a:cubicBezTo>
                <a:close/>
                <a:moveTo>
                  <a:pt x="57" y="43"/>
                </a:moveTo>
                <a:cubicBezTo>
                  <a:pt x="57" y="41"/>
                  <a:pt x="57" y="41"/>
                  <a:pt x="57" y="41"/>
                </a:cubicBezTo>
                <a:cubicBezTo>
                  <a:pt x="57" y="40"/>
                  <a:pt x="57" y="40"/>
                  <a:pt x="58" y="40"/>
                </a:cubicBezTo>
                <a:cubicBezTo>
                  <a:pt x="58" y="40"/>
                  <a:pt x="59" y="40"/>
                  <a:pt x="59" y="41"/>
                </a:cubicBezTo>
                <a:cubicBezTo>
                  <a:pt x="59" y="43"/>
                  <a:pt x="59" y="43"/>
                  <a:pt x="59" y="43"/>
                </a:cubicBezTo>
                <a:cubicBezTo>
                  <a:pt x="59" y="43"/>
                  <a:pt x="58" y="44"/>
                  <a:pt x="58" y="44"/>
                </a:cubicBezTo>
                <a:cubicBezTo>
                  <a:pt x="57" y="44"/>
                  <a:pt x="57" y="43"/>
                  <a:pt x="57" y="4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pic>
        <p:nvPicPr>
          <p:cNvPr id="84" name="גרפיקה 83">
            <a:extLst>
              <a:ext uri="{FF2B5EF4-FFF2-40B4-BE49-F238E27FC236}">
                <a16:creationId xmlns:a16="http://schemas.microsoft.com/office/drawing/2014/main" id="{386F1F61-14F9-4822-ACCE-C4B848E1B05F}"/>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46237" y="4293942"/>
            <a:ext cx="317092" cy="317092"/>
          </a:xfrm>
          <a:prstGeom prst="rect">
            <a:avLst/>
          </a:prstGeom>
        </p:spPr>
      </p:pic>
      <p:pic>
        <p:nvPicPr>
          <p:cNvPr id="86" name="גרפיקה 85">
            <a:extLst>
              <a:ext uri="{FF2B5EF4-FFF2-40B4-BE49-F238E27FC236}">
                <a16:creationId xmlns:a16="http://schemas.microsoft.com/office/drawing/2014/main" id="{86F0A140-AB54-4939-85E1-AE85515E7E76}"/>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521247" y="4261245"/>
            <a:ext cx="401234" cy="401234"/>
          </a:xfrm>
          <a:prstGeom prst="rect">
            <a:avLst/>
          </a:prstGeom>
        </p:spPr>
      </p:pic>
      <p:pic>
        <p:nvPicPr>
          <p:cNvPr id="88" name="גרפיקה 87">
            <a:extLst>
              <a:ext uri="{FF2B5EF4-FFF2-40B4-BE49-F238E27FC236}">
                <a16:creationId xmlns:a16="http://schemas.microsoft.com/office/drawing/2014/main" id="{61F997A9-ED44-486F-A234-999CD401DC35}"/>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376979" y="4264620"/>
            <a:ext cx="407308" cy="407308"/>
          </a:xfrm>
          <a:prstGeom prst="rect">
            <a:avLst/>
          </a:prstGeom>
        </p:spPr>
      </p:pic>
      <p:sp>
        <p:nvSpPr>
          <p:cNvPr id="89" name="מלבן: פינות מעוגלות 88">
            <a:extLst>
              <a:ext uri="{FF2B5EF4-FFF2-40B4-BE49-F238E27FC236}">
                <a16:creationId xmlns:a16="http://schemas.microsoft.com/office/drawing/2014/main" id="{CDF376CF-E577-4D21-8784-48F987CAF835}"/>
              </a:ext>
            </a:extLst>
          </p:cNvPr>
          <p:cNvSpPr/>
          <p:nvPr/>
        </p:nvSpPr>
        <p:spPr>
          <a:xfrm>
            <a:off x="1188459" y="5794375"/>
            <a:ext cx="5136837" cy="1177636"/>
          </a:xfrm>
          <a:prstGeom prst="roundRect">
            <a:avLst>
              <a:gd name="adj" fmla="val 1299"/>
            </a:avLst>
          </a:prstGeom>
          <a:solidFill>
            <a:schemeClr val="bg1"/>
          </a:solidFill>
          <a:ln>
            <a:solidFill>
              <a:srgbClr val="F8C8D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3" name="גרפיקה 92">
            <a:extLst>
              <a:ext uri="{FF2B5EF4-FFF2-40B4-BE49-F238E27FC236}">
                <a16:creationId xmlns:a16="http://schemas.microsoft.com/office/drawing/2014/main" id="{E3928D10-34E0-4552-BF74-46ACEE596DFF}"/>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96285" y="5917456"/>
            <a:ext cx="1280449" cy="1280449"/>
          </a:xfrm>
          <a:prstGeom prst="rect">
            <a:avLst/>
          </a:prstGeom>
        </p:spPr>
      </p:pic>
      <p:sp>
        <p:nvSpPr>
          <p:cNvPr id="90" name="TextBox 89">
            <a:extLst>
              <a:ext uri="{FF2B5EF4-FFF2-40B4-BE49-F238E27FC236}">
                <a16:creationId xmlns:a16="http://schemas.microsoft.com/office/drawing/2014/main" id="{CD04FE11-447C-4C88-9E5C-2F19CE06BB5B}"/>
              </a:ext>
            </a:extLst>
          </p:cNvPr>
          <p:cNvSpPr txBox="1"/>
          <p:nvPr/>
        </p:nvSpPr>
        <p:spPr>
          <a:xfrm>
            <a:off x="1234384" y="5769963"/>
            <a:ext cx="5084495" cy="1155316"/>
          </a:xfrm>
          <a:prstGeom prst="rect">
            <a:avLst/>
          </a:prstGeom>
          <a:noFill/>
          <a:ln>
            <a:noFill/>
          </a:ln>
        </p:spPr>
        <p:txBody>
          <a:bodyPr wrap="square" rtlCol="1">
            <a:spAutoFit/>
          </a:bodyPr>
          <a:lstStyle/>
          <a:p>
            <a:pPr algn="r" rtl="1">
              <a:lnSpc>
                <a:spcPct val="150000"/>
              </a:lnSpc>
            </a:pPr>
            <a:r>
              <a:rPr lang="he-IL" sz="1601" dirty="0">
                <a:solidFill>
                  <a:schemeClr val="tx1">
                    <a:lumMod val="50000"/>
                    <a:lumOff val="50000"/>
                  </a:schemeClr>
                </a:solidFill>
              </a:rPr>
              <a:t>מטרת הגופים הללו היא לוודא שאנו עובדים על פי תיק ניהול מעון לפנימיות הרווחה (ראה קריאת כיוון) וכי אנו מיישמים את התקנות המעודכנות והמדיניות המשתנה.</a:t>
            </a:r>
          </a:p>
        </p:txBody>
      </p:sp>
      <p:sp>
        <p:nvSpPr>
          <p:cNvPr id="94" name="TextBox 93">
            <a:extLst>
              <a:ext uri="{FF2B5EF4-FFF2-40B4-BE49-F238E27FC236}">
                <a16:creationId xmlns:a16="http://schemas.microsoft.com/office/drawing/2014/main" id="{62A41F3B-9CFE-4835-82C6-53FFBF1EB225}"/>
              </a:ext>
            </a:extLst>
          </p:cNvPr>
          <p:cNvSpPr txBox="1"/>
          <p:nvPr/>
        </p:nvSpPr>
        <p:spPr>
          <a:xfrm>
            <a:off x="967646" y="8432649"/>
            <a:ext cx="5515200" cy="1309205"/>
          </a:xfrm>
          <a:prstGeom prst="rect">
            <a:avLst/>
          </a:prstGeom>
          <a:noFill/>
          <a:ln>
            <a:noFill/>
          </a:ln>
        </p:spPr>
        <p:txBody>
          <a:bodyPr wrap="square" rtlCol="1">
            <a:spAutoFit/>
          </a:bodyPr>
          <a:lstStyle/>
          <a:p>
            <a:pPr marL="182564" indent="-182564" algn="r" rtl="1">
              <a:lnSpc>
                <a:spcPct val="150000"/>
              </a:lnSpc>
              <a:spcAft>
                <a:spcPts val="600"/>
              </a:spcAft>
              <a:buClr>
                <a:srgbClr val="EB727C"/>
              </a:buClr>
              <a:buFont typeface="Calibri" panose="020F0502020204030204" pitchFamily="34" charset="0"/>
              <a:buChar char="‹"/>
            </a:pPr>
            <a:r>
              <a:rPr lang="he-IL" sz="1601" dirty="0">
                <a:solidFill>
                  <a:schemeClr val="tx1">
                    <a:lumMod val="50000"/>
                    <a:lumOff val="50000"/>
                  </a:schemeClr>
                </a:solidFill>
                <a:hlinkClick r:id="rId12"/>
              </a:rPr>
              <a:t>חוק הפיקוח על המעונות</a:t>
            </a:r>
            <a:r>
              <a:rPr lang="he-IL" sz="1601" dirty="0">
                <a:solidFill>
                  <a:schemeClr val="tx1">
                    <a:lumMod val="50000"/>
                    <a:lumOff val="50000"/>
                  </a:schemeClr>
                </a:solidFill>
              </a:rPr>
              <a:t>, תשכ"ה 1965</a:t>
            </a:r>
          </a:p>
          <a:p>
            <a:pPr marL="182564" indent="-182564" algn="r" rtl="1">
              <a:lnSpc>
                <a:spcPct val="150000"/>
              </a:lnSpc>
              <a:spcAft>
                <a:spcPts val="600"/>
              </a:spcAft>
              <a:buClr>
                <a:srgbClr val="EB727C"/>
              </a:buClr>
              <a:buFont typeface="Calibri" panose="020F0502020204030204" pitchFamily="34" charset="0"/>
              <a:buChar char="‹"/>
            </a:pPr>
            <a:r>
              <a:rPr lang="he-IL" sz="1601" dirty="0">
                <a:solidFill>
                  <a:schemeClr val="tx1">
                    <a:lumMod val="50000"/>
                    <a:lumOff val="50000"/>
                  </a:schemeClr>
                </a:solidFill>
              </a:rPr>
              <a:t>תיק ניהול מעון לפנימיות הרווחה: במשרד המנהל</a:t>
            </a:r>
          </a:p>
          <a:p>
            <a:pPr marL="182564" indent="-182564" algn="r" rtl="1">
              <a:lnSpc>
                <a:spcPct val="150000"/>
              </a:lnSpc>
              <a:spcAft>
                <a:spcPts val="600"/>
              </a:spcAft>
              <a:buClr>
                <a:srgbClr val="EB727C"/>
              </a:buClr>
              <a:buFont typeface="Calibri" panose="020F0502020204030204" pitchFamily="34" charset="0"/>
              <a:buChar char="‹"/>
            </a:pPr>
            <a:r>
              <a:rPr lang="he-IL" sz="1601" dirty="0">
                <a:solidFill>
                  <a:schemeClr val="tx1">
                    <a:lumMod val="50000"/>
                    <a:lumOff val="50000"/>
                  </a:schemeClr>
                </a:solidFill>
                <a:hlinkClick r:id="rId13"/>
              </a:rPr>
              <a:t>נציב פניות ילדים ונוער</a:t>
            </a:r>
            <a:endParaRPr lang="he-IL" sz="1601" dirty="0">
              <a:solidFill>
                <a:schemeClr val="tx1">
                  <a:lumMod val="50000"/>
                  <a:lumOff val="50000"/>
                </a:schemeClr>
              </a:solidFill>
            </a:endParaRPr>
          </a:p>
        </p:txBody>
      </p:sp>
      <p:grpSp>
        <p:nvGrpSpPr>
          <p:cNvPr id="95" name="קבוצה 94">
            <a:extLst>
              <a:ext uri="{FF2B5EF4-FFF2-40B4-BE49-F238E27FC236}">
                <a16:creationId xmlns:a16="http://schemas.microsoft.com/office/drawing/2014/main" id="{23B72A13-59D7-45FF-B333-F70E21A48C44}"/>
              </a:ext>
            </a:extLst>
          </p:cNvPr>
          <p:cNvGrpSpPr/>
          <p:nvPr/>
        </p:nvGrpSpPr>
        <p:grpSpPr>
          <a:xfrm>
            <a:off x="2704543" y="8008004"/>
            <a:ext cx="1982175" cy="418761"/>
            <a:chOff x="2704540" y="6083369"/>
            <a:chExt cx="1982175" cy="418761"/>
          </a:xfrm>
        </p:grpSpPr>
        <p:sp>
          <p:nvSpPr>
            <p:cNvPr id="96" name="מלבן 95">
              <a:extLst>
                <a:ext uri="{FF2B5EF4-FFF2-40B4-BE49-F238E27FC236}">
                  <a16:creationId xmlns:a16="http://schemas.microsoft.com/office/drawing/2014/main" id="{F0182886-77BA-4D68-901E-7ADC50E8B984}"/>
                </a:ext>
              </a:extLst>
            </p:cNvPr>
            <p:cNvSpPr/>
            <p:nvPr/>
          </p:nvSpPr>
          <p:spPr>
            <a:xfrm>
              <a:off x="2704540" y="6083369"/>
              <a:ext cx="1982175" cy="418761"/>
            </a:xfrm>
            <a:prstGeom prst="rect">
              <a:avLst/>
            </a:prstGeom>
            <a:solidFill>
              <a:srgbClr val="EB727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pSp>
          <p:nvGrpSpPr>
            <p:cNvPr id="97" name="גרפיקה 76">
              <a:extLst>
                <a:ext uri="{FF2B5EF4-FFF2-40B4-BE49-F238E27FC236}">
                  <a16:creationId xmlns:a16="http://schemas.microsoft.com/office/drawing/2014/main" id="{A6D8D702-A3F5-442D-AA98-5F6D3A566449}"/>
                </a:ext>
              </a:extLst>
            </p:cNvPr>
            <p:cNvGrpSpPr/>
            <p:nvPr/>
          </p:nvGrpSpPr>
          <p:grpSpPr>
            <a:xfrm>
              <a:off x="4276451" y="6151561"/>
              <a:ext cx="290396" cy="290396"/>
              <a:chOff x="1855787" y="3421856"/>
              <a:chExt cx="3848100" cy="3848100"/>
            </a:xfrm>
          </p:grpSpPr>
          <p:sp>
            <p:nvSpPr>
              <p:cNvPr id="99" name="צורה חופשית: צורה 57">
                <a:extLst>
                  <a:ext uri="{FF2B5EF4-FFF2-40B4-BE49-F238E27FC236}">
                    <a16:creationId xmlns:a16="http://schemas.microsoft.com/office/drawing/2014/main" id="{9CE2A735-6F43-495C-8AF8-E17A470DB4D2}"/>
                  </a:ext>
                </a:extLst>
              </p:cNvPr>
              <p:cNvSpPr/>
              <p:nvPr/>
            </p:nvSpPr>
            <p:spPr>
              <a:xfrm>
                <a:off x="2319750" y="3414712"/>
                <a:ext cx="2924175" cy="3857625"/>
              </a:xfrm>
              <a:custGeom>
                <a:avLst/>
                <a:gdLst>
                  <a:gd name="connsiteX0" fmla="*/ 259366 w 2924175"/>
                  <a:gd name="connsiteY0" fmla="*/ 7144 h 3857625"/>
                  <a:gd name="connsiteX1" fmla="*/ 2286667 w 2924175"/>
                  <a:gd name="connsiteY1" fmla="*/ 7144 h 3857625"/>
                  <a:gd name="connsiteX2" fmla="*/ 2917603 w 2924175"/>
                  <a:gd name="connsiteY2" fmla="*/ 637699 h 3857625"/>
                  <a:gd name="connsiteX3" fmla="*/ 2917603 w 2924175"/>
                  <a:gd name="connsiteY3" fmla="*/ 3228499 h 3857625"/>
                  <a:gd name="connsiteX4" fmla="*/ 2286667 w 2924175"/>
                  <a:gd name="connsiteY4" fmla="*/ 3859435 h 3857625"/>
                  <a:gd name="connsiteX5" fmla="*/ 259366 w 2924175"/>
                  <a:gd name="connsiteY5" fmla="*/ 3859435 h 3857625"/>
                  <a:gd name="connsiteX6" fmla="*/ 7144 w 2924175"/>
                  <a:gd name="connsiteY6" fmla="*/ 3607213 h 3857625"/>
                  <a:gd name="connsiteX7" fmla="*/ 7144 w 2924175"/>
                  <a:gd name="connsiteY7" fmla="*/ 259366 h 3857625"/>
                  <a:gd name="connsiteX8" fmla="*/ 259366 w 2924175"/>
                  <a:gd name="connsiteY8" fmla="*/ 7144 h 3857625"/>
                  <a:gd name="connsiteX9" fmla="*/ 259366 w 2924175"/>
                  <a:gd name="connsiteY9" fmla="*/ 7144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175" h="3857625">
                    <a:moveTo>
                      <a:pt x="259366" y="7144"/>
                    </a:moveTo>
                    <a:lnTo>
                      <a:pt x="2286667" y="7144"/>
                    </a:lnTo>
                    <a:cubicBezTo>
                      <a:pt x="2634539" y="8192"/>
                      <a:pt x="2916346" y="289827"/>
                      <a:pt x="2917603" y="637699"/>
                    </a:cubicBezTo>
                    <a:lnTo>
                      <a:pt x="2917603" y="3228499"/>
                    </a:lnTo>
                    <a:cubicBezTo>
                      <a:pt x="2916555" y="3576523"/>
                      <a:pt x="2634691" y="3858387"/>
                      <a:pt x="2286667" y="3859435"/>
                    </a:cubicBezTo>
                    <a:lnTo>
                      <a:pt x="259366" y="3859435"/>
                    </a:lnTo>
                    <a:cubicBezTo>
                      <a:pt x="120244" y="3859016"/>
                      <a:pt x="7563" y="3746335"/>
                      <a:pt x="7144" y="3607213"/>
                    </a:cubicBezTo>
                    <a:lnTo>
                      <a:pt x="7144" y="259366"/>
                    </a:lnTo>
                    <a:cubicBezTo>
                      <a:pt x="7563" y="120244"/>
                      <a:pt x="120244" y="7563"/>
                      <a:pt x="259366" y="7144"/>
                    </a:cubicBezTo>
                    <a:lnTo>
                      <a:pt x="259366" y="7144"/>
                    </a:lnTo>
                    <a:close/>
                  </a:path>
                </a:pathLst>
              </a:custGeom>
              <a:solidFill>
                <a:schemeClr val="accent3">
                  <a:lumMod val="40000"/>
                  <a:lumOff val="60000"/>
                </a:schemeClr>
              </a:solidFill>
              <a:ln w="9525" cap="flat">
                <a:noFill/>
                <a:prstDash val="solid"/>
                <a:miter/>
              </a:ln>
            </p:spPr>
            <p:txBody>
              <a:bodyPr rtlCol="1" anchor="ctr"/>
              <a:lstStyle/>
              <a:p>
                <a:endParaRPr lang="he-IL" sz="1400"/>
              </a:p>
            </p:txBody>
          </p:sp>
          <p:sp>
            <p:nvSpPr>
              <p:cNvPr id="100" name="צורה חופשית: צורה 58">
                <a:extLst>
                  <a:ext uri="{FF2B5EF4-FFF2-40B4-BE49-F238E27FC236}">
                    <a16:creationId xmlns:a16="http://schemas.microsoft.com/office/drawing/2014/main" id="{135362A7-B998-443F-8C19-09208EBD02DA}"/>
                  </a:ext>
                </a:extLst>
              </p:cNvPr>
              <p:cNvSpPr/>
              <p:nvPr/>
            </p:nvSpPr>
            <p:spPr>
              <a:xfrm>
                <a:off x="2319750" y="3414712"/>
                <a:ext cx="2733675" cy="3609975"/>
              </a:xfrm>
              <a:custGeom>
                <a:avLst/>
                <a:gdLst>
                  <a:gd name="connsiteX0" fmla="*/ 259366 w 2733675"/>
                  <a:gd name="connsiteY0" fmla="*/ 7144 h 3609975"/>
                  <a:gd name="connsiteX1" fmla="*/ 2286667 w 2733675"/>
                  <a:gd name="connsiteY1" fmla="*/ 7144 h 3609975"/>
                  <a:gd name="connsiteX2" fmla="*/ 2688241 w 2733675"/>
                  <a:gd name="connsiteY2" fmla="*/ 152686 h 3609975"/>
                  <a:gd name="connsiteX3" fmla="*/ 2734723 w 2733675"/>
                  <a:gd name="connsiteY3" fmla="*/ 390049 h 3609975"/>
                  <a:gd name="connsiteX4" fmla="*/ 2734723 w 2733675"/>
                  <a:gd name="connsiteY4" fmla="*/ 2980849 h 3609975"/>
                  <a:gd name="connsiteX5" fmla="*/ 2104168 w 2733675"/>
                  <a:gd name="connsiteY5" fmla="*/ 3609499 h 3609975"/>
                  <a:gd name="connsiteX6" fmla="*/ 76867 w 2733675"/>
                  <a:gd name="connsiteY6" fmla="*/ 3609499 h 3609975"/>
                  <a:gd name="connsiteX7" fmla="*/ 7144 w 2733675"/>
                  <a:gd name="connsiteY7" fmla="*/ 3599593 h 3609975"/>
                  <a:gd name="connsiteX8" fmla="*/ 7144 w 2733675"/>
                  <a:gd name="connsiteY8" fmla="*/ 259366 h 3609975"/>
                  <a:gd name="connsiteX9" fmla="*/ 259366 w 2733675"/>
                  <a:gd name="connsiteY9" fmla="*/ 7144 h 3609975"/>
                  <a:gd name="connsiteX10" fmla="*/ 259366 w 2733675"/>
                  <a:gd name="connsiteY10"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3675" h="3609975">
                    <a:moveTo>
                      <a:pt x="259366" y="7144"/>
                    </a:moveTo>
                    <a:lnTo>
                      <a:pt x="2286667" y="7144"/>
                    </a:lnTo>
                    <a:cubicBezTo>
                      <a:pt x="2433428" y="7210"/>
                      <a:pt x="2575522" y="58703"/>
                      <a:pt x="2688241" y="152686"/>
                    </a:cubicBezTo>
                    <a:cubicBezTo>
                      <a:pt x="2719045" y="228029"/>
                      <a:pt x="2734837" y="308658"/>
                      <a:pt x="2734723" y="390049"/>
                    </a:cubicBezTo>
                    <a:lnTo>
                      <a:pt x="2734723" y="2980849"/>
                    </a:lnTo>
                    <a:cubicBezTo>
                      <a:pt x="2732427" y="3327825"/>
                      <a:pt x="2451154" y="3608251"/>
                      <a:pt x="2104168" y="3609499"/>
                    </a:cubicBezTo>
                    <a:lnTo>
                      <a:pt x="76867" y="3609499"/>
                    </a:lnTo>
                    <a:cubicBezTo>
                      <a:pt x="53273" y="3609499"/>
                      <a:pt x="29804" y="3606165"/>
                      <a:pt x="7144" y="3599593"/>
                    </a:cubicBezTo>
                    <a:lnTo>
                      <a:pt x="7144" y="259366"/>
                    </a:lnTo>
                    <a:cubicBezTo>
                      <a:pt x="7563" y="120244"/>
                      <a:pt x="120244" y="7563"/>
                      <a:pt x="259366" y="7144"/>
                    </a:cubicBezTo>
                    <a:lnTo>
                      <a:pt x="259366" y="7144"/>
                    </a:lnTo>
                    <a:close/>
                  </a:path>
                </a:pathLst>
              </a:custGeom>
              <a:solidFill>
                <a:srgbClr val="FFFFFF"/>
              </a:solidFill>
              <a:ln w="9525" cap="flat">
                <a:noFill/>
                <a:prstDash val="solid"/>
                <a:miter/>
              </a:ln>
            </p:spPr>
            <p:txBody>
              <a:bodyPr rtlCol="1" anchor="ctr"/>
              <a:lstStyle/>
              <a:p>
                <a:endParaRPr lang="he-IL" sz="1400"/>
              </a:p>
            </p:txBody>
          </p:sp>
          <p:sp>
            <p:nvSpPr>
              <p:cNvPr id="101" name="צורה חופשית: צורה 59">
                <a:extLst>
                  <a:ext uri="{FF2B5EF4-FFF2-40B4-BE49-F238E27FC236}">
                    <a16:creationId xmlns:a16="http://schemas.microsoft.com/office/drawing/2014/main" id="{0C2AC2AB-0777-48B9-9EA7-286524C338B4}"/>
                  </a:ext>
                </a:extLst>
              </p:cNvPr>
              <p:cNvSpPr/>
              <p:nvPr/>
            </p:nvSpPr>
            <p:spPr>
              <a:xfrm>
                <a:off x="2319369" y="3414712"/>
                <a:ext cx="2552700" cy="3609975"/>
              </a:xfrm>
              <a:custGeom>
                <a:avLst/>
                <a:gdLst>
                  <a:gd name="connsiteX0" fmla="*/ 227743 w 2552700"/>
                  <a:gd name="connsiteY0" fmla="*/ 7144 h 3609975"/>
                  <a:gd name="connsiteX1" fmla="*/ 2330101 w 2552700"/>
                  <a:gd name="connsiteY1" fmla="*/ 7144 h 3609975"/>
                  <a:gd name="connsiteX2" fmla="*/ 2550700 w 2552700"/>
                  <a:gd name="connsiteY2" fmla="*/ 227743 h 3609975"/>
                  <a:gd name="connsiteX3" fmla="*/ 2550700 w 2552700"/>
                  <a:gd name="connsiteY3" fmla="*/ 2901220 h 3609975"/>
                  <a:gd name="connsiteX4" fmla="*/ 2105692 w 2552700"/>
                  <a:gd name="connsiteY4" fmla="*/ 3386233 h 3609975"/>
                  <a:gd name="connsiteX5" fmla="*/ 227743 w 2552700"/>
                  <a:gd name="connsiteY5" fmla="*/ 3386233 h 3609975"/>
                  <a:gd name="connsiteX6" fmla="*/ 7144 w 2552700"/>
                  <a:gd name="connsiteY6" fmla="*/ 3606832 h 3609975"/>
                  <a:gd name="connsiteX7" fmla="*/ 7144 w 2552700"/>
                  <a:gd name="connsiteY7" fmla="*/ 227743 h 3609975"/>
                  <a:gd name="connsiteX8" fmla="*/ 227743 w 2552700"/>
                  <a:gd name="connsiteY8" fmla="*/ 7144 h 3609975"/>
                  <a:gd name="connsiteX9" fmla="*/ 227743 w 2552700"/>
                  <a:gd name="connsiteY9"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2700" h="3609975">
                    <a:moveTo>
                      <a:pt x="227743" y="7144"/>
                    </a:moveTo>
                    <a:lnTo>
                      <a:pt x="2330101" y="7144"/>
                    </a:lnTo>
                    <a:cubicBezTo>
                      <a:pt x="2451849" y="7353"/>
                      <a:pt x="2550490" y="105994"/>
                      <a:pt x="2550700" y="227743"/>
                    </a:cubicBezTo>
                    <a:lnTo>
                      <a:pt x="2550700" y="2901220"/>
                    </a:lnTo>
                    <a:cubicBezTo>
                      <a:pt x="2561749" y="3222784"/>
                      <a:pt x="2405920" y="3376708"/>
                      <a:pt x="2105692" y="3386233"/>
                    </a:cubicBezTo>
                    <a:lnTo>
                      <a:pt x="227743" y="3386233"/>
                    </a:lnTo>
                    <a:cubicBezTo>
                      <a:pt x="105994" y="3386443"/>
                      <a:pt x="7353" y="3485083"/>
                      <a:pt x="7144" y="3606832"/>
                    </a:cubicBezTo>
                    <a:lnTo>
                      <a:pt x="7144" y="227743"/>
                    </a:lnTo>
                    <a:cubicBezTo>
                      <a:pt x="7353" y="105994"/>
                      <a:pt x="105994" y="7353"/>
                      <a:pt x="227743" y="7144"/>
                    </a:cubicBezTo>
                    <a:lnTo>
                      <a:pt x="227743" y="7144"/>
                    </a:lnTo>
                    <a:close/>
                  </a:path>
                </a:pathLst>
              </a:custGeom>
              <a:solidFill>
                <a:schemeClr val="tx2">
                  <a:lumMod val="40000"/>
                  <a:lumOff val="60000"/>
                </a:schemeClr>
              </a:solidFill>
              <a:ln w="9525" cap="flat">
                <a:noFill/>
                <a:prstDash val="solid"/>
                <a:miter/>
              </a:ln>
            </p:spPr>
            <p:txBody>
              <a:bodyPr rtlCol="1" anchor="ctr"/>
              <a:lstStyle/>
              <a:p>
                <a:endParaRPr lang="he-IL" sz="1400"/>
              </a:p>
            </p:txBody>
          </p:sp>
          <p:sp>
            <p:nvSpPr>
              <p:cNvPr id="102" name="צורה חופשית: צורה 60">
                <a:extLst>
                  <a:ext uri="{FF2B5EF4-FFF2-40B4-BE49-F238E27FC236}">
                    <a16:creationId xmlns:a16="http://schemas.microsoft.com/office/drawing/2014/main" id="{7CE41C9D-1A32-429B-BB69-85C028EA5156}"/>
                  </a:ext>
                </a:extLst>
              </p:cNvPr>
              <p:cNvSpPr/>
              <p:nvPr/>
            </p:nvSpPr>
            <p:spPr>
              <a:xfrm>
                <a:off x="2856960" y="4232338"/>
                <a:ext cx="1476375" cy="428625"/>
              </a:xfrm>
              <a:custGeom>
                <a:avLst/>
                <a:gdLst>
                  <a:gd name="connsiteX0" fmla="*/ 133255 w 1476375"/>
                  <a:gd name="connsiteY0" fmla="*/ 7144 h 428625"/>
                  <a:gd name="connsiteX1" fmla="*/ 1349788 w 1476375"/>
                  <a:gd name="connsiteY1" fmla="*/ 7144 h 428625"/>
                  <a:gd name="connsiteX2" fmla="*/ 1475899 w 1476375"/>
                  <a:gd name="connsiteY2" fmla="*/ 133255 h 428625"/>
                  <a:gd name="connsiteX3" fmla="*/ 1475899 w 1476375"/>
                  <a:gd name="connsiteY3" fmla="*/ 303943 h 428625"/>
                  <a:gd name="connsiteX4" fmla="*/ 1349788 w 1476375"/>
                  <a:gd name="connsiteY4" fmla="*/ 430054 h 428625"/>
                  <a:gd name="connsiteX5" fmla="*/ 133255 w 1476375"/>
                  <a:gd name="connsiteY5" fmla="*/ 430054 h 428625"/>
                  <a:gd name="connsiteX6" fmla="*/ 7144 w 1476375"/>
                  <a:gd name="connsiteY6" fmla="*/ 303943 h 428625"/>
                  <a:gd name="connsiteX7" fmla="*/ 7144 w 1476375"/>
                  <a:gd name="connsiteY7" fmla="*/ 133255 h 428625"/>
                  <a:gd name="connsiteX8" fmla="*/ 133255 w 1476375"/>
                  <a:gd name="connsiteY8" fmla="*/ 71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75" h="428625">
                    <a:moveTo>
                      <a:pt x="133255" y="7144"/>
                    </a:moveTo>
                    <a:lnTo>
                      <a:pt x="1349788" y="7144"/>
                    </a:lnTo>
                    <a:cubicBezTo>
                      <a:pt x="1419435" y="7144"/>
                      <a:pt x="1475899" y="63608"/>
                      <a:pt x="1475899" y="133255"/>
                    </a:cubicBezTo>
                    <a:lnTo>
                      <a:pt x="1475899" y="303943"/>
                    </a:lnTo>
                    <a:cubicBezTo>
                      <a:pt x="1475899" y="373590"/>
                      <a:pt x="1419435" y="430054"/>
                      <a:pt x="1349788" y="430054"/>
                    </a:cubicBezTo>
                    <a:lnTo>
                      <a:pt x="133255" y="430054"/>
                    </a:lnTo>
                    <a:cubicBezTo>
                      <a:pt x="63608" y="430054"/>
                      <a:pt x="7144" y="373590"/>
                      <a:pt x="7144" y="303943"/>
                    </a:cubicBezTo>
                    <a:lnTo>
                      <a:pt x="7144" y="133255"/>
                    </a:lnTo>
                    <a:cubicBezTo>
                      <a:pt x="7144" y="63608"/>
                      <a:pt x="63608" y="7144"/>
                      <a:pt x="133255" y="7144"/>
                    </a:cubicBezTo>
                    <a:close/>
                  </a:path>
                </a:pathLst>
              </a:custGeom>
              <a:solidFill>
                <a:srgbClr val="FFFFFF"/>
              </a:solidFill>
              <a:ln w="9525" cap="flat">
                <a:noFill/>
                <a:prstDash val="solid"/>
                <a:miter/>
              </a:ln>
            </p:spPr>
            <p:txBody>
              <a:bodyPr rtlCol="1" anchor="ctr"/>
              <a:lstStyle/>
              <a:p>
                <a:endParaRPr lang="he-IL" sz="1400"/>
              </a:p>
            </p:txBody>
          </p:sp>
          <p:sp>
            <p:nvSpPr>
              <p:cNvPr id="103" name="צורה חופשית: צורה 61">
                <a:extLst>
                  <a:ext uri="{FF2B5EF4-FFF2-40B4-BE49-F238E27FC236}">
                    <a16:creationId xmlns:a16="http://schemas.microsoft.com/office/drawing/2014/main" id="{23941E0A-6C7B-493B-BCCF-6B569296E34D}"/>
                  </a:ext>
                </a:extLst>
              </p:cNvPr>
              <p:cNvSpPr/>
              <p:nvPr/>
            </p:nvSpPr>
            <p:spPr>
              <a:xfrm>
                <a:off x="4090638" y="3414712"/>
                <a:ext cx="466725" cy="542925"/>
              </a:xfrm>
              <a:custGeom>
                <a:avLst/>
                <a:gdLst>
                  <a:gd name="connsiteX0" fmla="*/ 7144 w 466725"/>
                  <a:gd name="connsiteY0" fmla="*/ 7144 h 542925"/>
                  <a:gd name="connsiteX1" fmla="*/ 468916 w 466725"/>
                  <a:gd name="connsiteY1" fmla="*/ 7144 h 542925"/>
                  <a:gd name="connsiteX2" fmla="*/ 468916 w 466725"/>
                  <a:gd name="connsiteY2" fmla="*/ 538258 h 542925"/>
                  <a:gd name="connsiteX3" fmla="*/ 238030 w 466725"/>
                  <a:gd name="connsiteY3" fmla="*/ 272701 h 542925"/>
                  <a:gd name="connsiteX4" fmla="*/ 7144 w 466725"/>
                  <a:gd name="connsiteY4" fmla="*/ 538258 h 542925"/>
                  <a:gd name="connsiteX5" fmla="*/ 7144 w 466725"/>
                  <a:gd name="connsiteY5" fmla="*/ 71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42925">
                    <a:moveTo>
                      <a:pt x="7144" y="7144"/>
                    </a:moveTo>
                    <a:lnTo>
                      <a:pt x="468916" y="7144"/>
                    </a:lnTo>
                    <a:lnTo>
                      <a:pt x="468916" y="538258"/>
                    </a:lnTo>
                    <a:lnTo>
                      <a:pt x="238030" y="272701"/>
                    </a:lnTo>
                    <a:lnTo>
                      <a:pt x="7144" y="538258"/>
                    </a:lnTo>
                    <a:lnTo>
                      <a:pt x="7144" y="7144"/>
                    </a:lnTo>
                    <a:close/>
                  </a:path>
                </a:pathLst>
              </a:custGeom>
              <a:solidFill>
                <a:schemeClr val="bg2">
                  <a:lumMod val="50000"/>
                </a:schemeClr>
              </a:solidFill>
              <a:ln w="9525" cap="flat">
                <a:noFill/>
                <a:prstDash val="solid"/>
                <a:miter/>
              </a:ln>
            </p:spPr>
            <p:txBody>
              <a:bodyPr rtlCol="1" anchor="ctr"/>
              <a:lstStyle/>
              <a:p>
                <a:endParaRPr lang="he-IL" sz="1400"/>
              </a:p>
            </p:txBody>
          </p:sp>
        </p:grpSp>
        <p:sp>
          <p:nvSpPr>
            <p:cNvPr id="98" name="TextBox 97">
              <a:extLst>
                <a:ext uri="{FF2B5EF4-FFF2-40B4-BE49-F238E27FC236}">
                  <a16:creationId xmlns:a16="http://schemas.microsoft.com/office/drawing/2014/main" id="{DB1BD8BB-74B4-4022-A402-E4285D7D505C}"/>
                </a:ext>
              </a:extLst>
            </p:cNvPr>
            <p:cNvSpPr txBox="1"/>
            <p:nvPr/>
          </p:nvSpPr>
          <p:spPr>
            <a:xfrm>
              <a:off x="2841661" y="6115430"/>
              <a:ext cx="1431404" cy="338682"/>
            </a:xfrm>
            <a:prstGeom prst="rect">
              <a:avLst/>
            </a:prstGeom>
            <a:noFill/>
          </p:spPr>
          <p:txBody>
            <a:bodyPr wrap="square" rtlCol="1">
              <a:spAutoFit/>
            </a:bodyPr>
            <a:lstStyle/>
            <a:p>
              <a:pPr algn="ctr" rtl="1"/>
              <a:r>
                <a:rPr lang="he-IL" sz="1601" dirty="0">
                  <a:ln>
                    <a:solidFill>
                      <a:schemeClr val="bg1"/>
                    </a:solidFill>
                  </a:ln>
                  <a:solidFill>
                    <a:schemeClr val="bg1"/>
                  </a:solidFill>
                </a:rPr>
                <a:t>קריאת כיוון</a:t>
              </a:r>
            </a:p>
          </p:txBody>
        </p:sp>
      </p:grpSp>
      <p:sp>
        <p:nvSpPr>
          <p:cNvPr id="106" name="TextBox 105">
            <a:extLst>
              <a:ext uri="{FF2B5EF4-FFF2-40B4-BE49-F238E27FC236}">
                <a16:creationId xmlns:a16="http://schemas.microsoft.com/office/drawing/2014/main" id="{1933C03B-9EC8-4AC7-BDEE-02E5D1CB8124}"/>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47" name="מציין מיקום של מספר שקופית 3">
            <a:extLst>
              <a:ext uri="{FF2B5EF4-FFF2-40B4-BE49-F238E27FC236}">
                <a16:creationId xmlns:a16="http://schemas.microsoft.com/office/drawing/2014/main" id="{0CB75DFB-8D5A-4EB5-8BC4-6E46F8F71D6C}"/>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18</a:t>
            </a:fld>
            <a:endParaRPr lang="he-IL" dirty="0"/>
          </a:p>
        </p:txBody>
      </p:sp>
    </p:spTree>
    <p:extLst>
      <p:ext uri="{BB962C8B-B14F-4D97-AF65-F5344CB8AC3E}">
        <p14:creationId xmlns:p14="http://schemas.microsoft.com/office/powerpoint/2010/main" val="178160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מלבן 51">
            <a:extLst>
              <a:ext uri="{FF2B5EF4-FFF2-40B4-BE49-F238E27FC236}">
                <a16:creationId xmlns:a16="http://schemas.microsoft.com/office/drawing/2014/main" id="{32B6ED8A-9239-4C24-9F06-DEA028F65BD5}"/>
              </a:ext>
            </a:extLst>
          </p:cNvPr>
          <p:cNvSpPr/>
          <p:nvPr/>
        </p:nvSpPr>
        <p:spPr>
          <a:xfrm>
            <a:off x="783867" y="2249210"/>
            <a:ext cx="5908524" cy="7545954"/>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b="1" dirty="0">
                <a:solidFill>
                  <a:srgbClr val="EB727C"/>
                </a:solidFill>
              </a:rPr>
              <a:t>עולם הפנימיות וכפרי הילדים</a:t>
            </a:r>
          </a:p>
        </p:txBody>
      </p:sp>
      <p:sp>
        <p:nvSpPr>
          <p:cNvPr id="13" name="TextBox 12">
            <a:extLst>
              <a:ext uri="{FF2B5EF4-FFF2-40B4-BE49-F238E27FC236}">
                <a16:creationId xmlns:a16="http://schemas.microsoft.com/office/drawing/2014/main" id="{98F3E99F-DD21-4CE6-BD56-541074EF9E86}"/>
              </a:ext>
            </a:extLst>
          </p:cNvPr>
          <p:cNvSpPr txBox="1"/>
          <p:nvPr/>
        </p:nvSpPr>
        <p:spPr>
          <a:xfrm>
            <a:off x="973395" y="2425408"/>
            <a:ext cx="5516240" cy="369332"/>
          </a:xfrm>
          <a:prstGeom prst="rect">
            <a:avLst/>
          </a:prstGeom>
          <a:noFill/>
          <a:ln>
            <a:noFill/>
          </a:ln>
        </p:spPr>
        <p:txBody>
          <a:bodyPr wrap="square" rtlCol="1">
            <a:spAutoFit/>
          </a:bodyPr>
          <a:lstStyle/>
          <a:p>
            <a:pPr algn="r" rtl="1"/>
            <a:r>
              <a:rPr lang="he-IL" b="1" dirty="0">
                <a:solidFill>
                  <a:srgbClr val="EB727C"/>
                </a:solidFill>
              </a:rPr>
              <a:t>על מה מפקח כל גוף פיקוח?</a:t>
            </a:r>
          </a:p>
        </p:txBody>
      </p:sp>
      <p:sp>
        <p:nvSpPr>
          <p:cNvPr id="12" name="מלבן 11">
            <a:hlinkClick r:id="" action="ppaction://hlinkshowjump?jump=nextslide"/>
            <a:extLst>
              <a:ext uri="{FF2B5EF4-FFF2-40B4-BE49-F238E27FC236}">
                <a16:creationId xmlns:a16="http://schemas.microsoft.com/office/drawing/2014/main" id="{C5B1E83D-D900-47B8-8BA2-92383113C28F}"/>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hlinkClick r:id="" action="ppaction://hlinkshowjump?jump=previousslide"/>
            <a:extLst>
              <a:ext uri="{FF2B5EF4-FFF2-40B4-BE49-F238E27FC236}">
                <a16:creationId xmlns:a16="http://schemas.microsoft.com/office/drawing/2014/main" id="{BFC16A00-92C6-4BD5-A8AE-7C4EB804B734}"/>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a:hlinkClick r:id="rId2" action="ppaction://hlinksldjump"/>
            <a:extLst>
              <a:ext uri="{FF2B5EF4-FFF2-40B4-BE49-F238E27FC236}">
                <a16:creationId xmlns:a16="http://schemas.microsoft.com/office/drawing/2014/main" id="{1057C173-CB4B-4935-8824-F891D2F63924}"/>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hlinkClick r:id="rId3" action="ppaction://hlinksldjump"/>
            <a:extLst>
              <a:ext uri="{FF2B5EF4-FFF2-40B4-BE49-F238E27FC236}">
                <a16:creationId xmlns:a16="http://schemas.microsoft.com/office/drawing/2014/main" id="{C5E7DC9D-3742-4210-82C2-FCE9D6526714}"/>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9" name="קבוצה 8">
            <a:extLst>
              <a:ext uri="{FF2B5EF4-FFF2-40B4-BE49-F238E27FC236}">
                <a16:creationId xmlns:a16="http://schemas.microsoft.com/office/drawing/2014/main" id="{60961099-A389-4FE4-8D84-6349D21BCE3A}"/>
              </a:ext>
            </a:extLst>
          </p:cNvPr>
          <p:cNvGrpSpPr/>
          <p:nvPr/>
        </p:nvGrpSpPr>
        <p:grpSpPr>
          <a:xfrm>
            <a:off x="6123533" y="3013540"/>
            <a:ext cx="496844" cy="496844"/>
            <a:chOff x="-1310906" y="1977926"/>
            <a:chExt cx="496844" cy="496844"/>
          </a:xfrm>
        </p:grpSpPr>
        <p:sp>
          <p:nvSpPr>
            <p:cNvPr id="23" name="אליפסה 22">
              <a:extLst>
                <a:ext uri="{FF2B5EF4-FFF2-40B4-BE49-F238E27FC236}">
                  <a16:creationId xmlns:a16="http://schemas.microsoft.com/office/drawing/2014/main" id="{F4B77F82-C3E3-4576-A140-0602EA18BD1F}"/>
                </a:ext>
              </a:extLst>
            </p:cNvPr>
            <p:cNvSpPr/>
            <p:nvPr/>
          </p:nvSpPr>
          <p:spPr>
            <a:xfrm>
              <a:off x="-1310906" y="1977926"/>
              <a:ext cx="496844" cy="496844"/>
            </a:xfrm>
            <a:prstGeom prst="ellipse">
              <a:avLst/>
            </a:prstGeom>
            <a:solidFill>
              <a:schemeClr val="accent2"/>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84" name="גרפיקה 83">
              <a:extLst>
                <a:ext uri="{FF2B5EF4-FFF2-40B4-BE49-F238E27FC236}">
                  <a16:creationId xmlns:a16="http://schemas.microsoft.com/office/drawing/2014/main" id="{386F1F61-14F9-4822-ACCE-C4B848E1B05F}"/>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94128" y="2058428"/>
              <a:ext cx="317092" cy="317092"/>
            </a:xfrm>
            <a:prstGeom prst="rect">
              <a:avLst/>
            </a:prstGeom>
          </p:spPr>
        </p:pic>
      </p:grpSp>
      <p:grpSp>
        <p:nvGrpSpPr>
          <p:cNvPr id="14" name="קבוצה 13">
            <a:extLst>
              <a:ext uri="{FF2B5EF4-FFF2-40B4-BE49-F238E27FC236}">
                <a16:creationId xmlns:a16="http://schemas.microsoft.com/office/drawing/2014/main" id="{7313A7BD-E917-4E09-8B08-A4DE5FC40799}"/>
              </a:ext>
            </a:extLst>
          </p:cNvPr>
          <p:cNvGrpSpPr/>
          <p:nvPr/>
        </p:nvGrpSpPr>
        <p:grpSpPr>
          <a:xfrm>
            <a:off x="6105245" y="4723560"/>
            <a:ext cx="496844" cy="496844"/>
            <a:chOff x="-2508521" y="1977926"/>
            <a:chExt cx="496844" cy="496844"/>
          </a:xfrm>
        </p:grpSpPr>
        <p:sp>
          <p:nvSpPr>
            <p:cNvPr id="24" name="אליפסה 23">
              <a:extLst>
                <a:ext uri="{FF2B5EF4-FFF2-40B4-BE49-F238E27FC236}">
                  <a16:creationId xmlns:a16="http://schemas.microsoft.com/office/drawing/2014/main" id="{4C9C49DD-3106-4172-9883-D91FA25D913A}"/>
                </a:ext>
              </a:extLst>
            </p:cNvPr>
            <p:cNvSpPr/>
            <p:nvPr/>
          </p:nvSpPr>
          <p:spPr>
            <a:xfrm>
              <a:off x="-2508521" y="1977926"/>
              <a:ext cx="496844" cy="496844"/>
            </a:xfrm>
            <a:prstGeom prst="ellipse">
              <a:avLst/>
            </a:prstGeom>
            <a:solidFill>
              <a:schemeClr val="accent2"/>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88" name="גרפיקה 87">
              <a:extLst>
                <a:ext uri="{FF2B5EF4-FFF2-40B4-BE49-F238E27FC236}">
                  <a16:creationId xmlns:a16="http://schemas.microsoft.com/office/drawing/2014/main" id="{61F997A9-ED44-486F-A234-999CD401DC35}"/>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63386" y="2029106"/>
              <a:ext cx="407308" cy="407308"/>
            </a:xfrm>
            <a:prstGeom prst="rect">
              <a:avLst/>
            </a:prstGeom>
          </p:spPr>
        </p:pic>
      </p:grpSp>
      <p:sp>
        <p:nvSpPr>
          <p:cNvPr id="106" name="TextBox 105">
            <a:extLst>
              <a:ext uri="{FF2B5EF4-FFF2-40B4-BE49-F238E27FC236}">
                <a16:creationId xmlns:a16="http://schemas.microsoft.com/office/drawing/2014/main" id="{1933C03B-9EC8-4AC7-BDEE-02E5D1CB8124}"/>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graphicFrame>
        <p:nvGraphicFramePr>
          <p:cNvPr id="2" name="טבלה 1">
            <a:extLst>
              <a:ext uri="{FF2B5EF4-FFF2-40B4-BE49-F238E27FC236}">
                <a16:creationId xmlns:a16="http://schemas.microsoft.com/office/drawing/2014/main" id="{AD945400-A1CE-4CC8-BC53-9F831EF02141}"/>
              </a:ext>
            </a:extLst>
          </p:cNvPr>
          <p:cNvGraphicFramePr>
            <a:graphicFrameLocks noGrp="1"/>
          </p:cNvGraphicFramePr>
          <p:nvPr>
            <p:extLst>
              <p:ext uri="{D42A27DB-BD31-4B8C-83A1-F6EECF244321}">
                <p14:modId xmlns:p14="http://schemas.microsoft.com/office/powerpoint/2010/main" val="1042398370"/>
              </p:ext>
            </p:extLst>
          </p:nvPr>
        </p:nvGraphicFramePr>
        <p:xfrm>
          <a:off x="832054" y="2918005"/>
          <a:ext cx="5171276" cy="6780177"/>
        </p:xfrm>
        <a:graphic>
          <a:graphicData uri="http://schemas.openxmlformats.org/drawingml/2006/table">
            <a:tbl>
              <a:tblPr rtl="1">
                <a:tableStyleId>{5C22544A-7EE6-4342-B048-85BDC9FD1C3A}</a:tableStyleId>
              </a:tblPr>
              <a:tblGrid>
                <a:gridCol w="863197">
                  <a:extLst>
                    <a:ext uri="{9D8B030D-6E8A-4147-A177-3AD203B41FA5}">
                      <a16:colId xmlns:a16="http://schemas.microsoft.com/office/drawing/2014/main" val="771195220"/>
                    </a:ext>
                  </a:extLst>
                </a:gridCol>
                <a:gridCol w="4308079">
                  <a:extLst>
                    <a:ext uri="{9D8B030D-6E8A-4147-A177-3AD203B41FA5}">
                      <a16:colId xmlns:a16="http://schemas.microsoft.com/office/drawing/2014/main" val="63813600"/>
                    </a:ext>
                  </a:extLst>
                </a:gridCol>
              </a:tblGrid>
              <a:tr h="1796132">
                <a:tc>
                  <a:txBody>
                    <a:bodyPr/>
                    <a:lstStyle/>
                    <a:p>
                      <a:pPr rtl="1">
                        <a:lnSpc>
                          <a:spcPct val="150000"/>
                        </a:lnSpc>
                      </a:pPr>
                      <a:r>
                        <a:rPr lang="he-IL" sz="1400" b="1" kern="1200" dirty="0">
                          <a:solidFill>
                            <a:srgbClr val="EB727C"/>
                          </a:solidFill>
                          <a:latin typeface="+mn-lt"/>
                          <a:ea typeface="+mn-ea"/>
                          <a:cs typeface="+mn-cs"/>
                        </a:rPr>
                        <a:t>מפקח כללי</a:t>
                      </a:r>
                    </a:p>
                  </a:txBody>
                  <a:tcPr>
                    <a:solidFill>
                      <a:srgbClr val="ECECEC"/>
                    </a:solidFill>
                  </a:tcPr>
                </a:tc>
                <a:tc>
                  <a:txBody>
                    <a:bodyPr/>
                    <a:lstStyle/>
                    <a:p>
                      <a:pPr rtl="1">
                        <a:lnSpc>
                          <a:spcPct val="150000"/>
                        </a:lnSpc>
                      </a:pPr>
                      <a:r>
                        <a:rPr lang="he-IL" sz="1400" kern="1200" dirty="0">
                          <a:solidFill>
                            <a:schemeClr val="tx1">
                              <a:lumMod val="50000"/>
                              <a:lumOff val="50000"/>
                            </a:schemeClr>
                          </a:solidFill>
                          <a:latin typeface="+mn-lt"/>
                          <a:ea typeface="+mn-ea"/>
                          <a:cs typeface="+mn-cs"/>
                        </a:rPr>
                        <a:t>מפקח על הכפר באופן כללי. הוא מבקר ברחבי הכפר כולל בבתים ובחדרי הילדים.</a:t>
                      </a:r>
                      <a:br>
                        <a:rPr lang="en-US" sz="1400" kern="1200" dirty="0">
                          <a:solidFill>
                            <a:schemeClr val="tx1">
                              <a:lumMod val="50000"/>
                              <a:lumOff val="50000"/>
                            </a:schemeClr>
                          </a:solidFill>
                          <a:latin typeface="+mn-lt"/>
                          <a:ea typeface="+mn-ea"/>
                          <a:cs typeface="+mn-cs"/>
                        </a:rPr>
                      </a:br>
                      <a:endParaRPr lang="he-IL" sz="1400" kern="1200" dirty="0">
                        <a:solidFill>
                          <a:schemeClr val="tx1">
                            <a:lumMod val="50000"/>
                            <a:lumOff val="50000"/>
                          </a:schemeClr>
                        </a:solidFill>
                        <a:latin typeface="+mn-lt"/>
                        <a:ea typeface="+mn-ea"/>
                        <a:cs typeface="+mn-cs"/>
                      </a:endParaRPr>
                    </a:p>
                    <a:p>
                      <a:pPr marL="285750" indent="-285750" rtl="1">
                        <a:lnSpc>
                          <a:spcPct val="150000"/>
                        </a:lnSpc>
                        <a:buFont typeface="Calibri" panose="020F0502020204030204" pitchFamily="34" charset="0"/>
                        <a:buChar char="⃝"/>
                      </a:pPr>
                      <a:r>
                        <a:rPr lang="he-IL" sz="1400" kern="1200" dirty="0">
                          <a:solidFill>
                            <a:schemeClr val="tx1">
                              <a:lumMod val="50000"/>
                              <a:lumOff val="50000"/>
                            </a:schemeClr>
                          </a:solidFill>
                          <a:latin typeface="+mn-lt"/>
                          <a:ea typeface="+mn-ea"/>
                          <a:cs typeface="+mn-cs"/>
                        </a:rPr>
                        <a:t>המפקח הכללי מגיע לביקורים הנקבעים מראש מול מנהל הכפר ולביקורי פתע בשעות השונות של היממה.</a:t>
                      </a:r>
                    </a:p>
                  </a:txBody>
                  <a:tcPr>
                    <a:solidFill>
                      <a:srgbClr val="ECECEC"/>
                    </a:solidFill>
                  </a:tcPr>
                </a:tc>
                <a:extLst>
                  <a:ext uri="{0D108BD9-81ED-4DB2-BD59-A6C34878D82A}">
                    <a16:rowId xmlns:a16="http://schemas.microsoft.com/office/drawing/2014/main" val="330661185"/>
                  </a:ext>
                </a:extLst>
              </a:tr>
              <a:tr h="2839968">
                <a:tc>
                  <a:txBody>
                    <a:bodyPr/>
                    <a:lstStyle/>
                    <a:p>
                      <a:pPr rtl="1">
                        <a:lnSpc>
                          <a:spcPct val="150000"/>
                        </a:lnSpc>
                      </a:pPr>
                      <a:r>
                        <a:rPr lang="he-IL" sz="1400" b="1" kern="1200" dirty="0">
                          <a:solidFill>
                            <a:srgbClr val="EB727C"/>
                          </a:solidFill>
                          <a:latin typeface="+mn-lt"/>
                          <a:ea typeface="+mn-ea"/>
                          <a:cs typeface="+mn-cs"/>
                        </a:rPr>
                        <a:t>מפקח מזון</a:t>
                      </a:r>
                    </a:p>
                  </a:txBody>
                  <a:tcPr>
                    <a:solidFill>
                      <a:srgbClr val="F5F5F5"/>
                    </a:solidFill>
                  </a:tcPr>
                </a:tc>
                <a:tc>
                  <a:txBody>
                    <a:bodyPr/>
                    <a:lstStyle/>
                    <a:p>
                      <a:pPr rtl="1">
                        <a:lnSpc>
                          <a:spcPct val="150000"/>
                        </a:lnSpc>
                      </a:pPr>
                      <a:r>
                        <a:rPr lang="he-IL" sz="1400" kern="1200" dirty="0">
                          <a:solidFill>
                            <a:schemeClr val="tx1">
                              <a:lumMod val="50000"/>
                              <a:lumOff val="50000"/>
                            </a:schemeClr>
                          </a:solidFill>
                          <a:latin typeface="+mn-lt"/>
                          <a:ea typeface="+mn-ea"/>
                          <a:cs typeface="+mn-cs"/>
                        </a:rPr>
                        <a:t>מוודא שהמזון אותו מקבלים הילדים עונה על תקנות משרד הרווחה, כלומר, מגוון, בריא וראוי למאכל. הוא שם דגש על בדיקת מחסן ומלאי המזון, טריות המזון, בישול ע"פ תפריט, צורת ההגשה, אופן אחסון המזון (בדגש על חלב, ביצים ובשר), אופן הפשרת המזון וכדומה.</a:t>
                      </a:r>
                      <a:br>
                        <a:rPr lang="en-US" sz="1400" kern="1200" dirty="0">
                          <a:solidFill>
                            <a:schemeClr val="tx1">
                              <a:lumMod val="50000"/>
                              <a:lumOff val="50000"/>
                            </a:schemeClr>
                          </a:solidFill>
                          <a:latin typeface="+mn-lt"/>
                          <a:ea typeface="+mn-ea"/>
                          <a:cs typeface="+mn-cs"/>
                        </a:rPr>
                      </a:br>
                      <a:endParaRPr lang="he-IL" sz="1400" kern="1200" dirty="0">
                        <a:solidFill>
                          <a:schemeClr val="tx1">
                            <a:lumMod val="50000"/>
                            <a:lumOff val="50000"/>
                          </a:schemeClr>
                        </a:solidFill>
                        <a:latin typeface="+mn-lt"/>
                        <a:ea typeface="+mn-ea"/>
                        <a:cs typeface="+mn-cs"/>
                      </a:endParaRPr>
                    </a:p>
                    <a:p>
                      <a:pPr marL="285750" indent="-285750" rtl="1">
                        <a:lnSpc>
                          <a:spcPct val="150000"/>
                        </a:lnSpc>
                        <a:buFont typeface="Calibri" panose="020F0502020204030204" pitchFamily="34" charset="0"/>
                        <a:buChar char="⃝"/>
                      </a:pPr>
                      <a:r>
                        <a:rPr lang="he-IL" sz="1400" kern="1200" dirty="0">
                          <a:solidFill>
                            <a:schemeClr val="tx1">
                              <a:lumMod val="50000"/>
                              <a:lumOff val="50000"/>
                            </a:schemeClr>
                          </a:solidFill>
                          <a:latin typeface="+mn-lt"/>
                          <a:ea typeface="+mn-ea"/>
                          <a:cs typeface="+mn-cs"/>
                        </a:rPr>
                        <a:t>מפקח המזון מגיע לביקורי פתע בסמוך לזמני הארוחות השונות.</a:t>
                      </a:r>
                    </a:p>
                  </a:txBody>
                  <a:tcPr>
                    <a:solidFill>
                      <a:srgbClr val="F5F5F5"/>
                    </a:solidFill>
                  </a:tcPr>
                </a:tc>
                <a:extLst>
                  <a:ext uri="{0D108BD9-81ED-4DB2-BD59-A6C34878D82A}">
                    <a16:rowId xmlns:a16="http://schemas.microsoft.com/office/drawing/2014/main" val="325490395"/>
                  </a:ext>
                </a:extLst>
              </a:tr>
              <a:tr h="2144077">
                <a:tc>
                  <a:txBody>
                    <a:bodyPr/>
                    <a:lstStyle/>
                    <a:p>
                      <a:pPr rtl="1">
                        <a:lnSpc>
                          <a:spcPct val="150000"/>
                        </a:lnSpc>
                      </a:pPr>
                      <a:r>
                        <a:rPr lang="he-IL" sz="1400" b="1" kern="1200" dirty="0">
                          <a:solidFill>
                            <a:srgbClr val="EB727C"/>
                          </a:solidFill>
                          <a:latin typeface="+mn-lt"/>
                          <a:ea typeface="+mn-ea"/>
                          <a:cs typeface="+mn-cs"/>
                        </a:rPr>
                        <a:t>מפקח משרד החינוך</a:t>
                      </a:r>
                    </a:p>
                  </a:txBody>
                  <a:tcPr>
                    <a:solidFill>
                      <a:srgbClr val="ECECEC"/>
                    </a:solidFill>
                  </a:tcPr>
                </a:tc>
                <a:tc>
                  <a:txBody>
                    <a:bodyPr/>
                    <a:lstStyle/>
                    <a:p>
                      <a:pPr rtl="1">
                        <a:lnSpc>
                          <a:spcPct val="150000"/>
                        </a:lnSpc>
                      </a:pPr>
                      <a:r>
                        <a:rPr lang="he-IL" sz="1400" kern="1200" dirty="0">
                          <a:solidFill>
                            <a:schemeClr val="tx1">
                              <a:lumMod val="50000"/>
                              <a:lumOff val="50000"/>
                            </a:schemeClr>
                          </a:solidFill>
                          <a:latin typeface="+mn-lt"/>
                          <a:ea typeface="+mn-ea"/>
                          <a:cs typeface="+mn-cs"/>
                        </a:rPr>
                        <a:t>מגיע לביקורים במרכז הלמידה בכפר נרדים בלבד.</a:t>
                      </a:r>
                    </a:p>
                    <a:p>
                      <a:pPr rtl="1">
                        <a:lnSpc>
                          <a:spcPct val="150000"/>
                        </a:lnSpc>
                      </a:pPr>
                      <a:r>
                        <a:rPr lang="he-IL" sz="1400" kern="1200" dirty="0">
                          <a:solidFill>
                            <a:schemeClr val="tx1">
                              <a:lumMod val="50000"/>
                              <a:lumOff val="50000"/>
                            </a:schemeClr>
                          </a:solidFill>
                          <a:latin typeface="+mn-lt"/>
                          <a:ea typeface="+mn-ea"/>
                          <a:cs typeface="+mn-cs"/>
                        </a:rPr>
                        <a:t>הוא מפקח על תכנית הלימודים, נראות סביבת הלמידה וכדומה.</a:t>
                      </a:r>
                      <a:br>
                        <a:rPr lang="en-US" sz="1400" kern="1200" dirty="0">
                          <a:solidFill>
                            <a:schemeClr val="tx1">
                              <a:lumMod val="50000"/>
                              <a:lumOff val="50000"/>
                            </a:schemeClr>
                          </a:solidFill>
                          <a:latin typeface="+mn-lt"/>
                          <a:ea typeface="+mn-ea"/>
                          <a:cs typeface="+mn-cs"/>
                        </a:rPr>
                      </a:br>
                      <a:endParaRPr lang="he-IL" sz="1400" kern="1200" dirty="0">
                        <a:solidFill>
                          <a:schemeClr val="tx1">
                            <a:lumMod val="50000"/>
                            <a:lumOff val="50000"/>
                          </a:schemeClr>
                        </a:solidFill>
                        <a:latin typeface="+mn-lt"/>
                        <a:ea typeface="+mn-ea"/>
                        <a:cs typeface="+mn-cs"/>
                      </a:endParaRPr>
                    </a:p>
                    <a:p>
                      <a:pPr marL="285750" indent="-285750" rtl="1">
                        <a:lnSpc>
                          <a:spcPct val="150000"/>
                        </a:lnSpc>
                        <a:buFont typeface="Calibri" panose="020F0502020204030204" pitchFamily="34" charset="0"/>
                        <a:buChar char="⃝"/>
                      </a:pPr>
                      <a:r>
                        <a:rPr lang="he-IL" sz="1400" kern="1200" dirty="0">
                          <a:solidFill>
                            <a:schemeClr val="tx1">
                              <a:lumMod val="50000"/>
                              <a:lumOff val="50000"/>
                            </a:schemeClr>
                          </a:solidFill>
                          <a:latin typeface="+mn-lt"/>
                          <a:ea typeface="+mn-ea"/>
                          <a:cs typeface="+mn-cs"/>
                        </a:rPr>
                        <a:t>המפקח מגיע לביקורים הנקבעים מראש וביקורי פתע בשעות בהן מרכז הלמידה פעיל.</a:t>
                      </a:r>
                    </a:p>
                  </a:txBody>
                  <a:tcPr>
                    <a:solidFill>
                      <a:srgbClr val="ECECEC"/>
                    </a:solidFill>
                  </a:tcPr>
                </a:tc>
                <a:extLst>
                  <a:ext uri="{0D108BD9-81ED-4DB2-BD59-A6C34878D82A}">
                    <a16:rowId xmlns:a16="http://schemas.microsoft.com/office/drawing/2014/main" val="204800777"/>
                  </a:ext>
                </a:extLst>
              </a:tr>
            </a:tbl>
          </a:graphicData>
        </a:graphic>
      </p:graphicFrame>
      <p:grpSp>
        <p:nvGrpSpPr>
          <p:cNvPr id="31" name="קבוצה 30">
            <a:extLst>
              <a:ext uri="{FF2B5EF4-FFF2-40B4-BE49-F238E27FC236}">
                <a16:creationId xmlns:a16="http://schemas.microsoft.com/office/drawing/2014/main" id="{C2508558-FA55-43B0-A816-5EE598232A36}"/>
              </a:ext>
            </a:extLst>
          </p:cNvPr>
          <p:cNvGrpSpPr/>
          <p:nvPr/>
        </p:nvGrpSpPr>
        <p:grpSpPr>
          <a:xfrm>
            <a:off x="6116517" y="7616351"/>
            <a:ext cx="496844" cy="496844"/>
            <a:chOff x="-3706136" y="1977926"/>
            <a:chExt cx="496844" cy="496844"/>
          </a:xfrm>
        </p:grpSpPr>
        <p:sp>
          <p:nvSpPr>
            <p:cNvPr id="25" name="אליפסה 24">
              <a:extLst>
                <a:ext uri="{FF2B5EF4-FFF2-40B4-BE49-F238E27FC236}">
                  <a16:creationId xmlns:a16="http://schemas.microsoft.com/office/drawing/2014/main" id="{8C51947B-0054-47ED-9C72-E766766E8D86}"/>
                </a:ext>
              </a:extLst>
            </p:cNvPr>
            <p:cNvSpPr/>
            <p:nvPr/>
          </p:nvSpPr>
          <p:spPr>
            <a:xfrm>
              <a:off x="-3706136" y="1977926"/>
              <a:ext cx="496844" cy="496844"/>
            </a:xfrm>
            <a:prstGeom prst="ellipse">
              <a:avLst/>
            </a:prstGeom>
            <a:solidFill>
              <a:schemeClr val="accent2"/>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 name="Freeform 148">
              <a:extLst>
                <a:ext uri="{FF2B5EF4-FFF2-40B4-BE49-F238E27FC236}">
                  <a16:creationId xmlns:a16="http://schemas.microsoft.com/office/drawing/2014/main" id="{D5660FFC-CEE8-4F5F-BE24-FB3CBD81C355}"/>
                </a:ext>
              </a:extLst>
            </p:cNvPr>
            <p:cNvSpPr>
              <a:spLocks noEditPoints="1"/>
            </p:cNvSpPr>
            <p:nvPr/>
          </p:nvSpPr>
          <p:spPr bwMode="auto">
            <a:xfrm>
              <a:off x="-3635383" y="2087603"/>
              <a:ext cx="359572" cy="323007"/>
            </a:xfrm>
            <a:custGeom>
              <a:avLst/>
              <a:gdLst>
                <a:gd name="T0" fmla="*/ 42 w 75"/>
                <a:gd name="T1" fmla="*/ 1 h 65"/>
                <a:gd name="T2" fmla="*/ 3 w 75"/>
                <a:gd name="T3" fmla="*/ 10 h 65"/>
                <a:gd name="T4" fmla="*/ 3 w 75"/>
                <a:gd name="T5" fmla="*/ 15 h 65"/>
                <a:gd name="T6" fmla="*/ 13 w 75"/>
                <a:gd name="T7" fmla="*/ 42 h 65"/>
                <a:gd name="T8" fmla="*/ 18 w 75"/>
                <a:gd name="T9" fmla="*/ 53 h 65"/>
                <a:gd name="T10" fmla="*/ 18 w 75"/>
                <a:gd name="T11" fmla="*/ 56 h 65"/>
                <a:gd name="T12" fmla="*/ 20 w 75"/>
                <a:gd name="T13" fmla="*/ 65 h 65"/>
                <a:gd name="T14" fmla="*/ 21 w 75"/>
                <a:gd name="T15" fmla="*/ 56 h 65"/>
                <a:gd name="T16" fmla="*/ 22 w 75"/>
                <a:gd name="T17" fmla="*/ 53 h 65"/>
                <a:gd name="T18" fmla="*/ 39 w 75"/>
                <a:gd name="T19" fmla="*/ 52 h 65"/>
                <a:gd name="T20" fmla="*/ 64 w 75"/>
                <a:gd name="T21" fmla="*/ 17 h 65"/>
                <a:gd name="T22" fmla="*/ 75 w 75"/>
                <a:gd name="T23" fmla="*/ 12 h 65"/>
                <a:gd name="T24" fmla="*/ 16 w 75"/>
                <a:gd name="T25" fmla="*/ 42 h 65"/>
                <a:gd name="T26" fmla="*/ 18 w 75"/>
                <a:gd name="T27" fmla="*/ 20 h 65"/>
                <a:gd name="T28" fmla="*/ 16 w 75"/>
                <a:gd name="T29" fmla="*/ 42 h 65"/>
                <a:gd name="T30" fmla="*/ 39 w 75"/>
                <a:gd name="T31" fmla="*/ 49 h 65"/>
                <a:gd name="T32" fmla="*/ 22 w 75"/>
                <a:gd name="T33" fmla="*/ 21 h 65"/>
                <a:gd name="T34" fmla="*/ 37 w 75"/>
                <a:gd name="T35" fmla="*/ 25 h 65"/>
                <a:gd name="T36" fmla="*/ 61 w 75"/>
                <a:gd name="T37" fmla="*/ 18 h 65"/>
                <a:gd name="T38" fmla="*/ 41 w 75"/>
                <a:gd name="T39" fmla="*/ 21 h 65"/>
                <a:gd name="T40" fmla="*/ 26 w 75"/>
                <a:gd name="T41" fmla="*/ 19 h 65"/>
                <a:gd name="T42" fmla="*/ 39 w 75"/>
                <a:gd name="T43" fmla="*/ 12 h 65"/>
                <a:gd name="T44" fmla="*/ 20 w 75"/>
                <a:gd name="T45" fmla="*/ 17 h 65"/>
                <a:gd name="T46" fmla="*/ 5 w 75"/>
                <a:gd name="T47" fmla="*/ 12 h 65"/>
                <a:gd name="T48" fmla="*/ 41 w 75"/>
                <a:gd name="T49" fmla="*/ 4 h 65"/>
                <a:gd name="T50" fmla="*/ 41 w 75"/>
                <a:gd name="T51" fmla="*/ 21 h 65"/>
                <a:gd name="T52" fmla="*/ 57 w 75"/>
                <a:gd name="T53" fmla="*/ 24 h 65"/>
                <a:gd name="T54" fmla="*/ 59 w 75"/>
                <a:gd name="T55" fmla="*/ 24 h 65"/>
                <a:gd name="T56" fmla="*/ 58 w 75"/>
                <a:gd name="T57" fmla="*/ 38 h 65"/>
                <a:gd name="T58" fmla="*/ 57 w 75"/>
                <a:gd name="T59" fmla="*/ 43 h 65"/>
                <a:gd name="T60" fmla="*/ 58 w 75"/>
                <a:gd name="T61" fmla="*/ 40 h 65"/>
                <a:gd name="T62" fmla="*/ 59 w 75"/>
                <a:gd name="T63" fmla="*/ 43 h 65"/>
                <a:gd name="T64" fmla="*/ 57 w 75"/>
                <a:gd name="T65" fmla="*/ 4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65">
                  <a:moveTo>
                    <a:pt x="72" y="10"/>
                  </a:moveTo>
                  <a:cubicBezTo>
                    <a:pt x="42" y="1"/>
                    <a:pt x="42" y="1"/>
                    <a:pt x="42" y="1"/>
                  </a:cubicBezTo>
                  <a:cubicBezTo>
                    <a:pt x="39" y="0"/>
                    <a:pt x="36" y="0"/>
                    <a:pt x="33" y="1"/>
                  </a:cubicBezTo>
                  <a:cubicBezTo>
                    <a:pt x="3" y="10"/>
                    <a:pt x="3" y="10"/>
                    <a:pt x="3" y="10"/>
                  </a:cubicBezTo>
                  <a:cubicBezTo>
                    <a:pt x="1" y="10"/>
                    <a:pt x="0" y="12"/>
                    <a:pt x="0" y="12"/>
                  </a:cubicBezTo>
                  <a:cubicBezTo>
                    <a:pt x="0" y="13"/>
                    <a:pt x="1" y="14"/>
                    <a:pt x="3" y="15"/>
                  </a:cubicBezTo>
                  <a:cubicBezTo>
                    <a:pt x="13" y="18"/>
                    <a:pt x="13" y="18"/>
                    <a:pt x="13" y="18"/>
                  </a:cubicBezTo>
                  <a:cubicBezTo>
                    <a:pt x="13" y="42"/>
                    <a:pt x="13" y="42"/>
                    <a:pt x="13" y="42"/>
                  </a:cubicBezTo>
                  <a:cubicBezTo>
                    <a:pt x="13" y="44"/>
                    <a:pt x="15" y="47"/>
                    <a:pt x="18" y="48"/>
                  </a:cubicBezTo>
                  <a:cubicBezTo>
                    <a:pt x="18" y="53"/>
                    <a:pt x="18" y="53"/>
                    <a:pt x="18" y="53"/>
                  </a:cubicBezTo>
                  <a:cubicBezTo>
                    <a:pt x="18" y="54"/>
                    <a:pt x="19" y="55"/>
                    <a:pt x="20" y="55"/>
                  </a:cubicBezTo>
                  <a:cubicBezTo>
                    <a:pt x="19" y="55"/>
                    <a:pt x="18" y="56"/>
                    <a:pt x="18" y="56"/>
                  </a:cubicBezTo>
                  <a:cubicBezTo>
                    <a:pt x="17" y="59"/>
                    <a:pt x="16" y="60"/>
                    <a:pt x="16" y="61"/>
                  </a:cubicBezTo>
                  <a:cubicBezTo>
                    <a:pt x="16" y="63"/>
                    <a:pt x="18" y="65"/>
                    <a:pt x="20" y="65"/>
                  </a:cubicBezTo>
                  <a:cubicBezTo>
                    <a:pt x="22" y="65"/>
                    <a:pt x="23" y="63"/>
                    <a:pt x="23" y="61"/>
                  </a:cubicBezTo>
                  <a:cubicBezTo>
                    <a:pt x="23" y="60"/>
                    <a:pt x="23" y="59"/>
                    <a:pt x="21" y="56"/>
                  </a:cubicBezTo>
                  <a:cubicBezTo>
                    <a:pt x="21" y="56"/>
                    <a:pt x="21" y="55"/>
                    <a:pt x="20" y="55"/>
                  </a:cubicBezTo>
                  <a:cubicBezTo>
                    <a:pt x="21" y="55"/>
                    <a:pt x="22" y="54"/>
                    <a:pt x="22" y="53"/>
                  </a:cubicBezTo>
                  <a:cubicBezTo>
                    <a:pt x="22" y="50"/>
                    <a:pt x="22" y="50"/>
                    <a:pt x="22" y="50"/>
                  </a:cubicBezTo>
                  <a:cubicBezTo>
                    <a:pt x="27" y="51"/>
                    <a:pt x="33" y="52"/>
                    <a:pt x="39" y="52"/>
                  </a:cubicBezTo>
                  <a:cubicBezTo>
                    <a:pt x="51" y="52"/>
                    <a:pt x="64" y="48"/>
                    <a:pt x="64" y="42"/>
                  </a:cubicBezTo>
                  <a:cubicBezTo>
                    <a:pt x="64" y="17"/>
                    <a:pt x="64" y="17"/>
                    <a:pt x="64" y="17"/>
                  </a:cubicBezTo>
                  <a:cubicBezTo>
                    <a:pt x="72" y="15"/>
                    <a:pt x="72" y="15"/>
                    <a:pt x="72" y="15"/>
                  </a:cubicBezTo>
                  <a:cubicBezTo>
                    <a:pt x="74" y="14"/>
                    <a:pt x="75" y="13"/>
                    <a:pt x="75" y="12"/>
                  </a:cubicBezTo>
                  <a:cubicBezTo>
                    <a:pt x="75" y="12"/>
                    <a:pt x="74" y="10"/>
                    <a:pt x="72" y="10"/>
                  </a:cubicBezTo>
                  <a:close/>
                  <a:moveTo>
                    <a:pt x="16" y="42"/>
                  </a:moveTo>
                  <a:cubicBezTo>
                    <a:pt x="16" y="19"/>
                    <a:pt x="16" y="19"/>
                    <a:pt x="16" y="19"/>
                  </a:cubicBezTo>
                  <a:cubicBezTo>
                    <a:pt x="18" y="20"/>
                    <a:pt x="18" y="20"/>
                    <a:pt x="18" y="20"/>
                  </a:cubicBezTo>
                  <a:cubicBezTo>
                    <a:pt x="18" y="45"/>
                    <a:pt x="18" y="45"/>
                    <a:pt x="18" y="45"/>
                  </a:cubicBezTo>
                  <a:cubicBezTo>
                    <a:pt x="17" y="44"/>
                    <a:pt x="16" y="43"/>
                    <a:pt x="16" y="42"/>
                  </a:cubicBezTo>
                  <a:close/>
                  <a:moveTo>
                    <a:pt x="61" y="42"/>
                  </a:moveTo>
                  <a:cubicBezTo>
                    <a:pt x="61" y="45"/>
                    <a:pt x="53" y="49"/>
                    <a:pt x="39" y="49"/>
                  </a:cubicBezTo>
                  <a:cubicBezTo>
                    <a:pt x="32" y="49"/>
                    <a:pt x="26" y="48"/>
                    <a:pt x="22" y="46"/>
                  </a:cubicBezTo>
                  <a:cubicBezTo>
                    <a:pt x="22" y="21"/>
                    <a:pt x="22" y="21"/>
                    <a:pt x="22" y="21"/>
                  </a:cubicBezTo>
                  <a:cubicBezTo>
                    <a:pt x="33" y="24"/>
                    <a:pt x="33" y="24"/>
                    <a:pt x="33" y="24"/>
                  </a:cubicBezTo>
                  <a:cubicBezTo>
                    <a:pt x="34" y="24"/>
                    <a:pt x="36" y="25"/>
                    <a:pt x="37" y="25"/>
                  </a:cubicBezTo>
                  <a:cubicBezTo>
                    <a:pt x="39" y="25"/>
                    <a:pt x="41" y="24"/>
                    <a:pt x="42" y="24"/>
                  </a:cubicBezTo>
                  <a:cubicBezTo>
                    <a:pt x="61" y="18"/>
                    <a:pt x="61" y="18"/>
                    <a:pt x="61" y="18"/>
                  </a:cubicBezTo>
                  <a:lnTo>
                    <a:pt x="61" y="42"/>
                  </a:lnTo>
                  <a:close/>
                  <a:moveTo>
                    <a:pt x="41" y="21"/>
                  </a:moveTo>
                  <a:cubicBezTo>
                    <a:pt x="39" y="22"/>
                    <a:pt x="36" y="22"/>
                    <a:pt x="34" y="21"/>
                  </a:cubicBezTo>
                  <a:cubicBezTo>
                    <a:pt x="26" y="19"/>
                    <a:pt x="26" y="19"/>
                    <a:pt x="26" y="19"/>
                  </a:cubicBezTo>
                  <a:cubicBezTo>
                    <a:pt x="38" y="14"/>
                    <a:pt x="38" y="14"/>
                    <a:pt x="38" y="14"/>
                  </a:cubicBezTo>
                  <a:cubicBezTo>
                    <a:pt x="39" y="14"/>
                    <a:pt x="40" y="13"/>
                    <a:pt x="39" y="12"/>
                  </a:cubicBezTo>
                  <a:cubicBezTo>
                    <a:pt x="39" y="11"/>
                    <a:pt x="38" y="10"/>
                    <a:pt x="37" y="11"/>
                  </a:cubicBezTo>
                  <a:cubicBezTo>
                    <a:pt x="20" y="17"/>
                    <a:pt x="20" y="17"/>
                    <a:pt x="20" y="17"/>
                  </a:cubicBezTo>
                  <a:cubicBezTo>
                    <a:pt x="19" y="17"/>
                    <a:pt x="19" y="17"/>
                    <a:pt x="19" y="17"/>
                  </a:cubicBezTo>
                  <a:cubicBezTo>
                    <a:pt x="5" y="12"/>
                    <a:pt x="5" y="12"/>
                    <a:pt x="5" y="12"/>
                  </a:cubicBezTo>
                  <a:cubicBezTo>
                    <a:pt x="34" y="4"/>
                    <a:pt x="34" y="4"/>
                    <a:pt x="34" y="4"/>
                  </a:cubicBezTo>
                  <a:cubicBezTo>
                    <a:pt x="36" y="3"/>
                    <a:pt x="39" y="3"/>
                    <a:pt x="41" y="4"/>
                  </a:cubicBezTo>
                  <a:cubicBezTo>
                    <a:pt x="70" y="12"/>
                    <a:pt x="70" y="12"/>
                    <a:pt x="70" y="12"/>
                  </a:cubicBezTo>
                  <a:lnTo>
                    <a:pt x="41" y="21"/>
                  </a:lnTo>
                  <a:close/>
                  <a:moveTo>
                    <a:pt x="57" y="37"/>
                  </a:moveTo>
                  <a:cubicBezTo>
                    <a:pt x="57" y="24"/>
                    <a:pt x="57" y="24"/>
                    <a:pt x="57" y="24"/>
                  </a:cubicBezTo>
                  <a:cubicBezTo>
                    <a:pt x="57" y="23"/>
                    <a:pt x="57" y="23"/>
                    <a:pt x="58" y="23"/>
                  </a:cubicBezTo>
                  <a:cubicBezTo>
                    <a:pt x="58" y="23"/>
                    <a:pt x="59" y="23"/>
                    <a:pt x="59" y="24"/>
                  </a:cubicBezTo>
                  <a:cubicBezTo>
                    <a:pt x="59" y="37"/>
                    <a:pt x="59" y="37"/>
                    <a:pt x="59" y="37"/>
                  </a:cubicBezTo>
                  <a:cubicBezTo>
                    <a:pt x="59" y="37"/>
                    <a:pt x="58" y="38"/>
                    <a:pt x="58" y="38"/>
                  </a:cubicBezTo>
                  <a:cubicBezTo>
                    <a:pt x="57" y="38"/>
                    <a:pt x="57" y="37"/>
                    <a:pt x="57" y="37"/>
                  </a:cubicBezTo>
                  <a:close/>
                  <a:moveTo>
                    <a:pt x="57" y="43"/>
                  </a:moveTo>
                  <a:cubicBezTo>
                    <a:pt x="57" y="41"/>
                    <a:pt x="57" y="41"/>
                    <a:pt x="57" y="41"/>
                  </a:cubicBezTo>
                  <a:cubicBezTo>
                    <a:pt x="57" y="40"/>
                    <a:pt x="57" y="40"/>
                    <a:pt x="58" y="40"/>
                  </a:cubicBezTo>
                  <a:cubicBezTo>
                    <a:pt x="58" y="40"/>
                    <a:pt x="59" y="40"/>
                    <a:pt x="59" y="41"/>
                  </a:cubicBezTo>
                  <a:cubicBezTo>
                    <a:pt x="59" y="43"/>
                    <a:pt x="59" y="43"/>
                    <a:pt x="59" y="43"/>
                  </a:cubicBezTo>
                  <a:cubicBezTo>
                    <a:pt x="59" y="43"/>
                    <a:pt x="58" y="44"/>
                    <a:pt x="58" y="44"/>
                  </a:cubicBezTo>
                  <a:cubicBezTo>
                    <a:pt x="57" y="44"/>
                    <a:pt x="57" y="43"/>
                    <a:pt x="57" y="4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1" name="מציין מיקום של מספר שקופית 3">
            <a:extLst>
              <a:ext uri="{FF2B5EF4-FFF2-40B4-BE49-F238E27FC236}">
                <a16:creationId xmlns:a16="http://schemas.microsoft.com/office/drawing/2014/main" id="{9CB0A78B-A98E-4896-85F5-7EDF199584FD}"/>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19</a:t>
            </a:fld>
            <a:endParaRPr lang="he-IL" dirty="0"/>
          </a:p>
        </p:txBody>
      </p:sp>
    </p:spTree>
    <p:extLst>
      <p:ext uri="{BB962C8B-B14F-4D97-AF65-F5344CB8AC3E}">
        <p14:creationId xmlns:p14="http://schemas.microsoft.com/office/powerpoint/2010/main" val="15761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9">
            <a:extLst>
              <a:ext uri="{FF2B5EF4-FFF2-40B4-BE49-F238E27FC236}">
                <a16:creationId xmlns:a16="http://schemas.microsoft.com/office/drawing/2014/main" id="{74EFBD78-939C-4291-94CE-72D0D9580244}"/>
              </a:ext>
            </a:extLst>
          </p:cNvPr>
          <p:cNvSpPr txBox="1">
            <a:spLocks noChangeArrowheads="1"/>
          </p:cNvSpPr>
          <p:nvPr/>
        </p:nvSpPr>
        <p:spPr bwMode="auto">
          <a:xfrm>
            <a:off x="4314826" y="184149"/>
            <a:ext cx="2563813" cy="338682"/>
          </a:xfrm>
          <a:prstGeom prst="rect">
            <a:avLst/>
          </a:prstGeom>
          <a:noFill/>
          <a:ln>
            <a:noFill/>
          </a:ln>
        </p:spPr>
        <p:txBody>
          <a:bodyPr>
            <a:spAutoFit/>
          </a:bodyPr>
          <a:lstStyle>
            <a:lvl1pPr>
              <a:defRPr sz="1000">
                <a:solidFill>
                  <a:schemeClr val="tx1"/>
                </a:solidFill>
                <a:latin typeface="Calibri" panose="020F0502020204030204" pitchFamily="34" charset="0"/>
                <a:cs typeface="Arial" panose="020B0604020202020204" pitchFamily="34" charset="0"/>
              </a:defRPr>
            </a:lvl1pPr>
            <a:lvl2pPr marL="742950" indent="-285750">
              <a:defRPr sz="1000">
                <a:solidFill>
                  <a:schemeClr val="tx1"/>
                </a:solidFill>
                <a:latin typeface="Calibri" panose="020F0502020204030204" pitchFamily="34" charset="0"/>
                <a:cs typeface="Arial" panose="020B0604020202020204" pitchFamily="34" charset="0"/>
              </a:defRPr>
            </a:lvl2pPr>
            <a:lvl3pPr marL="1143000" indent="-228600">
              <a:defRPr sz="1000">
                <a:solidFill>
                  <a:schemeClr val="tx1"/>
                </a:solidFill>
                <a:latin typeface="Calibri" panose="020F0502020204030204" pitchFamily="34" charset="0"/>
                <a:cs typeface="Arial" panose="020B0604020202020204" pitchFamily="34" charset="0"/>
              </a:defRPr>
            </a:lvl3pPr>
            <a:lvl4pPr marL="1600200" indent="-228600">
              <a:defRPr sz="1000">
                <a:solidFill>
                  <a:schemeClr val="tx1"/>
                </a:solidFill>
                <a:latin typeface="Calibri" panose="020F0502020204030204" pitchFamily="34" charset="0"/>
                <a:cs typeface="Arial" panose="020B0604020202020204" pitchFamily="34" charset="0"/>
              </a:defRPr>
            </a:lvl4pPr>
            <a:lvl5pPr marL="2057400" indent="-228600">
              <a:defRPr sz="1000">
                <a:solidFill>
                  <a:schemeClr val="tx1"/>
                </a:solidFill>
                <a:latin typeface="Calibri" panose="020F0502020204030204" pitchFamily="34" charset="0"/>
                <a:cs typeface="Arial" panose="020B0604020202020204" pitchFamily="34" charset="0"/>
              </a:defRPr>
            </a:lvl5pPr>
            <a:lvl6pPr marL="25146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6pPr>
            <a:lvl7pPr marL="29718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7pPr>
            <a:lvl8pPr marL="34290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8pPr>
            <a:lvl9pPr marL="38862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9pPr>
          </a:lstStyle>
          <a:p>
            <a:pPr algn="r" rtl="1"/>
            <a:r>
              <a:rPr lang="he-IL" altLang="he-IL" sz="1601" dirty="0">
                <a:solidFill>
                  <a:srgbClr val="009EE0"/>
                </a:solidFill>
                <a:latin typeface="Arial Unicode MS" panose="020B0604020202020204" pitchFamily="34" charset="-128"/>
                <a:ea typeface="Arial Unicode MS" panose="020B0604020202020204" pitchFamily="34" charset="-128"/>
              </a:rPr>
              <a:t>• • • נעים להכיר • • • </a:t>
            </a:r>
          </a:p>
        </p:txBody>
      </p:sp>
      <p:sp>
        <p:nvSpPr>
          <p:cNvPr id="395" name="מלבן 394">
            <a:extLst>
              <a:ext uri="{FF2B5EF4-FFF2-40B4-BE49-F238E27FC236}">
                <a16:creationId xmlns:a16="http://schemas.microsoft.com/office/drawing/2014/main" id="{1E40C617-0523-4A8F-8514-EF7578E7B003}"/>
              </a:ext>
            </a:extLst>
          </p:cNvPr>
          <p:cNvSpPr/>
          <p:nvPr/>
        </p:nvSpPr>
        <p:spPr>
          <a:xfrm>
            <a:off x="605632" y="860457"/>
            <a:ext cx="6346033" cy="540000"/>
          </a:xfrm>
          <a:prstGeom prst="rect">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ts val="300"/>
              </a:spcBef>
            </a:pPr>
            <a:r>
              <a:rPr lang="he-IL" altLang="he-IL" sz="2400" b="1" dirty="0">
                <a:solidFill>
                  <a:schemeClr val="bg1"/>
                </a:solidFill>
                <a:latin typeface="Arial Unicode MS" panose="020B0604020202020204" pitchFamily="34" charset="-128"/>
                <a:ea typeface="Arial Unicode MS" panose="020B0604020202020204" pitchFamily="34" charset="-128"/>
              </a:rPr>
              <a:t>ערכת כניסה לתפקיד | נעים להכיר</a:t>
            </a:r>
          </a:p>
        </p:txBody>
      </p:sp>
      <p:sp>
        <p:nvSpPr>
          <p:cNvPr id="415" name="מלבן 414">
            <a:hlinkClick r:id="" action="ppaction://hlinkshowjump?jump=nextslide"/>
            <a:extLst>
              <a:ext uri="{FF2B5EF4-FFF2-40B4-BE49-F238E27FC236}">
                <a16:creationId xmlns:a16="http://schemas.microsoft.com/office/drawing/2014/main" id="{BA5B4AAD-E79A-4730-B327-16CE53F07D4E}"/>
              </a:ext>
            </a:extLst>
          </p:cNvPr>
          <p:cNvSpPr/>
          <p:nvPr/>
        </p:nvSpPr>
        <p:spPr>
          <a:xfrm>
            <a:off x="3104163"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6" name="מלבן 415">
            <a:hlinkClick r:id="" action="ppaction://hlinkshowjump?jump=previousslide"/>
            <a:extLst>
              <a:ext uri="{FF2B5EF4-FFF2-40B4-BE49-F238E27FC236}">
                <a16:creationId xmlns:a16="http://schemas.microsoft.com/office/drawing/2014/main" id="{8F79FE08-A290-4028-8C8E-D1AB0B72E045}"/>
              </a:ext>
            </a:extLst>
          </p:cNvPr>
          <p:cNvSpPr/>
          <p:nvPr/>
        </p:nvSpPr>
        <p:spPr>
          <a:xfrm>
            <a:off x="4117334"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7" name="מלבן 416">
            <a:hlinkClick r:id="rId2" action="ppaction://hlinksldjump"/>
            <a:extLst>
              <a:ext uri="{FF2B5EF4-FFF2-40B4-BE49-F238E27FC236}">
                <a16:creationId xmlns:a16="http://schemas.microsoft.com/office/drawing/2014/main" id="{5F9F9D35-0A04-4466-BEB7-FE67BC032A99}"/>
              </a:ext>
            </a:extLst>
          </p:cNvPr>
          <p:cNvSpPr/>
          <p:nvPr/>
        </p:nvSpPr>
        <p:spPr>
          <a:xfrm>
            <a:off x="3476626"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3" name="מלבן 162">
            <a:extLst>
              <a:ext uri="{FF2B5EF4-FFF2-40B4-BE49-F238E27FC236}">
                <a16:creationId xmlns:a16="http://schemas.microsoft.com/office/drawing/2014/main" id="{DDFD4916-E2E6-4B6D-A354-92C5D687FCEB}"/>
              </a:ext>
            </a:extLst>
          </p:cNvPr>
          <p:cNvSpPr/>
          <p:nvPr/>
        </p:nvSpPr>
        <p:spPr>
          <a:xfrm>
            <a:off x="824810" y="6229616"/>
            <a:ext cx="5863016" cy="3601741"/>
          </a:xfrm>
          <a:prstGeom prst="rect">
            <a:avLst/>
          </a:prstGeom>
          <a:ln>
            <a:solidFill>
              <a:srgbClr val="3FA4D7"/>
            </a:solidFill>
            <a:prstDash val="sysDot"/>
          </a:ln>
        </p:spPr>
        <p:style>
          <a:lnRef idx="1">
            <a:schemeClr val="accent1"/>
          </a:lnRef>
          <a:fillRef idx="0">
            <a:schemeClr val="accent1"/>
          </a:fillRef>
          <a:effectRef idx="0">
            <a:schemeClr val="accent1"/>
          </a:effectRef>
          <a:fontRef idx="minor">
            <a:schemeClr val="tx1"/>
          </a:fontRef>
        </p:style>
        <p:txBody>
          <a:bodyPr rtlCol="1" anchor="t"/>
          <a:lstStyle/>
          <a:p>
            <a:pPr algn="r" rtl="1" eaLnBrk="0" fontAlgn="base" hangingPunct="0">
              <a:lnSpc>
                <a:spcPct val="150000"/>
              </a:lnSpc>
              <a:spcBef>
                <a:spcPct val="20000"/>
              </a:spcBef>
              <a:spcAft>
                <a:spcPct val="0"/>
              </a:spcAft>
              <a:buClr>
                <a:srgbClr val="D52B1E"/>
              </a:buClr>
              <a:tabLst>
                <a:tab pos="697154" algn="l"/>
              </a:tabLst>
            </a:pPr>
            <a:r>
              <a:rPr lang="he-IL" sz="1601" kern="0" dirty="0">
                <a:solidFill>
                  <a:srgbClr val="4D4D4D"/>
                </a:solidFill>
                <a:latin typeface="Arial Unicode MS" panose="020B0604020202020204" pitchFamily="34" charset="-128"/>
                <a:ea typeface="Arial Unicode MS" panose="020B0604020202020204" pitchFamily="34" charset="-128"/>
                <a:cs typeface="Arial Unicode MS" panose="020B0604020202020204" pitchFamily="34" charset="-128"/>
              </a:rPr>
              <a:t>סרגל הניווט של הכלי נמצא בתחתית כל מסך וכולל את הלחצנים הבאים:</a:t>
            </a:r>
          </a:p>
        </p:txBody>
      </p:sp>
      <p:sp>
        <p:nvSpPr>
          <p:cNvPr id="171" name="מלבן 170">
            <a:extLst>
              <a:ext uri="{FF2B5EF4-FFF2-40B4-BE49-F238E27FC236}">
                <a16:creationId xmlns:a16="http://schemas.microsoft.com/office/drawing/2014/main" id="{BF5CC2A0-604D-4F2A-A095-59743FCD620C}"/>
              </a:ext>
            </a:extLst>
          </p:cNvPr>
          <p:cNvSpPr/>
          <p:nvPr/>
        </p:nvSpPr>
        <p:spPr>
          <a:xfrm>
            <a:off x="824810" y="1918409"/>
            <a:ext cx="5908524" cy="1524676"/>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176" name="מלבן 175">
            <a:extLst>
              <a:ext uri="{FF2B5EF4-FFF2-40B4-BE49-F238E27FC236}">
                <a16:creationId xmlns:a16="http://schemas.microsoft.com/office/drawing/2014/main" id="{CB4470C7-9296-4088-9B51-D413924C6E3F}"/>
              </a:ext>
            </a:extLst>
          </p:cNvPr>
          <p:cNvSpPr/>
          <p:nvPr/>
        </p:nvSpPr>
        <p:spPr>
          <a:xfrm>
            <a:off x="3924300" y="1731873"/>
            <a:ext cx="3027362" cy="376258"/>
          </a:xfrm>
          <a:prstGeom prst="rect">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800"/>
          </a:p>
        </p:txBody>
      </p:sp>
      <p:sp>
        <p:nvSpPr>
          <p:cNvPr id="181" name="מלבן 180">
            <a:extLst>
              <a:ext uri="{FF2B5EF4-FFF2-40B4-BE49-F238E27FC236}">
                <a16:creationId xmlns:a16="http://schemas.microsoft.com/office/drawing/2014/main" id="{19A5CCBD-9C8D-4398-AC55-5BC1AE24B17C}"/>
              </a:ext>
            </a:extLst>
          </p:cNvPr>
          <p:cNvSpPr/>
          <p:nvPr/>
        </p:nvSpPr>
        <p:spPr>
          <a:xfrm>
            <a:off x="5067302" y="1789921"/>
            <a:ext cx="1826057" cy="263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dirty="0"/>
              <a:t>מטרת הכלי</a:t>
            </a:r>
          </a:p>
        </p:txBody>
      </p:sp>
      <p:sp>
        <p:nvSpPr>
          <p:cNvPr id="183" name="TextBox 182">
            <a:extLst>
              <a:ext uri="{FF2B5EF4-FFF2-40B4-BE49-F238E27FC236}">
                <a16:creationId xmlns:a16="http://schemas.microsoft.com/office/drawing/2014/main" id="{3A80C6D3-79EF-416C-A8FF-68F702C70F2F}"/>
              </a:ext>
            </a:extLst>
          </p:cNvPr>
          <p:cNvSpPr txBox="1"/>
          <p:nvPr/>
        </p:nvSpPr>
        <p:spPr>
          <a:xfrm>
            <a:off x="1103086" y="2171474"/>
            <a:ext cx="5471320" cy="1155316"/>
          </a:xfrm>
          <a:prstGeom prst="rect">
            <a:avLst/>
          </a:prstGeom>
          <a:noFill/>
        </p:spPr>
        <p:txBody>
          <a:bodyPr wrap="square" rtlCol="1">
            <a:spAutoFit/>
          </a:bodyPr>
          <a:lstStyle/>
          <a:p>
            <a:pPr algn="r" rtl="1" eaLnBrk="0" fontAlgn="base" hangingPunct="0">
              <a:lnSpc>
                <a:spcPct val="150000"/>
              </a:lnSpc>
              <a:spcBef>
                <a:spcPct val="20000"/>
              </a:spcBef>
              <a:spcAft>
                <a:spcPct val="0"/>
              </a:spcAft>
              <a:buClr>
                <a:srgbClr val="D52B1E"/>
              </a:buClr>
              <a:tabLst>
                <a:tab pos="697154" algn="l"/>
              </a:tabLst>
            </a:pPr>
            <a:r>
              <a:rPr lang="he-IL" sz="1601" kern="0" dirty="0">
                <a:solidFill>
                  <a:srgbClr val="4D4D4D"/>
                </a:solidFill>
                <a:latin typeface="Arial Unicode MS" panose="020B0604020202020204" pitchFamily="34" charset="-128"/>
                <a:ea typeface="Arial Unicode MS" panose="020B0604020202020204" pitchFamily="34" charset="-128"/>
                <a:cs typeface="Arial Unicode MS" panose="020B0604020202020204" pitchFamily="34" charset="-128"/>
              </a:rPr>
              <a:t>לרכז עבורך את כלל המידע השימושי שילווה אותך בתפקידך: הנושאים הנפוצים לטיפול, בעלי התפקידים עמם נכון לשתף פעולה, אירועים נפוצים והפניות למקורות קריאה נוספים.</a:t>
            </a:r>
          </a:p>
        </p:txBody>
      </p:sp>
      <p:sp>
        <p:nvSpPr>
          <p:cNvPr id="184" name="מלבן 183">
            <a:extLst>
              <a:ext uri="{FF2B5EF4-FFF2-40B4-BE49-F238E27FC236}">
                <a16:creationId xmlns:a16="http://schemas.microsoft.com/office/drawing/2014/main" id="{7F53B930-4FBA-453F-A1C7-618171EF0F31}"/>
              </a:ext>
            </a:extLst>
          </p:cNvPr>
          <p:cNvSpPr/>
          <p:nvPr/>
        </p:nvSpPr>
        <p:spPr>
          <a:xfrm>
            <a:off x="824810" y="3691745"/>
            <a:ext cx="5908524" cy="113189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185" name="מלבן 184">
            <a:extLst>
              <a:ext uri="{FF2B5EF4-FFF2-40B4-BE49-F238E27FC236}">
                <a16:creationId xmlns:a16="http://schemas.microsoft.com/office/drawing/2014/main" id="{566F617A-54B5-44B7-B249-7F529CC806C4}"/>
              </a:ext>
            </a:extLst>
          </p:cNvPr>
          <p:cNvSpPr/>
          <p:nvPr/>
        </p:nvSpPr>
        <p:spPr>
          <a:xfrm>
            <a:off x="824810" y="3804779"/>
            <a:ext cx="5908524" cy="2258442"/>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186" name="מלבן 185">
            <a:extLst>
              <a:ext uri="{FF2B5EF4-FFF2-40B4-BE49-F238E27FC236}">
                <a16:creationId xmlns:a16="http://schemas.microsoft.com/office/drawing/2014/main" id="{CB587345-C92F-477E-96B2-95FC00AC9A10}"/>
              </a:ext>
            </a:extLst>
          </p:cNvPr>
          <p:cNvSpPr/>
          <p:nvPr/>
        </p:nvSpPr>
        <p:spPr>
          <a:xfrm>
            <a:off x="3924300" y="3618243"/>
            <a:ext cx="3027362" cy="376258"/>
          </a:xfrm>
          <a:prstGeom prst="rect">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7" name="מלבן 186">
            <a:extLst>
              <a:ext uri="{FF2B5EF4-FFF2-40B4-BE49-F238E27FC236}">
                <a16:creationId xmlns:a16="http://schemas.microsoft.com/office/drawing/2014/main" id="{2DE5275B-99A0-4D5D-8A4B-2E5584F5756A}"/>
              </a:ext>
            </a:extLst>
          </p:cNvPr>
          <p:cNvSpPr/>
          <p:nvPr/>
        </p:nvSpPr>
        <p:spPr>
          <a:xfrm>
            <a:off x="5067302" y="3676290"/>
            <a:ext cx="1826057" cy="263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dirty="0"/>
              <a:t>מה נמצא בכלי?</a:t>
            </a:r>
          </a:p>
        </p:txBody>
      </p:sp>
      <p:sp>
        <p:nvSpPr>
          <p:cNvPr id="188" name="TextBox 187">
            <a:extLst>
              <a:ext uri="{FF2B5EF4-FFF2-40B4-BE49-F238E27FC236}">
                <a16:creationId xmlns:a16="http://schemas.microsoft.com/office/drawing/2014/main" id="{A606353C-D39B-48AB-9CDD-D3BA5C9204C8}"/>
              </a:ext>
            </a:extLst>
          </p:cNvPr>
          <p:cNvSpPr txBox="1"/>
          <p:nvPr/>
        </p:nvSpPr>
        <p:spPr>
          <a:xfrm>
            <a:off x="1103087" y="4057844"/>
            <a:ext cx="5630248" cy="338682"/>
          </a:xfrm>
          <a:prstGeom prst="rect">
            <a:avLst/>
          </a:prstGeom>
          <a:noFill/>
        </p:spPr>
        <p:txBody>
          <a:bodyPr wrap="square" rtlCol="1">
            <a:spAutoFit/>
          </a:bodyPr>
          <a:lstStyle/>
          <a:p>
            <a:pPr algn="r" rtl="1" eaLnBrk="0" fontAlgn="base" hangingPunct="0">
              <a:spcBef>
                <a:spcPct val="20000"/>
              </a:spcBef>
              <a:spcAft>
                <a:spcPct val="0"/>
              </a:spcAft>
              <a:buClr>
                <a:srgbClr val="D52B1E"/>
              </a:buClr>
              <a:tabLst>
                <a:tab pos="697154" algn="l"/>
              </a:tabLst>
            </a:pPr>
            <a:r>
              <a:rPr lang="he-IL" sz="1601" kern="0" dirty="0">
                <a:solidFill>
                  <a:srgbClr val="4D4D4D"/>
                </a:solidFill>
                <a:latin typeface="Arial Unicode MS" panose="020B0604020202020204" pitchFamily="34" charset="-128"/>
                <a:ea typeface="Arial Unicode MS" panose="020B0604020202020204" pitchFamily="34" charset="-128"/>
                <a:cs typeface="Arial Unicode MS" panose="020B0604020202020204" pitchFamily="34" charset="-128"/>
              </a:rPr>
              <a:t>הפרקים הבאים:</a:t>
            </a:r>
          </a:p>
        </p:txBody>
      </p:sp>
      <p:sp>
        <p:nvSpPr>
          <p:cNvPr id="189" name="מלבן 188">
            <a:extLst>
              <a:ext uri="{FF2B5EF4-FFF2-40B4-BE49-F238E27FC236}">
                <a16:creationId xmlns:a16="http://schemas.microsoft.com/office/drawing/2014/main" id="{64E05439-D095-4B2A-8295-CDA1A7FDCAC2}"/>
              </a:ext>
            </a:extLst>
          </p:cNvPr>
          <p:cNvSpPr/>
          <p:nvPr/>
        </p:nvSpPr>
        <p:spPr>
          <a:xfrm>
            <a:off x="5288254" y="4545790"/>
            <a:ext cx="1368000" cy="648000"/>
          </a:xfrm>
          <a:prstGeom prst="rect">
            <a:avLst/>
          </a:prstGeom>
          <a:solidFill>
            <a:srgbClr val="E74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dirty="0"/>
              <a:t>SOS</a:t>
            </a:r>
            <a:endParaRPr lang="he-IL" dirty="0"/>
          </a:p>
          <a:p>
            <a:pPr algn="ctr" rtl="1"/>
            <a:r>
              <a:rPr lang="he-IL" dirty="0"/>
              <a:t>נעים להכיר</a:t>
            </a:r>
          </a:p>
        </p:txBody>
      </p:sp>
      <p:sp>
        <p:nvSpPr>
          <p:cNvPr id="190" name="מלבן 189">
            <a:extLst>
              <a:ext uri="{FF2B5EF4-FFF2-40B4-BE49-F238E27FC236}">
                <a16:creationId xmlns:a16="http://schemas.microsoft.com/office/drawing/2014/main" id="{D2260603-C64B-4411-BB92-99F5EFCC0CC7}"/>
              </a:ext>
            </a:extLst>
          </p:cNvPr>
          <p:cNvSpPr/>
          <p:nvPr/>
        </p:nvSpPr>
        <p:spPr>
          <a:xfrm>
            <a:off x="3835650" y="4545790"/>
            <a:ext cx="1368000" cy="648000"/>
          </a:xfrm>
          <a:prstGeom prst="rect">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dirty="0"/>
              <a:t>עולם הילד</a:t>
            </a:r>
          </a:p>
        </p:txBody>
      </p:sp>
      <p:sp>
        <p:nvSpPr>
          <p:cNvPr id="191" name="מלבן 190">
            <a:extLst>
              <a:ext uri="{FF2B5EF4-FFF2-40B4-BE49-F238E27FC236}">
                <a16:creationId xmlns:a16="http://schemas.microsoft.com/office/drawing/2014/main" id="{11266D3B-1129-49AA-8032-70C977843E67}"/>
              </a:ext>
            </a:extLst>
          </p:cNvPr>
          <p:cNvSpPr/>
          <p:nvPr/>
        </p:nvSpPr>
        <p:spPr>
          <a:xfrm>
            <a:off x="2368761" y="4545790"/>
            <a:ext cx="1368000" cy="648000"/>
          </a:xfrm>
          <a:prstGeom prst="rect">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dirty="0"/>
              <a:t>ניהול הבית והשגרה</a:t>
            </a:r>
          </a:p>
        </p:txBody>
      </p:sp>
      <p:sp>
        <p:nvSpPr>
          <p:cNvPr id="192" name="מלבן 191">
            <a:extLst>
              <a:ext uri="{FF2B5EF4-FFF2-40B4-BE49-F238E27FC236}">
                <a16:creationId xmlns:a16="http://schemas.microsoft.com/office/drawing/2014/main" id="{0BF80BD6-B538-4D1B-9A31-039385AD47D1}"/>
              </a:ext>
            </a:extLst>
          </p:cNvPr>
          <p:cNvSpPr/>
          <p:nvPr/>
        </p:nvSpPr>
        <p:spPr>
          <a:xfrm>
            <a:off x="916159" y="4545790"/>
            <a:ext cx="1368000" cy="648000"/>
          </a:xfrm>
          <a:prstGeom prst="rect">
            <a:avLst/>
          </a:prstGeom>
          <a:solidFill>
            <a:srgbClr val="EC7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dirty="0"/>
              <a:t>אירועים מיוחדים</a:t>
            </a:r>
          </a:p>
        </p:txBody>
      </p:sp>
      <p:sp>
        <p:nvSpPr>
          <p:cNvPr id="193" name="מלבן 192">
            <a:extLst>
              <a:ext uri="{FF2B5EF4-FFF2-40B4-BE49-F238E27FC236}">
                <a16:creationId xmlns:a16="http://schemas.microsoft.com/office/drawing/2014/main" id="{3C8B96B0-5766-4E3A-A47D-CFA974E740CE}"/>
              </a:ext>
            </a:extLst>
          </p:cNvPr>
          <p:cNvSpPr/>
          <p:nvPr/>
        </p:nvSpPr>
        <p:spPr>
          <a:xfrm>
            <a:off x="5288254" y="5191425"/>
            <a:ext cx="1368000" cy="648000"/>
          </a:xfrm>
          <a:prstGeom prst="rect">
            <a:avLst/>
          </a:prstGeom>
          <a:solidFill>
            <a:srgbClr val="EB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p>
        </p:txBody>
      </p:sp>
      <p:sp>
        <p:nvSpPr>
          <p:cNvPr id="194" name="מלבן 193">
            <a:extLst>
              <a:ext uri="{FF2B5EF4-FFF2-40B4-BE49-F238E27FC236}">
                <a16:creationId xmlns:a16="http://schemas.microsoft.com/office/drawing/2014/main" id="{D2B6DB85-A063-46FF-836F-E27DDE72EBE5}"/>
              </a:ext>
            </a:extLst>
          </p:cNvPr>
          <p:cNvSpPr/>
          <p:nvPr/>
        </p:nvSpPr>
        <p:spPr>
          <a:xfrm>
            <a:off x="3835650" y="5191425"/>
            <a:ext cx="1368000" cy="648000"/>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p>
        </p:txBody>
      </p:sp>
      <p:sp>
        <p:nvSpPr>
          <p:cNvPr id="195" name="מלבן 194">
            <a:extLst>
              <a:ext uri="{FF2B5EF4-FFF2-40B4-BE49-F238E27FC236}">
                <a16:creationId xmlns:a16="http://schemas.microsoft.com/office/drawing/2014/main" id="{D41714CA-8228-4792-BB00-1EB71743A896}"/>
              </a:ext>
            </a:extLst>
          </p:cNvPr>
          <p:cNvSpPr/>
          <p:nvPr/>
        </p:nvSpPr>
        <p:spPr>
          <a:xfrm>
            <a:off x="2368761" y="5191425"/>
            <a:ext cx="1368000" cy="648000"/>
          </a:xfrm>
          <a:prstGeom prst="rect">
            <a:avLst/>
          </a:prstGeom>
          <a:solidFill>
            <a:srgbClr val="98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p>
        </p:txBody>
      </p:sp>
      <p:sp>
        <p:nvSpPr>
          <p:cNvPr id="196" name="מלבן 195">
            <a:extLst>
              <a:ext uri="{FF2B5EF4-FFF2-40B4-BE49-F238E27FC236}">
                <a16:creationId xmlns:a16="http://schemas.microsoft.com/office/drawing/2014/main" id="{6248BC77-5777-41DC-A798-E9B9BE85B7A1}"/>
              </a:ext>
            </a:extLst>
          </p:cNvPr>
          <p:cNvSpPr/>
          <p:nvPr/>
        </p:nvSpPr>
        <p:spPr>
          <a:xfrm>
            <a:off x="916159" y="5191425"/>
            <a:ext cx="1368000" cy="648000"/>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p>
        </p:txBody>
      </p:sp>
      <p:grpSp>
        <p:nvGrpSpPr>
          <p:cNvPr id="197" name="קבוצה 196">
            <a:extLst>
              <a:ext uri="{FF2B5EF4-FFF2-40B4-BE49-F238E27FC236}">
                <a16:creationId xmlns:a16="http://schemas.microsoft.com/office/drawing/2014/main" id="{5ED53162-BECB-4D63-BC01-F972A097DCCA}"/>
              </a:ext>
            </a:extLst>
          </p:cNvPr>
          <p:cNvGrpSpPr/>
          <p:nvPr/>
        </p:nvGrpSpPr>
        <p:grpSpPr>
          <a:xfrm>
            <a:off x="5702569" y="5234834"/>
            <a:ext cx="539375" cy="539560"/>
            <a:chOff x="5623300" y="5426558"/>
            <a:chExt cx="539375" cy="539560"/>
          </a:xfrm>
        </p:grpSpPr>
        <p:sp>
          <p:nvSpPr>
            <p:cNvPr id="198" name="אליפסה 197">
              <a:extLst>
                <a:ext uri="{FF2B5EF4-FFF2-40B4-BE49-F238E27FC236}">
                  <a16:creationId xmlns:a16="http://schemas.microsoft.com/office/drawing/2014/main" id="{D3F1E1F0-B063-4284-83EB-7FE0174F5739}"/>
                </a:ext>
              </a:extLst>
            </p:cNvPr>
            <p:cNvSpPr/>
            <p:nvPr/>
          </p:nvSpPr>
          <p:spPr>
            <a:xfrm>
              <a:off x="5623300" y="5426558"/>
              <a:ext cx="539375" cy="539560"/>
            </a:xfrm>
            <a:prstGeom prst="ellipse">
              <a:avLst/>
            </a:prstGeom>
            <a:solidFill>
              <a:srgbClr val="EB727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9" name="Freeform 29">
              <a:extLst>
                <a:ext uri="{FF2B5EF4-FFF2-40B4-BE49-F238E27FC236}">
                  <a16:creationId xmlns:a16="http://schemas.microsoft.com/office/drawing/2014/main" id="{C15A63FE-339C-4FA7-93DC-1E5C17529F81}"/>
                </a:ext>
              </a:extLst>
            </p:cNvPr>
            <p:cNvSpPr>
              <a:spLocks/>
            </p:cNvSpPr>
            <p:nvPr/>
          </p:nvSpPr>
          <p:spPr bwMode="auto">
            <a:xfrm>
              <a:off x="5699380" y="5753298"/>
              <a:ext cx="350700" cy="168607"/>
            </a:xfrm>
            <a:custGeom>
              <a:avLst/>
              <a:gdLst>
                <a:gd name="T0" fmla="*/ 144 w 147"/>
                <a:gd name="T1" fmla="*/ 27 h 71"/>
                <a:gd name="T2" fmla="*/ 132 w 147"/>
                <a:gd name="T3" fmla="*/ 25 h 71"/>
                <a:gd name="T4" fmla="*/ 18 w 147"/>
                <a:gd name="T5" fmla="*/ 5 h 71"/>
                <a:gd name="T6" fmla="*/ 5 w 147"/>
                <a:gd name="T7" fmla="*/ 3 h 71"/>
                <a:gd name="T8" fmla="*/ 3 w 147"/>
                <a:gd name="T9" fmla="*/ 16 h 71"/>
                <a:gd name="T10" fmla="*/ 68 w 147"/>
                <a:gd name="T11" fmla="*/ 59 h 71"/>
                <a:gd name="T12" fmla="*/ 83 w 147"/>
                <a:gd name="T13" fmla="*/ 60 h 71"/>
                <a:gd name="T14" fmla="*/ 142 w 147"/>
                <a:gd name="T15" fmla="*/ 40 h 71"/>
                <a:gd name="T16" fmla="*/ 144 w 147"/>
                <a:gd name="T17" fmla="*/ 2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71">
                  <a:moveTo>
                    <a:pt x="144" y="27"/>
                  </a:moveTo>
                  <a:cubicBezTo>
                    <a:pt x="141" y="23"/>
                    <a:pt x="136" y="22"/>
                    <a:pt x="132" y="25"/>
                  </a:cubicBezTo>
                  <a:cubicBezTo>
                    <a:pt x="65" y="71"/>
                    <a:pt x="20" y="8"/>
                    <a:pt x="18" y="5"/>
                  </a:cubicBezTo>
                  <a:cubicBezTo>
                    <a:pt x="15" y="1"/>
                    <a:pt x="9" y="0"/>
                    <a:pt x="5" y="3"/>
                  </a:cubicBezTo>
                  <a:cubicBezTo>
                    <a:pt x="1" y="6"/>
                    <a:pt x="0" y="12"/>
                    <a:pt x="3" y="16"/>
                  </a:cubicBezTo>
                  <a:cubicBezTo>
                    <a:pt x="4" y="17"/>
                    <a:pt x="28" y="51"/>
                    <a:pt x="68" y="59"/>
                  </a:cubicBezTo>
                  <a:cubicBezTo>
                    <a:pt x="73" y="60"/>
                    <a:pt x="78" y="60"/>
                    <a:pt x="83" y="60"/>
                  </a:cubicBezTo>
                  <a:cubicBezTo>
                    <a:pt x="103" y="60"/>
                    <a:pt x="123" y="53"/>
                    <a:pt x="142" y="40"/>
                  </a:cubicBezTo>
                  <a:cubicBezTo>
                    <a:pt x="146" y="37"/>
                    <a:pt x="147" y="31"/>
                    <a:pt x="144" y="27"/>
                  </a:cubicBezTo>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00" name="קבוצה 199">
            <a:extLst>
              <a:ext uri="{FF2B5EF4-FFF2-40B4-BE49-F238E27FC236}">
                <a16:creationId xmlns:a16="http://schemas.microsoft.com/office/drawing/2014/main" id="{232486F5-097C-48E0-847E-0D5D235083AE}"/>
              </a:ext>
            </a:extLst>
          </p:cNvPr>
          <p:cNvGrpSpPr/>
          <p:nvPr/>
        </p:nvGrpSpPr>
        <p:grpSpPr>
          <a:xfrm>
            <a:off x="4249649" y="5249516"/>
            <a:ext cx="540000" cy="539560"/>
            <a:chOff x="4249649" y="5441240"/>
            <a:chExt cx="540000" cy="539560"/>
          </a:xfrm>
        </p:grpSpPr>
        <p:sp>
          <p:nvSpPr>
            <p:cNvPr id="201" name="אליפסה 200">
              <a:extLst>
                <a:ext uri="{FF2B5EF4-FFF2-40B4-BE49-F238E27FC236}">
                  <a16:creationId xmlns:a16="http://schemas.microsoft.com/office/drawing/2014/main" id="{65DA5E90-5DC5-4933-AB91-B85794B7A21C}"/>
                </a:ext>
              </a:extLst>
            </p:cNvPr>
            <p:cNvSpPr/>
            <p:nvPr/>
          </p:nvSpPr>
          <p:spPr>
            <a:xfrm>
              <a:off x="4249649" y="5441240"/>
              <a:ext cx="540000" cy="539560"/>
            </a:xfrm>
            <a:prstGeom prst="ellipse">
              <a:avLst/>
            </a:prstGeom>
            <a:solidFill>
              <a:srgbClr val="00B0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02" name="גרפיקה 201">
              <a:extLst>
                <a:ext uri="{FF2B5EF4-FFF2-40B4-BE49-F238E27FC236}">
                  <a16:creationId xmlns:a16="http://schemas.microsoft.com/office/drawing/2014/main" id="{7B4D4C82-839B-4243-80B7-3607481288F9}"/>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4323221" y="5491094"/>
              <a:ext cx="457606" cy="457606"/>
            </a:xfrm>
            <a:prstGeom prst="rect">
              <a:avLst/>
            </a:prstGeom>
          </p:spPr>
        </p:pic>
      </p:grpSp>
      <p:grpSp>
        <p:nvGrpSpPr>
          <p:cNvPr id="203" name="קבוצה 202">
            <a:extLst>
              <a:ext uri="{FF2B5EF4-FFF2-40B4-BE49-F238E27FC236}">
                <a16:creationId xmlns:a16="http://schemas.microsoft.com/office/drawing/2014/main" id="{97A734B8-ECED-49C2-8544-5C07E9F437B8}"/>
              </a:ext>
            </a:extLst>
          </p:cNvPr>
          <p:cNvGrpSpPr/>
          <p:nvPr/>
        </p:nvGrpSpPr>
        <p:grpSpPr>
          <a:xfrm>
            <a:off x="1351861" y="5241448"/>
            <a:ext cx="540000" cy="539560"/>
            <a:chOff x="1351861" y="5433172"/>
            <a:chExt cx="540000" cy="539560"/>
          </a:xfrm>
        </p:grpSpPr>
        <p:sp>
          <p:nvSpPr>
            <p:cNvPr id="204" name="אליפסה 203">
              <a:extLst>
                <a:ext uri="{FF2B5EF4-FFF2-40B4-BE49-F238E27FC236}">
                  <a16:creationId xmlns:a16="http://schemas.microsoft.com/office/drawing/2014/main" id="{130FACC0-DBF6-4084-92B0-CFD60188B9FC}"/>
                </a:ext>
              </a:extLst>
            </p:cNvPr>
            <p:cNvSpPr/>
            <p:nvPr/>
          </p:nvSpPr>
          <p:spPr>
            <a:xfrm>
              <a:off x="1351861" y="5433172"/>
              <a:ext cx="540000" cy="539560"/>
            </a:xfrm>
            <a:prstGeom prst="ellipse">
              <a:avLst/>
            </a:prstGeom>
            <a:solidFill>
              <a:srgbClr val="F19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05" name="גרפיקה 15">
              <a:extLst>
                <a:ext uri="{FF2B5EF4-FFF2-40B4-BE49-F238E27FC236}">
                  <a16:creationId xmlns:a16="http://schemas.microsoft.com/office/drawing/2014/main" id="{FA988C5D-DF99-4AB8-B032-95B2E2D1073F}"/>
                </a:ext>
              </a:extLst>
            </p:cNvPr>
            <p:cNvGrpSpPr/>
            <p:nvPr/>
          </p:nvGrpSpPr>
          <p:grpSpPr>
            <a:xfrm>
              <a:off x="1368222" y="5523299"/>
              <a:ext cx="450174" cy="399098"/>
              <a:chOff x="3088637" y="6511377"/>
              <a:chExt cx="1599168" cy="1417727"/>
            </a:xfrm>
            <a:solidFill>
              <a:schemeClr val="bg1"/>
            </a:solidFill>
          </p:grpSpPr>
          <p:sp>
            <p:nvSpPr>
              <p:cNvPr id="228" name="צורה חופשית: צורה 227">
                <a:extLst>
                  <a:ext uri="{FF2B5EF4-FFF2-40B4-BE49-F238E27FC236}">
                    <a16:creationId xmlns:a16="http://schemas.microsoft.com/office/drawing/2014/main" id="{4F250B8B-CACD-4A91-B256-9A0E70F035AA}"/>
                  </a:ext>
                </a:extLst>
              </p:cNvPr>
              <p:cNvSpPr/>
              <p:nvPr/>
            </p:nvSpPr>
            <p:spPr>
              <a:xfrm>
                <a:off x="3088637" y="6551835"/>
                <a:ext cx="1114424" cy="1114425"/>
              </a:xfrm>
              <a:custGeom>
                <a:avLst/>
                <a:gdLst>
                  <a:gd name="connsiteX0" fmla="*/ 1100947 w 1114425"/>
                  <a:gd name="connsiteY0" fmla="*/ 544144 h 1114425"/>
                  <a:gd name="connsiteX1" fmla="*/ 931955 w 1114425"/>
                  <a:gd name="connsiteY1" fmla="*/ 481822 h 1114425"/>
                  <a:gd name="connsiteX2" fmla="*/ 636842 w 1114425"/>
                  <a:gd name="connsiteY2" fmla="*/ 186719 h 1114425"/>
                  <a:gd name="connsiteX3" fmla="*/ 574510 w 1114425"/>
                  <a:gd name="connsiteY3" fmla="*/ 17717 h 1114425"/>
                  <a:gd name="connsiteX4" fmla="*/ 559337 w 1114425"/>
                  <a:gd name="connsiteY4" fmla="*/ 7144 h 1114425"/>
                  <a:gd name="connsiteX5" fmla="*/ 544163 w 1114425"/>
                  <a:gd name="connsiteY5" fmla="*/ 17717 h 1114425"/>
                  <a:gd name="connsiteX6" fmla="*/ 481832 w 1114425"/>
                  <a:gd name="connsiteY6" fmla="*/ 186709 h 1114425"/>
                  <a:gd name="connsiteX7" fmla="*/ 186719 w 1114425"/>
                  <a:gd name="connsiteY7" fmla="*/ 481822 h 1114425"/>
                  <a:gd name="connsiteX8" fmla="*/ 17717 w 1114425"/>
                  <a:gd name="connsiteY8" fmla="*/ 544144 h 1114425"/>
                  <a:gd name="connsiteX9" fmla="*/ 7144 w 1114425"/>
                  <a:gd name="connsiteY9" fmla="*/ 559318 h 1114425"/>
                  <a:gd name="connsiteX10" fmla="*/ 17717 w 1114425"/>
                  <a:gd name="connsiteY10" fmla="*/ 574491 h 1114425"/>
                  <a:gd name="connsiteX11" fmla="*/ 186728 w 1114425"/>
                  <a:gd name="connsiteY11" fmla="*/ 636832 h 1114425"/>
                  <a:gd name="connsiteX12" fmla="*/ 481832 w 1114425"/>
                  <a:gd name="connsiteY12" fmla="*/ 931936 h 1114425"/>
                  <a:gd name="connsiteX13" fmla="*/ 544163 w 1114425"/>
                  <a:gd name="connsiteY13" fmla="*/ 1100947 h 1114425"/>
                  <a:gd name="connsiteX14" fmla="*/ 559337 w 1114425"/>
                  <a:gd name="connsiteY14" fmla="*/ 1111520 h 1114425"/>
                  <a:gd name="connsiteX15" fmla="*/ 574510 w 1114425"/>
                  <a:gd name="connsiteY15" fmla="*/ 1100947 h 1114425"/>
                  <a:gd name="connsiteX16" fmla="*/ 636842 w 1114425"/>
                  <a:gd name="connsiteY16" fmla="*/ 931936 h 1114425"/>
                  <a:gd name="connsiteX17" fmla="*/ 931945 w 1114425"/>
                  <a:gd name="connsiteY17" fmla="*/ 636832 h 1114425"/>
                  <a:gd name="connsiteX18" fmla="*/ 1100957 w 1114425"/>
                  <a:gd name="connsiteY18" fmla="*/ 574491 h 1114425"/>
                  <a:gd name="connsiteX19" fmla="*/ 1111530 w 1114425"/>
                  <a:gd name="connsiteY19" fmla="*/ 559318 h 1114425"/>
                  <a:gd name="connsiteX20" fmla="*/ 1100947 w 1114425"/>
                  <a:gd name="connsiteY20" fmla="*/ 544144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4425" h="1114425">
                    <a:moveTo>
                      <a:pt x="1100947" y="544144"/>
                    </a:moveTo>
                    <a:lnTo>
                      <a:pt x="931955" y="481822"/>
                    </a:lnTo>
                    <a:cubicBezTo>
                      <a:pt x="795137" y="431368"/>
                      <a:pt x="687286" y="323526"/>
                      <a:pt x="636842" y="186719"/>
                    </a:cubicBezTo>
                    <a:lnTo>
                      <a:pt x="574510" y="17717"/>
                    </a:lnTo>
                    <a:cubicBezTo>
                      <a:pt x="572167" y="11363"/>
                      <a:pt x="566109" y="7144"/>
                      <a:pt x="559337" y="7144"/>
                    </a:cubicBezTo>
                    <a:cubicBezTo>
                      <a:pt x="552564" y="7144"/>
                      <a:pt x="546506" y="11363"/>
                      <a:pt x="544163" y="17717"/>
                    </a:cubicBezTo>
                    <a:lnTo>
                      <a:pt x="481832" y="186709"/>
                    </a:lnTo>
                    <a:cubicBezTo>
                      <a:pt x="431378" y="323526"/>
                      <a:pt x="323526" y="431368"/>
                      <a:pt x="186719" y="481822"/>
                    </a:cubicBezTo>
                    <a:lnTo>
                      <a:pt x="17717" y="544144"/>
                    </a:lnTo>
                    <a:cubicBezTo>
                      <a:pt x="11363" y="546487"/>
                      <a:pt x="7144" y="552545"/>
                      <a:pt x="7144" y="559318"/>
                    </a:cubicBezTo>
                    <a:cubicBezTo>
                      <a:pt x="7144" y="566090"/>
                      <a:pt x="11363" y="572148"/>
                      <a:pt x="17717" y="574491"/>
                    </a:cubicBezTo>
                    <a:lnTo>
                      <a:pt x="186728" y="636832"/>
                    </a:lnTo>
                    <a:cubicBezTo>
                      <a:pt x="323536" y="687286"/>
                      <a:pt x="431378" y="795128"/>
                      <a:pt x="481832" y="931936"/>
                    </a:cubicBezTo>
                    <a:lnTo>
                      <a:pt x="544163" y="1100947"/>
                    </a:lnTo>
                    <a:cubicBezTo>
                      <a:pt x="546506" y="1107300"/>
                      <a:pt x="552564" y="1111520"/>
                      <a:pt x="559337" y="1111520"/>
                    </a:cubicBezTo>
                    <a:cubicBezTo>
                      <a:pt x="566109" y="1111520"/>
                      <a:pt x="572167" y="1107300"/>
                      <a:pt x="574510" y="1100947"/>
                    </a:cubicBezTo>
                    <a:lnTo>
                      <a:pt x="636842" y="931936"/>
                    </a:lnTo>
                    <a:cubicBezTo>
                      <a:pt x="687296" y="795128"/>
                      <a:pt x="795137" y="687276"/>
                      <a:pt x="931945" y="636832"/>
                    </a:cubicBezTo>
                    <a:lnTo>
                      <a:pt x="1100957" y="574491"/>
                    </a:lnTo>
                    <a:cubicBezTo>
                      <a:pt x="1107310" y="572148"/>
                      <a:pt x="1111530" y="566090"/>
                      <a:pt x="1111530" y="559318"/>
                    </a:cubicBezTo>
                    <a:cubicBezTo>
                      <a:pt x="1111530" y="552545"/>
                      <a:pt x="1107300" y="546487"/>
                      <a:pt x="1100947" y="544144"/>
                    </a:cubicBezTo>
                    <a:close/>
                  </a:path>
                </a:pathLst>
              </a:custGeom>
              <a:grpFill/>
              <a:ln w="9525" cap="flat">
                <a:noFill/>
                <a:prstDash val="solid"/>
                <a:miter/>
              </a:ln>
            </p:spPr>
            <p:txBody>
              <a:bodyPr rtlCol="1" anchor="ctr"/>
              <a:lstStyle/>
              <a:p>
                <a:endParaRPr lang="he-IL" dirty="0"/>
              </a:p>
            </p:txBody>
          </p:sp>
          <p:sp>
            <p:nvSpPr>
              <p:cNvPr id="229" name="צורה חופשית: צורה 228">
                <a:extLst>
                  <a:ext uri="{FF2B5EF4-FFF2-40B4-BE49-F238E27FC236}">
                    <a16:creationId xmlns:a16="http://schemas.microsoft.com/office/drawing/2014/main" id="{B10D082E-B974-44C9-9673-8DACD5EA75FA}"/>
                  </a:ext>
                </a:extLst>
              </p:cNvPr>
              <p:cNvSpPr/>
              <p:nvPr/>
            </p:nvSpPr>
            <p:spPr>
              <a:xfrm>
                <a:off x="3925805" y="7167105"/>
                <a:ext cx="762000" cy="761999"/>
              </a:xfrm>
              <a:custGeom>
                <a:avLst/>
                <a:gdLst>
                  <a:gd name="connsiteX0" fmla="*/ 750513 w 762000"/>
                  <a:gd name="connsiteY0" fmla="*/ 372104 h 762000"/>
                  <a:gd name="connsiteX1" fmla="*/ 635651 w 762000"/>
                  <a:gd name="connsiteY1" fmla="*/ 329746 h 762000"/>
                  <a:gd name="connsiteX2" fmla="*/ 435092 w 762000"/>
                  <a:gd name="connsiteY2" fmla="*/ 129188 h 762000"/>
                  <a:gd name="connsiteX3" fmla="*/ 392735 w 762000"/>
                  <a:gd name="connsiteY3" fmla="*/ 14335 h 762000"/>
                  <a:gd name="connsiteX4" fmla="*/ 382419 w 762000"/>
                  <a:gd name="connsiteY4" fmla="*/ 7144 h 762000"/>
                  <a:gd name="connsiteX5" fmla="*/ 372104 w 762000"/>
                  <a:gd name="connsiteY5" fmla="*/ 14335 h 762000"/>
                  <a:gd name="connsiteX6" fmla="*/ 329756 w 762000"/>
                  <a:gd name="connsiteY6" fmla="*/ 129178 h 762000"/>
                  <a:gd name="connsiteX7" fmla="*/ 129188 w 762000"/>
                  <a:gd name="connsiteY7" fmla="*/ 329746 h 762000"/>
                  <a:gd name="connsiteX8" fmla="*/ 14335 w 762000"/>
                  <a:gd name="connsiteY8" fmla="*/ 372104 h 762000"/>
                  <a:gd name="connsiteX9" fmla="*/ 7144 w 762000"/>
                  <a:gd name="connsiteY9" fmla="*/ 382410 h 762000"/>
                  <a:gd name="connsiteX10" fmla="*/ 14335 w 762000"/>
                  <a:gd name="connsiteY10" fmla="*/ 392725 h 762000"/>
                  <a:gd name="connsiteX11" fmla="*/ 129197 w 762000"/>
                  <a:gd name="connsiteY11" fmla="*/ 435073 h 762000"/>
                  <a:gd name="connsiteX12" fmla="*/ 329756 w 762000"/>
                  <a:gd name="connsiteY12" fmla="*/ 635641 h 762000"/>
                  <a:gd name="connsiteX13" fmla="*/ 372104 w 762000"/>
                  <a:gd name="connsiteY13" fmla="*/ 750513 h 762000"/>
                  <a:gd name="connsiteX14" fmla="*/ 382419 w 762000"/>
                  <a:gd name="connsiteY14" fmla="*/ 757704 h 762000"/>
                  <a:gd name="connsiteX15" fmla="*/ 392735 w 762000"/>
                  <a:gd name="connsiteY15" fmla="*/ 750513 h 762000"/>
                  <a:gd name="connsiteX16" fmla="*/ 435092 w 762000"/>
                  <a:gd name="connsiteY16" fmla="*/ 635641 h 762000"/>
                  <a:gd name="connsiteX17" fmla="*/ 635651 w 762000"/>
                  <a:gd name="connsiteY17" fmla="*/ 435083 h 762000"/>
                  <a:gd name="connsiteX18" fmla="*/ 750513 w 762000"/>
                  <a:gd name="connsiteY18" fmla="*/ 392725 h 762000"/>
                  <a:gd name="connsiteX19" fmla="*/ 757704 w 762000"/>
                  <a:gd name="connsiteY19" fmla="*/ 382410 h 762000"/>
                  <a:gd name="connsiteX20" fmla="*/ 750513 w 762000"/>
                  <a:gd name="connsiteY20" fmla="*/ 372104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762000">
                    <a:moveTo>
                      <a:pt x="750513" y="372104"/>
                    </a:moveTo>
                    <a:lnTo>
                      <a:pt x="635651" y="329746"/>
                    </a:lnTo>
                    <a:cubicBezTo>
                      <a:pt x="542678" y="295456"/>
                      <a:pt x="469383" y="222161"/>
                      <a:pt x="435092" y="129188"/>
                    </a:cubicBezTo>
                    <a:lnTo>
                      <a:pt x="392735" y="14335"/>
                    </a:lnTo>
                    <a:cubicBezTo>
                      <a:pt x="391135" y="10020"/>
                      <a:pt x="387020" y="7144"/>
                      <a:pt x="382419" y="7144"/>
                    </a:cubicBezTo>
                    <a:cubicBezTo>
                      <a:pt x="377819" y="7144"/>
                      <a:pt x="373704" y="10020"/>
                      <a:pt x="372104" y="14335"/>
                    </a:cubicBezTo>
                    <a:lnTo>
                      <a:pt x="329756" y="129178"/>
                    </a:lnTo>
                    <a:cubicBezTo>
                      <a:pt x="295466" y="222161"/>
                      <a:pt x="222171" y="295456"/>
                      <a:pt x="129188" y="329746"/>
                    </a:cubicBezTo>
                    <a:lnTo>
                      <a:pt x="14335" y="372104"/>
                    </a:lnTo>
                    <a:cubicBezTo>
                      <a:pt x="10020" y="373694"/>
                      <a:pt x="7144" y="377809"/>
                      <a:pt x="7144" y="382410"/>
                    </a:cubicBezTo>
                    <a:cubicBezTo>
                      <a:pt x="7144" y="387010"/>
                      <a:pt x="10020" y="391135"/>
                      <a:pt x="14335" y="392725"/>
                    </a:cubicBezTo>
                    <a:lnTo>
                      <a:pt x="129197" y="435073"/>
                    </a:lnTo>
                    <a:cubicBezTo>
                      <a:pt x="222171" y="469373"/>
                      <a:pt x="295466" y="542668"/>
                      <a:pt x="329756" y="635641"/>
                    </a:cubicBezTo>
                    <a:lnTo>
                      <a:pt x="372104" y="750513"/>
                    </a:lnTo>
                    <a:cubicBezTo>
                      <a:pt x="373704" y="754828"/>
                      <a:pt x="377819" y="757704"/>
                      <a:pt x="382419" y="757704"/>
                    </a:cubicBezTo>
                    <a:cubicBezTo>
                      <a:pt x="387020" y="757704"/>
                      <a:pt x="391135" y="754828"/>
                      <a:pt x="392735" y="750513"/>
                    </a:cubicBezTo>
                    <a:lnTo>
                      <a:pt x="435092" y="635641"/>
                    </a:lnTo>
                    <a:cubicBezTo>
                      <a:pt x="469383" y="542658"/>
                      <a:pt x="542668" y="469373"/>
                      <a:pt x="635651" y="435083"/>
                    </a:cubicBezTo>
                    <a:lnTo>
                      <a:pt x="750513" y="392725"/>
                    </a:lnTo>
                    <a:cubicBezTo>
                      <a:pt x="754828" y="391135"/>
                      <a:pt x="757704" y="387010"/>
                      <a:pt x="757704" y="382410"/>
                    </a:cubicBezTo>
                    <a:cubicBezTo>
                      <a:pt x="757704" y="377809"/>
                      <a:pt x="754828" y="373694"/>
                      <a:pt x="750513" y="372104"/>
                    </a:cubicBezTo>
                    <a:close/>
                  </a:path>
                </a:pathLst>
              </a:custGeom>
              <a:grpFill/>
              <a:ln w="9525" cap="flat">
                <a:noFill/>
                <a:prstDash val="solid"/>
                <a:miter/>
              </a:ln>
            </p:spPr>
            <p:txBody>
              <a:bodyPr rtlCol="1" anchor="ctr"/>
              <a:lstStyle/>
              <a:p>
                <a:endParaRPr lang="he-IL"/>
              </a:p>
            </p:txBody>
          </p:sp>
          <p:sp>
            <p:nvSpPr>
              <p:cNvPr id="230" name="צורה חופשית: צורה 229">
                <a:extLst>
                  <a:ext uri="{FF2B5EF4-FFF2-40B4-BE49-F238E27FC236}">
                    <a16:creationId xmlns:a16="http://schemas.microsoft.com/office/drawing/2014/main" id="{F8F49E52-D476-44EF-A0C0-0CF41419C90C}"/>
                  </a:ext>
                </a:extLst>
              </p:cNvPr>
              <p:cNvSpPr/>
              <p:nvPr/>
            </p:nvSpPr>
            <p:spPr>
              <a:xfrm>
                <a:off x="4052452" y="6511377"/>
                <a:ext cx="533401" cy="533400"/>
              </a:xfrm>
              <a:custGeom>
                <a:avLst/>
                <a:gdLst>
                  <a:gd name="connsiteX0" fmla="*/ 525675 w 533400"/>
                  <a:gd name="connsiteY0" fmla="*/ 261709 h 533400"/>
                  <a:gd name="connsiteX1" fmla="*/ 445551 w 533400"/>
                  <a:gd name="connsiteY1" fmla="*/ 232162 h 533400"/>
                  <a:gd name="connsiteX2" fmla="*/ 305667 w 533400"/>
                  <a:gd name="connsiteY2" fmla="*/ 92269 h 533400"/>
                  <a:gd name="connsiteX3" fmla="*/ 276111 w 533400"/>
                  <a:gd name="connsiteY3" fmla="*/ 12163 h 533400"/>
                  <a:gd name="connsiteX4" fmla="*/ 268919 w 533400"/>
                  <a:gd name="connsiteY4" fmla="*/ 7144 h 533400"/>
                  <a:gd name="connsiteX5" fmla="*/ 261728 w 533400"/>
                  <a:gd name="connsiteY5" fmla="*/ 12154 h 533400"/>
                  <a:gd name="connsiteX6" fmla="*/ 232181 w 533400"/>
                  <a:gd name="connsiteY6" fmla="*/ 92250 h 533400"/>
                  <a:gd name="connsiteX7" fmla="*/ 92278 w 533400"/>
                  <a:gd name="connsiteY7" fmla="*/ 232153 h 533400"/>
                  <a:gd name="connsiteX8" fmla="*/ 12154 w 533400"/>
                  <a:gd name="connsiteY8" fmla="*/ 261699 h 533400"/>
                  <a:gd name="connsiteX9" fmla="*/ 7144 w 533400"/>
                  <a:gd name="connsiteY9" fmla="*/ 268891 h 533400"/>
                  <a:gd name="connsiteX10" fmla="*/ 12154 w 533400"/>
                  <a:gd name="connsiteY10" fmla="*/ 276082 h 533400"/>
                  <a:gd name="connsiteX11" fmla="*/ 92269 w 533400"/>
                  <a:gd name="connsiteY11" fmla="*/ 305638 h 533400"/>
                  <a:gd name="connsiteX12" fmla="*/ 232181 w 533400"/>
                  <a:gd name="connsiteY12" fmla="*/ 445551 h 533400"/>
                  <a:gd name="connsiteX13" fmla="*/ 261728 w 533400"/>
                  <a:gd name="connsiteY13" fmla="*/ 525656 h 533400"/>
                  <a:gd name="connsiteX14" fmla="*/ 268919 w 533400"/>
                  <a:gd name="connsiteY14" fmla="*/ 530666 h 533400"/>
                  <a:gd name="connsiteX15" fmla="*/ 276111 w 533400"/>
                  <a:gd name="connsiteY15" fmla="*/ 525656 h 533400"/>
                  <a:gd name="connsiteX16" fmla="*/ 305667 w 533400"/>
                  <a:gd name="connsiteY16" fmla="*/ 445541 h 533400"/>
                  <a:gd name="connsiteX17" fmla="*/ 445570 w 533400"/>
                  <a:gd name="connsiteY17" fmla="*/ 305648 h 533400"/>
                  <a:gd name="connsiteX18" fmla="*/ 525685 w 533400"/>
                  <a:gd name="connsiteY18" fmla="*/ 276092 h 533400"/>
                  <a:gd name="connsiteX19" fmla="*/ 530695 w 533400"/>
                  <a:gd name="connsiteY19" fmla="*/ 268900 h 533400"/>
                  <a:gd name="connsiteX20" fmla="*/ 525675 w 533400"/>
                  <a:gd name="connsiteY20" fmla="*/ 261709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3400" h="533400">
                    <a:moveTo>
                      <a:pt x="525675" y="261709"/>
                    </a:moveTo>
                    <a:lnTo>
                      <a:pt x="445551" y="232162"/>
                    </a:lnTo>
                    <a:cubicBezTo>
                      <a:pt x="380695" y="208245"/>
                      <a:pt x="329575" y="157124"/>
                      <a:pt x="305667" y="92269"/>
                    </a:cubicBezTo>
                    <a:lnTo>
                      <a:pt x="276111" y="12163"/>
                    </a:lnTo>
                    <a:cubicBezTo>
                      <a:pt x="275006" y="9144"/>
                      <a:pt x="272129" y="7144"/>
                      <a:pt x="268919" y="7144"/>
                    </a:cubicBezTo>
                    <a:cubicBezTo>
                      <a:pt x="265710" y="7144"/>
                      <a:pt x="262833" y="9144"/>
                      <a:pt x="261728" y="12154"/>
                    </a:cubicBezTo>
                    <a:lnTo>
                      <a:pt x="232181" y="92250"/>
                    </a:lnTo>
                    <a:cubicBezTo>
                      <a:pt x="208264" y="157105"/>
                      <a:pt x="157134" y="208236"/>
                      <a:pt x="92278" y="232153"/>
                    </a:cubicBezTo>
                    <a:lnTo>
                      <a:pt x="12154" y="261699"/>
                    </a:lnTo>
                    <a:cubicBezTo>
                      <a:pt x="9144" y="262804"/>
                      <a:pt x="7144" y="265681"/>
                      <a:pt x="7144" y="268891"/>
                    </a:cubicBezTo>
                    <a:cubicBezTo>
                      <a:pt x="7144" y="272101"/>
                      <a:pt x="9144" y="274977"/>
                      <a:pt x="12154" y="276082"/>
                    </a:cubicBezTo>
                    <a:lnTo>
                      <a:pt x="92269" y="305638"/>
                    </a:lnTo>
                    <a:cubicBezTo>
                      <a:pt x="157134" y="329555"/>
                      <a:pt x="208264" y="380686"/>
                      <a:pt x="232181" y="445551"/>
                    </a:cubicBezTo>
                    <a:lnTo>
                      <a:pt x="261728" y="525656"/>
                    </a:lnTo>
                    <a:cubicBezTo>
                      <a:pt x="262833" y="528666"/>
                      <a:pt x="265710" y="530666"/>
                      <a:pt x="268919" y="530666"/>
                    </a:cubicBezTo>
                    <a:cubicBezTo>
                      <a:pt x="272129" y="530666"/>
                      <a:pt x="275006" y="528666"/>
                      <a:pt x="276111" y="525656"/>
                    </a:cubicBezTo>
                    <a:lnTo>
                      <a:pt x="305667" y="445541"/>
                    </a:lnTo>
                    <a:cubicBezTo>
                      <a:pt x="329584" y="380676"/>
                      <a:pt x="380705" y="329555"/>
                      <a:pt x="445570" y="305648"/>
                    </a:cubicBezTo>
                    <a:lnTo>
                      <a:pt x="525685" y="276092"/>
                    </a:lnTo>
                    <a:cubicBezTo>
                      <a:pt x="528695" y="274987"/>
                      <a:pt x="530695" y="272110"/>
                      <a:pt x="530695" y="268900"/>
                    </a:cubicBezTo>
                    <a:cubicBezTo>
                      <a:pt x="530695" y="265690"/>
                      <a:pt x="528695" y="262814"/>
                      <a:pt x="525675" y="261709"/>
                    </a:cubicBezTo>
                    <a:close/>
                  </a:path>
                </a:pathLst>
              </a:custGeom>
              <a:grpFill/>
              <a:ln w="9525" cap="flat">
                <a:noFill/>
                <a:prstDash val="solid"/>
                <a:miter/>
              </a:ln>
            </p:spPr>
            <p:txBody>
              <a:bodyPr rtlCol="1" anchor="ctr"/>
              <a:lstStyle/>
              <a:p>
                <a:endParaRPr lang="he-IL"/>
              </a:p>
            </p:txBody>
          </p:sp>
        </p:grpSp>
      </p:grpSp>
      <p:sp>
        <p:nvSpPr>
          <p:cNvPr id="231" name="מלבן 230">
            <a:extLst>
              <a:ext uri="{FF2B5EF4-FFF2-40B4-BE49-F238E27FC236}">
                <a16:creationId xmlns:a16="http://schemas.microsoft.com/office/drawing/2014/main" id="{E704D276-9137-4A25-9B2F-2FB1E9BC7C6F}"/>
              </a:ext>
            </a:extLst>
          </p:cNvPr>
          <p:cNvSpPr/>
          <p:nvPr/>
        </p:nvSpPr>
        <p:spPr>
          <a:xfrm>
            <a:off x="2844683" y="6690223"/>
            <a:ext cx="1833444" cy="30320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232" name="מלבן 231">
            <a:extLst>
              <a:ext uri="{FF2B5EF4-FFF2-40B4-BE49-F238E27FC236}">
                <a16:creationId xmlns:a16="http://schemas.microsoft.com/office/drawing/2014/main" id="{75921074-1512-4B23-8625-206082498B31}"/>
              </a:ext>
            </a:extLst>
          </p:cNvPr>
          <p:cNvSpPr/>
          <p:nvPr/>
        </p:nvSpPr>
        <p:spPr>
          <a:xfrm>
            <a:off x="4738811" y="6690222"/>
            <a:ext cx="1833444" cy="302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233" name="מלבן 232">
            <a:extLst>
              <a:ext uri="{FF2B5EF4-FFF2-40B4-BE49-F238E27FC236}">
                <a16:creationId xmlns:a16="http://schemas.microsoft.com/office/drawing/2014/main" id="{498638E4-12FB-4449-8F5A-340DB01F64E8}"/>
              </a:ext>
            </a:extLst>
          </p:cNvPr>
          <p:cNvSpPr/>
          <p:nvPr/>
        </p:nvSpPr>
        <p:spPr>
          <a:xfrm>
            <a:off x="950537" y="6690222"/>
            <a:ext cx="1833464" cy="302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grpSp>
        <p:nvGrpSpPr>
          <p:cNvPr id="234" name="קבוצה 233">
            <a:extLst>
              <a:ext uri="{FF2B5EF4-FFF2-40B4-BE49-F238E27FC236}">
                <a16:creationId xmlns:a16="http://schemas.microsoft.com/office/drawing/2014/main" id="{1B2C223F-9B1B-45ED-B876-ABE45AF2390F}"/>
              </a:ext>
            </a:extLst>
          </p:cNvPr>
          <p:cNvGrpSpPr/>
          <p:nvPr/>
        </p:nvGrpSpPr>
        <p:grpSpPr>
          <a:xfrm>
            <a:off x="5366567" y="7042136"/>
            <a:ext cx="575167" cy="575167"/>
            <a:chOff x="3447483" y="9860871"/>
            <a:chExt cx="664709" cy="664709"/>
          </a:xfrm>
        </p:grpSpPr>
        <p:sp>
          <p:nvSpPr>
            <p:cNvPr id="235" name="אליפסה 234">
              <a:extLst>
                <a:ext uri="{FF2B5EF4-FFF2-40B4-BE49-F238E27FC236}">
                  <a16:creationId xmlns:a16="http://schemas.microsoft.com/office/drawing/2014/main" id="{C82C0729-F392-4E0D-B71B-04D7B32B741A}"/>
                </a:ext>
              </a:extLst>
            </p:cNvPr>
            <p:cNvSpPr/>
            <p:nvPr/>
          </p:nvSpPr>
          <p:spPr>
            <a:xfrm>
              <a:off x="3447483" y="9860871"/>
              <a:ext cx="664709" cy="6647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36" name="גרפיקה 7">
              <a:extLst>
                <a:ext uri="{FF2B5EF4-FFF2-40B4-BE49-F238E27FC236}">
                  <a16:creationId xmlns:a16="http://schemas.microsoft.com/office/drawing/2014/main" id="{15922661-B413-4CF7-A9BF-4A84A1728CA4}"/>
                </a:ext>
              </a:extLst>
            </p:cNvPr>
            <p:cNvGrpSpPr/>
            <p:nvPr/>
          </p:nvGrpSpPr>
          <p:grpSpPr>
            <a:xfrm>
              <a:off x="3483348" y="9896736"/>
              <a:ext cx="592977" cy="592977"/>
              <a:chOff x="1990566" y="3556635"/>
              <a:chExt cx="3571875" cy="3571875"/>
            </a:xfrm>
          </p:grpSpPr>
          <p:sp>
            <p:nvSpPr>
              <p:cNvPr id="237" name="צורה חופשית: צורה 236">
                <a:extLst>
                  <a:ext uri="{FF2B5EF4-FFF2-40B4-BE49-F238E27FC236}">
                    <a16:creationId xmlns:a16="http://schemas.microsoft.com/office/drawing/2014/main" id="{3F59F530-DC88-46F3-B04A-ACECB6CAB5EA}"/>
                  </a:ext>
                </a:extLst>
              </p:cNvPr>
              <p:cNvSpPr/>
              <p:nvPr/>
            </p:nvSpPr>
            <p:spPr>
              <a:xfrm>
                <a:off x="1990566" y="3556635"/>
                <a:ext cx="3571875" cy="3571875"/>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bg1">
                  <a:lumMod val="65000"/>
                </a:schemeClr>
              </a:solidFill>
              <a:ln w="9525" cap="flat">
                <a:noFill/>
                <a:prstDash val="solid"/>
                <a:miter/>
              </a:ln>
            </p:spPr>
            <p:txBody>
              <a:bodyPr rtlCol="1" anchor="ctr"/>
              <a:lstStyle/>
              <a:p>
                <a:endParaRPr lang="he-IL"/>
              </a:p>
            </p:txBody>
          </p:sp>
          <p:sp>
            <p:nvSpPr>
              <p:cNvPr id="238" name="צורה חופשית: צורה 237">
                <a:extLst>
                  <a:ext uri="{FF2B5EF4-FFF2-40B4-BE49-F238E27FC236}">
                    <a16:creationId xmlns:a16="http://schemas.microsoft.com/office/drawing/2014/main" id="{5670C06B-F776-4F0B-B2BA-A5D36A4A6DEB}"/>
                  </a:ext>
                </a:extLst>
              </p:cNvPr>
              <p:cNvSpPr/>
              <p:nvPr/>
            </p:nvSpPr>
            <p:spPr>
              <a:xfrm>
                <a:off x="2151891" y="3728760"/>
                <a:ext cx="3257550" cy="3257550"/>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a:p>
            </p:txBody>
          </p:sp>
          <p:sp>
            <p:nvSpPr>
              <p:cNvPr id="239" name="צורה חופשית: צורה 238">
                <a:extLst>
                  <a:ext uri="{FF2B5EF4-FFF2-40B4-BE49-F238E27FC236}">
                    <a16:creationId xmlns:a16="http://schemas.microsoft.com/office/drawing/2014/main" id="{56E71FE5-6BDF-42A3-88E8-0BB1F7BDBDCE}"/>
                  </a:ext>
                </a:extLst>
              </p:cNvPr>
              <p:cNvSpPr/>
              <p:nvPr/>
            </p:nvSpPr>
            <p:spPr>
              <a:xfrm>
                <a:off x="2425376" y="3991445"/>
                <a:ext cx="2700340" cy="2700340"/>
              </a:xfrm>
              <a:custGeom>
                <a:avLst/>
                <a:gdLst>
                  <a:gd name="connsiteX0" fmla="*/ 695801 w 1828800"/>
                  <a:gd name="connsiteY0" fmla="*/ 1139666 h 1828800"/>
                  <a:gd name="connsiteX1" fmla="*/ 917734 w 1828800"/>
                  <a:gd name="connsiteY1" fmla="*/ 1828324 h 1828800"/>
                  <a:gd name="connsiteX2" fmla="*/ 1139666 w 1828800"/>
                  <a:gd name="connsiteY2" fmla="*/ 1139666 h 1828800"/>
                  <a:gd name="connsiteX3" fmla="*/ 1828324 w 1828800"/>
                  <a:gd name="connsiteY3" fmla="*/ 917734 h 1828800"/>
                  <a:gd name="connsiteX4" fmla="*/ 1139666 w 1828800"/>
                  <a:gd name="connsiteY4" fmla="*/ 695801 h 1828800"/>
                  <a:gd name="connsiteX5" fmla="*/ 917734 w 1828800"/>
                  <a:gd name="connsiteY5" fmla="*/ 7144 h 1828800"/>
                  <a:gd name="connsiteX6" fmla="*/ 695801 w 1828800"/>
                  <a:gd name="connsiteY6" fmla="*/ 695801 h 1828800"/>
                  <a:gd name="connsiteX7" fmla="*/ 7144 w 1828800"/>
                  <a:gd name="connsiteY7" fmla="*/ 91773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695801" y="1139666"/>
                    </a:moveTo>
                    <a:lnTo>
                      <a:pt x="917734" y="1828324"/>
                    </a:lnTo>
                    <a:lnTo>
                      <a:pt x="1139666" y="1139666"/>
                    </a:lnTo>
                    <a:lnTo>
                      <a:pt x="1828324" y="917734"/>
                    </a:lnTo>
                    <a:lnTo>
                      <a:pt x="1139666" y="695801"/>
                    </a:lnTo>
                    <a:lnTo>
                      <a:pt x="917734" y="7144"/>
                    </a:lnTo>
                    <a:lnTo>
                      <a:pt x="695801" y="695801"/>
                    </a:lnTo>
                    <a:lnTo>
                      <a:pt x="7144" y="917734"/>
                    </a:lnTo>
                    <a:close/>
                  </a:path>
                </a:pathLst>
              </a:custGeom>
              <a:solidFill>
                <a:srgbClr val="CED5E0"/>
              </a:solidFill>
              <a:ln w="9525" cap="flat">
                <a:noFill/>
                <a:prstDash val="solid"/>
                <a:miter/>
              </a:ln>
            </p:spPr>
            <p:txBody>
              <a:bodyPr rtlCol="1" anchor="ctr"/>
              <a:lstStyle/>
              <a:p>
                <a:endParaRPr lang="he-IL"/>
              </a:p>
            </p:txBody>
          </p:sp>
          <p:sp>
            <p:nvSpPr>
              <p:cNvPr id="240" name="צורה חופשית: צורה 239">
                <a:extLst>
                  <a:ext uri="{FF2B5EF4-FFF2-40B4-BE49-F238E27FC236}">
                    <a16:creationId xmlns:a16="http://schemas.microsoft.com/office/drawing/2014/main" id="{A9C9CB7B-4329-4AB6-B9EA-4D82DA7FC35B}"/>
                  </a:ext>
                </a:extLst>
              </p:cNvPr>
              <p:cNvSpPr/>
              <p:nvPr/>
            </p:nvSpPr>
            <p:spPr>
              <a:xfrm>
                <a:off x="2816635" y="4392944"/>
                <a:ext cx="1919743" cy="1919743"/>
              </a:xfrm>
              <a:custGeom>
                <a:avLst/>
                <a:gdLst>
                  <a:gd name="connsiteX0" fmla="*/ 570071 w 1666875"/>
                  <a:gd name="connsiteY0" fmla="*/ 570071 h 1666875"/>
                  <a:gd name="connsiteX1" fmla="*/ 7144 w 1666875"/>
                  <a:gd name="connsiteY1" fmla="*/ 1668304 h 1666875"/>
                  <a:gd name="connsiteX2" fmla="*/ 1105376 w 1666875"/>
                  <a:gd name="connsiteY2" fmla="*/ 1105376 h 1666875"/>
                  <a:gd name="connsiteX3" fmla="*/ 1668304 w 1666875"/>
                  <a:gd name="connsiteY3" fmla="*/ 7144 h 1666875"/>
                </a:gdLst>
                <a:ahLst/>
                <a:cxnLst>
                  <a:cxn ang="0">
                    <a:pos x="connsiteX0" y="connsiteY0"/>
                  </a:cxn>
                  <a:cxn ang="0">
                    <a:pos x="connsiteX1" y="connsiteY1"/>
                  </a:cxn>
                  <a:cxn ang="0">
                    <a:pos x="connsiteX2" y="connsiteY2"/>
                  </a:cxn>
                  <a:cxn ang="0">
                    <a:pos x="connsiteX3" y="connsiteY3"/>
                  </a:cxn>
                </a:cxnLst>
                <a:rect l="l" t="t" r="r" b="b"/>
                <a:pathLst>
                  <a:path w="1666875" h="1666875">
                    <a:moveTo>
                      <a:pt x="570071" y="570071"/>
                    </a:moveTo>
                    <a:lnTo>
                      <a:pt x="7144" y="1668304"/>
                    </a:lnTo>
                    <a:lnTo>
                      <a:pt x="1105376" y="1105376"/>
                    </a:lnTo>
                    <a:lnTo>
                      <a:pt x="1668304" y="7144"/>
                    </a:lnTo>
                    <a:close/>
                  </a:path>
                </a:pathLst>
              </a:custGeom>
              <a:solidFill>
                <a:schemeClr val="tx2">
                  <a:lumMod val="60000"/>
                  <a:lumOff val="40000"/>
                </a:schemeClr>
              </a:solidFill>
              <a:ln w="9525" cap="flat">
                <a:noFill/>
                <a:prstDash val="solid"/>
                <a:miter/>
              </a:ln>
            </p:spPr>
            <p:txBody>
              <a:bodyPr rtlCol="1" anchor="ctr"/>
              <a:lstStyle/>
              <a:p>
                <a:endParaRPr lang="he-IL"/>
              </a:p>
            </p:txBody>
          </p:sp>
          <p:sp>
            <p:nvSpPr>
              <p:cNvPr id="241" name="צורה חופשית: צורה 240">
                <a:extLst>
                  <a:ext uri="{FF2B5EF4-FFF2-40B4-BE49-F238E27FC236}">
                    <a16:creationId xmlns:a16="http://schemas.microsoft.com/office/drawing/2014/main" id="{F58AABD0-4997-4D1D-A379-3D1021A31C9D}"/>
                  </a:ext>
                </a:extLst>
              </p:cNvPr>
              <p:cNvSpPr/>
              <p:nvPr/>
            </p:nvSpPr>
            <p:spPr>
              <a:xfrm>
                <a:off x="3624103" y="5190172"/>
                <a:ext cx="304800" cy="304800"/>
              </a:xfrm>
              <a:custGeom>
                <a:avLst/>
                <a:gdLst>
                  <a:gd name="connsiteX0" fmla="*/ 304324 w 304800"/>
                  <a:gd name="connsiteY0" fmla="*/ 155734 h 304800"/>
                  <a:gd name="connsiteX1" fmla="*/ 155734 w 304800"/>
                  <a:gd name="connsiteY1" fmla="*/ 304324 h 304800"/>
                  <a:gd name="connsiteX2" fmla="*/ 7144 w 304800"/>
                  <a:gd name="connsiteY2" fmla="*/ 155734 h 304800"/>
                  <a:gd name="connsiteX3" fmla="*/ 155734 w 304800"/>
                  <a:gd name="connsiteY3" fmla="*/ 7144 h 304800"/>
                  <a:gd name="connsiteX4" fmla="*/ 304324 w 304800"/>
                  <a:gd name="connsiteY4" fmla="*/ 155734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324" y="155734"/>
                    </a:moveTo>
                    <a:cubicBezTo>
                      <a:pt x="304324" y="237798"/>
                      <a:pt x="237798" y="304324"/>
                      <a:pt x="155734" y="304324"/>
                    </a:cubicBezTo>
                    <a:cubicBezTo>
                      <a:pt x="73670" y="304324"/>
                      <a:pt x="7144" y="237798"/>
                      <a:pt x="7144" y="155734"/>
                    </a:cubicBezTo>
                    <a:cubicBezTo>
                      <a:pt x="7144" y="73670"/>
                      <a:pt x="73670" y="7144"/>
                      <a:pt x="155734" y="7144"/>
                    </a:cubicBezTo>
                    <a:cubicBezTo>
                      <a:pt x="237798" y="7144"/>
                      <a:pt x="304324" y="73670"/>
                      <a:pt x="304324" y="155734"/>
                    </a:cubicBezTo>
                    <a:close/>
                  </a:path>
                </a:pathLst>
              </a:custGeom>
              <a:solidFill>
                <a:srgbClr val="324A5E"/>
              </a:solidFill>
              <a:ln w="9525" cap="flat">
                <a:noFill/>
                <a:prstDash val="solid"/>
                <a:miter/>
              </a:ln>
            </p:spPr>
            <p:txBody>
              <a:bodyPr rtlCol="1" anchor="ctr"/>
              <a:lstStyle/>
              <a:p>
                <a:endParaRPr lang="he-IL"/>
              </a:p>
            </p:txBody>
          </p:sp>
        </p:grpSp>
      </p:grpSp>
      <p:grpSp>
        <p:nvGrpSpPr>
          <p:cNvPr id="242" name="קבוצה 241">
            <a:extLst>
              <a:ext uri="{FF2B5EF4-FFF2-40B4-BE49-F238E27FC236}">
                <a16:creationId xmlns:a16="http://schemas.microsoft.com/office/drawing/2014/main" id="{D188AD2B-13C4-4BCE-B3F7-1E183689FFD7}"/>
              </a:ext>
            </a:extLst>
          </p:cNvPr>
          <p:cNvGrpSpPr/>
          <p:nvPr/>
        </p:nvGrpSpPr>
        <p:grpSpPr>
          <a:xfrm>
            <a:off x="4054768" y="7075795"/>
            <a:ext cx="309562" cy="309561"/>
            <a:chOff x="4112190" y="10002852"/>
            <a:chExt cx="357754" cy="357754"/>
          </a:xfrm>
        </p:grpSpPr>
        <p:sp>
          <p:nvSpPr>
            <p:cNvPr id="243" name="אליפסה 242">
              <a:extLst>
                <a:ext uri="{FF2B5EF4-FFF2-40B4-BE49-F238E27FC236}">
                  <a16:creationId xmlns:a16="http://schemas.microsoft.com/office/drawing/2014/main" id="{61FAD402-C6E9-4448-85A8-2A6DB89E2218}"/>
                </a:ext>
              </a:extLst>
            </p:cNvPr>
            <p:cNvSpPr/>
            <p:nvPr/>
          </p:nvSpPr>
          <p:spPr>
            <a:xfrm>
              <a:off x="4112190" y="10002852"/>
              <a:ext cx="357754" cy="35775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4" name="צורה חופשית: צורה 243">
              <a:extLst>
                <a:ext uri="{FF2B5EF4-FFF2-40B4-BE49-F238E27FC236}">
                  <a16:creationId xmlns:a16="http://schemas.microsoft.com/office/drawing/2014/main" id="{99363E6C-C234-4FBF-9740-4EDED0DA7A65}"/>
                </a:ext>
              </a:extLst>
            </p:cNvPr>
            <p:cNvSpPr/>
            <p:nvPr/>
          </p:nvSpPr>
          <p:spPr>
            <a:xfrm>
              <a:off x="4131921" y="10022583"/>
              <a:ext cx="318293" cy="318293"/>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bg1">
                <a:lumMod val="65000"/>
              </a:schemeClr>
            </a:solidFill>
            <a:ln w="9525" cap="flat">
              <a:noFill/>
              <a:prstDash val="solid"/>
              <a:miter/>
            </a:ln>
          </p:spPr>
          <p:txBody>
            <a:bodyPr rtlCol="1" anchor="ctr"/>
            <a:lstStyle/>
            <a:p>
              <a:endParaRPr lang="he-IL"/>
            </a:p>
          </p:txBody>
        </p:sp>
        <p:sp>
          <p:nvSpPr>
            <p:cNvPr id="245" name="צורה חופשית: צורה 244">
              <a:extLst>
                <a:ext uri="{FF2B5EF4-FFF2-40B4-BE49-F238E27FC236}">
                  <a16:creationId xmlns:a16="http://schemas.microsoft.com/office/drawing/2014/main" id="{4BEC54C6-E40C-4A2A-AAF2-9FE5BE5C500C}"/>
                </a:ext>
              </a:extLst>
            </p:cNvPr>
            <p:cNvSpPr/>
            <p:nvPr/>
          </p:nvSpPr>
          <p:spPr>
            <a:xfrm>
              <a:off x="4150449" y="10041112"/>
              <a:ext cx="281235" cy="281235"/>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a:p>
          </p:txBody>
        </p:sp>
        <p:sp>
          <p:nvSpPr>
            <p:cNvPr id="246" name="Freeform 976">
              <a:extLst>
                <a:ext uri="{FF2B5EF4-FFF2-40B4-BE49-F238E27FC236}">
                  <a16:creationId xmlns:a16="http://schemas.microsoft.com/office/drawing/2014/main" id="{7926257D-85B0-4DA9-A367-543BD5B7B508}"/>
                </a:ext>
              </a:extLst>
            </p:cNvPr>
            <p:cNvSpPr>
              <a:spLocks noChangeAspect="1"/>
            </p:cNvSpPr>
            <p:nvPr/>
          </p:nvSpPr>
          <p:spPr bwMode="auto">
            <a:xfrm>
              <a:off x="4246242" y="10122454"/>
              <a:ext cx="105447" cy="118229"/>
            </a:xfrm>
            <a:custGeom>
              <a:avLst/>
              <a:gdLst>
                <a:gd name="T0" fmla="*/ 52 w 53"/>
                <a:gd name="T1" fmla="*/ 31 h 59"/>
                <a:gd name="T2" fmla="*/ 2 w 53"/>
                <a:gd name="T3" fmla="*/ 59 h 59"/>
                <a:gd name="T4" fmla="*/ 1 w 53"/>
                <a:gd name="T5" fmla="*/ 59 h 59"/>
                <a:gd name="T6" fmla="*/ 0 w 53"/>
                <a:gd name="T7" fmla="*/ 58 h 59"/>
                <a:gd name="T8" fmla="*/ 0 w 53"/>
                <a:gd name="T9" fmla="*/ 2 h 59"/>
                <a:gd name="T10" fmla="*/ 1 w 53"/>
                <a:gd name="T11" fmla="*/ 0 h 59"/>
                <a:gd name="T12" fmla="*/ 2 w 53"/>
                <a:gd name="T13" fmla="*/ 0 h 59"/>
                <a:gd name="T14" fmla="*/ 52 w 53"/>
                <a:gd name="T15" fmla="*/ 28 h 59"/>
                <a:gd name="T16" fmla="*/ 53 w 53"/>
                <a:gd name="T17" fmla="*/ 30 h 59"/>
                <a:gd name="T18" fmla="*/ 52 w 53"/>
                <a:gd name="T19"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9">
                  <a:moveTo>
                    <a:pt x="52" y="31"/>
                  </a:moveTo>
                  <a:cubicBezTo>
                    <a:pt x="2" y="59"/>
                    <a:pt x="2" y="59"/>
                    <a:pt x="2" y="59"/>
                  </a:cubicBezTo>
                  <a:cubicBezTo>
                    <a:pt x="1" y="59"/>
                    <a:pt x="1" y="59"/>
                    <a:pt x="1" y="59"/>
                  </a:cubicBezTo>
                  <a:cubicBezTo>
                    <a:pt x="0" y="59"/>
                    <a:pt x="0" y="58"/>
                    <a:pt x="0" y="58"/>
                  </a:cubicBezTo>
                  <a:cubicBezTo>
                    <a:pt x="0" y="2"/>
                    <a:pt x="0" y="2"/>
                    <a:pt x="0" y="2"/>
                  </a:cubicBezTo>
                  <a:cubicBezTo>
                    <a:pt x="0" y="1"/>
                    <a:pt x="0" y="1"/>
                    <a:pt x="1" y="0"/>
                  </a:cubicBezTo>
                  <a:cubicBezTo>
                    <a:pt x="1" y="0"/>
                    <a:pt x="1" y="0"/>
                    <a:pt x="2" y="0"/>
                  </a:cubicBezTo>
                  <a:cubicBezTo>
                    <a:pt x="52" y="28"/>
                    <a:pt x="52" y="28"/>
                    <a:pt x="52" y="28"/>
                  </a:cubicBezTo>
                  <a:cubicBezTo>
                    <a:pt x="53" y="29"/>
                    <a:pt x="53" y="29"/>
                    <a:pt x="53" y="30"/>
                  </a:cubicBezTo>
                  <a:cubicBezTo>
                    <a:pt x="53" y="30"/>
                    <a:pt x="53" y="30"/>
                    <a:pt x="52" y="31"/>
                  </a:cubicBezTo>
                  <a:close/>
                </a:path>
              </a:pathLst>
            </a:custGeom>
            <a:noFill/>
            <a:ln>
              <a:solidFill>
                <a:srgbClr val="A6A6A6"/>
              </a:solidFill>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47" name="קבוצה 246">
            <a:extLst>
              <a:ext uri="{FF2B5EF4-FFF2-40B4-BE49-F238E27FC236}">
                <a16:creationId xmlns:a16="http://schemas.microsoft.com/office/drawing/2014/main" id="{07F844AD-30FF-42C4-B73E-75668403E4FC}"/>
              </a:ext>
            </a:extLst>
          </p:cNvPr>
          <p:cNvGrpSpPr/>
          <p:nvPr/>
        </p:nvGrpSpPr>
        <p:grpSpPr>
          <a:xfrm>
            <a:off x="3172972" y="7075795"/>
            <a:ext cx="309562" cy="309561"/>
            <a:chOff x="3093117" y="9996522"/>
            <a:chExt cx="357754" cy="357754"/>
          </a:xfrm>
        </p:grpSpPr>
        <p:sp>
          <p:nvSpPr>
            <p:cNvPr id="248" name="אליפסה 247">
              <a:extLst>
                <a:ext uri="{FF2B5EF4-FFF2-40B4-BE49-F238E27FC236}">
                  <a16:creationId xmlns:a16="http://schemas.microsoft.com/office/drawing/2014/main" id="{E9D0FC2A-6A7A-4F6F-9E7B-8410EC3C3460}"/>
                </a:ext>
              </a:extLst>
            </p:cNvPr>
            <p:cNvSpPr/>
            <p:nvPr/>
          </p:nvSpPr>
          <p:spPr>
            <a:xfrm>
              <a:off x="3093117" y="9996522"/>
              <a:ext cx="357754" cy="35775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9" name="צורה חופשית: צורה 248">
              <a:extLst>
                <a:ext uri="{FF2B5EF4-FFF2-40B4-BE49-F238E27FC236}">
                  <a16:creationId xmlns:a16="http://schemas.microsoft.com/office/drawing/2014/main" id="{0E1FA5CD-E309-4013-A36A-D43F24BE3712}"/>
                </a:ext>
              </a:extLst>
            </p:cNvPr>
            <p:cNvSpPr/>
            <p:nvPr/>
          </p:nvSpPr>
          <p:spPr>
            <a:xfrm>
              <a:off x="3112848" y="10016253"/>
              <a:ext cx="318293" cy="318293"/>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bg1">
                <a:lumMod val="65000"/>
              </a:schemeClr>
            </a:solidFill>
            <a:ln w="9525" cap="flat">
              <a:noFill/>
              <a:prstDash val="solid"/>
              <a:miter/>
            </a:ln>
          </p:spPr>
          <p:txBody>
            <a:bodyPr rtlCol="1" anchor="ctr"/>
            <a:lstStyle/>
            <a:p>
              <a:endParaRPr lang="he-IL"/>
            </a:p>
          </p:txBody>
        </p:sp>
        <p:sp>
          <p:nvSpPr>
            <p:cNvPr id="250" name="צורה חופשית: צורה 249">
              <a:extLst>
                <a:ext uri="{FF2B5EF4-FFF2-40B4-BE49-F238E27FC236}">
                  <a16:creationId xmlns:a16="http://schemas.microsoft.com/office/drawing/2014/main" id="{85A1D304-F325-434B-9DC8-DDE232050837}"/>
                </a:ext>
              </a:extLst>
            </p:cNvPr>
            <p:cNvSpPr/>
            <p:nvPr/>
          </p:nvSpPr>
          <p:spPr>
            <a:xfrm>
              <a:off x="3131376" y="10034782"/>
              <a:ext cx="281235" cy="281235"/>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a:p>
          </p:txBody>
        </p:sp>
        <p:sp>
          <p:nvSpPr>
            <p:cNvPr id="251" name="Freeform 976">
              <a:extLst>
                <a:ext uri="{FF2B5EF4-FFF2-40B4-BE49-F238E27FC236}">
                  <a16:creationId xmlns:a16="http://schemas.microsoft.com/office/drawing/2014/main" id="{1AA49217-1AB0-473B-AF7E-0FC18FCCC6B4}"/>
                </a:ext>
              </a:extLst>
            </p:cNvPr>
            <p:cNvSpPr>
              <a:spLocks noChangeAspect="1"/>
            </p:cNvSpPr>
            <p:nvPr/>
          </p:nvSpPr>
          <p:spPr bwMode="auto">
            <a:xfrm flipH="1">
              <a:off x="3170000" y="10082472"/>
              <a:ext cx="165762" cy="185855"/>
            </a:xfrm>
            <a:custGeom>
              <a:avLst/>
              <a:gdLst>
                <a:gd name="T0" fmla="*/ 52 w 53"/>
                <a:gd name="T1" fmla="*/ 31 h 59"/>
                <a:gd name="T2" fmla="*/ 2 w 53"/>
                <a:gd name="T3" fmla="*/ 59 h 59"/>
                <a:gd name="T4" fmla="*/ 1 w 53"/>
                <a:gd name="T5" fmla="*/ 59 h 59"/>
                <a:gd name="T6" fmla="*/ 0 w 53"/>
                <a:gd name="T7" fmla="*/ 58 h 59"/>
                <a:gd name="T8" fmla="*/ 0 w 53"/>
                <a:gd name="T9" fmla="*/ 2 h 59"/>
                <a:gd name="T10" fmla="*/ 1 w 53"/>
                <a:gd name="T11" fmla="*/ 0 h 59"/>
                <a:gd name="T12" fmla="*/ 2 w 53"/>
                <a:gd name="T13" fmla="*/ 0 h 59"/>
                <a:gd name="T14" fmla="*/ 52 w 53"/>
                <a:gd name="T15" fmla="*/ 28 h 59"/>
                <a:gd name="T16" fmla="*/ 53 w 53"/>
                <a:gd name="T17" fmla="*/ 30 h 59"/>
                <a:gd name="T18" fmla="*/ 52 w 53"/>
                <a:gd name="T19"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9">
                  <a:moveTo>
                    <a:pt x="52" y="31"/>
                  </a:moveTo>
                  <a:cubicBezTo>
                    <a:pt x="2" y="59"/>
                    <a:pt x="2" y="59"/>
                    <a:pt x="2" y="59"/>
                  </a:cubicBezTo>
                  <a:cubicBezTo>
                    <a:pt x="1" y="59"/>
                    <a:pt x="1" y="59"/>
                    <a:pt x="1" y="59"/>
                  </a:cubicBezTo>
                  <a:cubicBezTo>
                    <a:pt x="0" y="59"/>
                    <a:pt x="0" y="58"/>
                    <a:pt x="0" y="58"/>
                  </a:cubicBezTo>
                  <a:cubicBezTo>
                    <a:pt x="0" y="2"/>
                    <a:pt x="0" y="2"/>
                    <a:pt x="0" y="2"/>
                  </a:cubicBezTo>
                  <a:cubicBezTo>
                    <a:pt x="0" y="1"/>
                    <a:pt x="0" y="1"/>
                    <a:pt x="1" y="0"/>
                  </a:cubicBezTo>
                  <a:cubicBezTo>
                    <a:pt x="1" y="0"/>
                    <a:pt x="1" y="0"/>
                    <a:pt x="2" y="0"/>
                  </a:cubicBezTo>
                  <a:cubicBezTo>
                    <a:pt x="52" y="28"/>
                    <a:pt x="52" y="28"/>
                    <a:pt x="52" y="28"/>
                  </a:cubicBezTo>
                  <a:cubicBezTo>
                    <a:pt x="53" y="29"/>
                    <a:pt x="53" y="29"/>
                    <a:pt x="53" y="30"/>
                  </a:cubicBezTo>
                  <a:cubicBezTo>
                    <a:pt x="53" y="30"/>
                    <a:pt x="53" y="30"/>
                    <a:pt x="52" y="3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52" name="TextBox 251">
            <a:extLst>
              <a:ext uri="{FF2B5EF4-FFF2-40B4-BE49-F238E27FC236}">
                <a16:creationId xmlns:a16="http://schemas.microsoft.com/office/drawing/2014/main" id="{882FD9F6-5049-4FC7-97AC-A2FC524AFCE3}"/>
              </a:ext>
            </a:extLst>
          </p:cNvPr>
          <p:cNvSpPr txBox="1"/>
          <p:nvPr/>
        </p:nvSpPr>
        <p:spPr>
          <a:xfrm>
            <a:off x="4733540" y="7848483"/>
            <a:ext cx="1833444" cy="1077731"/>
          </a:xfrm>
          <a:prstGeom prst="rect">
            <a:avLst/>
          </a:prstGeom>
          <a:noFill/>
        </p:spPr>
        <p:txBody>
          <a:bodyPr wrap="square" rtlCol="1">
            <a:spAutoFit/>
          </a:bodyPr>
          <a:lstStyle/>
          <a:p>
            <a:pPr algn="ctr" rtl="1"/>
            <a:r>
              <a:rPr lang="he-IL" sz="1601" kern="0" dirty="0">
                <a:solidFill>
                  <a:srgbClr val="4D4D4D"/>
                </a:solidFill>
                <a:latin typeface="Arial Unicode MS" panose="020B0604020202020204" pitchFamily="34" charset="-128"/>
                <a:ea typeface="Arial Unicode MS" panose="020B0604020202020204" pitchFamily="34" charset="-128"/>
                <a:cs typeface="Arial Unicode MS" panose="020B0604020202020204" pitchFamily="34" charset="-128"/>
              </a:rPr>
              <a:t>לחצן </a:t>
            </a:r>
            <a:r>
              <a:rPr lang="he-IL" sz="1601" b="1" kern="0" dirty="0">
                <a:solidFill>
                  <a:srgbClr val="4D4D4D"/>
                </a:solidFill>
                <a:latin typeface="Arial Unicode MS" panose="020B0604020202020204" pitchFamily="34" charset="-128"/>
                <a:ea typeface="Arial Unicode MS" panose="020B0604020202020204" pitchFamily="34" charset="-128"/>
                <a:cs typeface="Arial Unicode MS" panose="020B0604020202020204" pitchFamily="34" charset="-128"/>
              </a:rPr>
              <a:t>מפת ההתמצאות </a:t>
            </a:r>
            <a:r>
              <a:rPr lang="he-IL" sz="1601" kern="0" dirty="0">
                <a:solidFill>
                  <a:srgbClr val="4D4D4D"/>
                </a:solidFill>
                <a:latin typeface="Arial Unicode MS" panose="020B0604020202020204" pitchFamily="34" charset="-128"/>
                <a:ea typeface="Arial Unicode MS" panose="020B0604020202020204" pitchFamily="34" charset="-128"/>
                <a:cs typeface="Arial Unicode MS" panose="020B0604020202020204" pitchFamily="34" charset="-128"/>
              </a:rPr>
              <a:t>- ממנה ניתן להגיע לכל אחד מהנושאים</a:t>
            </a:r>
          </a:p>
        </p:txBody>
      </p:sp>
      <p:sp>
        <p:nvSpPr>
          <p:cNvPr id="253" name="TextBox 252">
            <a:extLst>
              <a:ext uri="{FF2B5EF4-FFF2-40B4-BE49-F238E27FC236}">
                <a16:creationId xmlns:a16="http://schemas.microsoft.com/office/drawing/2014/main" id="{D91C24F6-A128-4DCD-95A7-CD38C991C014}"/>
              </a:ext>
            </a:extLst>
          </p:cNvPr>
          <p:cNvSpPr txBox="1"/>
          <p:nvPr/>
        </p:nvSpPr>
        <p:spPr>
          <a:xfrm>
            <a:off x="2844683" y="7874987"/>
            <a:ext cx="1838714" cy="585032"/>
          </a:xfrm>
          <a:prstGeom prst="rect">
            <a:avLst/>
          </a:prstGeom>
          <a:noFill/>
        </p:spPr>
        <p:txBody>
          <a:bodyPr wrap="square" rtlCol="1">
            <a:spAutoFit/>
          </a:bodyPr>
          <a:lstStyle/>
          <a:p>
            <a:pPr algn="ctr" rtl="1"/>
            <a:r>
              <a:rPr lang="he-IL" sz="1601" kern="0" dirty="0">
                <a:solidFill>
                  <a:srgbClr val="4D4D4D"/>
                </a:solidFill>
                <a:latin typeface="Arial Unicode MS" panose="020B0604020202020204" pitchFamily="34" charset="-128"/>
                <a:ea typeface="Arial Unicode MS" panose="020B0604020202020204" pitchFamily="34" charset="-128"/>
                <a:cs typeface="Arial Unicode MS" panose="020B0604020202020204" pitchFamily="34" charset="-128"/>
              </a:rPr>
              <a:t>לחצנים לדילוג</a:t>
            </a:r>
            <a:br>
              <a:rPr lang="en-US" sz="1601" kern="0" dirty="0">
                <a:solidFill>
                  <a:srgbClr val="4D4D4D"/>
                </a:solidFill>
                <a:latin typeface="Arial Unicode MS" panose="020B0604020202020204" pitchFamily="34" charset="-128"/>
                <a:ea typeface="Arial Unicode MS" panose="020B0604020202020204" pitchFamily="34" charset="-128"/>
                <a:cs typeface="Arial Unicode MS" panose="020B0604020202020204" pitchFamily="34" charset="-128"/>
              </a:rPr>
            </a:br>
            <a:r>
              <a:rPr lang="he-IL" sz="1601" kern="0" dirty="0">
                <a:solidFill>
                  <a:srgbClr val="4D4D4D"/>
                </a:solidFill>
                <a:latin typeface="Arial Unicode MS" panose="020B0604020202020204" pitchFamily="34" charset="-128"/>
                <a:ea typeface="Arial Unicode MS" panose="020B0604020202020204" pitchFamily="34" charset="-128"/>
                <a:cs typeface="Arial Unicode MS" panose="020B0604020202020204" pitchFamily="34" charset="-128"/>
              </a:rPr>
              <a:t>בין המסכים</a:t>
            </a:r>
          </a:p>
        </p:txBody>
      </p:sp>
      <p:sp>
        <p:nvSpPr>
          <p:cNvPr id="260" name="TextBox 259">
            <a:extLst>
              <a:ext uri="{FF2B5EF4-FFF2-40B4-BE49-F238E27FC236}">
                <a16:creationId xmlns:a16="http://schemas.microsoft.com/office/drawing/2014/main" id="{8D43E32D-C464-4961-A6D8-870DF0FD271F}"/>
              </a:ext>
            </a:extLst>
          </p:cNvPr>
          <p:cNvSpPr txBox="1"/>
          <p:nvPr/>
        </p:nvSpPr>
        <p:spPr>
          <a:xfrm>
            <a:off x="961952" y="8247229"/>
            <a:ext cx="1833444" cy="1324080"/>
          </a:xfrm>
          <a:prstGeom prst="rect">
            <a:avLst/>
          </a:prstGeom>
          <a:noFill/>
        </p:spPr>
        <p:txBody>
          <a:bodyPr wrap="square" rtlCol="1">
            <a:spAutoFit/>
          </a:bodyPr>
          <a:lstStyle/>
          <a:p>
            <a:pPr algn="ctr" rtl="1"/>
            <a:r>
              <a:rPr lang="he-IL" sz="1601" b="1" kern="0" dirty="0">
                <a:solidFill>
                  <a:srgbClr val="4D4D4D"/>
                </a:solidFill>
                <a:ea typeface="Arial Unicode MS" panose="020B0604020202020204" pitchFamily="34" charset="-128"/>
              </a:rPr>
              <a:t>לחצני הפרקים </a:t>
            </a:r>
            <a:r>
              <a:rPr lang="he-IL" sz="1601" kern="0" dirty="0">
                <a:solidFill>
                  <a:srgbClr val="4D4D4D"/>
                </a:solidFill>
                <a:latin typeface="Arial Unicode MS" panose="020B0604020202020204" pitchFamily="34" charset="-128"/>
                <a:ea typeface="Arial Unicode MS" panose="020B0604020202020204" pitchFamily="34" charset="-128"/>
                <a:cs typeface="Arial Unicode MS" panose="020B0604020202020204" pitchFamily="34" charset="-128"/>
              </a:rPr>
              <a:t>המופיעים בהתאם לפרק ומאפשרים לחזור לתפריט הייעודי של הפרק</a:t>
            </a:r>
          </a:p>
        </p:txBody>
      </p:sp>
      <p:sp>
        <p:nvSpPr>
          <p:cNvPr id="261" name="TextBox 260">
            <a:extLst>
              <a:ext uri="{FF2B5EF4-FFF2-40B4-BE49-F238E27FC236}">
                <a16:creationId xmlns:a16="http://schemas.microsoft.com/office/drawing/2014/main" id="{32C19AA2-895C-4313-A123-576A53C5F3B9}"/>
              </a:ext>
            </a:extLst>
          </p:cNvPr>
          <p:cNvSpPr txBox="1"/>
          <p:nvPr/>
        </p:nvSpPr>
        <p:spPr>
          <a:xfrm>
            <a:off x="3826777" y="7408393"/>
            <a:ext cx="779210" cy="338682"/>
          </a:xfrm>
          <a:prstGeom prst="rect">
            <a:avLst/>
          </a:prstGeom>
          <a:noFill/>
        </p:spPr>
        <p:txBody>
          <a:bodyPr wrap="square" rtlCol="1">
            <a:spAutoFit/>
          </a:bodyPr>
          <a:lstStyle/>
          <a:p>
            <a:pPr algn="ctr" rtl="1"/>
            <a:r>
              <a:rPr lang="he-IL" sz="1601" kern="0" dirty="0">
                <a:solidFill>
                  <a:srgbClr val="4D4D4D"/>
                </a:solidFill>
                <a:latin typeface="Arial Unicode MS" panose="020B0604020202020204" pitchFamily="34" charset="-128"/>
                <a:ea typeface="Arial Unicode MS" panose="020B0604020202020204" pitchFamily="34" charset="-128"/>
                <a:cs typeface="Arial Unicode MS" panose="020B0604020202020204" pitchFamily="34" charset="-128"/>
              </a:rPr>
              <a:t>אחורה</a:t>
            </a:r>
          </a:p>
        </p:txBody>
      </p:sp>
      <p:sp>
        <p:nvSpPr>
          <p:cNvPr id="262" name="TextBox 261">
            <a:extLst>
              <a:ext uri="{FF2B5EF4-FFF2-40B4-BE49-F238E27FC236}">
                <a16:creationId xmlns:a16="http://schemas.microsoft.com/office/drawing/2014/main" id="{4A914DD8-3561-444E-A1EF-68D46C1F6011}"/>
              </a:ext>
            </a:extLst>
          </p:cNvPr>
          <p:cNvSpPr txBox="1"/>
          <p:nvPr/>
        </p:nvSpPr>
        <p:spPr>
          <a:xfrm>
            <a:off x="2955981" y="7416988"/>
            <a:ext cx="779210" cy="338682"/>
          </a:xfrm>
          <a:prstGeom prst="rect">
            <a:avLst/>
          </a:prstGeom>
          <a:noFill/>
        </p:spPr>
        <p:txBody>
          <a:bodyPr wrap="square" rtlCol="1">
            <a:spAutoFit/>
          </a:bodyPr>
          <a:lstStyle/>
          <a:p>
            <a:pPr algn="ctr" rtl="1"/>
            <a:r>
              <a:rPr lang="he-IL" sz="1601" kern="0" dirty="0">
                <a:solidFill>
                  <a:srgbClr val="4D4D4D"/>
                </a:solidFill>
                <a:latin typeface="Arial Unicode MS" panose="020B0604020202020204" pitchFamily="34" charset="-128"/>
                <a:ea typeface="Arial Unicode MS" panose="020B0604020202020204" pitchFamily="34" charset="-128"/>
                <a:cs typeface="Arial Unicode MS" panose="020B0604020202020204" pitchFamily="34" charset="-128"/>
              </a:rPr>
              <a:t>קדימה</a:t>
            </a:r>
          </a:p>
        </p:txBody>
      </p:sp>
      <p:grpSp>
        <p:nvGrpSpPr>
          <p:cNvPr id="263" name="קבוצה 262">
            <a:extLst>
              <a:ext uri="{FF2B5EF4-FFF2-40B4-BE49-F238E27FC236}">
                <a16:creationId xmlns:a16="http://schemas.microsoft.com/office/drawing/2014/main" id="{4A9A9E4F-38DE-44FA-A9B9-A788CE6EAD06}"/>
              </a:ext>
            </a:extLst>
          </p:cNvPr>
          <p:cNvGrpSpPr/>
          <p:nvPr/>
        </p:nvGrpSpPr>
        <p:grpSpPr>
          <a:xfrm>
            <a:off x="2715264" y="5221089"/>
            <a:ext cx="693743" cy="567048"/>
            <a:chOff x="-1768612" y="2658663"/>
            <a:chExt cx="1619682" cy="1323885"/>
          </a:xfrm>
        </p:grpSpPr>
        <p:grpSp>
          <p:nvGrpSpPr>
            <p:cNvPr id="264" name="קבוצה 263">
              <a:extLst>
                <a:ext uri="{FF2B5EF4-FFF2-40B4-BE49-F238E27FC236}">
                  <a16:creationId xmlns:a16="http://schemas.microsoft.com/office/drawing/2014/main" id="{505B76AA-C4AD-4221-8464-45F0C6EA31EC}"/>
                </a:ext>
              </a:extLst>
            </p:cNvPr>
            <p:cNvGrpSpPr/>
            <p:nvPr/>
          </p:nvGrpSpPr>
          <p:grpSpPr>
            <a:xfrm>
              <a:off x="-1652599" y="2658663"/>
              <a:ext cx="1342711" cy="1323885"/>
              <a:chOff x="-1652599" y="2658663"/>
              <a:chExt cx="1342711" cy="1323885"/>
            </a:xfrm>
            <a:solidFill>
              <a:schemeClr val="bg1"/>
            </a:solidFill>
          </p:grpSpPr>
          <p:sp>
            <p:nvSpPr>
              <p:cNvPr id="266" name="צורה חופשית: צורה 265">
                <a:extLst>
                  <a:ext uri="{FF2B5EF4-FFF2-40B4-BE49-F238E27FC236}">
                    <a16:creationId xmlns:a16="http://schemas.microsoft.com/office/drawing/2014/main" id="{DC5E90F4-649E-4636-9BE3-FF2CDE782BD2}"/>
                  </a:ext>
                </a:extLst>
              </p:cNvPr>
              <p:cNvSpPr/>
              <p:nvPr/>
            </p:nvSpPr>
            <p:spPr>
              <a:xfrm>
                <a:off x="-1652599" y="2658663"/>
                <a:ext cx="1171546" cy="1150579"/>
              </a:xfrm>
              <a:custGeom>
                <a:avLst/>
                <a:gdLst>
                  <a:gd name="connsiteX0" fmla="*/ 1169871 w 1171545"/>
                  <a:gd name="connsiteY0" fmla="*/ 214275 h 1150578"/>
                  <a:gd name="connsiteX1" fmla="*/ 1106029 w 1171545"/>
                  <a:gd name="connsiteY1" fmla="*/ 87858 h 1150578"/>
                  <a:gd name="connsiteX2" fmla="*/ 1077854 w 1171545"/>
                  <a:gd name="connsiteY2" fmla="*/ 78593 h 1150578"/>
                  <a:gd name="connsiteX3" fmla="*/ 1068600 w 1171545"/>
                  <a:gd name="connsiteY3" fmla="*/ 106758 h 1150578"/>
                  <a:gd name="connsiteX4" fmla="*/ 1088345 w 1171545"/>
                  <a:gd name="connsiteY4" fmla="*/ 145856 h 1150578"/>
                  <a:gd name="connsiteX5" fmla="*/ 671490 w 1171545"/>
                  <a:gd name="connsiteY5" fmla="*/ 537 h 1150578"/>
                  <a:gd name="connsiteX6" fmla="*/ 197064 w 1171545"/>
                  <a:gd name="connsiteY6" fmla="*/ 197053 h 1150578"/>
                  <a:gd name="connsiteX7" fmla="*/ 537 w 1171545"/>
                  <a:gd name="connsiteY7" fmla="*/ 671490 h 1150578"/>
                  <a:gd name="connsiteX8" fmla="*/ 197064 w 1171545"/>
                  <a:gd name="connsiteY8" fmla="*/ 1145916 h 1150578"/>
                  <a:gd name="connsiteX9" fmla="*/ 211888 w 1171545"/>
                  <a:gd name="connsiteY9" fmla="*/ 1152060 h 1150578"/>
                  <a:gd name="connsiteX10" fmla="*/ 226711 w 1171545"/>
                  <a:gd name="connsiteY10" fmla="*/ 1145916 h 1150578"/>
                  <a:gd name="connsiteX11" fmla="*/ 226711 w 1171545"/>
                  <a:gd name="connsiteY11" fmla="*/ 1116266 h 1150578"/>
                  <a:gd name="connsiteX12" fmla="*/ 42472 w 1171545"/>
                  <a:gd name="connsiteY12" fmla="*/ 671490 h 1150578"/>
                  <a:gd name="connsiteX13" fmla="*/ 226714 w 1171545"/>
                  <a:gd name="connsiteY13" fmla="*/ 226704 h 1150578"/>
                  <a:gd name="connsiteX14" fmla="*/ 671490 w 1171545"/>
                  <a:gd name="connsiteY14" fmla="*/ 42472 h 1150578"/>
                  <a:gd name="connsiteX15" fmla="*/ 1062168 w 1171545"/>
                  <a:gd name="connsiteY15" fmla="*/ 178607 h 1150578"/>
                  <a:gd name="connsiteX16" fmla="*/ 1019539 w 1171545"/>
                  <a:gd name="connsiteY16" fmla="*/ 167385 h 1150578"/>
                  <a:gd name="connsiteX17" fmla="*/ 993925 w 1171545"/>
                  <a:gd name="connsiteY17" fmla="*/ 182311 h 1150578"/>
                  <a:gd name="connsiteX18" fmla="*/ 1008851 w 1171545"/>
                  <a:gd name="connsiteY18" fmla="*/ 207925 h 1150578"/>
                  <a:gd name="connsiteX19" fmla="*/ 1145814 w 1171545"/>
                  <a:gd name="connsiteY19" fmla="*/ 243994 h 1150578"/>
                  <a:gd name="connsiteX20" fmla="*/ 1151158 w 1171545"/>
                  <a:gd name="connsiteY20" fmla="*/ 244691 h 1150578"/>
                  <a:gd name="connsiteX21" fmla="*/ 1167458 w 1171545"/>
                  <a:gd name="connsiteY21" fmla="*/ 236909 h 1150578"/>
                  <a:gd name="connsiteX22" fmla="*/ 1169871 w 1171545"/>
                  <a:gd name="connsiteY22" fmla="*/ 214275 h 115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1545" h="1150578">
                    <a:moveTo>
                      <a:pt x="1169871" y="214275"/>
                    </a:moveTo>
                    <a:lnTo>
                      <a:pt x="1106029" y="87858"/>
                    </a:lnTo>
                    <a:cubicBezTo>
                      <a:pt x="1100829" y="77508"/>
                      <a:pt x="1088194" y="73320"/>
                      <a:pt x="1077854" y="78593"/>
                    </a:cubicBezTo>
                    <a:cubicBezTo>
                      <a:pt x="1067533" y="83814"/>
                      <a:pt x="1063379" y="96429"/>
                      <a:pt x="1068600" y="106758"/>
                    </a:cubicBezTo>
                    <a:lnTo>
                      <a:pt x="1088345" y="145856"/>
                    </a:lnTo>
                    <a:cubicBezTo>
                      <a:pt x="970166" y="51758"/>
                      <a:pt x="824808" y="537"/>
                      <a:pt x="671490" y="537"/>
                    </a:cubicBezTo>
                    <a:cubicBezTo>
                      <a:pt x="492264" y="537"/>
                      <a:pt x="323790" y="70330"/>
                      <a:pt x="197064" y="197053"/>
                    </a:cubicBezTo>
                    <a:cubicBezTo>
                      <a:pt x="70338" y="323777"/>
                      <a:pt x="537" y="492264"/>
                      <a:pt x="537" y="671490"/>
                    </a:cubicBezTo>
                    <a:cubicBezTo>
                      <a:pt x="537" y="850716"/>
                      <a:pt x="70340" y="1019190"/>
                      <a:pt x="197064" y="1145916"/>
                    </a:cubicBezTo>
                    <a:cubicBezTo>
                      <a:pt x="201160" y="1150013"/>
                      <a:pt x="206523" y="1152060"/>
                      <a:pt x="211888" y="1152060"/>
                    </a:cubicBezTo>
                    <a:cubicBezTo>
                      <a:pt x="217253" y="1152060"/>
                      <a:pt x="222618" y="1150013"/>
                      <a:pt x="226711" y="1145916"/>
                    </a:cubicBezTo>
                    <a:cubicBezTo>
                      <a:pt x="234902" y="1137726"/>
                      <a:pt x="234902" y="1124456"/>
                      <a:pt x="226711" y="1116266"/>
                    </a:cubicBezTo>
                    <a:cubicBezTo>
                      <a:pt x="107913" y="997465"/>
                      <a:pt x="42472" y="839514"/>
                      <a:pt x="42472" y="671490"/>
                    </a:cubicBezTo>
                    <a:cubicBezTo>
                      <a:pt x="42472" y="503466"/>
                      <a:pt x="107913" y="345504"/>
                      <a:pt x="226714" y="226704"/>
                    </a:cubicBezTo>
                    <a:cubicBezTo>
                      <a:pt x="345515" y="107903"/>
                      <a:pt x="503466" y="42472"/>
                      <a:pt x="671490" y="42472"/>
                    </a:cubicBezTo>
                    <a:cubicBezTo>
                      <a:pt x="815173" y="42472"/>
                      <a:pt x="951400" y="90458"/>
                      <a:pt x="1062168" y="178607"/>
                    </a:cubicBezTo>
                    <a:lnTo>
                      <a:pt x="1019539" y="167385"/>
                    </a:lnTo>
                    <a:cubicBezTo>
                      <a:pt x="1008358" y="164446"/>
                      <a:pt x="996873" y="171111"/>
                      <a:pt x="993925" y="182311"/>
                    </a:cubicBezTo>
                    <a:cubicBezTo>
                      <a:pt x="990976" y="193510"/>
                      <a:pt x="997652" y="204976"/>
                      <a:pt x="1008851" y="207925"/>
                    </a:cubicBezTo>
                    <a:lnTo>
                      <a:pt x="1145814" y="243994"/>
                    </a:lnTo>
                    <a:cubicBezTo>
                      <a:pt x="1147596" y="244465"/>
                      <a:pt x="1149376" y="244691"/>
                      <a:pt x="1151158" y="244691"/>
                    </a:cubicBezTo>
                    <a:cubicBezTo>
                      <a:pt x="1157383" y="244691"/>
                      <a:pt x="1163424" y="241905"/>
                      <a:pt x="1167458" y="236909"/>
                    </a:cubicBezTo>
                    <a:cubicBezTo>
                      <a:pt x="1172657" y="230501"/>
                      <a:pt x="1173598" y="221635"/>
                      <a:pt x="1169871" y="214275"/>
                    </a:cubicBezTo>
                    <a:close/>
                  </a:path>
                </a:pathLst>
              </a:custGeom>
              <a:grpFill/>
              <a:ln w="2604" cap="flat">
                <a:noFill/>
                <a:prstDash val="solid"/>
                <a:miter/>
              </a:ln>
            </p:spPr>
            <p:txBody>
              <a:bodyPr rtlCol="1" anchor="ctr"/>
              <a:lstStyle/>
              <a:p>
                <a:endParaRPr lang="he-IL" sz="800"/>
              </a:p>
            </p:txBody>
          </p:sp>
          <p:sp>
            <p:nvSpPr>
              <p:cNvPr id="267" name="צורה חופשית: צורה 266">
                <a:extLst>
                  <a:ext uri="{FF2B5EF4-FFF2-40B4-BE49-F238E27FC236}">
                    <a16:creationId xmlns:a16="http://schemas.microsoft.com/office/drawing/2014/main" id="{8D5E8AF2-5918-4207-9C0A-11DE2083FB31}"/>
                  </a:ext>
                </a:extLst>
              </p:cNvPr>
              <p:cNvSpPr/>
              <p:nvPr/>
            </p:nvSpPr>
            <p:spPr>
              <a:xfrm>
                <a:off x="-1149633" y="3917474"/>
                <a:ext cx="86490" cy="52418"/>
              </a:xfrm>
              <a:custGeom>
                <a:avLst/>
                <a:gdLst>
                  <a:gd name="connsiteX0" fmla="*/ 64280 w 86489"/>
                  <a:gd name="connsiteY0" fmla="*/ 50998 h 52418"/>
                  <a:gd name="connsiteX1" fmla="*/ 61392 w 86489"/>
                  <a:gd name="connsiteY1" fmla="*/ 50794 h 52418"/>
                  <a:gd name="connsiteX2" fmla="*/ 18700 w 86489"/>
                  <a:gd name="connsiteY2" fmla="*/ 43463 h 52418"/>
                  <a:gd name="connsiteX3" fmla="*/ 2400 w 86489"/>
                  <a:gd name="connsiteY3" fmla="*/ 18688 h 52418"/>
                  <a:gd name="connsiteX4" fmla="*/ 27176 w 86489"/>
                  <a:gd name="connsiteY4" fmla="*/ 2388 h 52418"/>
                  <a:gd name="connsiteX5" fmla="*/ 67124 w 86489"/>
                  <a:gd name="connsiteY5" fmla="*/ 9268 h 52418"/>
                  <a:gd name="connsiteX6" fmla="*/ 85019 w 86489"/>
                  <a:gd name="connsiteY6" fmla="*/ 32898 h 52418"/>
                  <a:gd name="connsiteX7" fmla="*/ 64280 w 86489"/>
                  <a:gd name="connsiteY7" fmla="*/ 50998 h 5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89" h="52418">
                    <a:moveTo>
                      <a:pt x="64280" y="50998"/>
                    </a:moveTo>
                    <a:cubicBezTo>
                      <a:pt x="63339" y="50998"/>
                      <a:pt x="62356" y="50938"/>
                      <a:pt x="61392" y="50794"/>
                    </a:cubicBezTo>
                    <a:cubicBezTo>
                      <a:pt x="47160" y="48828"/>
                      <a:pt x="32787" y="46370"/>
                      <a:pt x="18700" y="43463"/>
                    </a:cubicBezTo>
                    <a:cubicBezTo>
                      <a:pt x="7356" y="41128"/>
                      <a:pt x="68" y="30031"/>
                      <a:pt x="2400" y="18688"/>
                    </a:cubicBezTo>
                    <a:cubicBezTo>
                      <a:pt x="4736" y="7365"/>
                      <a:pt x="15670" y="95"/>
                      <a:pt x="27176" y="2388"/>
                    </a:cubicBezTo>
                    <a:cubicBezTo>
                      <a:pt x="40341" y="5111"/>
                      <a:pt x="53670" y="7405"/>
                      <a:pt x="67124" y="9268"/>
                    </a:cubicBezTo>
                    <a:cubicBezTo>
                      <a:pt x="78590" y="10846"/>
                      <a:pt x="86618" y="21432"/>
                      <a:pt x="85019" y="32898"/>
                    </a:cubicBezTo>
                    <a:cubicBezTo>
                      <a:pt x="83567" y="43403"/>
                      <a:pt x="74598" y="50998"/>
                      <a:pt x="64280" y="50998"/>
                    </a:cubicBezTo>
                    <a:close/>
                  </a:path>
                </a:pathLst>
              </a:custGeom>
              <a:grpFill/>
              <a:ln w="9525" cap="flat">
                <a:noFill/>
                <a:prstDash val="solid"/>
                <a:miter/>
              </a:ln>
            </p:spPr>
            <p:txBody>
              <a:bodyPr rtlCol="1" anchor="ctr"/>
              <a:lstStyle/>
              <a:p>
                <a:endParaRPr lang="he-IL" sz="800"/>
              </a:p>
            </p:txBody>
          </p:sp>
          <p:sp>
            <p:nvSpPr>
              <p:cNvPr id="268" name="צורה חופשית: צורה 267">
                <a:extLst>
                  <a:ext uri="{FF2B5EF4-FFF2-40B4-BE49-F238E27FC236}">
                    <a16:creationId xmlns:a16="http://schemas.microsoft.com/office/drawing/2014/main" id="{284BA491-DFAB-43C3-B53E-5BB5B8EEB212}"/>
                  </a:ext>
                </a:extLst>
              </p:cNvPr>
              <p:cNvSpPr/>
              <p:nvPr/>
            </p:nvSpPr>
            <p:spPr>
              <a:xfrm>
                <a:off x="-1279304" y="3876231"/>
                <a:ext cx="83869" cy="60281"/>
              </a:xfrm>
              <a:custGeom>
                <a:avLst/>
                <a:gdLst>
                  <a:gd name="connsiteX0" fmla="*/ 61860 w 83869"/>
                  <a:gd name="connsiteY0" fmla="*/ 59500 h 60280"/>
                  <a:gd name="connsiteX1" fmla="*/ 54694 w 83869"/>
                  <a:gd name="connsiteY1" fmla="*/ 58232 h 60280"/>
                  <a:gd name="connsiteX2" fmla="*/ 14500 w 83869"/>
                  <a:gd name="connsiteY2" fmla="*/ 42118 h 60280"/>
                  <a:gd name="connsiteX3" fmla="*/ 3749 w 83869"/>
                  <a:gd name="connsiteY3" fmla="*/ 14497 h 60280"/>
                  <a:gd name="connsiteX4" fmla="*/ 31371 w 83869"/>
                  <a:gd name="connsiteY4" fmla="*/ 3746 h 60280"/>
                  <a:gd name="connsiteX5" fmla="*/ 69025 w 83869"/>
                  <a:gd name="connsiteY5" fmla="*/ 18837 h 60280"/>
                  <a:gd name="connsiteX6" fmla="*/ 81556 w 83869"/>
                  <a:gd name="connsiteY6" fmla="*/ 45701 h 60280"/>
                  <a:gd name="connsiteX7" fmla="*/ 61860 w 83869"/>
                  <a:gd name="connsiteY7" fmla="*/ 59500 h 6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69" h="60280">
                    <a:moveTo>
                      <a:pt x="61860" y="59500"/>
                    </a:moveTo>
                    <a:cubicBezTo>
                      <a:pt x="59485" y="59500"/>
                      <a:pt x="57069" y="59091"/>
                      <a:pt x="54694" y="58232"/>
                    </a:cubicBezTo>
                    <a:cubicBezTo>
                      <a:pt x="41097" y="53297"/>
                      <a:pt x="27583" y="47871"/>
                      <a:pt x="14500" y="42118"/>
                    </a:cubicBezTo>
                    <a:cubicBezTo>
                      <a:pt x="3893" y="37472"/>
                      <a:pt x="-919" y="25083"/>
                      <a:pt x="3749" y="14497"/>
                    </a:cubicBezTo>
                    <a:cubicBezTo>
                      <a:pt x="8377" y="3911"/>
                      <a:pt x="20743" y="-922"/>
                      <a:pt x="31371" y="3746"/>
                    </a:cubicBezTo>
                    <a:cubicBezTo>
                      <a:pt x="43718" y="9171"/>
                      <a:pt x="56269" y="14187"/>
                      <a:pt x="69025" y="18837"/>
                    </a:cubicBezTo>
                    <a:cubicBezTo>
                      <a:pt x="79897" y="22789"/>
                      <a:pt x="85529" y="34809"/>
                      <a:pt x="81556" y="45701"/>
                    </a:cubicBezTo>
                    <a:cubicBezTo>
                      <a:pt x="78466" y="54219"/>
                      <a:pt x="70420" y="59500"/>
                      <a:pt x="61860" y="59500"/>
                    </a:cubicBezTo>
                    <a:close/>
                  </a:path>
                </a:pathLst>
              </a:custGeom>
              <a:grpFill/>
              <a:ln w="9525" cap="flat">
                <a:noFill/>
                <a:prstDash val="solid"/>
                <a:miter/>
              </a:ln>
            </p:spPr>
            <p:txBody>
              <a:bodyPr rtlCol="1" anchor="ctr"/>
              <a:lstStyle/>
              <a:p>
                <a:endParaRPr lang="he-IL" sz="800"/>
              </a:p>
            </p:txBody>
          </p:sp>
          <p:sp>
            <p:nvSpPr>
              <p:cNvPr id="269" name="צורה חופשית: צורה 268">
                <a:extLst>
                  <a:ext uri="{FF2B5EF4-FFF2-40B4-BE49-F238E27FC236}">
                    <a16:creationId xmlns:a16="http://schemas.microsoft.com/office/drawing/2014/main" id="{2F45D156-825F-4AEA-BA53-B92F1940C5BC}"/>
                  </a:ext>
                </a:extLst>
              </p:cNvPr>
              <p:cNvSpPr/>
              <p:nvPr/>
            </p:nvSpPr>
            <p:spPr>
              <a:xfrm>
                <a:off x="-1397399" y="3808787"/>
                <a:ext cx="78627" cy="68144"/>
              </a:xfrm>
              <a:custGeom>
                <a:avLst/>
                <a:gdLst>
                  <a:gd name="connsiteX0" fmla="*/ 57694 w 78627"/>
                  <a:gd name="connsiteY0" fmla="*/ 67279 h 68143"/>
                  <a:gd name="connsiteX1" fmla="*/ 46576 w 78627"/>
                  <a:gd name="connsiteY1" fmla="*/ 64084 h 68143"/>
                  <a:gd name="connsiteX2" fmla="*/ 10683 w 78627"/>
                  <a:gd name="connsiteY2" fmla="*/ 39943 h 68143"/>
                  <a:gd name="connsiteX3" fmla="*/ 5913 w 78627"/>
                  <a:gd name="connsiteY3" fmla="*/ 10683 h 68143"/>
                  <a:gd name="connsiteX4" fmla="*/ 35173 w 78627"/>
                  <a:gd name="connsiteY4" fmla="*/ 5913 h 68143"/>
                  <a:gd name="connsiteX5" fmla="*/ 68857 w 78627"/>
                  <a:gd name="connsiteY5" fmla="*/ 28539 h 68143"/>
                  <a:gd name="connsiteX6" fmla="*/ 75490 w 78627"/>
                  <a:gd name="connsiteY6" fmla="*/ 57451 h 68143"/>
                  <a:gd name="connsiteX7" fmla="*/ 57694 w 78627"/>
                  <a:gd name="connsiteY7" fmla="*/ 67279 h 6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27" h="68143">
                    <a:moveTo>
                      <a:pt x="57694" y="67279"/>
                    </a:moveTo>
                    <a:cubicBezTo>
                      <a:pt x="53886" y="67279"/>
                      <a:pt x="50036" y="66254"/>
                      <a:pt x="46576" y="64084"/>
                    </a:cubicBezTo>
                    <a:cubicBezTo>
                      <a:pt x="34353" y="56405"/>
                      <a:pt x="22354" y="48359"/>
                      <a:pt x="10683" y="39943"/>
                    </a:cubicBezTo>
                    <a:cubicBezTo>
                      <a:pt x="1285" y="33186"/>
                      <a:pt x="-844" y="20082"/>
                      <a:pt x="5913" y="10683"/>
                    </a:cubicBezTo>
                    <a:cubicBezTo>
                      <a:pt x="12649" y="1285"/>
                      <a:pt x="25774" y="-844"/>
                      <a:pt x="35173" y="5913"/>
                    </a:cubicBezTo>
                    <a:cubicBezTo>
                      <a:pt x="46149" y="13797"/>
                      <a:pt x="57369" y="21353"/>
                      <a:pt x="68857" y="28539"/>
                    </a:cubicBezTo>
                    <a:cubicBezTo>
                      <a:pt x="78664" y="34704"/>
                      <a:pt x="81634" y="47643"/>
                      <a:pt x="75490" y="57451"/>
                    </a:cubicBezTo>
                    <a:cubicBezTo>
                      <a:pt x="71496" y="63798"/>
                      <a:pt x="64676" y="67279"/>
                      <a:pt x="57694" y="67279"/>
                    </a:cubicBezTo>
                    <a:close/>
                  </a:path>
                </a:pathLst>
              </a:custGeom>
              <a:grpFill/>
              <a:ln w="9525" cap="flat">
                <a:noFill/>
                <a:prstDash val="solid"/>
                <a:miter/>
              </a:ln>
            </p:spPr>
            <p:txBody>
              <a:bodyPr rtlCol="1" anchor="ctr"/>
              <a:lstStyle/>
              <a:p>
                <a:endParaRPr lang="he-IL" sz="800"/>
              </a:p>
            </p:txBody>
          </p:sp>
          <p:grpSp>
            <p:nvGrpSpPr>
              <p:cNvPr id="281" name="קבוצה 280">
                <a:extLst>
                  <a:ext uri="{FF2B5EF4-FFF2-40B4-BE49-F238E27FC236}">
                    <a16:creationId xmlns:a16="http://schemas.microsoft.com/office/drawing/2014/main" id="{18DC9E59-F8C5-464B-9568-536562F2C158}"/>
                  </a:ext>
                </a:extLst>
              </p:cNvPr>
              <p:cNvGrpSpPr/>
              <p:nvPr/>
            </p:nvGrpSpPr>
            <p:grpSpPr>
              <a:xfrm>
                <a:off x="-466060" y="2942334"/>
                <a:ext cx="156172" cy="604802"/>
                <a:chOff x="-466060" y="2942334"/>
                <a:chExt cx="156172" cy="604802"/>
              </a:xfrm>
              <a:grpFill/>
            </p:grpSpPr>
            <p:sp>
              <p:nvSpPr>
                <p:cNvPr id="289" name="צורה חופשית: צורה 288">
                  <a:extLst>
                    <a:ext uri="{FF2B5EF4-FFF2-40B4-BE49-F238E27FC236}">
                      <a16:creationId xmlns:a16="http://schemas.microsoft.com/office/drawing/2014/main" id="{60A10367-B18F-4289-898E-BA6DDF085AF7}"/>
                    </a:ext>
                  </a:extLst>
                </p:cNvPr>
                <p:cNvSpPr/>
                <p:nvPr/>
              </p:nvSpPr>
              <p:spPr>
                <a:xfrm>
                  <a:off x="-384261" y="3463267"/>
                  <a:ext cx="55039" cy="83869"/>
                </a:xfrm>
                <a:custGeom>
                  <a:avLst/>
                  <a:gdLst>
                    <a:gd name="connsiteX0" fmla="*/ 22936 w 55039"/>
                    <a:gd name="connsiteY0" fmla="*/ 84257 h 83869"/>
                    <a:gd name="connsiteX1" fmla="*/ 16609 w 55039"/>
                    <a:gd name="connsiteY1" fmla="*/ 83274 h 83869"/>
                    <a:gd name="connsiteX2" fmla="*/ 2952 w 55039"/>
                    <a:gd name="connsiteY2" fmla="*/ 56963 h 83869"/>
                    <a:gd name="connsiteX3" fmla="*/ 13928 w 55039"/>
                    <a:gd name="connsiteY3" fmla="*/ 17935 h 83869"/>
                    <a:gd name="connsiteX4" fmla="*/ 39298 w 55039"/>
                    <a:gd name="connsiteY4" fmla="*/ 2598 h 83869"/>
                    <a:gd name="connsiteX5" fmla="*/ 54636 w 55039"/>
                    <a:gd name="connsiteY5" fmla="*/ 27968 h 83869"/>
                    <a:gd name="connsiteX6" fmla="*/ 42923 w 55039"/>
                    <a:gd name="connsiteY6" fmla="*/ 69617 h 83869"/>
                    <a:gd name="connsiteX7" fmla="*/ 22936 w 55039"/>
                    <a:gd name="connsiteY7" fmla="*/ 84257 h 8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39" h="83869">
                      <a:moveTo>
                        <a:pt x="22936" y="84257"/>
                      </a:moveTo>
                      <a:cubicBezTo>
                        <a:pt x="20847" y="84257"/>
                        <a:pt x="18719" y="83951"/>
                        <a:pt x="16609" y="83274"/>
                      </a:cubicBezTo>
                      <a:cubicBezTo>
                        <a:pt x="5573" y="79794"/>
                        <a:pt x="-550" y="68000"/>
                        <a:pt x="2952" y="56963"/>
                      </a:cubicBezTo>
                      <a:cubicBezTo>
                        <a:pt x="7006" y="44126"/>
                        <a:pt x="10670" y="31103"/>
                        <a:pt x="13928" y="17935"/>
                      </a:cubicBezTo>
                      <a:cubicBezTo>
                        <a:pt x="16693" y="6694"/>
                        <a:pt x="28118" y="-228"/>
                        <a:pt x="39298" y="2598"/>
                      </a:cubicBezTo>
                      <a:cubicBezTo>
                        <a:pt x="50539" y="5363"/>
                        <a:pt x="57419" y="16727"/>
                        <a:pt x="54636" y="27968"/>
                      </a:cubicBezTo>
                      <a:cubicBezTo>
                        <a:pt x="51176" y="42034"/>
                        <a:pt x="47263" y="55917"/>
                        <a:pt x="42923" y="69617"/>
                      </a:cubicBezTo>
                      <a:cubicBezTo>
                        <a:pt x="40093" y="78546"/>
                        <a:pt x="31842" y="84257"/>
                        <a:pt x="22936" y="84257"/>
                      </a:cubicBezTo>
                      <a:close/>
                    </a:path>
                  </a:pathLst>
                </a:custGeom>
                <a:grpFill/>
                <a:ln w="9525" cap="flat">
                  <a:noFill/>
                  <a:prstDash val="solid"/>
                  <a:miter/>
                </a:ln>
              </p:spPr>
              <p:txBody>
                <a:bodyPr rtlCol="1" anchor="ctr"/>
                <a:lstStyle/>
                <a:p>
                  <a:endParaRPr lang="he-IL" sz="800"/>
                </a:p>
              </p:txBody>
            </p:sp>
            <p:sp>
              <p:nvSpPr>
                <p:cNvPr id="290" name="צורה חופשית: צורה 289">
                  <a:extLst>
                    <a:ext uri="{FF2B5EF4-FFF2-40B4-BE49-F238E27FC236}">
                      <a16:creationId xmlns:a16="http://schemas.microsoft.com/office/drawing/2014/main" id="{F040ED41-87B2-4B2E-BA47-29E8CFEC2C87}"/>
                    </a:ext>
                  </a:extLst>
                </p:cNvPr>
                <p:cNvSpPr/>
                <p:nvPr/>
              </p:nvSpPr>
              <p:spPr>
                <a:xfrm>
                  <a:off x="-357064" y="3328543"/>
                  <a:ext cx="47176" cy="86490"/>
                </a:xfrm>
                <a:custGeom>
                  <a:avLst/>
                  <a:gdLst>
                    <a:gd name="connsiteX0" fmla="*/ 22949 w 47176"/>
                    <a:gd name="connsiteY0" fmla="*/ 85745 h 86489"/>
                    <a:gd name="connsiteX1" fmla="*/ 20941 w 47176"/>
                    <a:gd name="connsiteY1" fmla="*/ 85642 h 86489"/>
                    <a:gd name="connsiteX2" fmla="*/ 2063 w 47176"/>
                    <a:gd name="connsiteY2" fmla="*/ 62791 h 86489"/>
                    <a:gd name="connsiteX3" fmla="*/ 4642 w 47176"/>
                    <a:gd name="connsiteY3" fmla="*/ 22290 h 86489"/>
                    <a:gd name="connsiteX4" fmla="*/ 26264 w 47176"/>
                    <a:gd name="connsiteY4" fmla="*/ 2020 h 86489"/>
                    <a:gd name="connsiteX5" fmla="*/ 46534 w 47176"/>
                    <a:gd name="connsiteY5" fmla="*/ 23642 h 86489"/>
                    <a:gd name="connsiteX6" fmla="*/ 43790 w 47176"/>
                    <a:gd name="connsiteY6" fmla="*/ 66764 h 86489"/>
                    <a:gd name="connsiteX7" fmla="*/ 22949 w 47176"/>
                    <a:gd name="connsiteY7" fmla="*/ 85745 h 8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76" h="86489">
                      <a:moveTo>
                        <a:pt x="22949" y="85745"/>
                      </a:moveTo>
                      <a:cubicBezTo>
                        <a:pt x="22294" y="85745"/>
                        <a:pt x="21618" y="85724"/>
                        <a:pt x="20941" y="85642"/>
                      </a:cubicBezTo>
                      <a:cubicBezTo>
                        <a:pt x="9415" y="84557"/>
                        <a:pt x="957" y="74320"/>
                        <a:pt x="2063" y="62791"/>
                      </a:cubicBezTo>
                      <a:cubicBezTo>
                        <a:pt x="3331" y="49419"/>
                        <a:pt x="4194" y="35926"/>
                        <a:pt x="4642" y="22290"/>
                      </a:cubicBezTo>
                      <a:cubicBezTo>
                        <a:pt x="4990" y="10721"/>
                        <a:pt x="14963" y="1158"/>
                        <a:pt x="26264" y="2020"/>
                      </a:cubicBezTo>
                      <a:cubicBezTo>
                        <a:pt x="37833" y="2389"/>
                        <a:pt x="46925" y="12074"/>
                        <a:pt x="46534" y="23642"/>
                      </a:cubicBezTo>
                      <a:cubicBezTo>
                        <a:pt x="46084" y="38139"/>
                        <a:pt x="45143" y="52533"/>
                        <a:pt x="43790" y="66764"/>
                      </a:cubicBezTo>
                      <a:cubicBezTo>
                        <a:pt x="42771" y="77617"/>
                        <a:pt x="33640" y="85745"/>
                        <a:pt x="22949" y="85745"/>
                      </a:cubicBezTo>
                      <a:close/>
                    </a:path>
                  </a:pathLst>
                </a:custGeom>
                <a:grpFill/>
                <a:ln w="9525" cap="flat">
                  <a:noFill/>
                  <a:prstDash val="solid"/>
                  <a:miter/>
                </a:ln>
              </p:spPr>
              <p:txBody>
                <a:bodyPr rtlCol="1" anchor="ctr"/>
                <a:lstStyle/>
                <a:p>
                  <a:endParaRPr lang="he-IL" sz="800"/>
                </a:p>
              </p:txBody>
            </p:sp>
            <p:sp>
              <p:nvSpPr>
                <p:cNvPr id="291" name="צורה חופשית: צורה 290">
                  <a:extLst>
                    <a:ext uri="{FF2B5EF4-FFF2-40B4-BE49-F238E27FC236}">
                      <a16:creationId xmlns:a16="http://schemas.microsoft.com/office/drawing/2014/main" id="{17C3254A-6E30-4AED-BDED-BCDFEE3BBC55}"/>
                    </a:ext>
                  </a:extLst>
                </p:cNvPr>
                <p:cNvSpPr/>
                <p:nvPr/>
              </p:nvSpPr>
              <p:spPr>
                <a:xfrm>
                  <a:off x="-364069" y="3192899"/>
                  <a:ext cx="49797" cy="86490"/>
                </a:xfrm>
                <a:custGeom>
                  <a:avLst/>
                  <a:gdLst>
                    <a:gd name="connsiteX0" fmla="*/ 28890 w 49797"/>
                    <a:gd name="connsiteY0" fmla="*/ 85389 h 86489"/>
                    <a:gd name="connsiteX1" fmla="*/ 8067 w 49797"/>
                    <a:gd name="connsiteY1" fmla="*/ 66715 h 86489"/>
                    <a:gd name="connsiteX2" fmla="*/ 2293 w 49797"/>
                    <a:gd name="connsiteY2" fmla="*/ 26623 h 86489"/>
                    <a:gd name="connsiteX3" fmla="*/ 19247 w 49797"/>
                    <a:gd name="connsiteY3" fmla="*/ 2298 h 86489"/>
                    <a:gd name="connsiteX4" fmla="*/ 43572 w 49797"/>
                    <a:gd name="connsiteY4" fmla="*/ 19253 h 86489"/>
                    <a:gd name="connsiteX5" fmla="*/ 49755 w 49797"/>
                    <a:gd name="connsiteY5" fmla="*/ 62128 h 86489"/>
                    <a:gd name="connsiteX6" fmla="*/ 31204 w 49797"/>
                    <a:gd name="connsiteY6" fmla="*/ 85266 h 86489"/>
                    <a:gd name="connsiteX7" fmla="*/ 28890 w 49797"/>
                    <a:gd name="connsiteY7" fmla="*/ 85389 h 8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97" h="86489">
                      <a:moveTo>
                        <a:pt x="28890" y="85389"/>
                      </a:moveTo>
                      <a:cubicBezTo>
                        <a:pt x="18325" y="85389"/>
                        <a:pt x="9254" y="77445"/>
                        <a:pt x="8067" y="66715"/>
                      </a:cubicBezTo>
                      <a:cubicBezTo>
                        <a:pt x="6612" y="53466"/>
                        <a:pt x="4667" y="39974"/>
                        <a:pt x="2293" y="26623"/>
                      </a:cubicBezTo>
                      <a:cubicBezTo>
                        <a:pt x="267" y="15217"/>
                        <a:pt x="7862" y="4324"/>
                        <a:pt x="19247" y="2298"/>
                      </a:cubicBezTo>
                      <a:cubicBezTo>
                        <a:pt x="30879" y="251"/>
                        <a:pt x="41567" y="7868"/>
                        <a:pt x="43572" y="19253"/>
                      </a:cubicBezTo>
                      <a:cubicBezTo>
                        <a:pt x="46112" y="33545"/>
                        <a:pt x="48201" y="47960"/>
                        <a:pt x="49755" y="62128"/>
                      </a:cubicBezTo>
                      <a:cubicBezTo>
                        <a:pt x="51023" y="73637"/>
                        <a:pt x="42710" y="83997"/>
                        <a:pt x="31204" y="85266"/>
                      </a:cubicBezTo>
                      <a:cubicBezTo>
                        <a:pt x="30426" y="85347"/>
                        <a:pt x="29647" y="85389"/>
                        <a:pt x="28890" y="85389"/>
                      </a:cubicBezTo>
                      <a:close/>
                    </a:path>
                  </a:pathLst>
                </a:custGeom>
                <a:grpFill/>
                <a:ln w="9525" cap="flat">
                  <a:noFill/>
                  <a:prstDash val="solid"/>
                  <a:miter/>
                </a:ln>
              </p:spPr>
              <p:txBody>
                <a:bodyPr rtlCol="1" anchor="ctr"/>
                <a:lstStyle/>
                <a:p>
                  <a:endParaRPr lang="he-IL" sz="800"/>
                </a:p>
              </p:txBody>
            </p:sp>
            <p:sp>
              <p:nvSpPr>
                <p:cNvPr id="292" name="צורה חופשית: צורה 291">
                  <a:extLst>
                    <a:ext uri="{FF2B5EF4-FFF2-40B4-BE49-F238E27FC236}">
                      <a16:creationId xmlns:a16="http://schemas.microsoft.com/office/drawing/2014/main" id="{F7FBC7F8-B8AF-44B4-A8DB-9C8E313BBE0B}"/>
                    </a:ext>
                  </a:extLst>
                </p:cNvPr>
                <p:cNvSpPr/>
                <p:nvPr/>
              </p:nvSpPr>
              <p:spPr>
                <a:xfrm>
                  <a:off x="-401812" y="3062228"/>
                  <a:ext cx="60281" cy="83869"/>
                </a:xfrm>
                <a:custGeom>
                  <a:avLst/>
                  <a:gdLst>
                    <a:gd name="connsiteX0" fmla="*/ 37476 w 60280"/>
                    <a:gd name="connsiteY0" fmla="*/ 83212 h 83869"/>
                    <a:gd name="connsiteX1" fmla="*/ 17573 w 60280"/>
                    <a:gd name="connsiteY1" fmla="*/ 68857 h 83869"/>
                    <a:gd name="connsiteX2" fmla="*/ 3527 w 60280"/>
                    <a:gd name="connsiteY2" fmla="*/ 30875 h 83869"/>
                    <a:gd name="connsiteX3" fmla="*/ 15015 w 60280"/>
                    <a:gd name="connsiteY3" fmla="*/ 3539 h 83869"/>
                    <a:gd name="connsiteX4" fmla="*/ 42351 w 60280"/>
                    <a:gd name="connsiteY4" fmla="*/ 15026 h 83869"/>
                    <a:gd name="connsiteX5" fmla="*/ 57379 w 60280"/>
                    <a:gd name="connsiteY5" fmla="*/ 55629 h 83869"/>
                    <a:gd name="connsiteX6" fmla="*/ 44091 w 60280"/>
                    <a:gd name="connsiteY6" fmla="*/ 82145 h 83869"/>
                    <a:gd name="connsiteX7" fmla="*/ 37476 w 60280"/>
                    <a:gd name="connsiteY7" fmla="*/ 83212 h 8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80" h="83869">
                      <a:moveTo>
                        <a:pt x="37476" y="83212"/>
                      </a:moveTo>
                      <a:cubicBezTo>
                        <a:pt x="28691" y="83212"/>
                        <a:pt x="20500" y="77663"/>
                        <a:pt x="17573" y="68857"/>
                      </a:cubicBezTo>
                      <a:cubicBezTo>
                        <a:pt x="13314" y="56020"/>
                        <a:pt x="8604" y="43345"/>
                        <a:pt x="3527" y="30875"/>
                      </a:cubicBezTo>
                      <a:cubicBezTo>
                        <a:pt x="-855" y="20145"/>
                        <a:pt x="4306" y="7910"/>
                        <a:pt x="15015" y="3539"/>
                      </a:cubicBezTo>
                      <a:cubicBezTo>
                        <a:pt x="25703" y="-864"/>
                        <a:pt x="37968" y="4296"/>
                        <a:pt x="42351" y="15026"/>
                      </a:cubicBezTo>
                      <a:cubicBezTo>
                        <a:pt x="47797" y="28356"/>
                        <a:pt x="52834" y="42014"/>
                        <a:pt x="57379" y="55629"/>
                      </a:cubicBezTo>
                      <a:cubicBezTo>
                        <a:pt x="61025" y="66606"/>
                        <a:pt x="55086" y="78481"/>
                        <a:pt x="44091" y="82145"/>
                      </a:cubicBezTo>
                      <a:cubicBezTo>
                        <a:pt x="41900" y="82863"/>
                        <a:pt x="39667" y="83212"/>
                        <a:pt x="37476" y="83212"/>
                      </a:cubicBezTo>
                      <a:close/>
                    </a:path>
                  </a:pathLst>
                </a:custGeom>
                <a:grpFill/>
                <a:ln w="9525" cap="flat">
                  <a:noFill/>
                  <a:prstDash val="solid"/>
                  <a:miter/>
                </a:ln>
              </p:spPr>
              <p:txBody>
                <a:bodyPr rtlCol="1" anchor="ctr"/>
                <a:lstStyle/>
                <a:p>
                  <a:endParaRPr lang="he-IL" sz="800"/>
                </a:p>
              </p:txBody>
            </p:sp>
            <p:sp>
              <p:nvSpPr>
                <p:cNvPr id="293" name="צורה חופשית: צורה 292">
                  <a:extLst>
                    <a:ext uri="{FF2B5EF4-FFF2-40B4-BE49-F238E27FC236}">
                      <a16:creationId xmlns:a16="http://schemas.microsoft.com/office/drawing/2014/main" id="{A0C29442-9B31-4E6A-B437-91150D030F52}"/>
                    </a:ext>
                  </a:extLst>
                </p:cNvPr>
                <p:cNvSpPr/>
                <p:nvPr/>
              </p:nvSpPr>
              <p:spPr>
                <a:xfrm>
                  <a:off x="-466060" y="2942334"/>
                  <a:ext cx="68144" cy="81248"/>
                </a:xfrm>
                <a:custGeom>
                  <a:avLst/>
                  <a:gdLst>
                    <a:gd name="connsiteX0" fmla="*/ 45374 w 68143"/>
                    <a:gd name="connsiteY0" fmla="*/ 79320 h 81248"/>
                    <a:gd name="connsiteX1" fmla="*/ 27295 w 68143"/>
                    <a:gd name="connsiteY1" fmla="*/ 68999 h 81248"/>
                    <a:gd name="connsiteX2" fmla="*/ 5591 w 68143"/>
                    <a:gd name="connsiteY2" fmla="*/ 34722 h 81248"/>
                    <a:gd name="connsiteX3" fmla="*/ 11160 w 68143"/>
                    <a:gd name="connsiteY3" fmla="*/ 5596 h 81248"/>
                    <a:gd name="connsiteX4" fmla="*/ 40276 w 68143"/>
                    <a:gd name="connsiteY4" fmla="*/ 11155 h 81248"/>
                    <a:gd name="connsiteX5" fmla="*/ 63414 w 68143"/>
                    <a:gd name="connsiteY5" fmla="*/ 47704 h 81248"/>
                    <a:gd name="connsiteX6" fmla="*/ 56002 w 68143"/>
                    <a:gd name="connsiteY6" fmla="*/ 76411 h 81248"/>
                    <a:gd name="connsiteX7" fmla="*/ 45374 w 68143"/>
                    <a:gd name="connsiteY7" fmla="*/ 79320 h 8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43" h="81248">
                      <a:moveTo>
                        <a:pt x="45374" y="79320"/>
                      </a:moveTo>
                      <a:cubicBezTo>
                        <a:pt x="38187" y="79320"/>
                        <a:pt x="31205" y="75635"/>
                        <a:pt x="27295" y="68999"/>
                      </a:cubicBezTo>
                      <a:cubicBezTo>
                        <a:pt x="20415" y="57338"/>
                        <a:pt x="13186" y="45901"/>
                        <a:pt x="5591" y="34722"/>
                      </a:cubicBezTo>
                      <a:cubicBezTo>
                        <a:pt x="-919" y="25140"/>
                        <a:pt x="1578" y="12096"/>
                        <a:pt x="11160" y="5596"/>
                      </a:cubicBezTo>
                      <a:cubicBezTo>
                        <a:pt x="20742" y="-925"/>
                        <a:pt x="33766" y="1584"/>
                        <a:pt x="40276" y="11155"/>
                      </a:cubicBezTo>
                      <a:cubicBezTo>
                        <a:pt x="48364" y="23072"/>
                        <a:pt x="56083" y="35265"/>
                        <a:pt x="63414" y="47704"/>
                      </a:cubicBezTo>
                      <a:cubicBezTo>
                        <a:pt x="69290" y="57676"/>
                        <a:pt x="65974" y="70534"/>
                        <a:pt x="56002" y="76411"/>
                      </a:cubicBezTo>
                      <a:cubicBezTo>
                        <a:pt x="52663" y="78387"/>
                        <a:pt x="48999" y="79320"/>
                        <a:pt x="45374" y="79320"/>
                      </a:cubicBezTo>
                      <a:close/>
                    </a:path>
                  </a:pathLst>
                </a:custGeom>
                <a:grpFill/>
                <a:ln w="9525" cap="flat">
                  <a:noFill/>
                  <a:prstDash val="solid"/>
                  <a:miter/>
                </a:ln>
              </p:spPr>
              <p:txBody>
                <a:bodyPr rtlCol="1" anchor="ctr"/>
                <a:lstStyle/>
                <a:p>
                  <a:endParaRPr lang="he-IL" sz="800"/>
                </a:p>
              </p:txBody>
            </p:sp>
          </p:grpSp>
          <p:grpSp>
            <p:nvGrpSpPr>
              <p:cNvPr id="282" name="קבוצה 281">
                <a:extLst>
                  <a:ext uri="{FF2B5EF4-FFF2-40B4-BE49-F238E27FC236}">
                    <a16:creationId xmlns:a16="http://schemas.microsoft.com/office/drawing/2014/main" id="{DC5E571A-449E-4422-981C-BFCFAD36FFC6}"/>
                  </a:ext>
                </a:extLst>
              </p:cNvPr>
              <p:cNvGrpSpPr/>
              <p:nvPr/>
            </p:nvGrpSpPr>
            <p:grpSpPr>
              <a:xfrm rot="3865185">
                <a:off x="-718037" y="3496584"/>
                <a:ext cx="156172" cy="604802"/>
                <a:chOff x="-466060" y="2942334"/>
                <a:chExt cx="156172" cy="604802"/>
              </a:xfrm>
              <a:grpFill/>
            </p:grpSpPr>
            <p:sp>
              <p:nvSpPr>
                <p:cNvPr id="284" name="צורה חופשית: צורה 283">
                  <a:extLst>
                    <a:ext uri="{FF2B5EF4-FFF2-40B4-BE49-F238E27FC236}">
                      <a16:creationId xmlns:a16="http://schemas.microsoft.com/office/drawing/2014/main" id="{F2A2366A-9640-49C0-8406-2BE1B5E86A90}"/>
                    </a:ext>
                  </a:extLst>
                </p:cNvPr>
                <p:cNvSpPr/>
                <p:nvPr/>
              </p:nvSpPr>
              <p:spPr>
                <a:xfrm>
                  <a:off x="-384261" y="3463267"/>
                  <a:ext cx="55039" cy="83869"/>
                </a:xfrm>
                <a:custGeom>
                  <a:avLst/>
                  <a:gdLst>
                    <a:gd name="connsiteX0" fmla="*/ 22936 w 55039"/>
                    <a:gd name="connsiteY0" fmla="*/ 84257 h 83869"/>
                    <a:gd name="connsiteX1" fmla="*/ 16609 w 55039"/>
                    <a:gd name="connsiteY1" fmla="*/ 83274 h 83869"/>
                    <a:gd name="connsiteX2" fmla="*/ 2952 w 55039"/>
                    <a:gd name="connsiteY2" fmla="*/ 56963 h 83869"/>
                    <a:gd name="connsiteX3" fmla="*/ 13928 w 55039"/>
                    <a:gd name="connsiteY3" fmla="*/ 17935 h 83869"/>
                    <a:gd name="connsiteX4" fmla="*/ 39298 w 55039"/>
                    <a:gd name="connsiteY4" fmla="*/ 2598 h 83869"/>
                    <a:gd name="connsiteX5" fmla="*/ 54636 w 55039"/>
                    <a:gd name="connsiteY5" fmla="*/ 27968 h 83869"/>
                    <a:gd name="connsiteX6" fmla="*/ 42923 w 55039"/>
                    <a:gd name="connsiteY6" fmla="*/ 69617 h 83869"/>
                    <a:gd name="connsiteX7" fmla="*/ 22936 w 55039"/>
                    <a:gd name="connsiteY7" fmla="*/ 84257 h 8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39" h="83869">
                      <a:moveTo>
                        <a:pt x="22936" y="84257"/>
                      </a:moveTo>
                      <a:cubicBezTo>
                        <a:pt x="20847" y="84257"/>
                        <a:pt x="18719" y="83951"/>
                        <a:pt x="16609" y="83274"/>
                      </a:cubicBezTo>
                      <a:cubicBezTo>
                        <a:pt x="5573" y="79794"/>
                        <a:pt x="-550" y="68000"/>
                        <a:pt x="2952" y="56963"/>
                      </a:cubicBezTo>
                      <a:cubicBezTo>
                        <a:pt x="7006" y="44126"/>
                        <a:pt x="10670" y="31103"/>
                        <a:pt x="13928" y="17935"/>
                      </a:cubicBezTo>
                      <a:cubicBezTo>
                        <a:pt x="16693" y="6694"/>
                        <a:pt x="28118" y="-228"/>
                        <a:pt x="39298" y="2598"/>
                      </a:cubicBezTo>
                      <a:cubicBezTo>
                        <a:pt x="50539" y="5363"/>
                        <a:pt x="57419" y="16727"/>
                        <a:pt x="54636" y="27968"/>
                      </a:cubicBezTo>
                      <a:cubicBezTo>
                        <a:pt x="51176" y="42034"/>
                        <a:pt x="47263" y="55917"/>
                        <a:pt x="42923" y="69617"/>
                      </a:cubicBezTo>
                      <a:cubicBezTo>
                        <a:pt x="40093" y="78546"/>
                        <a:pt x="31842" y="84257"/>
                        <a:pt x="22936" y="84257"/>
                      </a:cubicBezTo>
                      <a:close/>
                    </a:path>
                  </a:pathLst>
                </a:custGeom>
                <a:grpFill/>
                <a:ln w="9525" cap="flat">
                  <a:noFill/>
                  <a:prstDash val="solid"/>
                  <a:miter/>
                </a:ln>
              </p:spPr>
              <p:txBody>
                <a:bodyPr rtlCol="1" anchor="ctr"/>
                <a:lstStyle/>
                <a:p>
                  <a:endParaRPr lang="he-IL" sz="800"/>
                </a:p>
              </p:txBody>
            </p:sp>
            <p:sp>
              <p:nvSpPr>
                <p:cNvPr id="285" name="צורה חופשית: צורה 284">
                  <a:extLst>
                    <a:ext uri="{FF2B5EF4-FFF2-40B4-BE49-F238E27FC236}">
                      <a16:creationId xmlns:a16="http://schemas.microsoft.com/office/drawing/2014/main" id="{9047711A-4F0E-4D3D-BE2D-51F0956BF82C}"/>
                    </a:ext>
                  </a:extLst>
                </p:cNvPr>
                <p:cNvSpPr/>
                <p:nvPr/>
              </p:nvSpPr>
              <p:spPr>
                <a:xfrm>
                  <a:off x="-357064" y="3328543"/>
                  <a:ext cx="47176" cy="86490"/>
                </a:xfrm>
                <a:custGeom>
                  <a:avLst/>
                  <a:gdLst>
                    <a:gd name="connsiteX0" fmla="*/ 22949 w 47176"/>
                    <a:gd name="connsiteY0" fmla="*/ 85745 h 86489"/>
                    <a:gd name="connsiteX1" fmla="*/ 20941 w 47176"/>
                    <a:gd name="connsiteY1" fmla="*/ 85642 h 86489"/>
                    <a:gd name="connsiteX2" fmla="*/ 2063 w 47176"/>
                    <a:gd name="connsiteY2" fmla="*/ 62791 h 86489"/>
                    <a:gd name="connsiteX3" fmla="*/ 4642 w 47176"/>
                    <a:gd name="connsiteY3" fmla="*/ 22290 h 86489"/>
                    <a:gd name="connsiteX4" fmla="*/ 26264 w 47176"/>
                    <a:gd name="connsiteY4" fmla="*/ 2020 h 86489"/>
                    <a:gd name="connsiteX5" fmla="*/ 46534 w 47176"/>
                    <a:gd name="connsiteY5" fmla="*/ 23642 h 86489"/>
                    <a:gd name="connsiteX6" fmla="*/ 43790 w 47176"/>
                    <a:gd name="connsiteY6" fmla="*/ 66764 h 86489"/>
                    <a:gd name="connsiteX7" fmla="*/ 22949 w 47176"/>
                    <a:gd name="connsiteY7" fmla="*/ 85745 h 8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76" h="86489">
                      <a:moveTo>
                        <a:pt x="22949" y="85745"/>
                      </a:moveTo>
                      <a:cubicBezTo>
                        <a:pt x="22294" y="85745"/>
                        <a:pt x="21618" y="85724"/>
                        <a:pt x="20941" y="85642"/>
                      </a:cubicBezTo>
                      <a:cubicBezTo>
                        <a:pt x="9415" y="84557"/>
                        <a:pt x="957" y="74320"/>
                        <a:pt x="2063" y="62791"/>
                      </a:cubicBezTo>
                      <a:cubicBezTo>
                        <a:pt x="3331" y="49419"/>
                        <a:pt x="4194" y="35926"/>
                        <a:pt x="4642" y="22290"/>
                      </a:cubicBezTo>
                      <a:cubicBezTo>
                        <a:pt x="4990" y="10721"/>
                        <a:pt x="14963" y="1158"/>
                        <a:pt x="26264" y="2020"/>
                      </a:cubicBezTo>
                      <a:cubicBezTo>
                        <a:pt x="37833" y="2389"/>
                        <a:pt x="46925" y="12074"/>
                        <a:pt x="46534" y="23642"/>
                      </a:cubicBezTo>
                      <a:cubicBezTo>
                        <a:pt x="46084" y="38139"/>
                        <a:pt x="45143" y="52533"/>
                        <a:pt x="43790" y="66764"/>
                      </a:cubicBezTo>
                      <a:cubicBezTo>
                        <a:pt x="42771" y="77617"/>
                        <a:pt x="33640" y="85745"/>
                        <a:pt x="22949" y="85745"/>
                      </a:cubicBezTo>
                      <a:close/>
                    </a:path>
                  </a:pathLst>
                </a:custGeom>
                <a:grpFill/>
                <a:ln w="9525" cap="flat">
                  <a:noFill/>
                  <a:prstDash val="solid"/>
                  <a:miter/>
                </a:ln>
              </p:spPr>
              <p:txBody>
                <a:bodyPr rtlCol="1" anchor="ctr"/>
                <a:lstStyle/>
                <a:p>
                  <a:endParaRPr lang="he-IL" sz="800"/>
                </a:p>
              </p:txBody>
            </p:sp>
            <p:sp>
              <p:nvSpPr>
                <p:cNvPr id="286" name="צורה חופשית: צורה 285">
                  <a:extLst>
                    <a:ext uri="{FF2B5EF4-FFF2-40B4-BE49-F238E27FC236}">
                      <a16:creationId xmlns:a16="http://schemas.microsoft.com/office/drawing/2014/main" id="{E34C8691-8630-46CA-8500-277DA258ADE2}"/>
                    </a:ext>
                  </a:extLst>
                </p:cNvPr>
                <p:cNvSpPr/>
                <p:nvPr/>
              </p:nvSpPr>
              <p:spPr>
                <a:xfrm>
                  <a:off x="-364069" y="3192899"/>
                  <a:ext cx="49797" cy="86490"/>
                </a:xfrm>
                <a:custGeom>
                  <a:avLst/>
                  <a:gdLst>
                    <a:gd name="connsiteX0" fmla="*/ 28890 w 49797"/>
                    <a:gd name="connsiteY0" fmla="*/ 85389 h 86489"/>
                    <a:gd name="connsiteX1" fmla="*/ 8067 w 49797"/>
                    <a:gd name="connsiteY1" fmla="*/ 66715 h 86489"/>
                    <a:gd name="connsiteX2" fmla="*/ 2293 w 49797"/>
                    <a:gd name="connsiteY2" fmla="*/ 26623 h 86489"/>
                    <a:gd name="connsiteX3" fmla="*/ 19247 w 49797"/>
                    <a:gd name="connsiteY3" fmla="*/ 2298 h 86489"/>
                    <a:gd name="connsiteX4" fmla="*/ 43572 w 49797"/>
                    <a:gd name="connsiteY4" fmla="*/ 19253 h 86489"/>
                    <a:gd name="connsiteX5" fmla="*/ 49755 w 49797"/>
                    <a:gd name="connsiteY5" fmla="*/ 62128 h 86489"/>
                    <a:gd name="connsiteX6" fmla="*/ 31204 w 49797"/>
                    <a:gd name="connsiteY6" fmla="*/ 85266 h 86489"/>
                    <a:gd name="connsiteX7" fmla="*/ 28890 w 49797"/>
                    <a:gd name="connsiteY7" fmla="*/ 85389 h 8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97" h="86489">
                      <a:moveTo>
                        <a:pt x="28890" y="85389"/>
                      </a:moveTo>
                      <a:cubicBezTo>
                        <a:pt x="18325" y="85389"/>
                        <a:pt x="9254" y="77445"/>
                        <a:pt x="8067" y="66715"/>
                      </a:cubicBezTo>
                      <a:cubicBezTo>
                        <a:pt x="6612" y="53466"/>
                        <a:pt x="4667" y="39974"/>
                        <a:pt x="2293" y="26623"/>
                      </a:cubicBezTo>
                      <a:cubicBezTo>
                        <a:pt x="267" y="15217"/>
                        <a:pt x="7862" y="4324"/>
                        <a:pt x="19247" y="2298"/>
                      </a:cubicBezTo>
                      <a:cubicBezTo>
                        <a:pt x="30879" y="251"/>
                        <a:pt x="41567" y="7868"/>
                        <a:pt x="43572" y="19253"/>
                      </a:cubicBezTo>
                      <a:cubicBezTo>
                        <a:pt x="46112" y="33545"/>
                        <a:pt x="48201" y="47960"/>
                        <a:pt x="49755" y="62128"/>
                      </a:cubicBezTo>
                      <a:cubicBezTo>
                        <a:pt x="51023" y="73637"/>
                        <a:pt x="42710" y="83997"/>
                        <a:pt x="31204" y="85266"/>
                      </a:cubicBezTo>
                      <a:cubicBezTo>
                        <a:pt x="30426" y="85347"/>
                        <a:pt x="29647" y="85389"/>
                        <a:pt x="28890" y="85389"/>
                      </a:cubicBezTo>
                      <a:close/>
                    </a:path>
                  </a:pathLst>
                </a:custGeom>
                <a:grpFill/>
                <a:ln w="9525" cap="flat">
                  <a:noFill/>
                  <a:prstDash val="solid"/>
                  <a:miter/>
                </a:ln>
              </p:spPr>
              <p:txBody>
                <a:bodyPr rtlCol="1" anchor="ctr"/>
                <a:lstStyle/>
                <a:p>
                  <a:endParaRPr lang="he-IL" sz="800"/>
                </a:p>
              </p:txBody>
            </p:sp>
            <p:sp>
              <p:nvSpPr>
                <p:cNvPr id="287" name="צורה חופשית: צורה 286">
                  <a:extLst>
                    <a:ext uri="{FF2B5EF4-FFF2-40B4-BE49-F238E27FC236}">
                      <a16:creationId xmlns:a16="http://schemas.microsoft.com/office/drawing/2014/main" id="{CC3E0AC0-C666-4581-BBF3-FBCBE4736A39}"/>
                    </a:ext>
                  </a:extLst>
                </p:cNvPr>
                <p:cNvSpPr/>
                <p:nvPr/>
              </p:nvSpPr>
              <p:spPr>
                <a:xfrm>
                  <a:off x="-401812" y="3062228"/>
                  <a:ext cx="60281" cy="83869"/>
                </a:xfrm>
                <a:custGeom>
                  <a:avLst/>
                  <a:gdLst>
                    <a:gd name="connsiteX0" fmla="*/ 37476 w 60280"/>
                    <a:gd name="connsiteY0" fmla="*/ 83212 h 83869"/>
                    <a:gd name="connsiteX1" fmla="*/ 17573 w 60280"/>
                    <a:gd name="connsiteY1" fmla="*/ 68857 h 83869"/>
                    <a:gd name="connsiteX2" fmla="*/ 3527 w 60280"/>
                    <a:gd name="connsiteY2" fmla="*/ 30875 h 83869"/>
                    <a:gd name="connsiteX3" fmla="*/ 15015 w 60280"/>
                    <a:gd name="connsiteY3" fmla="*/ 3539 h 83869"/>
                    <a:gd name="connsiteX4" fmla="*/ 42351 w 60280"/>
                    <a:gd name="connsiteY4" fmla="*/ 15026 h 83869"/>
                    <a:gd name="connsiteX5" fmla="*/ 57379 w 60280"/>
                    <a:gd name="connsiteY5" fmla="*/ 55629 h 83869"/>
                    <a:gd name="connsiteX6" fmla="*/ 44091 w 60280"/>
                    <a:gd name="connsiteY6" fmla="*/ 82145 h 83869"/>
                    <a:gd name="connsiteX7" fmla="*/ 37476 w 60280"/>
                    <a:gd name="connsiteY7" fmla="*/ 83212 h 8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80" h="83869">
                      <a:moveTo>
                        <a:pt x="37476" y="83212"/>
                      </a:moveTo>
                      <a:cubicBezTo>
                        <a:pt x="28691" y="83212"/>
                        <a:pt x="20500" y="77663"/>
                        <a:pt x="17573" y="68857"/>
                      </a:cubicBezTo>
                      <a:cubicBezTo>
                        <a:pt x="13314" y="56020"/>
                        <a:pt x="8604" y="43345"/>
                        <a:pt x="3527" y="30875"/>
                      </a:cubicBezTo>
                      <a:cubicBezTo>
                        <a:pt x="-855" y="20145"/>
                        <a:pt x="4306" y="7910"/>
                        <a:pt x="15015" y="3539"/>
                      </a:cubicBezTo>
                      <a:cubicBezTo>
                        <a:pt x="25703" y="-864"/>
                        <a:pt x="37968" y="4296"/>
                        <a:pt x="42351" y="15026"/>
                      </a:cubicBezTo>
                      <a:cubicBezTo>
                        <a:pt x="47797" y="28356"/>
                        <a:pt x="52834" y="42014"/>
                        <a:pt x="57379" y="55629"/>
                      </a:cubicBezTo>
                      <a:cubicBezTo>
                        <a:pt x="61025" y="66606"/>
                        <a:pt x="55086" y="78481"/>
                        <a:pt x="44091" y="82145"/>
                      </a:cubicBezTo>
                      <a:cubicBezTo>
                        <a:pt x="41900" y="82863"/>
                        <a:pt x="39667" y="83212"/>
                        <a:pt x="37476" y="83212"/>
                      </a:cubicBezTo>
                      <a:close/>
                    </a:path>
                  </a:pathLst>
                </a:custGeom>
                <a:grpFill/>
                <a:ln w="9525" cap="flat">
                  <a:noFill/>
                  <a:prstDash val="solid"/>
                  <a:miter/>
                </a:ln>
              </p:spPr>
              <p:txBody>
                <a:bodyPr rtlCol="1" anchor="ctr"/>
                <a:lstStyle/>
                <a:p>
                  <a:endParaRPr lang="he-IL" sz="800"/>
                </a:p>
              </p:txBody>
            </p:sp>
            <p:sp>
              <p:nvSpPr>
                <p:cNvPr id="288" name="צורה חופשית: צורה 287">
                  <a:extLst>
                    <a:ext uri="{FF2B5EF4-FFF2-40B4-BE49-F238E27FC236}">
                      <a16:creationId xmlns:a16="http://schemas.microsoft.com/office/drawing/2014/main" id="{642A9776-52B7-41ED-93EE-A5A516531F1B}"/>
                    </a:ext>
                  </a:extLst>
                </p:cNvPr>
                <p:cNvSpPr/>
                <p:nvPr/>
              </p:nvSpPr>
              <p:spPr>
                <a:xfrm>
                  <a:off x="-466060" y="2942334"/>
                  <a:ext cx="68144" cy="81248"/>
                </a:xfrm>
                <a:custGeom>
                  <a:avLst/>
                  <a:gdLst>
                    <a:gd name="connsiteX0" fmla="*/ 45374 w 68143"/>
                    <a:gd name="connsiteY0" fmla="*/ 79320 h 81248"/>
                    <a:gd name="connsiteX1" fmla="*/ 27295 w 68143"/>
                    <a:gd name="connsiteY1" fmla="*/ 68999 h 81248"/>
                    <a:gd name="connsiteX2" fmla="*/ 5591 w 68143"/>
                    <a:gd name="connsiteY2" fmla="*/ 34722 h 81248"/>
                    <a:gd name="connsiteX3" fmla="*/ 11160 w 68143"/>
                    <a:gd name="connsiteY3" fmla="*/ 5596 h 81248"/>
                    <a:gd name="connsiteX4" fmla="*/ 40276 w 68143"/>
                    <a:gd name="connsiteY4" fmla="*/ 11155 h 81248"/>
                    <a:gd name="connsiteX5" fmla="*/ 63414 w 68143"/>
                    <a:gd name="connsiteY5" fmla="*/ 47704 h 81248"/>
                    <a:gd name="connsiteX6" fmla="*/ 56002 w 68143"/>
                    <a:gd name="connsiteY6" fmla="*/ 76411 h 81248"/>
                    <a:gd name="connsiteX7" fmla="*/ 45374 w 68143"/>
                    <a:gd name="connsiteY7" fmla="*/ 79320 h 8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43" h="81248">
                      <a:moveTo>
                        <a:pt x="45374" y="79320"/>
                      </a:moveTo>
                      <a:cubicBezTo>
                        <a:pt x="38187" y="79320"/>
                        <a:pt x="31205" y="75635"/>
                        <a:pt x="27295" y="68999"/>
                      </a:cubicBezTo>
                      <a:cubicBezTo>
                        <a:pt x="20415" y="57338"/>
                        <a:pt x="13186" y="45901"/>
                        <a:pt x="5591" y="34722"/>
                      </a:cubicBezTo>
                      <a:cubicBezTo>
                        <a:pt x="-919" y="25140"/>
                        <a:pt x="1578" y="12096"/>
                        <a:pt x="11160" y="5596"/>
                      </a:cubicBezTo>
                      <a:cubicBezTo>
                        <a:pt x="20742" y="-925"/>
                        <a:pt x="33766" y="1584"/>
                        <a:pt x="40276" y="11155"/>
                      </a:cubicBezTo>
                      <a:cubicBezTo>
                        <a:pt x="48364" y="23072"/>
                        <a:pt x="56083" y="35265"/>
                        <a:pt x="63414" y="47704"/>
                      </a:cubicBezTo>
                      <a:cubicBezTo>
                        <a:pt x="69290" y="57676"/>
                        <a:pt x="65974" y="70534"/>
                        <a:pt x="56002" y="76411"/>
                      </a:cubicBezTo>
                      <a:cubicBezTo>
                        <a:pt x="52663" y="78387"/>
                        <a:pt x="48999" y="79320"/>
                        <a:pt x="45374" y="79320"/>
                      </a:cubicBezTo>
                      <a:close/>
                    </a:path>
                  </a:pathLst>
                </a:custGeom>
                <a:grpFill/>
                <a:ln w="9525" cap="flat">
                  <a:noFill/>
                  <a:prstDash val="solid"/>
                  <a:miter/>
                </a:ln>
              </p:spPr>
              <p:txBody>
                <a:bodyPr rtlCol="1" anchor="ctr"/>
                <a:lstStyle/>
                <a:p>
                  <a:endParaRPr lang="he-IL" sz="800"/>
                </a:p>
              </p:txBody>
            </p:sp>
          </p:grpSp>
          <p:sp>
            <p:nvSpPr>
              <p:cNvPr id="283" name="צורה חופשית: צורה 282">
                <a:extLst>
                  <a:ext uri="{FF2B5EF4-FFF2-40B4-BE49-F238E27FC236}">
                    <a16:creationId xmlns:a16="http://schemas.microsoft.com/office/drawing/2014/main" id="{014E3B7C-FCB7-4054-999E-204FE1C95587}"/>
                  </a:ext>
                </a:extLst>
              </p:cNvPr>
              <p:cNvSpPr/>
              <p:nvPr/>
            </p:nvSpPr>
            <p:spPr>
              <a:xfrm rot="20959712">
                <a:off x="-1029082" y="3930130"/>
                <a:ext cx="86490" cy="52418"/>
              </a:xfrm>
              <a:custGeom>
                <a:avLst/>
                <a:gdLst>
                  <a:gd name="connsiteX0" fmla="*/ 64280 w 86489"/>
                  <a:gd name="connsiteY0" fmla="*/ 50998 h 52418"/>
                  <a:gd name="connsiteX1" fmla="*/ 61392 w 86489"/>
                  <a:gd name="connsiteY1" fmla="*/ 50794 h 52418"/>
                  <a:gd name="connsiteX2" fmla="*/ 18700 w 86489"/>
                  <a:gd name="connsiteY2" fmla="*/ 43463 h 52418"/>
                  <a:gd name="connsiteX3" fmla="*/ 2400 w 86489"/>
                  <a:gd name="connsiteY3" fmla="*/ 18688 h 52418"/>
                  <a:gd name="connsiteX4" fmla="*/ 27176 w 86489"/>
                  <a:gd name="connsiteY4" fmla="*/ 2388 h 52418"/>
                  <a:gd name="connsiteX5" fmla="*/ 67124 w 86489"/>
                  <a:gd name="connsiteY5" fmla="*/ 9268 h 52418"/>
                  <a:gd name="connsiteX6" fmla="*/ 85019 w 86489"/>
                  <a:gd name="connsiteY6" fmla="*/ 32898 h 52418"/>
                  <a:gd name="connsiteX7" fmla="*/ 64280 w 86489"/>
                  <a:gd name="connsiteY7" fmla="*/ 50998 h 5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89" h="52418">
                    <a:moveTo>
                      <a:pt x="64280" y="50998"/>
                    </a:moveTo>
                    <a:cubicBezTo>
                      <a:pt x="63339" y="50998"/>
                      <a:pt x="62356" y="50938"/>
                      <a:pt x="61392" y="50794"/>
                    </a:cubicBezTo>
                    <a:cubicBezTo>
                      <a:pt x="47160" y="48828"/>
                      <a:pt x="32787" y="46370"/>
                      <a:pt x="18700" y="43463"/>
                    </a:cubicBezTo>
                    <a:cubicBezTo>
                      <a:pt x="7356" y="41128"/>
                      <a:pt x="68" y="30031"/>
                      <a:pt x="2400" y="18688"/>
                    </a:cubicBezTo>
                    <a:cubicBezTo>
                      <a:pt x="4736" y="7365"/>
                      <a:pt x="15670" y="95"/>
                      <a:pt x="27176" y="2388"/>
                    </a:cubicBezTo>
                    <a:cubicBezTo>
                      <a:pt x="40341" y="5111"/>
                      <a:pt x="53670" y="7405"/>
                      <a:pt x="67124" y="9268"/>
                    </a:cubicBezTo>
                    <a:cubicBezTo>
                      <a:pt x="78590" y="10846"/>
                      <a:pt x="86618" y="21432"/>
                      <a:pt x="85019" y="32898"/>
                    </a:cubicBezTo>
                    <a:cubicBezTo>
                      <a:pt x="83567" y="43403"/>
                      <a:pt x="74598" y="50998"/>
                      <a:pt x="64280" y="50998"/>
                    </a:cubicBezTo>
                    <a:close/>
                  </a:path>
                </a:pathLst>
              </a:custGeom>
              <a:grpFill/>
              <a:ln w="9525" cap="flat">
                <a:noFill/>
                <a:prstDash val="solid"/>
                <a:miter/>
              </a:ln>
            </p:spPr>
            <p:txBody>
              <a:bodyPr rtlCol="1" anchor="ctr"/>
              <a:lstStyle/>
              <a:p>
                <a:endParaRPr lang="he-IL" sz="800"/>
              </a:p>
            </p:txBody>
          </p:sp>
        </p:grpSp>
        <p:sp>
          <p:nvSpPr>
            <p:cNvPr id="265" name="TextBox 264">
              <a:extLst>
                <a:ext uri="{FF2B5EF4-FFF2-40B4-BE49-F238E27FC236}">
                  <a16:creationId xmlns:a16="http://schemas.microsoft.com/office/drawing/2014/main" id="{32D59CFD-A916-477A-AB42-6FDD05CC35B2}"/>
                </a:ext>
              </a:extLst>
            </p:cNvPr>
            <p:cNvSpPr txBox="1"/>
            <p:nvPr/>
          </p:nvSpPr>
          <p:spPr>
            <a:xfrm>
              <a:off x="-1768612" y="2975967"/>
              <a:ext cx="1619682" cy="718566"/>
            </a:xfrm>
            <a:prstGeom prst="rect">
              <a:avLst/>
            </a:prstGeom>
            <a:noFill/>
          </p:spPr>
          <p:txBody>
            <a:bodyPr wrap="square" rtlCol="1">
              <a:spAutoFit/>
            </a:bodyPr>
            <a:lstStyle/>
            <a:p>
              <a:pPr algn="ctr"/>
              <a:r>
                <a:rPr lang="he-IL" sz="1400" dirty="0">
                  <a:ln w="6350">
                    <a:solidFill>
                      <a:schemeClr val="bg1"/>
                    </a:solidFill>
                  </a:ln>
                  <a:solidFill>
                    <a:schemeClr val="bg1"/>
                  </a:solidFill>
                </a:rPr>
                <a:t>7 / 24</a:t>
              </a:r>
            </a:p>
          </p:txBody>
        </p:sp>
      </p:grpSp>
      <p:grpSp>
        <p:nvGrpSpPr>
          <p:cNvPr id="294" name="קבוצה 293">
            <a:extLst>
              <a:ext uri="{FF2B5EF4-FFF2-40B4-BE49-F238E27FC236}">
                <a16:creationId xmlns:a16="http://schemas.microsoft.com/office/drawing/2014/main" id="{222EF92D-6D9B-44BE-A854-BD9C9D5F74B1}"/>
              </a:ext>
            </a:extLst>
          </p:cNvPr>
          <p:cNvGrpSpPr/>
          <p:nvPr/>
        </p:nvGrpSpPr>
        <p:grpSpPr>
          <a:xfrm>
            <a:off x="1954961" y="6869116"/>
            <a:ext cx="539375" cy="539560"/>
            <a:chOff x="5623300" y="5426558"/>
            <a:chExt cx="539375" cy="539560"/>
          </a:xfrm>
        </p:grpSpPr>
        <p:sp>
          <p:nvSpPr>
            <p:cNvPr id="295" name="אליפסה 294">
              <a:extLst>
                <a:ext uri="{FF2B5EF4-FFF2-40B4-BE49-F238E27FC236}">
                  <a16:creationId xmlns:a16="http://schemas.microsoft.com/office/drawing/2014/main" id="{6344B84D-27EE-4D5D-A927-ABA254F2AA35}"/>
                </a:ext>
              </a:extLst>
            </p:cNvPr>
            <p:cNvSpPr/>
            <p:nvPr/>
          </p:nvSpPr>
          <p:spPr>
            <a:xfrm>
              <a:off x="5623300" y="5426558"/>
              <a:ext cx="539375" cy="539560"/>
            </a:xfrm>
            <a:prstGeom prst="ellipse">
              <a:avLst/>
            </a:prstGeom>
            <a:solidFill>
              <a:schemeClr val="accent2"/>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6" name="Freeform 29">
              <a:extLst>
                <a:ext uri="{FF2B5EF4-FFF2-40B4-BE49-F238E27FC236}">
                  <a16:creationId xmlns:a16="http://schemas.microsoft.com/office/drawing/2014/main" id="{E37A3E59-7D7C-4D8C-A9A1-B09F3946B452}"/>
                </a:ext>
              </a:extLst>
            </p:cNvPr>
            <p:cNvSpPr>
              <a:spLocks/>
            </p:cNvSpPr>
            <p:nvPr/>
          </p:nvSpPr>
          <p:spPr bwMode="auto">
            <a:xfrm>
              <a:off x="5699380" y="5753298"/>
              <a:ext cx="350700" cy="168607"/>
            </a:xfrm>
            <a:custGeom>
              <a:avLst/>
              <a:gdLst>
                <a:gd name="T0" fmla="*/ 144 w 147"/>
                <a:gd name="T1" fmla="*/ 27 h 71"/>
                <a:gd name="T2" fmla="*/ 132 w 147"/>
                <a:gd name="T3" fmla="*/ 25 h 71"/>
                <a:gd name="T4" fmla="*/ 18 w 147"/>
                <a:gd name="T5" fmla="*/ 5 h 71"/>
                <a:gd name="T6" fmla="*/ 5 w 147"/>
                <a:gd name="T7" fmla="*/ 3 h 71"/>
                <a:gd name="T8" fmla="*/ 3 w 147"/>
                <a:gd name="T9" fmla="*/ 16 h 71"/>
                <a:gd name="T10" fmla="*/ 68 w 147"/>
                <a:gd name="T11" fmla="*/ 59 h 71"/>
                <a:gd name="T12" fmla="*/ 83 w 147"/>
                <a:gd name="T13" fmla="*/ 60 h 71"/>
                <a:gd name="T14" fmla="*/ 142 w 147"/>
                <a:gd name="T15" fmla="*/ 40 h 71"/>
                <a:gd name="T16" fmla="*/ 144 w 147"/>
                <a:gd name="T17" fmla="*/ 2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71">
                  <a:moveTo>
                    <a:pt x="144" y="27"/>
                  </a:moveTo>
                  <a:cubicBezTo>
                    <a:pt x="141" y="23"/>
                    <a:pt x="136" y="22"/>
                    <a:pt x="132" y="25"/>
                  </a:cubicBezTo>
                  <a:cubicBezTo>
                    <a:pt x="65" y="71"/>
                    <a:pt x="20" y="8"/>
                    <a:pt x="18" y="5"/>
                  </a:cubicBezTo>
                  <a:cubicBezTo>
                    <a:pt x="15" y="1"/>
                    <a:pt x="9" y="0"/>
                    <a:pt x="5" y="3"/>
                  </a:cubicBezTo>
                  <a:cubicBezTo>
                    <a:pt x="1" y="6"/>
                    <a:pt x="0" y="12"/>
                    <a:pt x="3" y="16"/>
                  </a:cubicBezTo>
                  <a:cubicBezTo>
                    <a:pt x="4" y="17"/>
                    <a:pt x="28" y="51"/>
                    <a:pt x="68" y="59"/>
                  </a:cubicBezTo>
                  <a:cubicBezTo>
                    <a:pt x="73" y="60"/>
                    <a:pt x="78" y="60"/>
                    <a:pt x="83" y="60"/>
                  </a:cubicBezTo>
                  <a:cubicBezTo>
                    <a:pt x="103" y="60"/>
                    <a:pt x="123" y="53"/>
                    <a:pt x="142" y="40"/>
                  </a:cubicBezTo>
                  <a:cubicBezTo>
                    <a:pt x="146" y="37"/>
                    <a:pt x="147" y="31"/>
                    <a:pt x="144" y="27"/>
                  </a:cubicBezTo>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97" name="קבוצה 296">
            <a:extLst>
              <a:ext uri="{FF2B5EF4-FFF2-40B4-BE49-F238E27FC236}">
                <a16:creationId xmlns:a16="http://schemas.microsoft.com/office/drawing/2014/main" id="{BE5064A0-97B3-44EB-8CE3-F8564E33EB78}"/>
              </a:ext>
            </a:extLst>
          </p:cNvPr>
          <p:cNvGrpSpPr/>
          <p:nvPr/>
        </p:nvGrpSpPr>
        <p:grpSpPr>
          <a:xfrm>
            <a:off x="1219940" y="6869116"/>
            <a:ext cx="540000" cy="539560"/>
            <a:chOff x="4249649" y="5441240"/>
            <a:chExt cx="540000" cy="539560"/>
          </a:xfrm>
        </p:grpSpPr>
        <p:sp>
          <p:nvSpPr>
            <p:cNvPr id="298" name="אליפסה 297">
              <a:extLst>
                <a:ext uri="{FF2B5EF4-FFF2-40B4-BE49-F238E27FC236}">
                  <a16:creationId xmlns:a16="http://schemas.microsoft.com/office/drawing/2014/main" id="{C9D9366F-3CEF-4ACB-A7DE-72399FDAC2F4}"/>
                </a:ext>
              </a:extLst>
            </p:cNvPr>
            <p:cNvSpPr/>
            <p:nvPr/>
          </p:nvSpPr>
          <p:spPr>
            <a:xfrm>
              <a:off x="4249649" y="5441240"/>
              <a:ext cx="540000" cy="539560"/>
            </a:xfrm>
            <a:prstGeom prst="ellipse">
              <a:avLst/>
            </a:prstGeom>
            <a:solidFill>
              <a:schemeClr val="accent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99" name="גרפיקה 298">
              <a:extLst>
                <a:ext uri="{FF2B5EF4-FFF2-40B4-BE49-F238E27FC236}">
                  <a16:creationId xmlns:a16="http://schemas.microsoft.com/office/drawing/2014/main" id="{B7ECC884-1FF9-469F-9741-A2E1B894BA96}"/>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4323221" y="5491094"/>
              <a:ext cx="457606" cy="457606"/>
            </a:xfrm>
            <a:prstGeom prst="rect">
              <a:avLst/>
            </a:prstGeom>
          </p:spPr>
        </p:pic>
      </p:grpSp>
      <p:grpSp>
        <p:nvGrpSpPr>
          <p:cNvPr id="2" name="קבוצה 1">
            <a:extLst>
              <a:ext uri="{FF2B5EF4-FFF2-40B4-BE49-F238E27FC236}">
                <a16:creationId xmlns:a16="http://schemas.microsoft.com/office/drawing/2014/main" id="{1476B1C6-C473-4F9B-9A71-7AA9A71F20E0}"/>
              </a:ext>
            </a:extLst>
          </p:cNvPr>
          <p:cNvGrpSpPr/>
          <p:nvPr/>
        </p:nvGrpSpPr>
        <p:grpSpPr>
          <a:xfrm>
            <a:off x="1208614" y="7569741"/>
            <a:ext cx="540000" cy="539560"/>
            <a:chOff x="1208614" y="7569740"/>
            <a:chExt cx="540000" cy="539560"/>
          </a:xfrm>
        </p:grpSpPr>
        <p:sp>
          <p:nvSpPr>
            <p:cNvPr id="301" name="אליפסה 300">
              <a:extLst>
                <a:ext uri="{FF2B5EF4-FFF2-40B4-BE49-F238E27FC236}">
                  <a16:creationId xmlns:a16="http://schemas.microsoft.com/office/drawing/2014/main" id="{701F6C43-73FD-4B1C-8F79-8AA51286FF52}"/>
                </a:ext>
              </a:extLst>
            </p:cNvPr>
            <p:cNvSpPr/>
            <p:nvPr/>
          </p:nvSpPr>
          <p:spPr>
            <a:xfrm>
              <a:off x="1208614" y="7569740"/>
              <a:ext cx="540000" cy="539560"/>
            </a:xfrm>
            <a:prstGeom prst="ellipse">
              <a:avLst/>
            </a:prstGeom>
            <a:solidFill>
              <a:schemeClr val="accent4"/>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334" name="גרפיקה 15">
              <a:extLst>
                <a:ext uri="{FF2B5EF4-FFF2-40B4-BE49-F238E27FC236}">
                  <a16:creationId xmlns:a16="http://schemas.microsoft.com/office/drawing/2014/main" id="{1FD5EFE3-175B-412D-B698-5E2BF23974F5}"/>
                </a:ext>
              </a:extLst>
            </p:cNvPr>
            <p:cNvGrpSpPr/>
            <p:nvPr/>
          </p:nvGrpSpPr>
          <p:grpSpPr>
            <a:xfrm>
              <a:off x="1255455" y="7665309"/>
              <a:ext cx="409655" cy="363176"/>
              <a:chOff x="3088637" y="6511377"/>
              <a:chExt cx="1599168" cy="1417727"/>
            </a:xfrm>
            <a:solidFill>
              <a:schemeClr val="bg1"/>
            </a:solidFill>
          </p:grpSpPr>
          <p:sp>
            <p:nvSpPr>
              <p:cNvPr id="336" name="צורה חופשית: צורה 335">
                <a:extLst>
                  <a:ext uri="{FF2B5EF4-FFF2-40B4-BE49-F238E27FC236}">
                    <a16:creationId xmlns:a16="http://schemas.microsoft.com/office/drawing/2014/main" id="{A62F85CA-EF42-4AE3-A472-FC86CCA1920A}"/>
                  </a:ext>
                </a:extLst>
              </p:cNvPr>
              <p:cNvSpPr/>
              <p:nvPr/>
            </p:nvSpPr>
            <p:spPr>
              <a:xfrm>
                <a:off x="3088637" y="6551835"/>
                <a:ext cx="1114424" cy="1114425"/>
              </a:xfrm>
              <a:custGeom>
                <a:avLst/>
                <a:gdLst>
                  <a:gd name="connsiteX0" fmla="*/ 1100947 w 1114425"/>
                  <a:gd name="connsiteY0" fmla="*/ 544144 h 1114425"/>
                  <a:gd name="connsiteX1" fmla="*/ 931955 w 1114425"/>
                  <a:gd name="connsiteY1" fmla="*/ 481822 h 1114425"/>
                  <a:gd name="connsiteX2" fmla="*/ 636842 w 1114425"/>
                  <a:gd name="connsiteY2" fmla="*/ 186719 h 1114425"/>
                  <a:gd name="connsiteX3" fmla="*/ 574510 w 1114425"/>
                  <a:gd name="connsiteY3" fmla="*/ 17717 h 1114425"/>
                  <a:gd name="connsiteX4" fmla="*/ 559337 w 1114425"/>
                  <a:gd name="connsiteY4" fmla="*/ 7144 h 1114425"/>
                  <a:gd name="connsiteX5" fmla="*/ 544163 w 1114425"/>
                  <a:gd name="connsiteY5" fmla="*/ 17717 h 1114425"/>
                  <a:gd name="connsiteX6" fmla="*/ 481832 w 1114425"/>
                  <a:gd name="connsiteY6" fmla="*/ 186709 h 1114425"/>
                  <a:gd name="connsiteX7" fmla="*/ 186719 w 1114425"/>
                  <a:gd name="connsiteY7" fmla="*/ 481822 h 1114425"/>
                  <a:gd name="connsiteX8" fmla="*/ 17717 w 1114425"/>
                  <a:gd name="connsiteY8" fmla="*/ 544144 h 1114425"/>
                  <a:gd name="connsiteX9" fmla="*/ 7144 w 1114425"/>
                  <a:gd name="connsiteY9" fmla="*/ 559318 h 1114425"/>
                  <a:gd name="connsiteX10" fmla="*/ 17717 w 1114425"/>
                  <a:gd name="connsiteY10" fmla="*/ 574491 h 1114425"/>
                  <a:gd name="connsiteX11" fmla="*/ 186728 w 1114425"/>
                  <a:gd name="connsiteY11" fmla="*/ 636832 h 1114425"/>
                  <a:gd name="connsiteX12" fmla="*/ 481832 w 1114425"/>
                  <a:gd name="connsiteY12" fmla="*/ 931936 h 1114425"/>
                  <a:gd name="connsiteX13" fmla="*/ 544163 w 1114425"/>
                  <a:gd name="connsiteY13" fmla="*/ 1100947 h 1114425"/>
                  <a:gd name="connsiteX14" fmla="*/ 559337 w 1114425"/>
                  <a:gd name="connsiteY14" fmla="*/ 1111520 h 1114425"/>
                  <a:gd name="connsiteX15" fmla="*/ 574510 w 1114425"/>
                  <a:gd name="connsiteY15" fmla="*/ 1100947 h 1114425"/>
                  <a:gd name="connsiteX16" fmla="*/ 636842 w 1114425"/>
                  <a:gd name="connsiteY16" fmla="*/ 931936 h 1114425"/>
                  <a:gd name="connsiteX17" fmla="*/ 931945 w 1114425"/>
                  <a:gd name="connsiteY17" fmla="*/ 636832 h 1114425"/>
                  <a:gd name="connsiteX18" fmla="*/ 1100957 w 1114425"/>
                  <a:gd name="connsiteY18" fmla="*/ 574491 h 1114425"/>
                  <a:gd name="connsiteX19" fmla="*/ 1111530 w 1114425"/>
                  <a:gd name="connsiteY19" fmla="*/ 559318 h 1114425"/>
                  <a:gd name="connsiteX20" fmla="*/ 1100947 w 1114425"/>
                  <a:gd name="connsiteY20" fmla="*/ 544144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4425" h="1114425">
                    <a:moveTo>
                      <a:pt x="1100947" y="544144"/>
                    </a:moveTo>
                    <a:lnTo>
                      <a:pt x="931955" y="481822"/>
                    </a:lnTo>
                    <a:cubicBezTo>
                      <a:pt x="795137" y="431368"/>
                      <a:pt x="687286" y="323526"/>
                      <a:pt x="636842" y="186719"/>
                    </a:cubicBezTo>
                    <a:lnTo>
                      <a:pt x="574510" y="17717"/>
                    </a:lnTo>
                    <a:cubicBezTo>
                      <a:pt x="572167" y="11363"/>
                      <a:pt x="566109" y="7144"/>
                      <a:pt x="559337" y="7144"/>
                    </a:cubicBezTo>
                    <a:cubicBezTo>
                      <a:pt x="552564" y="7144"/>
                      <a:pt x="546506" y="11363"/>
                      <a:pt x="544163" y="17717"/>
                    </a:cubicBezTo>
                    <a:lnTo>
                      <a:pt x="481832" y="186709"/>
                    </a:lnTo>
                    <a:cubicBezTo>
                      <a:pt x="431378" y="323526"/>
                      <a:pt x="323526" y="431368"/>
                      <a:pt x="186719" y="481822"/>
                    </a:cubicBezTo>
                    <a:lnTo>
                      <a:pt x="17717" y="544144"/>
                    </a:lnTo>
                    <a:cubicBezTo>
                      <a:pt x="11363" y="546487"/>
                      <a:pt x="7144" y="552545"/>
                      <a:pt x="7144" y="559318"/>
                    </a:cubicBezTo>
                    <a:cubicBezTo>
                      <a:pt x="7144" y="566090"/>
                      <a:pt x="11363" y="572148"/>
                      <a:pt x="17717" y="574491"/>
                    </a:cubicBezTo>
                    <a:lnTo>
                      <a:pt x="186728" y="636832"/>
                    </a:lnTo>
                    <a:cubicBezTo>
                      <a:pt x="323536" y="687286"/>
                      <a:pt x="431378" y="795128"/>
                      <a:pt x="481832" y="931936"/>
                    </a:cubicBezTo>
                    <a:lnTo>
                      <a:pt x="544163" y="1100947"/>
                    </a:lnTo>
                    <a:cubicBezTo>
                      <a:pt x="546506" y="1107300"/>
                      <a:pt x="552564" y="1111520"/>
                      <a:pt x="559337" y="1111520"/>
                    </a:cubicBezTo>
                    <a:cubicBezTo>
                      <a:pt x="566109" y="1111520"/>
                      <a:pt x="572167" y="1107300"/>
                      <a:pt x="574510" y="1100947"/>
                    </a:cubicBezTo>
                    <a:lnTo>
                      <a:pt x="636842" y="931936"/>
                    </a:lnTo>
                    <a:cubicBezTo>
                      <a:pt x="687296" y="795128"/>
                      <a:pt x="795137" y="687276"/>
                      <a:pt x="931945" y="636832"/>
                    </a:cubicBezTo>
                    <a:lnTo>
                      <a:pt x="1100957" y="574491"/>
                    </a:lnTo>
                    <a:cubicBezTo>
                      <a:pt x="1107310" y="572148"/>
                      <a:pt x="1111530" y="566090"/>
                      <a:pt x="1111530" y="559318"/>
                    </a:cubicBezTo>
                    <a:cubicBezTo>
                      <a:pt x="1111530" y="552545"/>
                      <a:pt x="1107300" y="546487"/>
                      <a:pt x="1100947" y="544144"/>
                    </a:cubicBezTo>
                    <a:close/>
                  </a:path>
                </a:pathLst>
              </a:custGeom>
              <a:grpFill/>
              <a:ln w="9525" cap="flat">
                <a:noFill/>
                <a:prstDash val="solid"/>
                <a:miter/>
              </a:ln>
            </p:spPr>
            <p:txBody>
              <a:bodyPr rtlCol="1" anchor="ctr"/>
              <a:lstStyle/>
              <a:p>
                <a:endParaRPr lang="he-IL" dirty="0"/>
              </a:p>
            </p:txBody>
          </p:sp>
          <p:sp>
            <p:nvSpPr>
              <p:cNvPr id="337" name="צורה חופשית: צורה 336">
                <a:extLst>
                  <a:ext uri="{FF2B5EF4-FFF2-40B4-BE49-F238E27FC236}">
                    <a16:creationId xmlns:a16="http://schemas.microsoft.com/office/drawing/2014/main" id="{E9B2D5D4-A12F-41E0-8B3D-5C3F4908EF7E}"/>
                  </a:ext>
                </a:extLst>
              </p:cNvPr>
              <p:cNvSpPr/>
              <p:nvPr/>
            </p:nvSpPr>
            <p:spPr>
              <a:xfrm>
                <a:off x="3925805" y="7167105"/>
                <a:ext cx="762000" cy="761999"/>
              </a:xfrm>
              <a:custGeom>
                <a:avLst/>
                <a:gdLst>
                  <a:gd name="connsiteX0" fmla="*/ 750513 w 762000"/>
                  <a:gd name="connsiteY0" fmla="*/ 372104 h 762000"/>
                  <a:gd name="connsiteX1" fmla="*/ 635651 w 762000"/>
                  <a:gd name="connsiteY1" fmla="*/ 329746 h 762000"/>
                  <a:gd name="connsiteX2" fmla="*/ 435092 w 762000"/>
                  <a:gd name="connsiteY2" fmla="*/ 129188 h 762000"/>
                  <a:gd name="connsiteX3" fmla="*/ 392735 w 762000"/>
                  <a:gd name="connsiteY3" fmla="*/ 14335 h 762000"/>
                  <a:gd name="connsiteX4" fmla="*/ 382419 w 762000"/>
                  <a:gd name="connsiteY4" fmla="*/ 7144 h 762000"/>
                  <a:gd name="connsiteX5" fmla="*/ 372104 w 762000"/>
                  <a:gd name="connsiteY5" fmla="*/ 14335 h 762000"/>
                  <a:gd name="connsiteX6" fmla="*/ 329756 w 762000"/>
                  <a:gd name="connsiteY6" fmla="*/ 129178 h 762000"/>
                  <a:gd name="connsiteX7" fmla="*/ 129188 w 762000"/>
                  <a:gd name="connsiteY7" fmla="*/ 329746 h 762000"/>
                  <a:gd name="connsiteX8" fmla="*/ 14335 w 762000"/>
                  <a:gd name="connsiteY8" fmla="*/ 372104 h 762000"/>
                  <a:gd name="connsiteX9" fmla="*/ 7144 w 762000"/>
                  <a:gd name="connsiteY9" fmla="*/ 382410 h 762000"/>
                  <a:gd name="connsiteX10" fmla="*/ 14335 w 762000"/>
                  <a:gd name="connsiteY10" fmla="*/ 392725 h 762000"/>
                  <a:gd name="connsiteX11" fmla="*/ 129197 w 762000"/>
                  <a:gd name="connsiteY11" fmla="*/ 435073 h 762000"/>
                  <a:gd name="connsiteX12" fmla="*/ 329756 w 762000"/>
                  <a:gd name="connsiteY12" fmla="*/ 635641 h 762000"/>
                  <a:gd name="connsiteX13" fmla="*/ 372104 w 762000"/>
                  <a:gd name="connsiteY13" fmla="*/ 750513 h 762000"/>
                  <a:gd name="connsiteX14" fmla="*/ 382419 w 762000"/>
                  <a:gd name="connsiteY14" fmla="*/ 757704 h 762000"/>
                  <a:gd name="connsiteX15" fmla="*/ 392735 w 762000"/>
                  <a:gd name="connsiteY15" fmla="*/ 750513 h 762000"/>
                  <a:gd name="connsiteX16" fmla="*/ 435092 w 762000"/>
                  <a:gd name="connsiteY16" fmla="*/ 635641 h 762000"/>
                  <a:gd name="connsiteX17" fmla="*/ 635651 w 762000"/>
                  <a:gd name="connsiteY17" fmla="*/ 435083 h 762000"/>
                  <a:gd name="connsiteX18" fmla="*/ 750513 w 762000"/>
                  <a:gd name="connsiteY18" fmla="*/ 392725 h 762000"/>
                  <a:gd name="connsiteX19" fmla="*/ 757704 w 762000"/>
                  <a:gd name="connsiteY19" fmla="*/ 382410 h 762000"/>
                  <a:gd name="connsiteX20" fmla="*/ 750513 w 762000"/>
                  <a:gd name="connsiteY20" fmla="*/ 372104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762000">
                    <a:moveTo>
                      <a:pt x="750513" y="372104"/>
                    </a:moveTo>
                    <a:lnTo>
                      <a:pt x="635651" y="329746"/>
                    </a:lnTo>
                    <a:cubicBezTo>
                      <a:pt x="542678" y="295456"/>
                      <a:pt x="469383" y="222161"/>
                      <a:pt x="435092" y="129188"/>
                    </a:cubicBezTo>
                    <a:lnTo>
                      <a:pt x="392735" y="14335"/>
                    </a:lnTo>
                    <a:cubicBezTo>
                      <a:pt x="391135" y="10020"/>
                      <a:pt x="387020" y="7144"/>
                      <a:pt x="382419" y="7144"/>
                    </a:cubicBezTo>
                    <a:cubicBezTo>
                      <a:pt x="377819" y="7144"/>
                      <a:pt x="373704" y="10020"/>
                      <a:pt x="372104" y="14335"/>
                    </a:cubicBezTo>
                    <a:lnTo>
                      <a:pt x="329756" y="129178"/>
                    </a:lnTo>
                    <a:cubicBezTo>
                      <a:pt x="295466" y="222161"/>
                      <a:pt x="222171" y="295456"/>
                      <a:pt x="129188" y="329746"/>
                    </a:cubicBezTo>
                    <a:lnTo>
                      <a:pt x="14335" y="372104"/>
                    </a:lnTo>
                    <a:cubicBezTo>
                      <a:pt x="10020" y="373694"/>
                      <a:pt x="7144" y="377809"/>
                      <a:pt x="7144" y="382410"/>
                    </a:cubicBezTo>
                    <a:cubicBezTo>
                      <a:pt x="7144" y="387010"/>
                      <a:pt x="10020" y="391135"/>
                      <a:pt x="14335" y="392725"/>
                    </a:cubicBezTo>
                    <a:lnTo>
                      <a:pt x="129197" y="435073"/>
                    </a:lnTo>
                    <a:cubicBezTo>
                      <a:pt x="222171" y="469373"/>
                      <a:pt x="295466" y="542668"/>
                      <a:pt x="329756" y="635641"/>
                    </a:cubicBezTo>
                    <a:lnTo>
                      <a:pt x="372104" y="750513"/>
                    </a:lnTo>
                    <a:cubicBezTo>
                      <a:pt x="373704" y="754828"/>
                      <a:pt x="377819" y="757704"/>
                      <a:pt x="382419" y="757704"/>
                    </a:cubicBezTo>
                    <a:cubicBezTo>
                      <a:pt x="387020" y="757704"/>
                      <a:pt x="391135" y="754828"/>
                      <a:pt x="392735" y="750513"/>
                    </a:cubicBezTo>
                    <a:lnTo>
                      <a:pt x="435092" y="635641"/>
                    </a:lnTo>
                    <a:cubicBezTo>
                      <a:pt x="469383" y="542658"/>
                      <a:pt x="542668" y="469373"/>
                      <a:pt x="635651" y="435083"/>
                    </a:cubicBezTo>
                    <a:lnTo>
                      <a:pt x="750513" y="392725"/>
                    </a:lnTo>
                    <a:cubicBezTo>
                      <a:pt x="754828" y="391135"/>
                      <a:pt x="757704" y="387010"/>
                      <a:pt x="757704" y="382410"/>
                    </a:cubicBezTo>
                    <a:cubicBezTo>
                      <a:pt x="757704" y="377809"/>
                      <a:pt x="754828" y="373694"/>
                      <a:pt x="750513" y="372104"/>
                    </a:cubicBezTo>
                    <a:close/>
                  </a:path>
                </a:pathLst>
              </a:custGeom>
              <a:grpFill/>
              <a:ln w="9525" cap="flat">
                <a:noFill/>
                <a:prstDash val="solid"/>
                <a:miter/>
              </a:ln>
            </p:spPr>
            <p:txBody>
              <a:bodyPr rtlCol="1" anchor="ctr"/>
              <a:lstStyle/>
              <a:p>
                <a:endParaRPr lang="he-IL"/>
              </a:p>
            </p:txBody>
          </p:sp>
          <p:sp>
            <p:nvSpPr>
              <p:cNvPr id="338" name="צורה חופשית: צורה 337">
                <a:extLst>
                  <a:ext uri="{FF2B5EF4-FFF2-40B4-BE49-F238E27FC236}">
                    <a16:creationId xmlns:a16="http://schemas.microsoft.com/office/drawing/2014/main" id="{7AD99632-20CD-4AD3-B19B-E4CFCDFE2469}"/>
                  </a:ext>
                </a:extLst>
              </p:cNvPr>
              <p:cNvSpPr/>
              <p:nvPr/>
            </p:nvSpPr>
            <p:spPr>
              <a:xfrm>
                <a:off x="4052452" y="6511377"/>
                <a:ext cx="533401" cy="533400"/>
              </a:xfrm>
              <a:custGeom>
                <a:avLst/>
                <a:gdLst>
                  <a:gd name="connsiteX0" fmla="*/ 525675 w 533400"/>
                  <a:gd name="connsiteY0" fmla="*/ 261709 h 533400"/>
                  <a:gd name="connsiteX1" fmla="*/ 445551 w 533400"/>
                  <a:gd name="connsiteY1" fmla="*/ 232162 h 533400"/>
                  <a:gd name="connsiteX2" fmla="*/ 305667 w 533400"/>
                  <a:gd name="connsiteY2" fmla="*/ 92269 h 533400"/>
                  <a:gd name="connsiteX3" fmla="*/ 276111 w 533400"/>
                  <a:gd name="connsiteY3" fmla="*/ 12163 h 533400"/>
                  <a:gd name="connsiteX4" fmla="*/ 268919 w 533400"/>
                  <a:gd name="connsiteY4" fmla="*/ 7144 h 533400"/>
                  <a:gd name="connsiteX5" fmla="*/ 261728 w 533400"/>
                  <a:gd name="connsiteY5" fmla="*/ 12154 h 533400"/>
                  <a:gd name="connsiteX6" fmla="*/ 232181 w 533400"/>
                  <a:gd name="connsiteY6" fmla="*/ 92250 h 533400"/>
                  <a:gd name="connsiteX7" fmla="*/ 92278 w 533400"/>
                  <a:gd name="connsiteY7" fmla="*/ 232153 h 533400"/>
                  <a:gd name="connsiteX8" fmla="*/ 12154 w 533400"/>
                  <a:gd name="connsiteY8" fmla="*/ 261699 h 533400"/>
                  <a:gd name="connsiteX9" fmla="*/ 7144 w 533400"/>
                  <a:gd name="connsiteY9" fmla="*/ 268891 h 533400"/>
                  <a:gd name="connsiteX10" fmla="*/ 12154 w 533400"/>
                  <a:gd name="connsiteY10" fmla="*/ 276082 h 533400"/>
                  <a:gd name="connsiteX11" fmla="*/ 92269 w 533400"/>
                  <a:gd name="connsiteY11" fmla="*/ 305638 h 533400"/>
                  <a:gd name="connsiteX12" fmla="*/ 232181 w 533400"/>
                  <a:gd name="connsiteY12" fmla="*/ 445551 h 533400"/>
                  <a:gd name="connsiteX13" fmla="*/ 261728 w 533400"/>
                  <a:gd name="connsiteY13" fmla="*/ 525656 h 533400"/>
                  <a:gd name="connsiteX14" fmla="*/ 268919 w 533400"/>
                  <a:gd name="connsiteY14" fmla="*/ 530666 h 533400"/>
                  <a:gd name="connsiteX15" fmla="*/ 276111 w 533400"/>
                  <a:gd name="connsiteY15" fmla="*/ 525656 h 533400"/>
                  <a:gd name="connsiteX16" fmla="*/ 305667 w 533400"/>
                  <a:gd name="connsiteY16" fmla="*/ 445541 h 533400"/>
                  <a:gd name="connsiteX17" fmla="*/ 445570 w 533400"/>
                  <a:gd name="connsiteY17" fmla="*/ 305648 h 533400"/>
                  <a:gd name="connsiteX18" fmla="*/ 525685 w 533400"/>
                  <a:gd name="connsiteY18" fmla="*/ 276092 h 533400"/>
                  <a:gd name="connsiteX19" fmla="*/ 530695 w 533400"/>
                  <a:gd name="connsiteY19" fmla="*/ 268900 h 533400"/>
                  <a:gd name="connsiteX20" fmla="*/ 525675 w 533400"/>
                  <a:gd name="connsiteY20" fmla="*/ 261709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3400" h="533400">
                    <a:moveTo>
                      <a:pt x="525675" y="261709"/>
                    </a:moveTo>
                    <a:lnTo>
                      <a:pt x="445551" y="232162"/>
                    </a:lnTo>
                    <a:cubicBezTo>
                      <a:pt x="380695" y="208245"/>
                      <a:pt x="329575" y="157124"/>
                      <a:pt x="305667" y="92269"/>
                    </a:cubicBezTo>
                    <a:lnTo>
                      <a:pt x="276111" y="12163"/>
                    </a:lnTo>
                    <a:cubicBezTo>
                      <a:pt x="275006" y="9144"/>
                      <a:pt x="272129" y="7144"/>
                      <a:pt x="268919" y="7144"/>
                    </a:cubicBezTo>
                    <a:cubicBezTo>
                      <a:pt x="265710" y="7144"/>
                      <a:pt x="262833" y="9144"/>
                      <a:pt x="261728" y="12154"/>
                    </a:cubicBezTo>
                    <a:lnTo>
                      <a:pt x="232181" y="92250"/>
                    </a:lnTo>
                    <a:cubicBezTo>
                      <a:pt x="208264" y="157105"/>
                      <a:pt x="157134" y="208236"/>
                      <a:pt x="92278" y="232153"/>
                    </a:cubicBezTo>
                    <a:lnTo>
                      <a:pt x="12154" y="261699"/>
                    </a:lnTo>
                    <a:cubicBezTo>
                      <a:pt x="9144" y="262804"/>
                      <a:pt x="7144" y="265681"/>
                      <a:pt x="7144" y="268891"/>
                    </a:cubicBezTo>
                    <a:cubicBezTo>
                      <a:pt x="7144" y="272101"/>
                      <a:pt x="9144" y="274977"/>
                      <a:pt x="12154" y="276082"/>
                    </a:cubicBezTo>
                    <a:lnTo>
                      <a:pt x="92269" y="305638"/>
                    </a:lnTo>
                    <a:cubicBezTo>
                      <a:pt x="157134" y="329555"/>
                      <a:pt x="208264" y="380686"/>
                      <a:pt x="232181" y="445551"/>
                    </a:cubicBezTo>
                    <a:lnTo>
                      <a:pt x="261728" y="525656"/>
                    </a:lnTo>
                    <a:cubicBezTo>
                      <a:pt x="262833" y="528666"/>
                      <a:pt x="265710" y="530666"/>
                      <a:pt x="268919" y="530666"/>
                    </a:cubicBezTo>
                    <a:cubicBezTo>
                      <a:pt x="272129" y="530666"/>
                      <a:pt x="275006" y="528666"/>
                      <a:pt x="276111" y="525656"/>
                    </a:cubicBezTo>
                    <a:lnTo>
                      <a:pt x="305667" y="445541"/>
                    </a:lnTo>
                    <a:cubicBezTo>
                      <a:pt x="329584" y="380676"/>
                      <a:pt x="380705" y="329555"/>
                      <a:pt x="445570" y="305648"/>
                    </a:cubicBezTo>
                    <a:lnTo>
                      <a:pt x="525685" y="276092"/>
                    </a:lnTo>
                    <a:cubicBezTo>
                      <a:pt x="528695" y="274987"/>
                      <a:pt x="530695" y="272110"/>
                      <a:pt x="530695" y="268900"/>
                    </a:cubicBezTo>
                    <a:cubicBezTo>
                      <a:pt x="530695" y="265690"/>
                      <a:pt x="528695" y="262814"/>
                      <a:pt x="525675" y="261709"/>
                    </a:cubicBezTo>
                    <a:close/>
                  </a:path>
                </a:pathLst>
              </a:custGeom>
              <a:grpFill/>
              <a:ln w="9525" cap="flat">
                <a:noFill/>
                <a:prstDash val="solid"/>
                <a:miter/>
              </a:ln>
            </p:spPr>
            <p:txBody>
              <a:bodyPr rtlCol="1" anchor="ctr"/>
              <a:lstStyle/>
              <a:p>
                <a:endParaRPr lang="he-IL"/>
              </a:p>
            </p:txBody>
          </p:sp>
        </p:grpSp>
      </p:grpSp>
      <p:sp>
        <p:nvSpPr>
          <p:cNvPr id="366" name="אליפסה 365">
            <a:extLst>
              <a:ext uri="{FF2B5EF4-FFF2-40B4-BE49-F238E27FC236}">
                <a16:creationId xmlns:a16="http://schemas.microsoft.com/office/drawing/2014/main" id="{7ADB1342-AD46-49F8-AF92-251EB6256E19}"/>
              </a:ext>
            </a:extLst>
          </p:cNvPr>
          <p:cNvSpPr/>
          <p:nvPr/>
        </p:nvSpPr>
        <p:spPr>
          <a:xfrm>
            <a:off x="1954961" y="7561901"/>
            <a:ext cx="539375" cy="539560"/>
          </a:xfrm>
          <a:prstGeom prst="ellipse">
            <a:avLst/>
          </a:prstGeom>
          <a:solidFill>
            <a:schemeClr val="accent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367" name="קבוצה 366">
            <a:extLst>
              <a:ext uri="{FF2B5EF4-FFF2-40B4-BE49-F238E27FC236}">
                <a16:creationId xmlns:a16="http://schemas.microsoft.com/office/drawing/2014/main" id="{C82A4F9F-3756-4AAA-9346-30FDE11894A9}"/>
              </a:ext>
            </a:extLst>
          </p:cNvPr>
          <p:cNvGrpSpPr/>
          <p:nvPr/>
        </p:nvGrpSpPr>
        <p:grpSpPr>
          <a:xfrm>
            <a:off x="1946471" y="7604227"/>
            <a:ext cx="562219" cy="459544"/>
            <a:chOff x="-1790317" y="2658663"/>
            <a:chExt cx="1619682" cy="1323885"/>
          </a:xfrm>
        </p:grpSpPr>
        <p:grpSp>
          <p:nvGrpSpPr>
            <p:cNvPr id="368" name="קבוצה 367">
              <a:extLst>
                <a:ext uri="{FF2B5EF4-FFF2-40B4-BE49-F238E27FC236}">
                  <a16:creationId xmlns:a16="http://schemas.microsoft.com/office/drawing/2014/main" id="{0983B85F-2FF6-4474-91F4-73C6A991450F}"/>
                </a:ext>
              </a:extLst>
            </p:cNvPr>
            <p:cNvGrpSpPr/>
            <p:nvPr/>
          </p:nvGrpSpPr>
          <p:grpSpPr>
            <a:xfrm>
              <a:off x="-1652599" y="2658663"/>
              <a:ext cx="1342711" cy="1323885"/>
              <a:chOff x="-1652599" y="2658663"/>
              <a:chExt cx="1342711" cy="1323885"/>
            </a:xfrm>
            <a:solidFill>
              <a:schemeClr val="bg1"/>
            </a:solidFill>
          </p:grpSpPr>
          <p:sp>
            <p:nvSpPr>
              <p:cNvPr id="370" name="צורה חופשית: צורה 369">
                <a:extLst>
                  <a:ext uri="{FF2B5EF4-FFF2-40B4-BE49-F238E27FC236}">
                    <a16:creationId xmlns:a16="http://schemas.microsoft.com/office/drawing/2014/main" id="{6018E0ED-E897-4117-BC04-862C0987C0C8}"/>
                  </a:ext>
                </a:extLst>
              </p:cNvPr>
              <p:cNvSpPr/>
              <p:nvPr/>
            </p:nvSpPr>
            <p:spPr>
              <a:xfrm>
                <a:off x="-1652599" y="2658663"/>
                <a:ext cx="1171546" cy="1150579"/>
              </a:xfrm>
              <a:custGeom>
                <a:avLst/>
                <a:gdLst>
                  <a:gd name="connsiteX0" fmla="*/ 1169871 w 1171545"/>
                  <a:gd name="connsiteY0" fmla="*/ 214275 h 1150578"/>
                  <a:gd name="connsiteX1" fmla="*/ 1106029 w 1171545"/>
                  <a:gd name="connsiteY1" fmla="*/ 87858 h 1150578"/>
                  <a:gd name="connsiteX2" fmla="*/ 1077854 w 1171545"/>
                  <a:gd name="connsiteY2" fmla="*/ 78593 h 1150578"/>
                  <a:gd name="connsiteX3" fmla="*/ 1068600 w 1171545"/>
                  <a:gd name="connsiteY3" fmla="*/ 106758 h 1150578"/>
                  <a:gd name="connsiteX4" fmla="*/ 1088345 w 1171545"/>
                  <a:gd name="connsiteY4" fmla="*/ 145856 h 1150578"/>
                  <a:gd name="connsiteX5" fmla="*/ 671490 w 1171545"/>
                  <a:gd name="connsiteY5" fmla="*/ 537 h 1150578"/>
                  <a:gd name="connsiteX6" fmla="*/ 197064 w 1171545"/>
                  <a:gd name="connsiteY6" fmla="*/ 197053 h 1150578"/>
                  <a:gd name="connsiteX7" fmla="*/ 537 w 1171545"/>
                  <a:gd name="connsiteY7" fmla="*/ 671490 h 1150578"/>
                  <a:gd name="connsiteX8" fmla="*/ 197064 w 1171545"/>
                  <a:gd name="connsiteY8" fmla="*/ 1145916 h 1150578"/>
                  <a:gd name="connsiteX9" fmla="*/ 211888 w 1171545"/>
                  <a:gd name="connsiteY9" fmla="*/ 1152060 h 1150578"/>
                  <a:gd name="connsiteX10" fmla="*/ 226711 w 1171545"/>
                  <a:gd name="connsiteY10" fmla="*/ 1145916 h 1150578"/>
                  <a:gd name="connsiteX11" fmla="*/ 226711 w 1171545"/>
                  <a:gd name="connsiteY11" fmla="*/ 1116266 h 1150578"/>
                  <a:gd name="connsiteX12" fmla="*/ 42472 w 1171545"/>
                  <a:gd name="connsiteY12" fmla="*/ 671490 h 1150578"/>
                  <a:gd name="connsiteX13" fmla="*/ 226714 w 1171545"/>
                  <a:gd name="connsiteY13" fmla="*/ 226704 h 1150578"/>
                  <a:gd name="connsiteX14" fmla="*/ 671490 w 1171545"/>
                  <a:gd name="connsiteY14" fmla="*/ 42472 h 1150578"/>
                  <a:gd name="connsiteX15" fmla="*/ 1062168 w 1171545"/>
                  <a:gd name="connsiteY15" fmla="*/ 178607 h 1150578"/>
                  <a:gd name="connsiteX16" fmla="*/ 1019539 w 1171545"/>
                  <a:gd name="connsiteY16" fmla="*/ 167385 h 1150578"/>
                  <a:gd name="connsiteX17" fmla="*/ 993925 w 1171545"/>
                  <a:gd name="connsiteY17" fmla="*/ 182311 h 1150578"/>
                  <a:gd name="connsiteX18" fmla="*/ 1008851 w 1171545"/>
                  <a:gd name="connsiteY18" fmla="*/ 207925 h 1150578"/>
                  <a:gd name="connsiteX19" fmla="*/ 1145814 w 1171545"/>
                  <a:gd name="connsiteY19" fmla="*/ 243994 h 1150578"/>
                  <a:gd name="connsiteX20" fmla="*/ 1151158 w 1171545"/>
                  <a:gd name="connsiteY20" fmla="*/ 244691 h 1150578"/>
                  <a:gd name="connsiteX21" fmla="*/ 1167458 w 1171545"/>
                  <a:gd name="connsiteY21" fmla="*/ 236909 h 1150578"/>
                  <a:gd name="connsiteX22" fmla="*/ 1169871 w 1171545"/>
                  <a:gd name="connsiteY22" fmla="*/ 214275 h 115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1545" h="1150578">
                    <a:moveTo>
                      <a:pt x="1169871" y="214275"/>
                    </a:moveTo>
                    <a:lnTo>
                      <a:pt x="1106029" y="87858"/>
                    </a:lnTo>
                    <a:cubicBezTo>
                      <a:pt x="1100829" y="77508"/>
                      <a:pt x="1088194" y="73320"/>
                      <a:pt x="1077854" y="78593"/>
                    </a:cubicBezTo>
                    <a:cubicBezTo>
                      <a:pt x="1067533" y="83814"/>
                      <a:pt x="1063379" y="96429"/>
                      <a:pt x="1068600" y="106758"/>
                    </a:cubicBezTo>
                    <a:lnTo>
                      <a:pt x="1088345" y="145856"/>
                    </a:lnTo>
                    <a:cubicBezTo>
                      <a:pt x="970166" y="51758"/>
                      <a:pt x="824808" y="537"/>
                      <a:pt x="671490" y="537"/>
                    </a:cubicBezTo>
                    <a:cubicBezTo>
                      <a:pt x="492264" y="537"/>
                      <a:pt x="323790" y="70330"/>
                      <a:pt x="197064" y="197053"/>
                    </a:cubicBezTo>
                    <a:cubicBezTo>
                      <a:pt x="70338" y="323777"/>
                      <a:pt x="537" y="492264"/>
                      <a:pt x="537" y="671490"/>
                    </a:cubicBezTo>
                    <a:cubicBezTo>
                      <a:pt x="537" y="850716"/>
                      <a:pt x="70340" y="1019190"/>
                      <a:pt x="197064" y="1145916"/>
                    </a:cubicBezTo>
                    <a:cubicBezTo>
                      <a:pt x="201160" y="1150013"/>
                      <a:pt x="206523" y="1152060"/>
                      <a:pt x="211888" y="1152060"/>
                    </a:cubicBezTo>
                    <a:cubicBezTo>
                      <a:pt x="217253" y="1152060"/>
                      <a:pt x="222618" y="1150013"/>
                      <a:pt x="226711" y="1145916"/>
                    </a:cubicBezTo>
                    <a:cubicBezTo>
                      <a:pt x="234902" y="1137726"/>
                      <a:pt x="234902" y="1124456"/>
                      <a:pt x="226711" y="1116266"/>
                    </a:cubicBezTo>
                    <a:cubicBezTo>
                      <a:pt x="107913" y="997465"/>
                      <a:pt x="42472" y="839514"/>
                      <a:pt x="42472" y="671490"/>
                    </a:cubicBezTo>
                    <a:cubicBezTo>
                      <a:pt x="42472" y="503466"/>
                      <a:pt x="107913" y="345504"/>
                      <a:pt x="226714" y="226704"/>
                    </a:cubicBezTo>
                    <a:cubicBezTo>
                      <a:pt x="345515" y="107903"/>
                      <a:pt x="503466" y="42472"/>
                      <a:pt x="671490" y="42472"/>
                    </a:cubicBezTo>
                    <a:cubicBezTo>
                      <a:pt x="815173" y="42472"/>
                      <a:pt x="951400" y="90458"/>
                      <a:pt x="1062168" y="178607"/>
                    </a:cubicBezTo>
                    <a:lnTo>
                      <a:pt x="1019539" y="167385"/>
                    </a:lnTo>
                    <a:cubicBezTo>
                      <a:pt x="1008358" y="164446"/>
                      <a:pt x="996873" y="171111"/>
                      <a:pt x="993925" y="182311"/>
                    </a:cubicBezTo>
                    <a:cubicBezTo>
                      <a:pt x="990976" y="193510"/>
                      <a:pt x="997652" y="204976"/>
                      <a:pt x="1008851" y="207925"/>
                    </a:cubicBezTo>
                    <a:lnTo>
                      <a:pt x="1145814" y="243994"/>
                    </a:lnTo>
                    <a:cubicBezTo>
                      <a:pt x="1147596" y="244465"/>
                      <a:pt x="1149376" y="244691"/>
                      <a:pt x="1151158" y="244691"/>
                    </a:cubicBezTo>
                    <a:cubicBezTo>
                      <a:pt x="1157383" y="244691"/>
                      <a:pt x="1163424" y="241905"/>
                      <a:pt x="1167458" y="236909"/>
                    </a:cubicBezTo>
                    <a:cubicBezTo>
                      <a:pt x="1172657" y="230501"/>
                      <a:pt x="1173598" y="221635"/>
                      <a:pt x="1169871" y="214275"/>
                    </a:cubicBezTo>
                    <a:close/>
                  </a:path>
                </a:pathLst>
              </a:custGeom>
              <a:grpFill/>
              <a:ln w="2604" cap="flat">
                <a:noFill/>
                <a:prstDash val="solid"/>
                <a:miter/>
              </a:ln>
            </p:spPr>
            <p:txBody>
              <a:bodyPr rtlCol="1" anchor="ctr"/>
              <a:lstStyle/>
              <a:p>
                <a:endParaRPr lang="he-IL" sz="600"/>
              </a:p>
            </p:txBody>
          </p:sp>
          <p:sp>
            <p:nvSpPr>
              <p:cNvPr id="371" name="צורה חופשית: צורה 370">
                <a:extLst>
                  <a:ext uri="{FF2B5EF4-FFF2-40B4-BE49-F238E27FC236}">
                    <a16:creationId xmlns:a16="http://schemas.microsoft.com/office/drawing/2014/main" id="{C10EE16E-F6E0-4268-96B2-B2290507EEEB}"/>
                  </a:ext>
                </a:extLst>
              </p:cNvPr>
              <p:cNvSpPr/>
              <p:nvPr/>
            </p:nvSpPr>
            <p:spPr>
              <a:xfrm>
                <a:off x="-1149633" y="3917474"/>
                <a:ext cx="86490" cy="52418"/>
              </a:xfrm>
              <a:custGeom>
                <a:avLst/>
                <a:gdLst>
                  <a:gd name="connsiteX0" fmla="*/ 64280 w 86489"/>
                  <a:gd name="connsiteY0" fmla="*/ 50998 h 52418"/>
                  <a:gd name="connsiteX1" fmla="*/ 61392 w 86489"/>
                  <a:gd name="connsiteY1" fmla="*/ 50794 h 52418"/>
                  <a:gd name="connsiteX2" fmla="*/ 18700 w 86489"/>
                  <a:gd name="connsiteY2" fmla="*/ 43463 h 52418"/>
                  <a:gd name="connsiteX3" fmla="*/ 2400 w 86489"/>
                  <a:gd name="connsiteY3" fmla="*/ 18688 h 52418"/>
                  <a:gd name="connsiteX4" fmla="*/ 27176 w 86489"/>
                  <a:gd name="connsiteY4" fmla="*/ 2388 h 52418"/>
                  <a:gd name="connsiteX5" fmla="*/ 67124 w 86489"/>
                  <a:gd name="connsiteY5" fmla="*/ 9268 h 52418"/>
                  <a:gd name="connsiteX6" fmla="*/ 85019 w 86489"/>
                  <a:gd name="connsiteY6" fmla="*/ 32898 h 52418"/>
                  <a:gd name="connsiteX7" fmla="*/ 64280 w 86489"/>
                  <a:gd name="connsiteY7" fmla="*/ 50998 h 5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89" h="52418">
                    <a:moveTo>
                      <a:pt x="64280" y="50998"/>
                    </a:moveTo>
                    <a:cubicBezTo>
                      <a:pt x="63339" y="50998"/>
                      <a:pt x="62356" y="50938"/>
                      <a:pt x="61392" y="50794"/>
                    </a:cubicBezTo>
                    <a:cubicBezTo>
                      <a:pt x="47160" y="48828"/>
                      <a:pt x="32787" y="46370"/>
                      <a:pt x="18700" y="43463"/>
                    </a:cubicBezTo>
                    <a:cubicBezTo>
                      <a:pt x="7356" y="41128"/>
                      <a:pt x="68" y="30031"/>
                      <a:pt x="2400" y="18688"/>
                    </a:cubicBezTo>
                    <a:cubicBezTo>
                      <a:pt x="4736" y="7365"/>
                      <a:pt x="15670" y="95"/>
                      <a:pt x="27176" y="2388"/>
                    </a:cubicBezTo>
                    <a:cubicBezTo>
                      <a:pt x="40341" y="5111"/>
                      <a:pt x="53670" y="7405"/>
                      <a:pt x="67124" y="9268"/>
                    </a:cubicBezTo>
                    <a:cubicBezTo>
                      <a:pt x="78590" y="10846"/>
                      <a:pt x="86618" y="21432"/>
                      <a:pt x="85019" y="32898"/>
                    </a:cubicBezTo>
                    <a:cubicBezTo>
                      <a:pt x="83567" y="43403"/>
                      <a:pt x="74598" y="50998"/>
                      <a:pt x="64280" y="50998"/>
                    </a:cubicBezTo>
                    <a:close/>
                  </a:path>
                </a:pathLst>
              </a:custGeom>
              <a:grpFill/>
              <a:ln w="9525" cap="flat">
                <a:noFill/>
                <a:prstDash val="solid"/>
                <a:miter/>
              </a:ln>
            </p:spPr>
            <p:txBody>
              <a:bodyPr rtlCol="1" anchor="ctr"/>
              <a:lstStyle/>
              <a:p>
                <a:endParaRPr lang="he-IL" sz="600"/>
              </a:p>
            </p:txBody>
          </p:sp>
          <p:sp>
            <p:nvSpPr>
              <p:cNvPr id="372" name="צורה חופשית: צורה 371">
                <a:extLst>
                  <a:ext uri="{FF2B5EF4-FFF2-40B4-BE49-F238E27FC236}">
                    <a16:creationId xmlns:a16="http://schemas.microsoft.com/office/drawing/2014/main" id="{E91F1629-0C60-4AEE-848E-30F92D3DFF39}"/>
                  </a:ext>
                </a:extLst>
              </p:cNvPr>
              <p:cNvSpPr/>
              <p:nvPr/>
            </p:nvSpPr>
            <p:spPr>
              <a:xfrm>
                <a:off x="-1279304" y="3876231"/>
                <a:ext cx="83869" cy="60281"/>
              </a:xfrm>
              <a:custGeom>
                <a:avLst/>
                <a:gdLst>
                  <a:gd name="connsiteX0" fmla="*/ 61860 w 83869"/>
                  <a:gd name="connsiteY0" fmla="*/ 59500 h 60280"/>
                  <a:gd name="connsiteX1" fmla="*/ 54694 w 83869"/>
                  <a:gd name="connsiteY1" fmla="*/ 58232 h 60280"/>
                  <a:gd name="connsiteX2" fmla="*/ 14500 w 83869"/>
                  <a:gd name="connsiteY2" fmla="*/ 42118 h 60280"/>
                  <a:gd name="connsiteX3" fmla="*/ 3749 w 83869"/>
                  <a:gd name="connsiteY3" fmla="*/ 14497 h 60280"/>
                  <a:gd name="connsiteX4" fmla="*/ 31371 w 83869"/>
                  <a:gd name="connsiteY4" fmla="*/ 3746 h 60280"/>
                  <a:gd name="connsiteX5" fmla="*/ 69025 w 83869"/>
                  <a:gd name="connsiteY5" fmla="*/ 18837 h 60280"/>
                  <a:gd name="connsiteX6" fmla="*/ 81556 w 83869"/>
                  <a:gd name="connsiteY6" fmla="*/ 45701 h 60280"/>
                  <a:gd name="connsiteX7" fmla="*/ 61860 w 83869"/>
                  <a:gd name="connsiteY7" fmla="*/ 59500 h 6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69" h="60280">
                    <a:moveTo>
                      <a:pt x="61860" y="59500"/>
                    </a:moveTo>
                    <a:cubicBezTo>
                      <a:pt x="59485" y="59500"/>
                      <a:pt x="57069" y="59091"/>
                      <a:pt x="54694" y="58232"/>
                    </a:cubicBezTo>
                    <a:cubicBezTo>
                      <a:pt x="41097" y="53297"/>
                      <a:pt x="27583" y="47871"/>
                      <a:pt x="14500" y="42118"/>
                    </a:cubicBezTo>
                    <a:cubicBezTo>
                      <a:pt x="3893" y="37472"/>
                      <a:pt x="-919" y="25083"/>
                      <a:pt x="3749" y="14497"/>
                    </a:cubicBezTo>
                    <a:cubicBezTo>
                      <a:pt x="8377" y="3911"/>
                      <a:pt x="20743" y="-922"/>
                      <a:pt x="31371" y="3746"/>
                    </a:cubicBezTo>
                    <a:cubicBezTo>
                      <a:pt x="43718" y="9171"/>
                      <a:pt x="56269" y="14187"/>
                      <a:pt x="69025" y="18837"/>
                    </a:cubicBezTo>
                    <a:cubicBezTo>
                      <a:pt x="79897" y="22789"/>
                      <a:pt x="85529" y="34809"/>
                      <a:pt x="81556" y="45701"/>
                    </a:cubicBezTo>
                    <a:cubicBezTo>
                      <a:pt x="78466" y="54219"/>
                      <a:pt x="70420" y="59500"/>
                      <a:pt x="61860" y="59500"/>
                    </a:cubicBezTo>
                    <a:close/>
                  </a:path>
                </a:pathLst>
              </a:custGeom>
              <a:grpFill/>
              <a:ln w="9525" cap="flat">
                <a:noFill/>
                <a:prstDash val="solid"/>
                <a:miter/>
              </a:ln>
            </p:spPr>
            <p:txBody>
              <a:bodyPr rtlCol="1" anchor="ctr"/>
              <a:lstStyle/>
              <a:p>
                <a:endParaRPr lang="he-IL" sz="600"/>
              </a:p>
            </p:txBody>
          </p:sp>
          <p:sp>
            <p:nvSpPr>
              <p:cNvPr id="373" name="צורה חופשית: צורה 372">
                <a:extLst>
                  <a:ext uri="{FF2B5EF4-FFF2-40B4-BE49-F238E27FC236}">
                    <a16:creationId xmlns:a16="http://schemas.microsoft.com/office/drawing/2014/main" id="{ECFFF5C9-911C-470C-91B2-76615B10AF90}"/>
                  </a:ext>
                </a:extLst>
              </p:cNvPr>
              <p:cNvSpPr/>
              <p:nvPr/>
            </p:nvSpPr>
            <p:spPr>
              <a:xfrm>
                <a:off x="-1397399" y="3808787"/>
                <a:ext cx="78627" cy="68144"/>
              </a:xfrm>
              <a:custGeom>
                <a:avLst/>
                <a:gdLst>
                  <a:gd name="connsiteX0" fmla="*/ 57694 w 78627"/>
                  <a:gd name="connsiteY0" fmla="*/ 67279 h 68143"/>
                  <a:gd name="connsiteX1" fmla="*/ 46576 w 78627"/>
                  <a:gd name="connsiteY1" fmla="*/ 64084 h 68143"/>
                  <a:gd name="connsiteX2" fmla="*/ 10683 w 78627"/>
                  <a:gd name="connsiteY2" fmla="*/ 39943 h 68143"/>
                  <a:gd name="connsiteX3" fmla="*/ 5913 w 78627"/>
                  <a:gd name="connsiteY3" fmla="*/ 10683 h 68143"/>
                  <a:gd name="connsiteX4" fmla="*/ 35173 w 78627"/>
                  <a:gd name="connsiteY4" fmla="*/ 5913 h 68143"/>
                  <a:gd name="connsiteX5" fmla="*/ 68857 w 78627"/>
                  <a:gd name="connsiteY5" fmla="*/ 28539 h 68143"/>
                  <a:gd name="connsiteX6" fmla="*/ 75490 w 78627"/>
                  <a:gd name="connsiteY6" fmla="*/ 57451 h 68143"/>
                  <a:gd name="connsiteX7" fmla="*/ 57694 w 78627"/>
                  <a:gd name="connsiteY7" fmla="*/ 67279 h 6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27" h="68143">
                    <a:moveTo>
                      <a:pt x="57694" y="67279"/>
                    </a:moveTo>
                    <a:cubicBezTo>
                      <a:pt x="53886" y="67279"/>
                      <a:pt x="50036" y="66254"/>
                      <a:pt x="46576" y="64084"/>
                    </a:cubicBezTo>
                    <a:cubicBezTo>
                      <a:pt x="34353" y="56405"/>
                      <a:pt x="22354" y="48359"/>
                      <a:pt x="10683" y="39943"/>
                    </a:cubicBezTo>
                    <a:cubicBezTo>
                      <a:pt x="1285" y="33186"/>
                      <a:pt x="-844" y="20082"/>
                      <a:pt x="5913" y="10683"/>
                    </a:cubicBezTo>
                    <a:cubicBezTo>
                      <a:pt x="12649" y="1285"/>
                      <a:pt x="25774" y="-844"/>
                      <a:pt x="35173" y="5913"/>
                    </a:cubicBezTo>
                    <a:cubicBezTo>
                      <a:pt x="46149" y="13797"/>
                      <a:pt x="57369" y="21353"/>
                      <a:pt x="68857" y="28539"/>
                    </a:cubicBezTo>
                    <a:cubicBezTo>
                      <a:pt x="78664" y="34704"/>
                      <a:pt x="81634" y="47643"/>
                      <a:pt x="75490" y="57451"/>
                    </a:cubicBezTo>
                    <a:cubicBezTo>
                      <a:pt x="71496" y="63798"/>
                      <a:pt x="64676" y="67279"/>
                      <a:pt x="57694" y="67279"/>
                    </a:cubicBezTo>
                    <a:close/>
                  </a:path>
                </a:pathLst>
              </a:custGeom>
              <a:grpFill/>
              <a:ln w="9525" cap="flat">
                <a:noFill/>
                <a:prstDash val="solid"/>
                <a:miter/>
              </a:ln>
            </p:spPr>
            <p:txBody>
              <a:bodyPr rtlCol="1" anchor="ctr"/>
              <a:lstStyle/>
              <a:p>
                <a:endParaRPr lang="he-IL" sz="600"/>
              </a:p>
            </p:txBody>
          </p:sp>
          <p:grpSp>
            <p:nvGrpSpPr>
              <p:cNvPr id="374" name="קבוצה 373">
                <a:extLst>
                  <a:ext uri="{FF2B5EF4-FFF2-40B4-BE49-F238E27FC236}">
                    <a16:creationId xmlns:a16="http://schemas.microsoft.com/office/drawing/2014/main" id="{AB2B5CCB-34CC-4984-8437-6014039CED44}"/>
                  </a:ext>
                </a:extLst>
              </p:cNvPr>
              <p:cNvGrpSpPr/>
              <p:nvPr/>
            </p:nvGrpSpPr>
            <p:grpSpPr>
              <a:xfrm>
                <a:off x="-466060" y="2942334"/>
                <a:ext cx="156172" cy="604802"/>
                <a:chOff x="-466060" y="2942334"/>
                <a:chExt cx="156172" cy="604802"/>
              </a:xfrm>
              <a:grpFill/>
            </p:grpSpPr>
            <p:sp>
              <p:nvSpPr>
                <p:cNvPr id="382" name="צורה חופשית: צורה 381">
                  <a:extLst>
                    <a:ext uri="{FF2B5EF4-FFF2-40B4-BE49-F238E27FC236}">
                      <a16:creationId xmlns:a16="http://schemas.microsoft.com/office/drawing/2014/main" id="{814EAF85-0F1A-4395-ADE8-E79746949A62}"/>
                    </a:ext>
                  </a:extLst>
                </p:cNvPr>
                <p:cNvSpPr/>
                <p:nvPr/>
              </p:nvSpPr>
              <p:spPr>
                <a:xfrm>
                  <a:off x="-384261" y="3463267"/>
                  <a:ext cx="55039" cy="83869"/>
                </a:xfrm>
                <a:custGeom>
                  <a:avLst/>
                  <a:gdLst>
                    <a:gd name="connsiteX0" fmla="*/ 22936 w 55039"/>
                    <a:gd name="connsiteY0" fmla="*/ 84257 h 83869"/>
                    <a:gd name="connsiteX1" fmla="*/ 16609 w 55039"/>
                    <a:gd name="connsiteY1" fmla="*/ 83274 h 83869"/>
                    <a:gd name="connsiteX2" fmla="*/ 2952 w 55039"/>
                    <a:gd name="connsiteY2" fmla="*/ 56963 h 83869"/>
                    <a:gd name="connsiteX3" fmla="*/ 13928 w 55039"/>
                    <a:gd name="connsiteY3" fmla="*/ 17935 h 83869"/>
                    <a:gd name="connsiteX4" fmla="*/ 39298 w 55039"/>
                    <a:gd name="connsiteY4" fmla="*/ 2598 h 83869"/>
                    <a:gd name="connsiteX5" fmla="*/ 54636 w 55039"/>
                    <a:gd name="connsiteY5" fmla="*/ 27968 h 83869"/>
                    <a:gd name="connsiteX6" fmla="*/ 42923 w 55039"/>
                    <a:gd name="connsiteY6" fmla="*/ 69617 h 83869"/>
                    <a:gd name="connsiteX7" fmla="*/ 22936 w 55039"/>
                    <a:gd name="connsiteY7" fmla="*/ 84257 h 8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39" h="83869">
                      <a:moveTo>
                        <a:pt x="22936" y="84257"/>
                      </a:moveTo>
                      <a:cubicBezTo>
                        <a:pt x="20847" y="84257"/>
                        <a:pt x="18719" y="83951"/>
                        <a:pt x="16609" y="83274"/>
                      </a:cubicBezTo>
                      <a:cubicBezTo>
                        <a:pt x="5573" y="79794"/>
                        <a:pt x="-550" y="68000"/>
                        <a:pt x="2952" y="56963"/>
                      </a:cubicBezTo>
                      <a:cubicBezTo>
                        <a:pt x="7006" y="44126"/>
                        <a:pt x="10670" y="31103"/>
                        <a:pt x="13928" y="17935"/>
                      </a:cubicBezTo>
                      <a:cubicBezTo>
                        <a:pt x="16693" y="6694"/>
                        <a:pt x="28118" y="-228"/>
                        <a:pt x="39298" y="2598"/>
                      </a:cubicBezTo>
                      <a:cubicBezTo>
                        <a:pt x="50539" y="5363"/>
                        <a:pt x="57419" y="16727"/>
                        <a:pt x="54636" y="27968"/>
                      </a:cubicBezTo>
                      <a:cubicBezTo>
                        <a:pt x="51176" y="42034"/>
                        <a:pt x="47263" y="55917"/>
                        <a:pt x="42923" y="69617"/>
                      </a:cubicBezTo>
                      <a:cubicBezTo>
                        <a:pt x="40093" y="78546"/>
                        <a:pt x="31842" y="84257"/>
                        <a:pt x="22936" y="84257"/>
                      </a:cubicBezTo>
                      <a:close/>
                    </a:path>
                  </a:pathLst>
                </a:custGeom>
                <a:grpFill/>
                <a:ln w="9525" cap="flat">
                  <a:noFill/>
                  <a:prstDash val="solid"/>
                  <a:miter/>
                </a:ln>
              </p:spPr>
              <p:txBody>
                <a:bodyPr rtlCol="1" anchor="ctr"/>
                <a:lstStyle/>
                <a:p>
                  <a:endParaRPr lang="he-IL" sz="600"/>
                </a:p>
              </p:txBody>
            </p:sp>
            <p:sp>
              <p:nvSpPr>
                <p:cNvPr id="383" name="צורה חופשית: צורה 382">
                  <a:extLst>
                    <a:ext uri="{FF2B5EF4-FFF2-40B4-BE49-F238E27FC236}">
                      <a16:creationId xmlns:a16="http://schemas.microsoft.com/office/drawing/2014/main" id="{FB08064E-D700-4F54-810B-56DF4CF53BB8}"/>
                    </a:ext>
                  </a:extLst>
                </p:cNvPr>
                <p:cNvSpPr/>
                <p:nvPr/>
              </p:nvSpPr>
              <p:spPr>
                <a:xfrm>
                  <a:off x="-357064" y="3328543"/>
                  <a:ext cx="47176" cy="86490"/>
                </a:xfrm>
                <a:custGeom>
                  <a:avLst/>
                  <a:gdLst>
                    <a:gd name="connsiteX0" fmla="*/ 22949 w 47176"/>
                    <a:gd name="connsiteY0" fmla="*/ 85745 h 86489"/>
                    <a:gd name="connsiteX1" fmla="*/ 20941 w 47176"/>
                    <a:gd name="connsiteY1" fmla="*/ 85642 h 86489"/>
                    <a:gd name="connsiteX2" fmla="*/ 2063 w 47176"/>
                    <a:gd name="connsiteY2" fmla="*/ 62791 h 86489"/>
                    <a:gd name="connsiteX3" fmla="*/ 4642 w 47176"/>
                    <a:gd name="connsiteY3" fmla="*/ 22290 h 86489"/>
                    <a:gd name="connsiteX4" fmla="*/ 26264 w 47176"/>
                    <a:gd name="connsiteY4" fmla="*/ 2020 h 86489"/>
                    <a:gd name="connsiteX5" fmla="*/ 46534 w 47176"/>
                    <a:gd name="connsiteY5" fmla="*/ 23642 h 86489"/>
                    <a:gd name="connsiteX6" fmla="*/ 43790 w 47176"/>
                    <a:gd name="connsiteY6" fmla="*/ 66764 h 86489"/>
                    <a:gd name="connsiteX7" fmla="*/ 22949 w 47176"/>
                    <a:gd name="connsiteY7" fmla="*/ 85745 h 8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76" h="86489">
                      <a:moveTo>
                        <a:pt x="22949" y="85745"/>
                      </a:moveTo>
                      <a:cubicBezTo>
                        <a:pt x="22294" y="85745"/>
                        <a:pt x="21618" y="85724"/>
                        <a:pt x="20941" y="85642"/>
                      </a:cubicBezTo>
                      <a:cubicBezTo>
                        <a:pt x="9415" y="84557"/>
                        <a:pt x="957" y="74320"/>
                        <a:pt x="2063" y="62791"/>
                      </a:cubicBezTo>
                      <a:cubicBezTo>
                        <a:pt x="3331" y="49419"/>
                        <a:pt x="4194" y="35926"/>
                        <a:pt x="4642" y="22290"/>
                      </a:cubicBezTo>
                      <a:cubicBezTo>
                        <a:pt x="4990" y="10721"/>
                        <a:pt x="14963" y="1158"/>
                        <a:pt x="26264" y="2020"/>
                      </a:cubicBezTo>
                      <a:cubicBezTo>
                        <a:pt x="37833" y="2389"/>
                        <a:pt x="46925" y="12074"/>
                        <a:pt x="46534" y="23642"/>
                      </a:cubicBezTo>
                      <a:cubicBezTo>
                        <a:pt x="46084" y="38139"/>
                        <a:pt x="45143" y="52533"/>
                        <a:pt x="43790" y="66764"/>
                      </a:cubicBezTo>
                      <a:cubicBezTo>
                        <a:pt x="42771" y="77617"/>
                        <a:pt x="33640" y="85745"/>
                        <a:pt x="22949" y="85745"/>
                      </a:cubicBezTo>
                      <a:close/>
                    </a:path>
                  </a:pathLst>
                </a:custGeom>
                <a:grpFill/>
                <a:ln w="9525" cap="flat">
                  <a:noFill/>
                  <a:prstDash val="solid"/>
                  <a:miter/>
                </a:ln>
              </p:spPr>
              <p:txBody>
                <a:bodyPr rtlCol="1" anchor="ctr"/>
                <a:lstStyle/>
                <a:p>
                  <a:endParaRPr lang="he-IL" sz="600"/>
                </a:p>
              </p:txBody>
            </p:sp>
            <p:sp>
              <p:nvSpPr>
                <p:cNvPr id="384" name="צורה חופשית: צורה 383">
                  <a:extLst>
                    <a:ext uri="{FF2B5EF4-FFF2-40B4-BE49-F238E27FC236}">
                      <a16:creationId xmlns:a16="http://schemas.microsoft.com/office/drawing/2014/main" id="{704A3029-0F74-4AB1-BBCB-838E4B61CCA0}"/>
                    </a:ext>
                  </a:extLst>
                </p:cNvPr>
                <p:cNvSpPr/>
                <p:nvPr/>
              </p:nvSpPr>
              <p:spPr>
                <a:xfrm>
                  <a:off x="-364069" y="3192899"/>
                  <a:ext cx="49797" cy="86490"/>
                </a:xfrm>
                <a:custGeom>
                  <a:avLst/>
                  <a:gdLst>
                    <a:gd name="connsiteX0" fmla="*/ 28890 w 49797"/>
                    <a:gd name="connsiteY0" fmla="*/ 85389 h 86489"/>
                    <a:gd name="connsiteX1" fmla="*/ 8067 w 49797"/>
                    <a:gd name="connsiteY1" fmla="*/ 66715 h 86489"/>
                    <a:gd name="connsiteX2" fmla="*/ 2293 w 49797"/>
                    <a:gd name="connsiteY2" fmla="*/ 26623 h 86489"/>
                    <a:gd name="connsiteX3" fmla="*/ 19247 w 49797"/>
                    <a:gd name="connsiteY3" fmla="*/ 2298 h 86489"/>
                    <a:gd name="connsiteX4" fmla="*/ 43572 w 49797"/>
                    <a:gd name="connsiteY4" fmla="*/ 19253 h 86489"/>
                    <a:gd name="connsiteX5" fmla="*/ 49755 w 49797"/>
                    <a:gd name="connsiteY5" fmla="*/ 62128 h 86489"/>
                    <a:gd name="connsiteX6" fmla="*/ 31204 w 49797"/>
                    <a:gd name="connsiteY6" fmla="*/ 85266 h 86489"/>
                    <a:gd name="connsiteX7" fmla="*/ 28890 w 49797"/>
                    <a:gd name="connsiteY7" fmla="*/ 85389 h 8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97" h="86489">
                      <a:moveTo>
                        <a:pt x="28890" y="85389"/>
                      </a:moveTo>
                      <a:cubicBezTo>
                        <a:pt x="18325" y="85389"/>
                        <a:pt x="9254" y="77445"/>
                        <a:pt x="8067" y="66715"/>
                      </a:cubicBezTo>
                      <a:cubicBezTo>
                        <a:pt x="6612" y="53466"/>
                        <a:pt x="4667" y="39974"/>
                        <a:pt x="2293" y="26623"/>
                      </a:cubicBezTo>
                      <a:cubicBezTo>
                        <a:pt x="267" y="15217"/>
                        <a:pt x="7862" y="4324"/>
                        <a:pt x="19247" y="2298"/>
                      </a:cubicBezTo>
                      <a:cubicBezTo>
                        <a:pt x="30879" y="251"/>
                        <a:pt x="41567" y="7868"/>
                        <a:pt x="43572" y="19253"/>
                      </a:cubicBezTo>
                      <a:cubicBezTo>
                        <a:pt x="46112" y="33545"/>
                        <a:pt x="48201" y="47960"/>
                        <a:pt x="49755" y="62128"/>
                      </a:cubicBezTo>
                      <a:cubicBezTo>
                        <a:pt x="51023" y="73637"/>
                        <a:pt x="42710" y="83997"/>
                        <a:pt x="31204" y="85266"/>
                      </a:cubicBezTo>
                      <a:cubicBezTo>
                        <a:pt x="30426" y="85347"/>
                        <a:pt x="29647" y="85389"/>
                        <a:pt x="28890" y="85389"/>
                      </a:cubicBezTo>
                      <a:close/>
                    </a:path>
                  </a:pathLst>
                </a:custGeom>
                <a:grpFill/>
                <a:ln w="9525" cap="flat">
                  <a:noFill/>
                  <a:prstDash val="solid"/>
                  <a:miter/>
                </a:ln>
              </p:spPr>
              <p:txBody>
                <a:bodyPr rtlCol="1" anchor="ctr"/>
                <a:lstStyle/>
                <a:p>
                  <a:endParaRPr lang="he-IL" sz="600"/>
                </a:p>
              </p:txBody>
            </p:sp>
            <p:sp>
              <p:nvSpPr>
                <p:cNvPr id="396" name="צורה חופשית: צורה 395">
                  <a:extLst>
                    <a:ext uri="{FF2B5EF4-FFF2-40B4-BE49-F238E27FC236}">
                      <a16:creationId xmlns:a16="http://schemas.microsoft.com/office/drawing/2014/main" id="{70B5D9EC-BE86-480E-A5A8-9061A0CFC71A}"/>
                    </a:ext>
                  </a:extLst>
                </p:cNvPr>
                <p:cNvSpPr/>
                <p:nvPr/>
              </p:nvSpPr>
              <p:spPr>
                <a:xfrm>
                  <a:off x="-401812" y="3062228"/>
                  <a:ext cx="60281" cy="83869"/>
                </a:xfrm>
                <a:custGeom>
                  <a:avLst/>
                  <a:gdLst>
                    <a:gd name="connsiteX0" fmla="*/ 37476 w 60280"/>
                    <a:gd name="connsiteY0" fmla="*/ 83212 h 83869"/>
                    <a:gd name="connsiteX1" fmla="*/ 17573 w 60280"/>
                    <a:gd name="connsiteY1" fmla="*/ 68857 h 83869"/>
                    <a:gd name="connsiteX2" fmla="*/ 3527 w 60280"/>
                    <a:gd name="connsiteY2" fmla="*/ 30875 h 83869"/>
                    <a:gd name="connsiteX3" fmla="*/ 15015 w 60280"/>
                    <a:gd name="connsiteY3" fmla="*/ 3539 h 83869"/>
                    <a:gd name="connsiteX4" fmla="*/ 42351 w 60280"/>
                    <a:gd name="connsiteY4" fmla="*/ 15026 h 83869"/>
                    <a:gd name="connsiteX5" fmla="*/ 57379 w 60280"/>
                    <a:gd name="connsiteY5" fmla="*/ 55629 h 83869"/>
                    <a:gd name="connsiteX6" fmla="*/ 44091 w 60280"/>
                    <a:gd name="connsiteY6" fmla="*/ 82145 h 83869"/>
                    <a:gd name="connsiteX7" fmla="*/ 37476 w 60280"/>
                    <a:gd name="connsiteY7" fmla="*/ 83212 h 8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80" h="83869">
                      <a:moveTo>
                        <a:pt x="37476" y="83212"/>
                      </a:moveTo>
                      <a:cubicBezTo>
                        <a:pt x="28691" y="83212"/>
                        <a:pt x="20500" y="77663"/>
                        <a:pt x="17573" y="68857"/>
                      </a:cubicBezTo>
                      <a:cubicBezTo>
                        <a:pt x="13314" y="56020"/>
                        <a:pt x="8604" y="43345"/>
                        <a:pt x="3527" y="30875"/>
                      </a:cubicBezTo>
                      <a:cubicBezTo>
                        <a:pt x="-855" y="20145"/>
                        <a:pt x="4306" y="7910"/>
                        <a:pt x="15015" y="3539"/>
                      </a:cubicBezTo>
                      <a:cubicBezTo>
                        <a:pt x="25703" y="-864"/>
                        <a:pt x="37968" y="4296"/>
                        <a:pt x="42351" y="15026"/>
                      </a:cubicBezTo>
                      <a:cubicBezTo>
                        <a:pt x="47797" y="28356"/>
                        <a:pt x="52834" y="42014"/>
                        <a:pt x="57379" y="55629"/>
                      </a:cubicBezTo>
                      <a:cubicBezTo>
                        <a:pt x="61025" y="66606"/>
                        <a:pt x="55086" y="78481"/>
                        <a:pt x="44091" y="82145"/>
                      </a:cubicBezTo>
                      <a:cubicBezTo>
                        <a:pt x="41900" y="82863"/>
                        <a:pt x="39667" y="83212"/>
                        <a:pt x="37476" y="83212"/>
                      </a:cubicBezTo>
                      <a:close/>
                    </a:path>
                  </a:pathLst>
                </a:custGeom>
                <a:grpFill/>
                <a:ln w="9525" cap="flat">
                  <a:noFill/>
                  <a:prstDash val="solid"/>
                  <a:miter/>
                </a:ln>
              </p:spPr>
              <p:txBody>
                <a:bodyPr rtlCol="1" anchor="ctr"/>
                <a:lstStyle/>
                <a:p>
                  <a:endParaRPr lang="he-IL" sz="600"/>
                </a:p>
              </p:txBody>
            </p:sp>
            <p:sp>
              <p:nvSpPr>
                <p:cNvPr id="397" name="צורה חופשית: צורה 396">
                  <a:extLst>
                    <a:ext uri="{FF2B5EF4-FFF2-40B4-BE49-F238E27FC236}">
                      <a16:creationId xmlns:a16="http://schemas.microsoft.com/office/drawing/2014/main" id="{B18B32D3-A5EE-4AC3-9447-33069DDBCFB1}"/>
                    </a:ext>
                  </a:extLst>
                </p:cNvPr>
                <p:cNvSpPr/>
                <p:nvPr/>
              </p:nvSpPr>
              <p:spPr>
                <a:xfrm>
                  <a:off x="-466060" y="2942334"/>
                  <a:ext cx="68144" cy="81248"/>
                </a:xfrm>
                <a:custGeom>
                  <a:avLst/>
                  <a:gdLst>
                    <a:gd name="connsiteX0" fmla="*/ 45374 w 68143"/>
                    <a:gd name="connsiteY0" fmla="*/ 79320 h 81248"/>
                    <a:gd name="connsiteX1" fmla="*/ 27295 w 68143"/>
                    <a:gd name="connsiteY1" fmla="*/ 68999 h 81248"/>
                    <a:gd name="connsiteX2" fmla="*/ 5591 w 68143"/>
                    <a:gd name="connsiteY2" fmla="*/ 34722 h 81248"/>
                    <a:gd name="connsiteX3" fmla="*/ 11160 w 68143"/>
                    <a:gd name="connsiteY3" fmla="*/ 5596 h 81248"/>
                    <a:gd name="connsiteX4" fmla="*/ 40276 w 68143"/>
                    <a:gd name="connsiteY4" fmla="*/ 11155 h 81248"/>
                    <a:gd name="connsiteX5" fmla="*/ 63414 w 68143"/>
                    <a:gd name="connsiteY5" fmla="*/ 47704 h 81248"/>
                    <a:gd name="connsiteX6" fmla="*/ 56002 w 68143"/>
                    <a:gd name="connsiteY6" fmla="*/ 76411 h 81248"/>
                    <a:gd name="connsiteX7" fmla="*/ 45374 w 68143"/>
                    <a:gd name="connsiteY7" fmla="*/ 79320 h 8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43" h="81248">
                      <a:moveTo>
                        <a:pt x="45374" y="79320"/>
                      </a:moveTo>
                      <a:cubicBezTo>
                        <a:pt x="38187" y="79320"/>
                        <a:pt x="31205" y="75635"/>
                        <a:pt x="27295" y="68999"/>
                      </a:cubicBezTo>
                      <a:cubicBezTo>
                        <a:pt x="20415" y="57338"/>
                        <a:pt x="13186" y="45901"/>
                        <a:pt x="5591" y="34722"/>
                      </a:cubicBezTo>
                      <a:cubicBezTo>
                        <a:pt x="-919" y="25140"/>
                        <a:pt x="1578" y="12096"/>
                        <a:pt x="11160" y="5596"/>
                      </a:cubicBezTo>
                      <a:cubicBezTo>
                        <a:pt x="20742" y="-925"/>
                        <a:pt x="33766" y="1584"/>
                        <a:pt x="40276" y="11155"/>
                      </a:cubicBezTo>
                      <a:cubicBezTo>
                        <a:pt x="48364" y="23072"/>
                        <a:pt x="56083" y="35265"/>
                        <a:pt x="63414" y="47704"/>
                      </a:cubicBezTo>
                      <a:cubicBezTo>
                        <a:pt x="69290" y="57676"/>
                        <a:pt x="65974" y="70534"/>
                        <a:pt x="56002" y="76411"/>
                      </a:cubicBezTo>
                      <a:cubicBezTo>
                        <a:pt x="52663" y="78387"/>
                        <a:pt x="48999" y="79320"/>
                        <a:pt x="45374" y="79320"/>
                      </a:cubicBezTo>
                      <a:close/>
                    </a:path>
                  </a:pathLst>
                </a:custGeom>
                <a:grpFill/>
                <a:ln w="9525" cap="flat">
                  <a:noFill/>
                  <a:prstDash val="solid"/>
                  <a:miter/>
                </a:ln>
              </p:spPr>
              <p:txBody>
                <a:bodyPr rtlCol="1" anchor="ctr"/>
                <a:lstStyle/>
                <a:p>
                  <a:endParaRPr lang="he-IL" sz="600"/>
                </a:p>
              </p:txBody>
            </p:sp>
          </p:grpSp>
          <p:grpSp>
            <p:nvGrpSpPr>
              <p:cNvPr id="375" name="קבוצה 374">
                <a:extLst>
                  <a:ext uri="{FF2B5EF4-FFF2-40B4-BE49-F238E27FC236}">
                    <a16:creationId xmlns:a16="http://schemas.microsoft.com/office/drawing/2014/main" id="{BD68226C-C78C-47BC-89B7-348B3F0A8ED7}"/>
                  </a:ext>
                </a:extLst>
              </p:cNvPr>
              <p:cNvGrpSpPr/>
              <p:nvPr/>
            </p:nvGrpSpPr>
            <p:grpSpPr>
              <a:xfrm rot="3865185">
                <a:off x="-718037" y="3496584"/>
                <a:ext cx="156172" cy="604802"/>
                <a:chOff x="-466060" y="2942334"/>
                <a:chExt cx="156172" cy="604802"/>
              </a:xfrm>
              <a:grpFill/>
            </p:grpSpPr>
            <p:sp>
              <p:nvSpPr>
                <p:cNvPr id="377" name="צורה חופשית: צורה 376">
                  <a:extLst>
                    <a:ext uri="{FF2B5EF4-FFF2-40B4-BE49-F238E27FC236}">
                      <a16:creationId xmlns:a16="http://schemas.microsoft.com/office/drawing/2014/main" id="{3E69B3A4-CE5F-484D-8C8A-45CA01FBDE2B}"/>
                    </a:ext>
                  </a:extLst>
                </p:cNvPr>
                <p:cNvSpPr/>
                <p:nvPr/>
              </p:nvSpPr>
              <p:spPr>
                <a:xfrm>
                  <a:off x="-384261" y="3463267"/>
                  <a:ext cx="55039" cy="83869"/>
                </a:xfrm>
                <a:custGeom>
                  <a:avLst/>
                  <a:gdLst>
                    <a:gd name="connsiteX0" fmla="*/ 22936 w 55039"/>
                    <a:gd name="connsiteY0" fmla="*/ 84257 h 83869"/>
                    <a:gd name="connsiteX1" fmla="*/ 16609 w 55039"/>
                    <a:gd name="connsiteY1" fmla="*/ 83274 h 83869"/>
                    <a:gd name="connsiteX2" fmla="*/ 2952 w 55039"/>
                    <a:gd name="connsiteY2" fmla="*/ 56963 h 83869"/>
                    <a:gd name="connsiteX3" fmla="*/ 13928 w 55039"/>
                    <a:gd name="connsiteY3" fmla="*/ 17935 h 83869"/>
                    <a:gd name="connsiteX4" fmla="*/ 39298 w 55039"/>
                    <a:gd name="connsiteY4" fmla="*/ 2598 h 83869"/>
                    <a:gd name="connsiteX5" fmla="*/ 54636 w 55039"/>
                    <a:gd name="connsiteY5" fmla="*/ 27968 h 83869"/>
                    <a:gd name="connsiteX6" fmla="*/ 42923 w 55039"/>
                    <a:gd name="connsiteY6" fmla="*/ 69617 h 83869"/>
                    <a:gd name="connsiteX7" fmla="*/ 22936 w 55039"/>
                    <a:gd name="connsiteY7" fmla="*/ 84257 h 8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39" h="83869">
                      <a:moveTo>
                        <a:pt x="22936" y="84257"/>
                      </a:moveTo>
                      <a:cubicBezTo>
                        <a:pt x="20847" y="84257"/>
                        <a:pt x="18719" y="83951"/>
                        <a:pt x="16609" y="83274"/>
                      </a:cubicBezTo>
                      <a:cubicBezTo>
                        <a:pt x="5573" y="79794"/>
                        <a:pt x="-550" y="68000"/>
                        <a:pt x="2952" y="56963"/>
                      </a:cubicBezTo>
                      <a:cubicBezTo>
                        <a:pt x="7006" y="44126"/>
                        <a:pt x="10670" y="31103"/>
                        <a:pt x="13928" y="17935"/>
                      </a:cubicBezTo>
                      <a:cubicBezTo>
                        <a:pt x="16693" y="6694"/>
                        <a:pt x="28118" y="-228"/>
                        <a:pt x="39298" y="2598"/>
                      </a:cubicBezTo>
                      <a:cubicBezTo>
                        <a:pt x="50539" y="5363"/>
                        <a:pt x="57419" y="16727"/>
                        <a:pt x="54636" y="27968"/>
                      </a:cubicBezTo>
                      <a:cubicBezTo>
                        <a:pt x="51176" y="42034"/>
                        <a:pt x="47263" y="55917"/>
                        <a:pt x="42923" y="69617"/>
                      </a:cubicBezTo>
                      <a:cubicBezTo>
                        <a:pt x="40093" y="78546"/>
                        <a:pt x="31842" y="84257"/>
                        <a:pt x="22936" y="84257"/>
                      </a:cubicBezTo>
                      <a:close/>
                    </a:path>
                  </a:pathLst>
                </a:custGeom>
                <a:grpFill/>
                <a:ln w="9525" cap="flat">
                  <a:noFill/>
                  <a:prstDash val="solid"/>
                  <a:miter/>
                </a:ln>
              </p:spPr>
              <p:txBody>
                <a:bodyPr rtlCol="1" anchor="ctr"/>
                <a:lstStyle/>
                <a:p>
                  <a:endParaRPr lang="he-IL" sz="600"/>
                </a:p>
              </p:txBody>
            </p:sp>
            <p:sp>
              <p:nvSpPr>
                <p:cNvPr id="378" name="צורה חופשית: צורה 377">
                  <a:extLst>
                    <a:ext uri="{FF2B5EF4-FFF2-40B4-BE49-F238E27FC236}">
                      <a16:creationId xmlns:a16="http://schemas.microsoft.com/office/drawing/2014/main" id="{F78D2A1A-7447-4655-A85D-7ECD28A0A3D8}"/>
                    </a:ext>
                  </a:extLst>
                </p:cNvPr>
                <p:cNvSpPr/>
                <p:nvPr/>
              </p:nvSpPr>
              <p:spPr>
                <a:xfrm>
                  <a:off x="-357064" y="3328543"/>
                  <a:ext cx="47176" cy="86490"/>
                </a:xfrm>
                <a:custGeom>
                  <a:avLst/>
                  <a:gdLst>
                    <a:gd name="connsiteX0" fmla="*/ 22949 w 47176"/>
                    <a:gd name="connsiteY0" fmla="*/ 85745 h 86489"/>
                    <a:gd name="connsiteX1" fmla="*/ 20941 w 47176"/>
                    <a:gd name="connsiteY1" fmla="*/ 85642 h 86489"/>
                    <a:gd name="connsiteX2" fmla="*/ 2063 w 47176"/>
                    <a:gd name="connsiteY2" fmla="*/ 62791 h 86489"/>
                    <a:gd name="connsiteX3" fmla="*/ 4642 w 47176"/>
                    <a:gd name="connsiteY3" fmla="*/ 22290 h 86489"/>
                    <a:gd name="connsiteX4" fmla="*/ 26264 w 47176"/>
                    <a:gd name="connsiteY4" fmla="*/ 2020 h 86489"/>
                    <a:gd name="connsiteX5" fmla="*/ 46534 w 47176"/>
                    <a:gd name="connsiteY5" fmla="*/ 23642 h 86489"/>
                    <a:gd name="connsiteX6" fmla="*/ 43790 w 47176"/>
                    <a:gd name="connsiteY6" fmla="*/ 66764 h 86489"/>
                    <a:gd name="connsiteX7" fmla="*/ 22949 w 47176"/>
                    <a:gd name="connsiteY7" fmla="*/ 85745 h 8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76" h="86489">
                      <a:moveTo>
                        <a:pt x="22949" y="85745"/>
                      </a:moveTo>
                      <a:cubicBezTo>
                        <a:pt x="22294" y="85745"/>
                        <a:pt x="21618" y="85724"/>
                        <a:pt x="20941" y="85642"/>
                      </a:cubicBezTo>
                      <a:cubicBezTo>
                        <a:pt x="9415" y="84557"/>
                        <a:pt x="957" y="74320"/>
                        <a:pt x="2063" y="62791"/>
                      </a:cubicBezTo>
                      <a:cubicBezTo>
                        <a:pt x="3331" y="49419"/>
                        <a:pt x="4194" y="35926"/>
                        <a:pt x="4642" y="22290"/>
                      </a:cubicBezTo>
                      <a:cubicBezTo>
                        <a:pt x="4990" y="10721"/>
                        <a:pt x="14963" y="1158"/>
                        <a:pt x="26264" y="2020"/>
                      </a:cubicBezTo>
                      <a:cubicBezTo>
                        <a:pt x="37833" y="2389"/>
                        <a:pt x="46925" y="12074"/>
                        <a:pt x="46534" y="23642"/>
                      </a:cubicBezTo>
                      <a:cubicBezTo>
                        <a:pt x="46084" y="38139"/>
                        <a:pt x="45143" y="52533"/>
                        <a:pt x="43790" y="66764"/>
                      </a:cubicBezTo>
                      <a:cubicBezTo>
                        <a:pt x="42771" y="77617"/>
                        <a:pt x="33640" y="85745"/>
                        <a:pt x="22949" y="85745"/>
                      </a:cubicBezTo>
                      <a:close/>
                    </a:path>
                  </a:pathLst>
                </a:custGeom>
                <a:grpFill/>
                <a:ln w="9525" cap="flat">
                  <a:noFill/>
                  <a:prstDash val="solid"/>
                  <a:miter/>
                </a:ln>
              </p:spPr>
              <p:txBody>
                <a:bodyPr rtlCol="1" anchor="ctr"/>
                <a:lstStyle/>
                <a:p>
                  <a:endParaRPr lang="he-IL" sz="600"/>
                </a:p>
              </p:txBody>
            </p:sp>
            <p:sp>
              <p:nvSpPr>
                <p:cNvPr id="379" name="צורה חופשית: צורה 378">
                  <a:extLst>
                    <a:ext uri="{FF2B5EF4-FFF2-40B4-BE49-F238E27FC236}">
                      <a16:creationId xmlns:a16="http://schemas.microsoft.com/office/drawing/2014/main" id="{74717292-B0EB-4644-9BD8-1703CC1FE494}"/>
                    </a:ext>
                  </a:extLst>
                </p:cNvPr>
                <p:cNvSpPr/>
                <p:nvPr/>
              </p:nvSpPr>
              <p:spPr>
                <a:xfrm>
                  <a:off x="-364069" y="3192899"/>
                  <a:ext cx="49797" cy="86490"/>
                </a:xfrm>
                <a:custGeom>
                  <a:avLst/>
                  <a:gdLst>
                    <a:gd name="connsiteX0" fmla="*/ 28890 w 49797"/>
                    <a:gd name="connsiteY0" fmla="*/ 85389 h 86489"/>
                    <a:gd name="connsiteX1" fmla="*/ 8067 w 49797"/>
                    <a:gd name="connsiteY1" fmla="*/ 66715 h 86489"/>
                    <a:gd name="connsiteX2" fmla="*/ 2293 w 49797"/>
                    <a:gd name="connsiteY2" fmla="*/ 26623 h 86489"/>
                    <a:gd name="connsiteX3" fmla="*/ 19247 w 49797"/>
                    <a:gd name="connsiteY3" fmla="*/ 2298 h 86489"/>
                    <a:gd name="connsiteX4" fmla="*/ 43572 w 49797"/>
                    <a:gd name="connsiteY4" fmla="*/ 19253 h 86489"/>
                    <a:gd name="connsiteX5" fmla="*/ 49755 w 49797"/>
                    <a:gd name="connsiteY5" fmla="*/ 62128 h 86489"/>
                    <a:gd name="connsiteX6" fmla="*/ 31204 w 49797"/>
                    <a:gd name="connsiteY6" fmla="*/ 85266 h 86489"/>
                    <a:gd name="connsiteX7" fmla="*/ 28890 w 49797"/>
                    <a:gd name="connsiteY7" fmla="*/ 85389 h 8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97" h="86489">
                      <a:moveTo>
                        <a:pt x="28890" y="85389"/>
                      </a:moveTo>
                      <a:cubicBezTo>
                        <a:pt x="18325" y="85389"/>
                        <a:pt x="9254" y="77445"/>
                        <a:pt x="8067" y="66715"/>
                      </a:cubicBezTo>
                      <a:cubicBezTo>
                        <a:pt x="6612" y="53466"/>
                        <a:pt x="4667" y="39974"/>
                        <a:pt x="2293" y="26623"/>
                      </a:cubicBezTo>
                      <a:cubicBezTo>
                        <a:pt x="267" y="15217"/>
                        <a:pt x="7862" y="4324"/>
                        <a:pt x="19247" y="2298"/>
                      </a:cubicBezTo>
                      <a:cubicBezTo>
                        <a:pt x="30879" y="251"/>
                        <a:pt x="41567" y="7868"/>
                        <a:pt x="43572" y="19253"/>
                      </a:cubicBezTo>
                      <a:cubicBezTo>
                        <a:pt x="46112" y="33545"/>
                        <a:pt x="48201" y="47960"/>
                        <a:pt x="49755" y="62128"/>
                      </a:cubicBezTo>
                      <a:cubicBezTo>
                        <a:pt x="51023" y="73637"/>
                        <a:pt x="42710" y="83997"/>
                        <a:pt x="31204" y="85266"/>
                      </a:cubicBezTo>
                      <a:cubicBezTo>
                        <a:pt x="30426" y="85347"/>
                        <a:pt x="29647" y="85389"/>
                        <a:pt x="28890" y="85389"/>
                      </a:cubicBezTo>
                      <a:close/>
                    </a:path>
                  </a:pathLst>
                </a:custGeom>
                <a:grpFill/>
                <a:ln w="9525" cap="flat">
                  <a:noFill/>
                  <a:prstDash val="solid"/>
                  <a:miter/>
                </a:ln>
              </p:spPr>
              <p:txBody>
                <a:bodyPr rtlCol="1" anchor="ctr"/>
                <a:lstStyle/>
                <a:p>
                  <a:endParaRPr lang="he-IL" sz="600"/>
                </a:p>
              </p:txBody>
            </p:sp>
            <p:sp>
              <p:nvSpPr>
                <p:cNvPr id="380" name="צורה חופשית: צורה 379">
                  <a:extLst>
                    <a:ext uri="{FF2B5EF4-FFF2-40B4-BE49-F238E27FC236}">
                      <a16:creationId xmlns:a16="http://schemas.microsoft.com/office/drawing/2014/main" id="{33038E93-EEA7-43AA-8FB8-6506F803C4B1}"/>
                    </a:ext>
                  </a:extLst>
                </p:cNvPr>
                <p:cNvSpPr/>
                <p:nvPr/>
              </p:nvSpPr>
              <p:spPr>
                <a:xfrm>
                  <a:off x="-401812" y="3062228"/>
                  <a:ext cx="60281" cy="83869"/>
                </a:xfrm>
                <a:custGeom>
                  <a:avLst/>
                  <a:gdLst>
                    <a:gd name="connsiteX0" fmla="*/ 37476 w 60280"/>
                    <a:gd name="connsiteY0" fmla="*/ 83212 h 83869"/>
                    <a:gd name="connsiteX1" fmla="*/ 17573 w 60280"/>
                    <a:gd name="connsiteY1" fmla="*/ 68857 h 83869"/>
                    <a:gd name="connsiteX2" fmla="*/ 3527 w 60280"/>
                    <a:gd name="connsiteY2" fmla="*/ 30875 h 83869"/>
                    <a:gd name="connsiteX3" fmla="*/ 15015 w 60280"/>
                    <a:gd name="connsiteY3" fmla="*/ 3539 h 83869"/>
                    <a:gd name="connsiteX4" fmla="*/ 42351 w 60280"/>
                    <a:gd name="connsiteY4" fmla="*/ 15026 h 83869"/>
                    <a:gd name="connsiteX5" fmla="*/ 57379 w 60280"/>
                    <a:gd name="connsiteY5" fmla="*/ 55629 h 83869"/>
                    <a:gd name="connsiteX6" fmla="*/ 44091 w 60280"/>
                    <a:gd name="connsiteY6" fmla="*/ 82145 h 83869"/>
                    <a:gd name="connsiteX7" fmla="*/ 37476 w 60280"/>
                    <a:gd name="connsiteY7" fmla="*/ 83212 h 8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80" h="83869">
                      <a:moveTo>
                        <a:pt x="37476" y="83212"/>
                      </a:moveTo>
                      <a:cubicBezTo>
                        <a:pt x="28691" y="83212"/>
                        <a:pt x="20500" y="77663"/>
                        <a:pt x="17573" y="68857"/>
                      </a:cubicBezTo>
                      <a:cubicBezTo>
                        <a:pt x="13314" y="56020"/>
                        <a:pt x="8604" y="43345"/>
                        <a:pt x="3527" y="30875"/>
                      </a:cubicBezTo>
                      <a:cubicBezTo>
                        <a:pt x="-855" y="20145"/>
                        <a:pt x="4306" y="7910"/>
                        <a:pt x="15015" y="3539"/>
                      </a:cubicBezTo>
                      <a:cubicBezTo>
                        <a:pt x="25703" y="-864"/>
                        <a:pt x="37968" y="4296"/>
                        <a:pt x="42351" y="15026"/>
                      </a:cubicBezTo>
                      <a:cubicBezTo>
                        <a:pt x="47797" y="28356"/>
                        <a:pt x="52834" y="42014"/>
                        <a:pt x="57379" y="55629"/>
                      </a:cubicBezTo>
                      <a:cubicBezTo>
                        <a:pt x="61025" y="66606"/>
                        <a:pt x="55086" y="78481"/>
                        <a:pt x="44091" y="82145"/>
                      </a:cubicBezTo>
                      <a:cubicBezTo>
                        <a:pt x="41900" y="82863"/>
                        <a:pt x="39667" y="83212"/>
                        <a:pt x="37476" y="83212"/>
                      </a:cubicBezTo>
                      <a:close/>
                    </a:path>
                  </a:pathLst>
                </a:custGeom>
                <a:grpFill/>
                <a:ln w="9525" cap="flat">
                  <a:noFill/>
                  <a:prstDash val="solid"/>
                  <a:miter/>
                </a:ln>
              </p:spPr>
              <p:txBody>
                <a:bodyPr rtlCol="1" anchor="ctr"/>
                <a:lstStyle/>
                <a:p>
                  <a:endParaRPr lang="he-IL" sz="600"/>
                </a:p>
              </p:txBody>
            </p:sp>
            <p:sp>
              <p:nvSpPr>
                <p:cNvPr id="381" name="צורה חופשית: צורה 380">
                  <a:extLst>
                    <a:ext uri="{FF2B5EF4-FFF2-40B4-BE49-F238E27FC236}">
                      <a16:creationId xmlns:a16="http://schemas.microsoft.com/office/drawing/2014/main" id="{5221FF29-EE5E-4606-8D61-60219276D4B2}"/>
                    </a:ext>
                  </a:extLst>
                </p:cNvPr>
                <p:cNvSpPr/>
                <p:nvPr/>
              </p:nvSpPr>
              <p:spPr>
                <a:xfrm>
                  <a:off x="-466060" y="2942334"/>
                  <a:ext cx="68144" cy="81248"/>
                </a:xfrm>
                <a:custGeom>
                  <a:avLst/>
                  <a:gdLst>
                    <a:gd name="connsiteX0" fmla="*/ 45374 w 68143"/>
                    <a:gd name="connsiteY0" fmla="*/ 79320 h 81248"/>
                    <a:gd name="connsiteX1" fmla="*/ 27295 w 68143"/>
                    <a:gd name="connsiteY1" fmla="*/ 68999 h 81248"/>
                    <a:gd name="connsiteX2" fmla="*/ 5591 w 68143"/>
                    <a:gd name="connsiteY2" fmla="*/ 34722 h 81248"/>
                    <a:gd name="connsiteX3" fmla="*/ 11160 w 68143"/>
                    <a:gd name="connsiteY3" fmla="*/ 5596 h 81248"/>
                    <a:gd name="connsiteX4" fmla="*/ 40276 w 68143"/>
                    <a:gd name="connsiteY4" fmla="*/ 11155 h 81248"/>
                    <a:gd name="connsiteX5" fmla="*/ 63414 w 68143"/>
                    <a:gd name="connsiteY5" fmla="*/ 47704 h 81248"/>
                    <a:gd name="connsiteX6" fmla="*/ 56002 w 68143"/>
                    <a:gd name="connsiteY6" fmla="*/ 76411 h 81248"/>
                    <a:gd name="connsiteX7" fmla="*/ 45374 w 68143"/>
                    <a:gd name="connsiteY7" fmla="*/ 79320 h 8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43" h="81248">
                      <a:moveTo>
                        <a:pt x="45374" y="79320"/>
                      </a:moveTo>
                      <a:cubicBezTo>
                        <a:pt x="38187" y="79320"/>
                        <a:pt x="31205" y="75635"/>
                        <a:pt x="27295" y="68999"/>
                      </a:cubicBezTo>
                      <a:cubicBezTo>
                        <a:pt x="20415" y="57338"/>
                        <a:pt x="13186" y="45901"/>
                        <a:pt x="5591" y="34722"/>
                      </a:cubicBezTo>
                      <a:cubicBezTo>
                        <a:pt x="-919" y="25140"/>
                        <a:pt x="1578" y="12096"/>
                        <a:pt x="11160" y="5596"/>
                      </a:cubicBezTo>
                      <a:cubicBezTo>
                        <a:pt x="20742" y="-925"/>
                        <a:pt x="33766" y="1584"/>
                        <a:pt x="40276" y="11155"/>
                      </a:cubicBezTo>
                      <a:cubicBezTo>
                        <a:pt x="48364" y="23072"/>
                        <a:pt x="56083" y="35265"/>
                        <a:pt x="63414" y="47704"/>
                      </a:cubicBezTo>
                      <a:cubicBezTo>
                        <a:pt x="69290" y="57676"/>
                        <a:pt x="65974" y="70534"/>
                        <a:pt x="56002" y="76411"/>
                      </a:cubicBezTo>
                      <a:cubicBezTo>
                        <a:pt x="52663" y="78387"/>
                        <a:pt x="48999" y="79320"/>
                        <a:pt x="45374" y="79320"/>
                      </a:cubicBezTo>
                      <a:close/>
                    </a:path>
                  </a:pathLst>
                </a:custGeom>
                <a:grpFill/>
                <a:ln w="9525" cap="flat">
                  <a:noFill/>
                  <a:prstDash val="solid"/>
                  <a:miter/>
                </a:ln>
              </p:spPr>
              <p:txBody>
                <a:bodyPr rtlCol="1" anchor="ctr"/>
                <a:lstStyle/>
                <a:p>
                  <a:endParaRPr lang="he-IL" sz="600"/>
                </a:p>
              </p:txBody>
            </p:sp>
          </p:grpSp>
          <p:sp>
            <p:nvSpPr>
              <p:cNvPr id="376" name="צורה חופשית: צורה 375">
                <a:extLst>
                  <a:ext uri="{FF2B5EF4-FFF2-40B4-BE49-F238E27FC236}">
                    <a16:creationId xmlns:a16="http://schemas.microsoft.com/office/drawing/2014/main" id="{2F36F3CE-4F71-4523-A395-61D582642985}"/>
                  </a:ext>
                </a:extLst>
              </p:cNvPr>
              <p:cNvSpPr/>
              <p:nvPr/>
            </p:nvSpPr>
            <p:spPr>
              <a:xfrm rot="20959712">
                <a:off x="-1029082" y="3930130"/>
                <a:ext cx="86490" cy="52418"/>
              </a:xfrm>
              <a:custGeom>
                <a:avLst/>
                <a:gdLst>
                  <a:gd name="connsiteX0" fmla="*/ 64280 w 86489"/>
                  <a:gd name="connsiteY0" fmla="*/ 50998 h 52418"/>
                  <a:gd name="connsiteX1" fmla="*/ 61392 w 86489"/>
                  <a:gd name="connsiteY1" fmla="*/ 50794 h 52418"/>
                  <a:gd name="connsiteX2" fmla="*/ 18700 w 86489"/>
                  <a:gd name="connsiteY2" fmla="*/ 43463 h 52418"/>
                  <a:gd name="connsiteX3" fmla="*/ 2400 w 86489"/>
                  <a:gd name="connsiteY3" fmla="*/ 18688 h 52418"/>
                  <a:gd name="connsiteX4" fmla="*/ 27176 w 86489"/>
                  <a:gd name="connsiteY4" fmla="*/ 2388 h 52418"/>
                  <a:gd name="connsiteX5" fmla="*/ 67124 w 86489"/>
                  <a:gd name="connsiteY5" fmla="*/ 9268 h 52418"/>
                  <a:gd name="connsiteX6" fmla="*/ 85019 w 86489"/>
                  <a:gd name="connsiteY6" fmla="*/ 32898 h 52418"/>
                  <a:gd name="connsiteX7" fmla="*/ 64280 w 86489"/>
                  <a:gd name="connsiteY7" fmla="*/ 50998 h 5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89" h="52418">
                    <a:moveTo>
                      <a:pt x="64280" y="50998"/>
                    </a:moveTo>
                    <a:cubicBezTo>
                      <a:pt x="63339" y="50998"/>
                      <a:pt x="62356" y="50938"/>
                      <a:pt x="61392" y="50794"/>
                    </a:cubicBezTo>
                    <a:cubicBezTo>
                      <a:pt x="47160" y="48828"/>
                      <a:pt x="32787" y="46370"/>
                      <a:pt x="18700" y="43463"/>
                    </a:cubicBezTo>
                    <a:cubicBezTo>
                      <a:pt x="7356" y="41128"/>
                      <a:pt x="68" y="30031"/>
                      <a:pt x="2400" y="18688"/>
                    </a:cubicBezTo>
                    <a:cubicBezTo>
                      <a:pt x="4736" y="7365"/>
                      <a:pt x="15670" y="95"/>
                      <a:pt x="27176" y="2388"/>
                    </a:cubicBezTo>
                    <a:cubicBezTo>
                      <a:pt x="40341" y="5111"/>
                      <a:pt x="53670" y="7405"/>
                      <a:pt x="67124" y="9268"/>
                    </a:cubicBezTo>
                    <a:cubicBezTo>
                      <a:pt x="78590" y="10846"/>
                      <a:pt x="86618" y="21432"/>
                      <a:pt x="85019" y="32898"/>
                    </a:cubicBezTo>
                    <a:cubicBezTo>
                      <a:pt x="83567" y="43403"/>
                      <a:pt x="74598" y="50998"/>
                      <a:pt x="64280" y="50998"/>
                    </a:cubicBezTo>
                    <a:close/>
                  </a:path>
                </a:pathLst>
              </a:custGeom>
              <a:grpFill/>
              <a:ln w="9525" cap="flat">
                <a:noFill/>
                <a:prstDash val="solid"/>
                <a:miter/>
              </a:ln>
            </p:spPr>
            <p:txBody>
              <a:bodyPr rtlCol="1" anchor="ctr"/>
              <a:lstStyle/>
              <a:p>
                <a:endParaRPr lang="he-IL" sz="600"/>
              </a:p>
            </p:txBody>
          </p:sp>
        </p:grpSp>
        <p:sp>
          <p:nvSpPr>
            <p:cNvPr id="369" name="TextBox 368">
              <a:extLst>
                <a:ext uri="{FF2B5EF4-FFF2-40B4-BE49-F238E27FC236}">
                  <a16:creationId xmlns:a16="http://schemas.microsoft.com/office/drawing/2014/main" id="{8187D861-BCA5-4F42-B57D-CDAB7095CC1A}"/>
                </a:ext>
              </a:extLst>
            </p:cNvPr>
            <p:cNvSpPr txBox="1"/>
            <p:nvPr/>
          </p:nvSpPr>
          <p:spPr>
            <a:xfrm>
              <a:off x="-1790317" y="2937127"/>
              <a:ext cx="1619682" cy="753663"/>
            </a:xfrm>
            <a:prstGeom prst="rect">
              <a:avLst/>
            </a:prstGeom>
            <a:noFill/>
          </p:spPr>
          <p:txBody>
            <a:bodyPr wrap="square" rtlCol="1">
              <a:spAutoFit/>
            </a:bodyPr>
            <a:lstStyle/>
            <a:p>
              <a:pPr algn="ctr"/>
              <a:r>
                <a:rPr lang="he-IL" sz="1100" dirty="0">
                  <a:ln w="6350">
                    <a:solidFill>
                      <a:schemeClr val="bg1"/>
                    </a:solidFill>
                  </a:ln>
                  <a:solidFill>
                    <a:schemeClr val="bg1"/>
                  </a:solidFill>
                </a:rPr>
                <a:t>7 / 24</a:t>
              </a:r>
            </a:p>
          </p:txBody>
        </p:sp>
      </p:grpSp>
      <p:sp>
        <p:nvSpPr>
          <p:cNvPr id="117" name="מלבן 116">
            <a:hlinkClick r:id="rId5" action="ppaction://hlinksldjump"/>
            <a:extLst>
              <a:ext uri="{FF2B5EF4-FFF2-40B4-BE49-F238E27FC236}">
                <a16:creationId xmlns:a16="http://schemas.microsoft.com/office/drawing/2014/main" id="{B078E422-15D8-4F0A-9CF3-7926593D6B6C}"/>
              </a:ext>
            </a:extLst>
          </p:cNvPr>
          <p:cNvSpPr/>
          <p:nvPr/>
        </p:nvSpPr>
        <p:spPr>
          <a:xfrm>
            <a:off x="5301085" y="4561811"/>
            <a:ext cx="1356499" cy="127761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8" name="מלבן 117">
            <a:hlinkClick r:id="rId6" action="ppaction://hlinksldjump"/>
            <a:extLst>
              <a:ext uri="{FF2B5EF4-FFF2-40B4-BE49-F238E27FC236}">
                <a16:creationId xmlns:a16="http://schemas.microsoft.com/office/drawing/2014/main" id="{69AF52AD-B6BA-499D-8CDA-B929ABCBB561}"/>
              </a:ext>
            </a:extLst>
          </p:cNvPr>
          <p:cNvSpPr/>
          <p:nvPr/>
        </p:nvSpPr>
        <p:spPr>
          <a:xfrm>
            <a:off x="3841134" y="4555892"/>
            <a:ext cx="1368000" cy="1299566"/>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9" name="מלבן 118">
            <a:hlinkClick r:id="rId7" action="ppaction://hlinksldjump"/>
            <a:extLst>
              <a:ext uri="{FF2B5EF4-FFF2-40B4-BE49-F238E27FC236}">
                <a16:creationId xmlns:a16="http://schemas.microsoft.com/office/drawing/2014/main" id="{959DEFA0-5C2B-45B2-851D-3F5C0082BE1C}"/>
              </a:ext>
            </a:extLst>
          </p:cNvPr>
          <p:cNvSpPr/>
          <p:nvPr/>
        </p:nvSpPr>
        <p:spPr>
          <a:xfrm>
            <a:off x="2363277" y="4559498"/>
            <a:ext cx="1368762" cy="1274809"/>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0" name="מלבן 119">
            <a:hlinkClick r:id="rId8" action="ppaction://hlinksldjump"/>
            <a:extLst>
              <a:ext uri="{FF2B5EF4-FFF2-40B4-BE49-F238E27FC236}">
                <a16:creationId xmlns:a16="http://schemas.microsoft.com/office/drawing/2014/main" id="{417BF409-5ACB-47CB-B462-22C2150C9C02}"/>
              </a:ext>
            </a:extLst>
          </p:cNvPr>
          <p:cNvSpPr/>
          <p:nvPr/>
        </p:nvSpPr>
        <p:spPr>
          <a:xfrm>
            <a:off x="903329" y="4556755"/>
            <a:ext cx="1379750" cy="12949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2" name="מציין מיקום של מספר שקופית 3">
            <a:extLst>
              <a:ext uri="{FF2B5EF4-FFF2-40B4-BE49-F238E27FC236}">
                <a16:creationId xmlns:a16="http://schemas.microsoft.com/office/drawing/2014/main" id="{352DDA27-0DA3-48F5-B752-8CB3E6CE6559}"/>
              </a:ext>
            </a:extLst>
          </p:cNvPr>
          <p:cNvSpPr>
            <a:spLocks noGrp="1"/>
          </p:cNvSpPr>
          <p:nvPr>
            <p:ph type="sldNum" sz="quarter" idx="12"/>
          </p:nvPr>
        </p:nvSpPr>
        <p:spPr>
          <a:xfrm>
            <a:off x="6747496" y="9958029"/>
            <a:ext cx="535306" cy="569240"/>
          </a:xfrm>
        </p:spPr>
        <p:txBody>
          <a:bodyPr/>
          <a:lstStyle/>
          <a:p>
            <a:fld id="{FC34E841-A8CE-4C37-B5B1-BE70714D9CFA}" type="slidenum">
              <a:rPr lang="he-IL" sz="1600" smtClean="0"/>
              <a:t>2</a:t>
            </a:fld>
            <a:endParaRPr lang="he-IL" sz="1600" dirty="0"/>
          </a:p>
        </p:txBody>
      </p:sp>
    </p:spTree>
    <p:extLst>
      <p:ext uri="{BB962C8B-B14F-4D97-AF65-F5344CB8AC3E}">
        <p14:creationId xmlns:p14="http://schemas.microsoft.com/office/powerpoint/2010/main" val="193369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מלבן 51">
            <a:extLst>
              <a:ext uri="{FF2B5EF4-FFF2-40B4-BE49-F238E27FC236}">
                <a16:creationId xmlns:a16="http://schemas.microsoft.com/office/drawing/2014/main" id="{32B6ED8A-9239-4C24-9F06-DEA028F65BD5}"/>
              </a:ext>
            </a:extLst>
          </p:cNvPr>
          <p:cNvSpPr/>
          <p:nvPr/>
        </p:nvSpPr>
        <p:spPr>
          <a:xfrm>
            <a:off x="783867" y="2249210"/>
            <a:ext cx="5908524" cy="7545954"/>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b="1" dirty="0">
                <a:solidFill>
                  <a:srgbClr val="EB727C"/>
                </a:solidFill>
              </a:rPr>
              <a:t>עולם הפנימיות וכפרי הילדים</a:t>
            </a:r>
          </a:p>
        </p:txBody>
      </p:sp>
      <p:sp>
        <p:nvSpPr>
          <p:cNvPr id="13" name="TextBox 12">
            <a:extLst>
              <a:ext uri="{FF2B5EF4-FFF2-40B4-BE49-F238E27FC236}">
                <a16:creationId xmlns:a16="http://schemas.microsoft.com/office/drawing/2014/main" id="{98F3E99F-DD21-4CE6-BD56-541074EF9E86}"/>
              </a:ext>
            </a:extLst>
          </p:cNvPr>
          <p:cNvSpPr txBox="1"/>
          <p:nvPr/>
        </p:nvSpPr>
        <p:spPr>
          <a:xfrm>
            <a:off x="973395" y="2425408"/>
            <a:ext cx="5516240" cy="369332"/>
          </a:xfrm>
          <a:prstGeom prst="rect">
            <a:avLst/>
          </a:prstGeom>
          <a:noFill/>
          <a:ln>
            <a:noFill/>
          </a:ln>
        </p:spPr>
        <p:txBody>
          <a:bodyPr wrap="square" rtlCol="1">
            <a:spAutoFit/>
          </a:bodyPr>
          <a:lstStyle/>
          <a:p>
            <a:pPr algn="r" rtl="1"/>
            <a:r>
              <a:rPr lang="he-IL" b="1" dirty="0">
                <a:solidFill>
                  <a:srgbClr val="EB727C"/>
                </a:solidFill>
              </a:rPr>
              <a:t>על מה מפקח כל גוף פיקוח?</a:t>
            </a:r>
          </a:p>
        </p:txBody>
      </p:sp>
      <p:sp>
        <p:nvSpPr>
          <p:cNvPr id="12" name="מלבן 11">
            <a:hlinkClick r:id="" action="ppaction://hlinkshowjump?jump=nextslide"/>
            <a:extLst>
              <a:ext uri="{FF2B5EF4-FFF2-40B4-BE49-F238E27FC236}">
                <a16:creationId xmlns:a16="http://schemas.microsoft.com/office/drawing/2014/main" id="{C5B1E83D-D900-47B8-8BA2-92383113C28F}"/>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hlinkClick r:id="" action="ppaction://hlinkshowjump?jump=previousslide"/>
            <a:extLst>
              <a:ext uri="{FF2B5EF4-FFF2-40B4-BE49-F238E27FC236}">
                <a16:creationId xmlns:a16="http://schemas.microsoft.com/office/drawing/2014/main" id="{BFC16A00-92C6-4BD5-A8AE-7C4EB804B734}"/>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a:hlinkClick r:id="rId2" action="ppaction://hlinksldjump"/>
            <a:extLst>
              <a:ext uri="{FF2B5EF4-FFF2-40B4-BE49-F238E27FC236}">
                <a16:creationId xmlns:a16="http://schemas.microsoft.com/office/drawing/2014/main" id="{1057C173-CB4B-4935-8824-F891D2F63924}"/>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hlinkClick r:id="rId3" action="ppaction://hlinksldjump"/>
            <a:extLst>
              <a:ext uri="{FF2B5EF4-FFF2-40B4-BE49-F238E27FC236}">
                <a16:creationId xmlns:a16="http://schemas.microsoft.com/office/drawing/2014/main" id="{C5E7DC9D-3742-4210-82C2-FCE9D6526714}"/>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6" name="TextBox 105">
            <a:extLst>
              <a:ext uri="{FF2B5EF4-FFF2-40B4-BE49-F238E27FC236}">
                <a16:creationId xmlns:a16="http://schemas.microsoft.com/office/drawing/2014/main" id="{1933C03B-9EC8-4AC7-BDEE-02E5D1CB8124}"/>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graphicFrame>
        <p:nvGraphicFramePr>
          <p:cNvPr id="2" name="טבלה 1">
            <a:extLst>
              <a:ext uri="{FF2B5EF4-FFF2-40B4-BE49-F238E27FC236}">
                <a16:creationId xmlns:a16="http://schemas.microsoft.com/office/drawing/2014/main" id="{AD945400-A1CE-4CC8-BC53-9F831EF02141}"/>
              </a:ext>
            </a:extLst>
          </p:cNvPr>
          <p:cNvGraphicFramePr>
            <a:graphicFrameLocks noGrp="1"/>
          </p:cNvGraphicFramePr>
          <p:nvPr>
            <p:extLst>
              <p:ext uri="{D42A27DB-BD31-4B8C-83A1-F6EECF244321}">
                <p14:modId xmlns:p14="http://schemas.microsoft.com/office/powerpoint/2010/main" val="3603270244"/>
              </p:ext>
            </p:extLst>
          </p:nvPr>
        </p:nvGraphicFramePr>
        <p:xfrm>
          <a:off x="832054" y="2918002"/>
          <a:ext cx="5171276" cy="3982012"/>
        </p:xfrm>
        <a:graphic>
          <a:graphicData uri="http://schemas.openxmlformats.org/drawingml/2006/table">
            <a:tbl>
              <a:tblPr rtl="1">
                <a:tableStyleId>{5C22544A-7EE6-4342-B048-85BDC9FD1C3A}</a:tableStyleId>
              </a:tblPr>
              <a:tblGrid>
                <a:gridCol w="863197">
                  <a:extLst>
                    <a:ext uri="{9D8B030D-6E8A-4147-A177-3AD203B41FA5}">
                      <a16:colId xmlns:a16="http://schemas.microsoft.com/office/drawing/2014/main" val="771195220"/>
                    </a:ext>
                  </a:extLst>
                </a:gridCol>
                <a:gridCol w="4308079">
                  <a:extLst>
                    <a:ext uri="{9D8B030D-6E8A-4147-A177-3AD203B41FA5}">
                      <a16:colId xmlns:a16="http://schemas.microsoft.com/office/drawing/2014/main" val="63813600"/>
                    </a:ext>
                  </a:extLst>
                </a:gridCol>
              </a:tblGrid>
              <a:tr h="3982012">
                <a:tc>
                  <a:txBody>
                    <a:bodyPr/>
                    <a:lstStyle/>
                    <a:p>
                      <a:pPr marL="0" algn="r" defTabSz="755934" rtl="1" eaLnBrk="1" latinLnBrk="0" hangingPunct="1">
                        <a:lnSpc>
                          <a:spcPct val="150000"/>
                        </a:lnSpc>
                      </a:pPr>
                      <a:r>
                        <a:rPr lang="he-IL" sz="1400" b="1" kern="1200" dirty="0">
                          <a:solidFill>
                            <a:srgbClr val="EB727C"/>
                          </a:solidFill>
                          <a:latin typeface="+mn-lt"/>
                          <a:ea typeface="+mn-ea"/>
                          <a:cs typeface="+mn-cs"/>
                        </a:rPr>
                        <a:t>נציב פניות ילדים ונוער</a:t>
                      </a:r>
                    </a:p>
                  </a:txBody>
                  <a:tcPr>
                    <a:solidFill>
                      <a:srgbClr val="ECECEC"/>
                    </a:solidFill>
                  </a:tcPr>
                </a:tc>
                <a:tc>
                  <a:txBody>
                    <a:bodyPr/>
                    <a:lstStyle/>
                    <a:p>
                      <a:pPr rtl="1">
                        <a:lnSpc>
                          <a:spcPct val="150000"/>
                        </a:lnSpc>
                      </a:pPr>
                      <a:r>
                        <a:rPr lang="he-IL" sz="1400" kern="1200" dirty="0">
                          <a:solidFill>
                            <a:schemeClr val="tx1">
                              <a:lumMod val="50000"/>
                              <a:lumOff val="50000"/>
                            </a:schemeClr>
                          </a:solidFill>
                          <a:latin typeface="+mn-lt"/>
                          <a:ea typeface="+mn-ea"/>
                          <a:cs typeface="+mn-cs"/>
                        </a:rPr>
                        <a:t>הגורם אליו יכולים כל ילד וילדה בפנימייה לפנות באופן עצמאי ואנונימי כדי להתלונן על כל דבר הקשור לכפר.</a:t>
                      </a:r>
                      <a:br>
                        <a:rPr lang="en-US" sz="1400" kern="1200" dirty="0">
                          <a:solidFill>
                            <a:schemeClr val="tx1">
                              <a:lumMod val="50000"/>
                              <a:lumOff val="50000"/>
                            </a:schemeClr>
                          </a:solidFill>
                          <a:latin typeface="+mn-lt"/>
                          <a:ea typeface="+mn-ea"/>
                          <a:cs typeface="+mn-cs"/>
                        </a:rPr>
                      </a:br>
                      <a:r>
                        <a:rPr lang="he-IL" sz="1400" kern="1200" dirty="0">
                          <a:solidFill>
                            <a:schemeClr val="tx1">
                              <a:lumMod val="50000"/>
                              <a:lumOff val="50000"/>
                            </a:schemeClr>
                          </a:solidFill>
                          <a:latin typeface="+mn-lt"/>
                          <a:ea typeface="+mn-ea"/>
                          <a:cs typeface="+mn-cs"/>
                        </a:rPr>
                        <a:t>בכל כפר חייב להיות שילוט המסביר על נציב הפניות, ב- 3 מיקומים שונים.</a:t>
                      </a:r>
                    </a:p>
                    <a:p>
                      <a:pPr rtl="1">
                        <a:lnSpc>
                          <a:spcPct val="150000"/>
                        </a:lnSpc>
                      </a:pPr>
                      <a:r>
                        <a:rPr lang="he-IL" sz="1400" kern="1200" dirty="0">
                          <a:solidFill>
                            <a:schemeClr val="tx1">
                              <a:lumMod val="50000"/>
                              <a:lumOff val="50000"/>
                            </a:schemeClr>
                          </a:solidFill>
                          <a:latin typeface="+mn-lt"/>
                          <a:ea typeface="+mn-ea"/>
                          <a:cs typeface="+mn-cs"/>
                        </a:rPr>
                        <a:t>ילדי הכפר יכולים ליצור עמו קשר בכל אחד מהערוצים הבאים:</a:t>
                      </a:r>
                    </a:p>
                    <a:p>
                      <a:pPr rtl="1">
                        <a:lnSpc>
                          <a:spcPct val="150000"/>
                        </a:lnSpc>
                      </a:pPr>
                      <a:br>
                        <a:rPr lang="en-US" sz="1400" kern="1200" dirty="0">
                          <a:solidFill>
                            <a:schemeClr val="tx1">
                              <a:lumMod val="50000"/>
                              <a:lumOff val="50000"/>
                            </a:schemeClr>
                          </a:solidFill>
                          <a:latin typeface="+mn-lt"/>
                          <a:ea typeface="+mn-ea"/>
                          <a:cs typeface="+mn-cs"/>
                        </a:rPr>
                      </a:br>
                      <a:br>
                        <a:rPr lang="en-US" sz="1400" kern="1200" dirty="0">
                          <a:solidFill>
                            <a:schemeClr val="tx1">
                              <a:lumMod val="50000"/>
                              <a:lumOff val="50000"/>
                            </a:schemeClr>
                          </a:solidFill>
                          <a:latin typeface="+mn-lt"/>
                          <a:ea typeface="+mn-ea"/>
                          <a:cs typeface="+mn-cs"/>
                        </a:rPr>
                      </a:br>
                      <a:br>
                        <a:rPr lang="en-US" sz="1400" kern="1200" dirty="0">
                          <a:solidFill>
                            <a:schemeClr val="tx1">
                              <a:lumMod val="50000"/>
                              <a:lumOff val="50000"/>
                            </a:schemeClr>
                          </a:solidFill>
                          <a:latin typeface="+mn-lt"/>
                          <a:ea typeface="+mn-ea"/>
                          <a:cs typeface="+mn-cs"/>
                        </a:rPr>
                      </a:br>
                      <a:endParaRPr lang="he-IL" sz="1400" kern="1200" dirty="0">
                        <a:solidFill>
                          <a:schemeClr val="tx1">
                            <a:lumMod val="50000"/>
                            <a:lumOff val="50000"/>
                          </a:schemeClr>
                        </a:solidFill>
                        <a:latin typeface="+mn-lt"/>
                        <a:ea typeface="+mn-ea"/>
                        <a:cs typeface="+mn-cs"/>
                      </a:endParaRPr>
                    </a:p>
                    <a:p>
                      <a:pPr marL="285750" indent="-285750" rtl="1">
                        <a:lnSpc>
                          <a:spcPct val="150000"/>
                        </a:lnSpc>
                        <a:buFont typeface="Calibri" panose="020F0502020204030204" pitchFamily="34" charset="0"/>
                        <a:buChar char="⃝"/>
                      </a:pPr>
                      <a:r>
                        <a:rPr lang="he-IL" sz="1400" kern="1200" dirty="0">
                          <a:solidFill>
                            <a:schemeClr val="tx1">
                              <a:lumMod val="50000"/>
                              <a:lumOff val="50000"/>
                            </a:schemeClr>
                          </a:solidFill>
                          <a:latin typeface="+mn-lt"/>
                          <a:ea typeface="+mn-ea"/>
                          <a:cs typeface="+mn-cs"/>
                        </a:rPr>
                        <a:t>עם קבלת הפניה אצל נציב הפניות, יתבצע בירור עם הילד הפונה והגורמים הרלוונטיים אליו.</a:t>
                      </a:r>
                    </a:p>
                  </a:txBody>
                  <a:tcPr>
                    <a:solidFill>
                      <a:srgbClr val="ECECEC"/>
                    </a:solidFill>
                  </a:tcPr>
                </a:tc>
                <a:extLst>
                  <a:ext uri="{0D108BD9-81ED-4DB2-BD59-A6C34878D82A}">
                    <a16:rowId xmlns:a16="http://schemas.microsoft.com/office/drawing/2014/main" val="330661185"/>
                  </a:ext>
                </a:extLst>
              </a:tr>
            </a:tbl>
          </a:graphicData>
        </a:graphic>
      </p:graphicFrame>
      <p:grpSp>
        <p:nvGrpSpPr>
          <p:cNvPr id="5" name="קבוצה 4">
            <a:extLst>
              <a:ext uri="{FF2B5EF4-FFF2-40B4-BE49-F238E27FC236}">
                <a16:creationId xmlns:a16="http://schemas.microsoft.com/office/drawing/2014/main" id="{9F83C7B5-9010-4233-94FA-892ED658782B}"/>
              </a:ext>
            </a:extLst>
          </p:cNvPr>
          <p:cNvGrpSpPr/>
          <p:nvPr/>
        </p:nvGrpSpPr>
        <p:grpSpPr>
          <a:xfrm>
            <a:off x="6123533" y="3004166"/>
            <a:ext cx="496844" cy="496844"/>
            <a:chOff x="-1947976" y="1895146"/>
            <a:chExt cx="496844" cy="496844"/>
          </a:xfrm>
        </p:grpSpPr>
        <p:sp>
          <p:nvSpPr>
            <p:cNvPr id="26" name="אליפסה 25">
              <a:extLst>
                <a:ext uri="{FF2B5EF4-FFF2-40B4-BE49-F238E27FC236}">
                  <a16:creationId xmlns:a16="http://schemas.microsoft.com/office/drawing/2014/main" id="{F305FA30-3934-4487-BE09-34EC2BE967F1}"/>
                </a:ext>
              </a:extLst>
            </p:cNvPr>
            <p:cNvSpPr/>
            <p:nvPr/>
          </p:nvSpPr>
          <p:spPr>
            <a:xfrm>
              <a:off x="-1947976" y="1895146"/>
              <a:ext cx="496844" cy="496844"/>
            </a:xfrm>
            <a:prstGeom prst="ellipse">
              <a:avLst/>
            </a:prstGeom>
            <a:solidFill>
              <a:schemeClr val="accent2"/>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86" name="גרפיקה 85">
              <a:extLst>
                <a:ext uri="{FF2B5EF4-FFF2-40B4-BE49-F238E27FC236}">
                  <a16:creationId xmlns:a16="http://schemas.microsoft.com/office/drawing/2014/main" id="{86F0A140-AB54-4939-85E1-AE85515E7E76}"/>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10900" y="1942951"/>
              <a:ext cx="401234" cy="401234"/>
            </a:xfrm>
            <a:prstGeom prst="rect">
              <a:avLst/>
            </a:prstGeom>
          </p:spPr>
        </p:pic>
      </p:grpSp>
      <p:graphicFrame>
        <p:nvGraphicFramePr>
          <p:cNvPr id="46" name="טבלה 45">
            <a:extLst>
              <a:ext uri="{FF2B5EF4-FFF2-40B4-BE49-F238E27FC236}">
                <a16:creationId xmlns:a16="http://schemas.microsoft.com/office/drawing/2014/main" id="{F6D5A4EF-F905-4C27-B6FA-3AAA4719D618}"/>
              </a:ext>
            </a:extLst>
          </p:cNvPr>
          <p:cNvGraphicFramePr>
            <a:graphicFrameLocks noGrp="1"/>
          </p:cNvGraphicFramePr>
          <p:nvPr>
            <p:extLst>
              <p:ext uri="{D42A27DB-BD31-4B8C-83A1-F6EECF244321}">
                <p14:modId xmlns:p14="http://schemas.microsoft.com/office/powerpoint/2010/main" val="65408948"/>
              </p:ext>
            </p:extLst>
          </p:nvPr>
        </p:nvGraphicFramePr>
        <p:xfrm>
          <a:off x="832054" y="6926762"/>
          <a:ext cx="5171276" cy="1361325"/>
        </p:xfrm>
        <a:graphic>
          <a:graphicData uri="http://schemas.openxmlformats.org/drawingml/2006/table">
            <a:tbl>
              <a:tblPr rtl="1">
                <a:tableStyleId>{5C22544A-7EE6-4342-B048-85BDC9FD1C3A}</a:tableStyleId>
              </a:tblPr>
              <a:tblGrid>
                <a:gridCol w="863197">
                  <a:extLst>
                    <a:ext uri="{9D8B030D-6E8A-4147-A177-3AD203B41FA5}">
                      <a16:colId xmlns:a16="http://schemas.microsoft.com/office/drawing/2014/main" val="771195220"/>
                    </a:ext>
                  </a:extLst>
                </a:gridCol>
                <a:gridCol w="4308079">
                  <a:extLst>
                    <a:ext uri="{9D8B030D-6E8A-4147-A177-3AD203B41FA5}">
                      <a16:colId xmlns:a16="http://schemas.microsoft.com/office/drawing/2014/main" val="63813600"/>
                    </a:ext>
                  </a:extLst>
                </a:gridCol>
              </a:tblGrid>
              <a:tr h="1361325">
                <a:tc>
                  <a:txBody>
                    <a:bodyPr/>
                    <a:lstStyle/>
                    <a:p>
                      <a:pPr marL="0" algn="r" defTabSz="755934" rtl="1" eaLnBrk="1" latinLnBrk="0" hangingPunct="1">
                        <a:lnSpc>
                          <a:spcPct val="150000"/>
                        </a:lnSpc>
                      </a:pPr>
                      <a:r>
                        <a:rPr lang="he-IL" sz="1400" b="1" kern="1200" dirty="0">
                          <a:solidFill>
                            <a:srgbClr val="EB727C"/>
                          </a:solidFill>
                          <a:latin typeface="+mn-lt"/>
                          <a:ea typeface="+mn-ea"/>
                          <a:cs typeface="+mn-cs"/>
                        </a:rPr>
                        <a:t>תיבת הפניות בפנימייה</a:t>
                      </a:r>
                    </a:p>
                  </a:txBody>
                  <a:tcPr>
                    <a:solidFill>
                      <a:srgbClr val="ECECEC"/>
                    </a:solidFill>
                  </a:tcPr>
                </a:tc>
                <a:tc>
                  <a:txBody>
                    <a:bodyPr/>
                    <a:lstStyle/>
                    <a:p>
                      <a:pPr rtl="1">
                        <a:lnSpc>
                          <a:spcPct val="150000"/>
                        </a:lnSpc>
                      </a:pPr>
                      <a:r>
                        <a:rPr lang="he-IL" sz="1400" kern="1200" dirty="0">
                          <a:solidFill>
                            <a:schemeClr val="tx1">
                              <a:lumMod val="50000"/>
                              <a:lumOff val="50000"/>
                            </a:schemeClr>
                          </a:solidFill>
                          <a:latin typeface="+mn-lt"/>
                          <a:ea typeface="+mn-ea"/>
                          <a:cs typeface="+mn-cs"/>
                        </a:rPr>
                        <a:t>בנוסף לאפשרות הפנייה לנציב פניות ילדים ונוער, קיימת האפשרות לפנות להנהלת הפנימייה באמצעות תיבת הפניות. במקרה זה הבירור מתבצע בפנימייה על ידי ההנהלה.</a:t>
                      </a:r>
                    </a:p>
                  </a:txBody>
                  <a:tcPr>
                    <a:solidFill>
                      <a:srgbClr val="ECECEC"/>
                    </a:solidFill>
                  </a:tcPr>
                </a:tc>
                <a:extLst>
                  <a:ext uri="{0D108BD9-81ED-4DB2-BD59-A6C34878D82A}">
                    <a16:rowId xmlns:a16="http://schemas.microsoft.com/office/drawing/2014/main" val="330661185"/>
                  </a:ext>
                </a:extLst>
              </a:tr>
            </a:tbl>
          </a:graphicData>
        </a:graphic>
      </p:graphicFrame>
      <p:sp>
        <p:nvSpPr>
          <p:cNvPr id="48" name="מלבן: פינות מעוגלות 47">
            <a:extLst>
              <a:ext uri="{FF2B5EF4-FFF2-40B4-BE49-F238E27FC236}">
                <a16:creationId xmlns:a16="http://schemas.microsoft.com/office/drawing/2014/main" id="{85243D81-9392-4667-823E-303BB335F0B9}"/>
              </a:ext>
            </a:extLst>
          </p:cNvPr>
          <p:cNvSpPr/>
          <p:nvPr/>
        </p:nvSpPr>
        <p:spPr>
          <a:xfrm>
            <a:off x="850817" y="8195525"/>
            <a:ext cx="5136837" cy="1524006"/>
          </a:xfrm>
          <a:prstGeom prst="roundRect">
            <a:avLst>
              <a:gd name="adj" fmla="val 1299"/>
            </a:avLst>
          </a:prstGeom>
          <a:solidFill>
            <a:schemeClr val="bg1"/>
          </a:solidFill>
          <a:ln>
            <a:solidFill>
              <a:srgbClr val="F8C8D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a:extLst>
              <a:ext uri="{FF2B5EF4-FFF2-40B4-BE49-F238E27FC236}">
                <a16:creationId xmlns:a16="http://schemas.microsoft.com/office/drawing/2014/main" id="{4FE71CBC-BDFF-4E28-9C3A-E0BF3CB7D453}"/>
              </a:ext>
            </a:extLst>
          </p:cNvPr>
          <p:cNvSpPr txBox="1"/>
          <p:nvPr/>
        </p:nvSpPr>
        <p:spPr>
          <a:xfrm>
            <a:off x="896741" y="8171115"/>
            <a:ext cx="5084495" cy="1524841"/>
          </a:xfrm>
          <a:prstGeom prst="rect">
            <a:avLst/>
          </a:prstGeom>
          <a:noFill/>
          <a:ln>
            <a:noFill/>
          </a:ln>
        </p:spPr>
        <p:txBody>
          <a:bodyPr wrap="square" rtlCol="1">
            <a:spAutoFit/>
          </a:bodyPr>
          <a:lstStyle/>
          <a:p>
            <a:pPr algn="r" rtl="1">
              <a:lnSpc>
                <a:spcPct val="150000"/>
              </a:lnSpc>
            </a:pPr>
            <a:r>
              <a:rPr lang="he-IL" sz="1601" b="1" dirty="0">
                <a:solidFill>
                  <a:srgbClr val="E20000"/>
                </a:solidFill>
              </a:rPr>
              <a:t>שים      !</a:t>
            </a:r>
            <a:br>
              <a:rPr lang="en-US" sz="1601" b="1" dirty="0">
                <a:solidFill>
                  <a:srgbClr val="E20000"/>
                </a:solidFill>
              </a:rPr>
            </a:br>
            <a:r>
              <a:rPr lang="he-IL" sz="1601" dirty="0">
                <a:solidFill>
                  <a:schemeClr val="tx1">
                    <a:lumMod val="50000"/>
                    <a:lumOff val="50000"/>
                  </a:schemeClr>
                </a:solidFill>
              </a:rPr>
              <a:t>עם הגעתו של ילד חדש לפנימייה, כחלק מקבלת הפנים שלנו </a:t>
            </a:r>
            <a:r>
              <a:rPr lang="he-IL" sz="1601" b="1" dirty="0">
                <a:solidFill>
                  <a:schemeClr val="tx1">
                    <a:lumMod val="50000"/>
                    <a:lumOff val="50000"/>
                  </a:schemeClr>
                </a:solidFill>
                <a:highlight>
                  <a:srgbClr val="FCE8EC"/>
                </a:highlight>
              </a:rPr>
              <a:t>עלינו להציג לו את האפשרות לפנות לנציב פניות ילדים ונוער ואת תיבת הפניות בפנימייה</a:t>
            </a:r>
            <a:r>
              <a:rPr lang="he-IL" sz="1601" dirty="0">
                <a:solidFill>
                  <a:schemeClr val="tx1">
                    <a:lumMod val="50000"/>
                    <a:lumOff val="50000"/>
                  </a:schemeClr>
                </a:solidFill>
              </a:rPr>
              <a:t>.</a:t>
            </a:r>
          </a:p>
        </p:txBody>
      </p:sp>
      <p:sp>
        <p:nvSpPr>
          <p:cNvPr id="38" name="לב 37">
            <a:extLst>
              <a:ext uri="{FF2B5EF4-FFF2-40B4-BE49-F238E27FC236}">
                <a16:creationId xmlns:a16="http://schemas.microsoft.com/office/drawing/2014/main" id="{9947C47B-451A-4F95-AB53-15D3CD5E0427}"/>
              </a:ext>
            </a:extLst>
          </p:cNvPr>
          <p:cNvSpPr/>
          <p:nvPr/>
        </p:nvSpPr>
        <p:spPr>
          <a:xfrm>
            <a:off x="5282409" y="8321676"/>
            <a:ext cx="206375" cy="206375"/>
          </a:xfrm>
          <a:prstGeom prst="heart">
            <a:avLst/>
          </a:prstGeom>
          <a:solidFill>
            <a:srgbClr val="E20000"/>
          </a:solid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מלבן 38">
            <a:extLst>
              <a:ext uri="{FF2B5EF4-FFF2-40B4-BE49-F238E27FC236}">
                <a16:creationId xmlns:a16="http://schemas.microsoft.com/office/drawing/2014/main" id="{C3E50D61-405B-40E7-AC76-4B3AEDE7F550}"/>
              </a:ext>
            </a:extLst>
          </p:cNvPr>
          <p:cNvSpPr/>
          <p:nvPr/>
        </p:nvSpPr>
        <p:spPr>
          <a:xfrm>
            <a:off x="1686079" y="4605608"/>
            <a:ext cx="2609850" cy="1555682"/>
          </a:xfrm>
          <a:prstGeom prst="rect">
            <a:avLst/>
          </a:prstGeom>
        </p:spPr>
        <p:txBody>
          <a:bodyPr wrap="square">
            <a:spAutoFit/>
          </a:bodyPr>
          <a:lstStyle/>
          <a:p>
            <a:pPr marL="361952" lvl="1" algn="r" rtl="1">
              <a:lnSpc>
                <a:spcPct val="150000"/>
              </a:lnSpc>
            </a:pPr>
            <a:r>
              <a:rPr lang="he-IL" sz="1300" dirty="0">
                <a:solidFill>
                  <a:schemeClr val="tx1">
                    <a:lumMod val="50000"/>
                    <a:lumOff val="50000"/>
                  </a:schemeClr>
                </a:solidFill>
              </a:rPr>
              <a:t>תיבת פניות הממוקמת בכפר</a:t>
            </a:r>
          </a:p>
          <a:p>
            <a:pPr marL="377970" lvl="1" algn="r" defTabSz="755939" rtl="1">
              <a:lnSpc>
                <a:spcPct val="150000"/>
              </a:lnSpc>
              <a:defRPr/>
            </a:pPr>
            <a:r>
              <a:rPr lang="he-IL" sz="1300" dirty="0">
                <a:solidFill>
                  <a:schemeClr val="tx1">
                    <a:lumMod val="50000"/>
                    <a:lumOff val="50000"/>
                  </a:schemeClr>
                </a:solidFill>
              </a:rPr>
              <a:t>טלפון</a:t>
            </a:r>
          </a:p>
          <a:p>
            <a:pPr marL="377970" lvl="1" algn="r" defTabSz="755939" rtl="1">
              <a:lnSpc>
                <a:spcPct val="150000"/>
              </a:lnSpc>
              <a:defRPr/>
            </a:pPr>
            <a:r>
              <a:rPr lang="he-IL" sz="1300" dirty="0" err="1">
                <a:solidFill>
                  <a:schemeClr val="tx1">
                    <a:lumMod val="50000"/>
                    <a:lumOff val="50000"/>
                  </a:schemeClr>
                </a:solidFill>
              </a:rPr>
              <a:t>וואטסאפ</a:t>
            </a:r>
            <a:endParaRPr lang="he-IL" sz="1300" dirty="0">
              <a:solidFill>
                <a:schemeClr val="tx1">
                  <a:lumMod val="50000"/>
                  <a:lumOff val="50000"/>
                </a:schemeClr>
              </a:solidFill>
            </a:endParaRPr>
          </a:p>
          <a:p>
            <a:pPr marL="377970" lvl="1" algn="r" defTabSz="755939" rtl="1">
              <a:lnSpc>
                <a:spcPct val="150000"/>
              </a:lnSpc>
              <a:defRPr/>
            </a:pPr>
            <a:r>
              <a:rPr lang="he-IL" sz="1300" dirty="0" err="1">
                <a:solidFill>
                  <a:schemeClr val="tx1">
                    <a:lumMod val="50000"/>
                    <a:lumOff val="50000"/>
                  </a:schemeClr>
                </a:solidFill>
              </a:rPr>
              <a:t>אינסטגרם</a:t>
            </a:r>
            <a:endParaRPr lang="he-IL" sz="1300" dirty="0">
              <a:solidFill>
                <a:schemeClr val="tx1">
                  <a:lumMod val="50000"/>
                  <a:lumOff val="50000"/>
                </a:schemeClr>
              </a:solidFill>
            </a:endParaRPr>
          </a:p>
          <a:p>
            <a:pPr marL="377970" lvl="1" algn="r" defTabSz="755939" rtl="1">
              <a:lnSpc>
                <a:spcPct val="150000"/>
              </a:lnSpc>
              <a:defRPr/>
            </a:pPr>
            <a:r>
              <a:rPr lang="he-IL" sz="1300" dirty="0" err="1">
                <a:solidFill>
                  <a:schemeClr val="tx1">
                    <a:lumMod val="50000"/>
                    <a:lumOff val="50000"/>
                  </a:schemeClr>
                </a:solidFill>
              </a:rPr>
              <a:t>פייסבוק</a:t>
            </a:r>
            <a:endParaRPr lang="he-IL" sz="1300" dirty="0">
              <a:solidFill>
                <a:schemeClr val="tx1">
                  <a:lumMod val="50000"/>
                  <a:lumOff val="50000"/>
                </a:schemeClr>
              </a:solidFill>
            </a:endParaRPr>
          </a:p>
        </p:txBody>
      </p:sp>
      <p:grpSp>
        <p:nvGrpSpPr>
          <p:cNvPr id="37" name="קבוצה 36">
            <a:extLst>
              <a:ext uri="{FF2B5EF4-FFF2-40B4-BE49-F238E27FC236}">
                <a16:creationId xmlns:a16="http://schemas.microsoft.com/office/drawing/2014/main" id="{EC14A883-6304-4276-8C0E-980C321E97EE}"/>
              </a:ext>
            </a:extLst>
          </p:cNvPr>
          <p:cNvGrpSpPr/>
          <p:nvPr/>
        </p:nvGrpSpPr>
        <p:grpSpPr>
          <a:xfrm>
            <a:off x="3842404" y="4702391"/>
            <a:ext cx="263879" cy="1438321"/>
            <a:chOff x="4712722" y="4595474"/>
            <a:chExt cx="308432" cy="1681165"/>
          </a:xfrm>
        </p:grpSpPr>
        <p:sp>
          <p:nvSpPr>
            <p:cNvPr id="27" name="AutoShape 6">
              <a:extLst>
                <a:ext uri="{FF2B5EF4-FFF2-40B4-BE49-F238E27FC236}">
                  <a16:creationId xmlns:a16="http://schemas.microsoft.com/office/drawing/2014/main" id="{9E73E74A-2EB1-49CF-8EBE-CEFD178ED78D}"/>
                </a:ext>
              </a:extLst>
            </p:cNvPr>
            <p:cNvSpPr>
              <a:spLocks/>
            </p:cNvSpPr>
            <p:nvPr/>
          </p:nvSpPr>
          <p:spPr bwMode="auto">
            <a:xfrm flipH="1">
              <a:off x="4800944" y="4993963"/>
              <a:ext cx="140643" cy="185309"/>
            </a:xfrm>
            <a:custGeom>
              <a:avLst/>
              <a:gdLst>
                <a:gd name="T0" fmla="+- 0 10803 115"/>
                <a:gd name="T1" fmla="*/ T0 w 21377"/>
                <a:gd name="T2" fmla="+- 0 10819 83"/>
                <a:gd name="T3" fmla="*/ 10819 h 21473"/>
                <a:gd name="T4" fmla="+- 0 10803 115"/>
                <a:gd name="T5" fmla="*/ T4 w 21377"/>
                <a:gd name="T6" fmla="+- 0 10819 83"/>
                <a:gd name="T7" fmla="*/ 10819 h 21473"/>
                <a:gd name="T8" fmla="+- 0 10803 115"/>
                <a:gd name="T9" fmla="*/ T8 w 21377"/>
                <a:gd name="T10" fmla="+- 0 10819 83"/>
                <a:gd name="T11" fmla="*/ 10819 h 21473"/>
                <a:gd name="T12" fmla="+- 0 10803 115"/>
                <a:gd name="T13" fmla="*/ T12 w 21377"/>
                <a:gd name="T14" fmla="+- 0 10819 83"/>
                <a:gd name="T15" fmla="*/ 10819 h 21473"/>
              </a:gdLst>
              <a:ahLst/>
              <a:cxnLst>
                <a:cxn ang="0">
                  <a:pos x="T1" y="T3"/>
                </a:cxn>
                <a:cxn ang="0">
                  <a:pos x="T5" y="T7"/>
                </a:cxn>
                <a:cxn ang="0">
                  <a:pos x="T9" y="T11"/>
                </a:cxn>
                <a:cxn ang="0">
                  <a:pos x="T13" y="T15"/>
                </a:cxn>
              </a:cxnLst>
              <a:rect l="0" t="0" r="r" b="b"/>
              <a:pathLst>
                <a:path w="21377" h="21473">
                  <a:moveTo>
                    <a:pt x="8403" y="5305"/>
                  </a:moveTo>
                  <a:cubicBezTo>
                    <a:pt x="8613" y="5584"/>
                    <a:pt x="9063" y="5666"/>
                    <a:pt x="9408" y="5481"/>
                  </a:cubicBezTo>
                  <a:lnTo>
                    <a:pt x="9945" y="5202"/>
                  </a:lnTo>
                  <a:cubicBezTo>
                    <a:pt x="10290" y="5017"/>
                    <a:pt x="10406" y="4644"/>
                    <a:pt x="10196" y="4364"/>
                  </a:cubicBezTo>
                  <a:lnTo>
                    <a:pt x="7176" y="290"/>
                  </a:lnTo>
                  <a:cubicBezTo>
                    <a:pt x="6969" y="16"/>
                    <a:pt x="6501" y="-83"/>
                    <a:pt x="6137" y="74"/>
                  </a:cubicBezTo>
                  <a:lnTo>
                    <a:pt x="5577" y="313"/>
                  </a:lnTo>
                  <a:cubicBezTo>
                    <a:pt x="5211" y="470"/>
                    <a:pt x="5082" y="831"/>
                    <a:pt x="5288" y="1110"/>
                  </a:cubicBezTo>
                  <a:lnTo>
                    <a:pt x="8403" y="5305"/>
                  </a:lnTo>
                  <a:close/>
                  <a:moveTo>
                    <a:pt x="21279" y="19297"/>
                  </a:moveTo>
                  <a:lnTo>
                    <a:pt x="18258" y="15223"/>
                  </a:lnTo>
                  <a:cubicBezTo>
                    <a:pt x="18051" y="14944"/>
                    <a:pt x="17567" y="14827"/>
                    <a:pt x="17187" y="14957"/>
                  </a:cubicBezTo>
                  <a:lnTo>
                    <a:pt x="16595" y="15164"/>
                  </a:lnTo>
                  <a:cubicBezTo>
                    <a:pt x="16211" y="15294"/>
                    <a:pt x="16069" y="15632"/>
                    <a:pt x="16276" y="15911"/>
                  </a:cubicBezTo>
                  <a:lnTo>
                    <a:pt x="19390" y="20112"/>
                  </a:lnTo>
                  <a:cubicBezTo>
                    <a:pt x="19597" y="20390"/>
                    <a:pt x="20067" y="20490"/>
                    <a:pt x="20432" y="20328"/>
                  </a:cubicBezTo>
                  <a:lnTo>
                    <a:pt x="20989" y="20090"/>
                  </a:lnTo>
                  <a:cubicBezTo>
                    <a:pt x="21355" y="19932"/>
                    <a:pt x="21485" y="19572"/>
                    <a:pt x="21279" y="19297"/>
                  </a:cubicBezTo>
                  <a:close/>
                  <a:moveTo>
                    <a:pt x="15553" y="16582"/>
                  </a:moveTo>
                  <a:cubicBezTo>
                    <a:pt x="15131" y="16015"/>
                    <a:pt x="14143" y="15759"/>
                    <a:pt x="13352" y="16011"/>
                  </a:cubicBezTo>
                  <a:lnTo>
                    <a:pt x="13210" y="16060"/>
                  </a:lnTo>
                  <a:cubicBezTo>
                    <a:pt x="12420" y="16312"/>
                    <a:pt x="11432" y="16056"/>
                    <a:pt x="11011" y="15489"/>
                  </a:cubicBezTo>
                  <a:lnTo>
                    <a:pt x="6176" y="8970"/>
                  </a:lnTo>
                  <a:cubicBezTo>
                    <a:pt x="5757" y="8402"/>
                    <a:pt x="5975" y="7619"/>
                    <a:pt x="6665" y="7237"/>
                  </a:cubicBezTo>
                  <a:lnTo>
                    <a:pt x="6790" y="7165"/>
                  </a:lnTo>
                  <a:cubicBezTo>
                    <a:pt x="7480" y="6782"/>
                    <a:pt x="7701" y="5999"/>
                    <a:pt x="7279" y="5432"/>
                  </a:cubicBezTo>
                  <a:lnTo>
                    <a:pt x="4663" y="1906"/>
                  </a:lnTo>
                  <a:cubicBezTo>
                    <a:pt x="4241" y="1339"/>
                    <a:pt x="3492" y="1313"/>
                    <a:pt x="2996" y="1843"/>
                  </a:cubicBezTo>
                  <a:lnTo>
                    <a:pt x="654" y="4369"/>
                  </a:lnTo>
                  <a:cubicBezTo>
                    <a:pt x="159" y="4905"/>
                    <a:pt x="-115" y="5864"/>
                    <a:pt x="46" y="6502"/>
                  </a:cubicBezTo>
                  <a:cubicBezTo>
                    <a:pt x="46" y="6502"/>
                    <a:pt x="649" y="8907"/>
                    <a:pt x="4495" y="14088"/>
                  </a:cubicBezTo>
                  <a:cubicBezTo>
                    <a:pt x="8341" y="19270"/>
                    <a:pt x="10615" y="20778"/>
                    <a:pt x="10615" y="20778"/>
                  </a:cubicBezTo>
                  <a:cubicBezTo>
                    <a:pt x="11262" y="21205"/>
                    <a:pt x="12489" y="21517"/>
                    <a:pt x="13341" y="21467"/>
                  </a:cubicBezTo>
                  <a:lnTo>
                    <a:pt x="17385" y="21233"/>
                  </a:lnTo>
                  <a:cubicBezTo>
                    <a:pt x="18237" y="21183"/>
                    <a:pt x="18591" y="20679"/>
                    <a:pt x="18169" y="20112"/>
                  </a:cubicBezTo>
                  <a:lnTo>
                    <a:pt x="15553" y="16582"/>
                  </a:lnTo>
                  <a:close/>
                </a:path>
              </a:pathLst>
            </a:custGeom>
            <a:solidFill>
              <a:schemeClr val="accent2"/>
            </a:solidFill>
            <a:ln>
              <a:noFill/>
            </a:ln>
            <a:effectLst/>
          </p:spPr>
          <p:txBody>
            <a:bodyPr lIns="19050" tIns="19050" rIns="19050" bIns="1905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13716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18288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22860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27432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ctr" eaLnBrk="1">
                <a:defRPr/>
              </a:pPr>
              <a:endParaRPr lang="en-US" sz="1500">
                <a:solidFill>
                  <a:srgbClr val="FFFFFF"/>
                </a:solidFill>
                <a:effectLst>
                  <a:outerShdw blurRad="38100" dist="38100" dir="2700000" algn="tl">
                    <a:srgbClr val="000000"/>
                  </a:outerShdw>
                </a:effectLst>
                <a:latin typeface="Gill Sans" charset="0"/>
                <a:ea typeface="Gill Sans" charset="0"/>
                <a:cs typeface="Gill Sans" charset="0"/>
                <a:sym typeface="Gill Sans" charset="0"/>
              </a:endParaRPr>
            </a:p>
          </p:txBody>
        </p:sp>
        <p:pic>
          <p:nvPicPr>
            <p:cNvPr id="1026" name="Picture 2" descr="×ª××× × ×§×©××¨×">
              <a:extLst>
                <a:ext uri="{FF2B5EF4-FFF2-40B4-BE49-F238E27FC236}">
                  <a16:creationId xmlns:a16="http://schemas.microsoft.com/office/drawing/2014/main" id="{CB31FAC1-7A31-4310-AF4C-F79473B95C72}"/>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738184" y="5304109"/>
              <a:ext cx="262918" cy="2629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ª××¦××ª ×ª××× × ×¢×××¨ âªinstagramâ¬â">
              <a:extLst>
                <a:ext uri="{FF2B5EF4-FFF2-40B4-BE49-F238E27FC236}">
                  <a16:creationId xmlns:a16="http://schemas.microsoft.com/office/drawing/2014/main" id="{495E4BF6-2D13-481D-86FA-22B4AE0551EA}"/>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750089" y="5667044"/>
              <a:ext cx="225552" cy="2255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ª××¦××ª ×ª××× × ×¢×××¨ âªfacebookâ¬â">
              <a:extLst>
                <a:ext uri="{FF2B5EF4-FFF2-40B4-BE49-F238E27FC236}">
                  <a16:creationId xmlns:a16="http://schemas.microsoft.com/office/drawing/2014/main" id="{B4777D26-C3C5-41B9-BCC9-5A2ADA7E2221}"/>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712722" y="5985928"/>
              <a:ext cx="290712" cy="290711"/>
            </a:xfrm>
            <a:prstGeom prst="rect">
              <a:avLst/>
            </a:prstGeom>
            <a:noFill/>
            <a:extLst>
              <a:ext uri="{909E8E84-426E-40DD-AFC4-6F175D3DCCD1}">
                <a14:hiddenFill xmlns:a14="http://schemas.microsoft.com/office/drawing/2010/main">
                  <a:solidFill>
                    <a:srgbClr val="FFFFFF"/>
                  </a:solidFill>
                </a14:hiddenFill>
              </a:ext>
            </a:extLst>
          </p:spPr>
        </p:pic>
        <p:pic>
          <p:nvPicPr>
            <p:cNvPr id="36" name="גרפיקה 35">
              <a:extLst>
                <a:ext uri="{FF2B5EF4-FFF2-40B4-BE49-F238E27FC236}">
                  <a16:creationId xmlns:a16="http://schemas.microsoft.com/office/drawing/2014/main" id="{79D65637-8240-4077-A8E1-41904E1E14BB}"/>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723340" y="4595474"/>
              <a:ext cx="297814" cy="297814"/>
            </a:xfrm>
            <a:prstGeom prst="rect">
              <a:avLst/>
            </a:prstGeom>
          </p:spPr>
        </p:pic>
      </p:grpSp>
      <p:sp>
        <p:nvSpPr>
          <p:cNvPr id="28" name="מציין מיקום של מספר שקופית 3">
            <a:extLst>
              <a:ext uri="{FF2B5EF4-FFF2-40B4-BE49-F238E27FC236}">
                <a16:creationId xmlns:a16="http://schemas.microsoft.com/office/drawing/2014/main" id="{D59EE14F-8D82-42D7-9302-B4D78B69AE13}"/>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20</a:t>
            </a:fld>
            <a:endParaRPr lang="he-IL" dirty="0"/>
          </a:p>
        </p:txBody>
      </p:sp>
    </p:spTree>
    <p:extLst>
      <p:ext uri="{BB962C8B-B14F-4D97-AF65-F5344CB8AC3E}">
        <p14:creationId xmlns:p14="http://schemas.microsoft.com/office/powerpoint/2010/main" val="152809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מלבן 51">
            <a:extLst>
              <a:ext uri="{FF2B5EF4-FFF2-40B4-BE49-F238E27FC236}">
                <a16:creationId xmlns:a16="http://schemas.microsoft.com/office/drawing/2014/main" id="{32B6ED8A-9239-4C24-9F06-DEA028F65BD5}"/>
              </a:ext>
            </a:extLst>
          </p:cNvPr>
          <p:cNvSpPr/>
          <p:nvPr/>
        </p:nvSpPr>
        <p:spPr>
          <a:xfrm>
            <a:off x="783867" y="2249210"/>
            <a:ext cx="5908524" cy="7545954"/>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28" name="מלבן: פינות מעוגלות 27">
            <a:extLst>
              <a:ext uri="{FF2B5EF4-FFF2-40B4-BE49-F238E27FC236}">
                <a16:creationId xmlns:a16="http://schemas.microsoft.com/office/drawing/2014/main" id="{D7CD1103-63F3-4E12-BB55-EB28DBFAC41F}"/>
              </a:ext>
            </a:extLst>
          </p:cNvPr>
          <p:cNvSpPr/>
          <p:nvPr/>
        </p:nvSpPr>
        <p:spPr>
          <a:xfrm>
            <a:off x="867287" y="2383841"/>
            <a:ext cx="5696109" cy="7300486"/>
          </a:xfrm>
          <a:prstGeom prst="roundRect">
            <a:avLst>
              <a:gd name="adj" fmla="val 1299"/>
            </a:avLst>
          </a:prstGeom>
          <a:solidFill>
            <a:schemeClr val="bg1"/>
          </a:solidFill>
          <a:ln>
            <a:solidFill>
              <a:srgbClr val="F8C8D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b="1" dirty="0">
                <a:solidFill>
                  <a:srgbClr val="EB727C"/>
                </a:solidFill>
              </a:rPr>
              <a:t>עולם הפנימיות וכפרי הילדים</a:t>
            </a:r>
          </a:p>
        </p:txBody>
      </p:sp>
      <p:sp>
        <p:nvSpPr>
          <p:cNvPr id="13" name="TextBox 12">
            <a:extLst>
              <a:ext uri="{FF2B5EF4-FFF2-40B4-BE49-F238E27FC236}">
                <a16:creationId xmlns:a16="http://schemas.microsoft.com/office/drawing/2014/main" id="{98F3E99F-DD21-4CE6-BD56-541074EF9E86}"/>
              </a:ext>
            </a:extLst>
          </p:cNvPr>
          <p:cNvSpPr txBox="1"/>
          <p:nvPr/>
        </p:nvSpPr>
        <p:spPr>
          <a:xfrm>
            <a:off x="973395" y="2466972"/>
            <a:ext cx="5516240" cy="338682"/>
          </a:xfrm>
          <a:prstGeom prst="rect">
            <a:avLst/>
          </a:prstGeom>
          <a:noFill/>
          <a:ln>
            <a:noFill/>
          </a:ln>
        </p:spPr>
        <p:txBody>
          <a:bodyPr wrap="square" rtlCol="1">
            <a:spAutoFit/>
          </a:bodyPr>
          <a:lstStyle/>
          <a:p>
            <a:pPr algn="r" rtl="1"/>
            <a:r>
              <a:rPr lang="he-IL" sz="1601" b="1" dirty="0">
                <a:solidFill>
                  <a:srgbClr val="EB727C"/>
                </a:solidFill>
              </a:rPr>
              <a:t>כיצד עלינו להתנהג עם הגעת מפקח?</a:t>
            </a:r>
          </a:p>
        </p:txBody>
      </p:sp>
      <p:sp>
        <p:nvSpPr>
          <p:cNvPr id="12" name="מלבן 11">
            <a:hlinkClick r:id="" action="ppaction://hlinkshowjump?jump=nextslide"/>
            <a:extLst>
              <a:ext uri="{FF2B5EF4-FFF2-40B4-BE49-F238E27FC236}">
                <a16:creationId xmlns:a16="http://schemas.microsoft.com/office/drawing/2014/main" id="{C5B1E83D-D900-47B8-8BA2-92383113C28F}"/>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hlinkClick r:id="" action="ppaction://hlinkshowjump?jump=previousslide"/>
            <a:extLst>
              <a:ext uri="{FF2B5EF4-FFF2-40B4-BE49-F238E27FC236}">
                <a16:creationId xmlns:a16="http://schemas.microsoft.com/office/drawing/2014/main" id="{BFC16A00-92C6-4BD5-A8AE-7C4EB804B734}"/>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a:hlinkClick r:id="rId2" action="ppaction://hlinksldjump"/>
            <a:extLst>
              <a:ext uri="{FF2B5EF4-FFF2-40B4-BE49-F238E27FC236}">
                <a16:creationId xmlns:a16="http://schemas.microsoft.com/office/drawing/2014/main" id="{1057C173-CB4B-4935-8824-F891D2F63924}"/>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hlinkClick r:id="rId3" action="ppaction://hlinksldjump"/>
            <a:extLst>
              <a:ext uri="{FF2B5EF4-FFF2-40B4-BE49-F238E27FC236}">
                <a16:creationId xmlns:a16="http://schemas.microsoft.com/office/drawing/2014/main" id="{C5E7DC9D-3742-4210-82C2-FCE9D6526714}"/>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TextBox 31">
            <a:extLst>
              <a:ext uri="{FF2B5EF4-FFF2-40B4-BE49-F238E27FC236}">
                <a16:creationId xmlns:a16="http://schemas.microsoft.com/office/drawing/2014/main" id="{A9753088-F522-46D4-A577-D3940A61E774}"/>
              </a:ext>
            </a:extLst>
          </p:cNvPr>
          <p:cNvSpPr txBox="1"/>
          <p:nvPr/>
        </p:nvSpPr>
        <p:spPr>
          <a:xfrm>
            <a:off x="973395" y="2847616"/>
            <a:ext cx="5516240" cy="785793"/>
          </a:xfrm>
          <a:prstGeom prst="rect">
            <a:avLst/>
          </a:prstGeom>
          <a:noFill/>
          <a:ln>
            <a:noFill/>
          </a:ln>
        </p:spPr>
        <p:txBody>
          <a:bodyPr wrap="square" rtlCol="1">
            <a:spAutoFit/>
          </a:bodyPr>
          <a:lstStyle/>
          <a:p>
            <a:pPr algn="r" rtl="1">
              <a:lnSpc>
                <a:spcPct val="150000"/>
              </a:lnSpc>
            </a:pPr>
            <a:r>
              <a:rPr lang="he-IL" sz="1601" dirty="0">
                <a:solidFill>
                  <a:schemeClr val="tx1">
                    <a:lumMod val="50000"/>
                    <a:lumOff val="50000"/>
                  </a:schemeClr>
                </a:solidFill>
              </a:rPr>
              <a:t>אנחנו הפנים של הכפר ושל הבית אל מול המפקח ומשרד הרווחה</a:t>
            </a:r>
            <a:br>
              <a:rPr lang="en-US" sz="1601" dirty="0">
                <a:solidFill>
                  <a:schemeClr val="tx1">
                    <a:lumMod val="50000"/>
                    <a:lumOff val="50000"/>
                  </a:schemeClr>
                </a:solidFill>
              </a:rPr>
            </a:br>
            <a:r>
              <a:rPr lang="he-IL" sz="1601" b="1" dirty="0">
                <a:solidFill>
                  <a:schemeClr val="tx1">
                    <a:lumMod val="50000"/>
                    <a:lumOff val="50000"/>
                  </a:schemeClr>
                </a:solidFill>
                <a:highlight>
                  <a:srgbClr val="FCE8EC"/>
                </a:highlight>
              </a:rPr>
              <a:t>חשוב להקפיד על העקרונות הבאים:</a:t>
            </a:r>
          </a:p>
        </p:txBody>
      </p:sp>
      <p:grpSp>
        <p:nvGrpSpPr>
          <p:cNvPr id="105" name="קבוצה 104">
            <a:extLst>
              <a:ext uri="{FF2B5EF4-FFF2-40B4-BE49-F238E27FC236}">
                <a16:creationId xmlns:a16="http://schemas.microsoft.com/office/drawing/2014/main" id="{2601BC1D-6310-4580-93C0-828FBDFA2870}"/>
              </a:ext>
            </a:extLst>
          </p:cNvPr>
          <p:cNvGrpSpPr/>
          <p:nvPr/>
        </p:nvGrpSpPr>
        <p:grpSpPr>
          <a:xfrm>
            <a:off x="867286" y="8087195"/>
            <a:ext cx="5533087" cy="1384429"/>
            <a:chOff x="867284" y="8145245"/>
            <a:chExt cx="5533087" cy="1384429"/>
          </a:xfrm>
        </p:grpSpPr>
        <p:sp>
          <p:nvSpPr>
            <p:cNvPr id="109" name="מלבן 108">
              <a:extLst>
                <a:ext uri="{FF2B5EF4-FFF2-40B4-BE49-F238E27FC236}">
                  <a16:creationId xmlns:a16="http://schemas.microsoft.com/office/drawing/2014/main" id="{2FAFE963-4760-40C3-B2D1-AF9304EB7474}"/>
                </a:ext>
              </a:extLst>
            </p:cNvPr>
            <p:cNvSpPr/>
            <p:nvPr/>
          </p:nvSpPr>
          <p:spPr>
            <a:xfrm>
              <a:off x="971455" y="8177612"/>
              <a:ext cx="4274978" cy="1352062"/>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TextBox 37">
              <a:extLst>
                <a:ext uri="{FF2B5EF4-FFF2-40B4-BE49-F238E27FC236}">
                  <a16:creationId xmlns:a16="http://schemas.microsoft.com/office/drawing/2014/main" id="{B7D9B6B9-5181-4355-9689-5477374827A2}"/>
                </a:ext>
              </a:extLst>
            </p:cNvPr>
            <p:cNvSpPr txBox="1"/>
            <p:nvPr/>
          </p:nvSpPr>
          <p:spPr>
            <a:xfrm>
              <a:off x="867284" y="8145245"/>
              <a:ext cx="4274978" cy="1345048"/>
            </a:xfrm>
            <a:prstGeom prst="rect">
              <a:avLst/>
            </a:prstGeom>
            <a:noFill/>
            <a:ln>
              <a:noFill/>
            </a:ln>
          </p:spPr>
          <p:txBody>
            <a:bodyPr wrap="square" rtlCol="1">
              <a:spAutoFit/>
            </a:bodyPr>
            <a:lstStyle/>
            <a:p>
              <a:pPr algn="r" rtl="1">
                <a:lnSpc>
                  <a:spcPct val="150000"/>
                </a:lnSpc>
              </a:pPr>
              <a:r>
                <a:rPr lang="he-IL" sz="1400" dirty="0">
                  <a:solidFill>
                    <a:schemeClr val="tx1">
                      <a:lumMod val="50000"/>
                      <a:lumOff val="50000"/>
                    </a:schemeClr>
                  </a:solidFill>
                </a:rPr>
                <a:t>יש לשמור על שיחה קונקרטית. נכון יהיה לקיים:</a:t>
              </a:r>
            </a:p>
            <a:p>
              <a:pPr marL="285751" indent="-285751" algn="r" rtl="1">
                <a:lnSpc>
                  <a:spcPct val="150000"/>
                </a:lnSpc>
                <a:buClr>
                  <a:srgbClr val="EB727C"/>
                </a:buClr>
                <a:buFont typeface="Calibri" panose="020F0502020204030204" pitchFamily="34" charset="0"/>
                <a:buChar char="⃝"/>
              </a:pPr>
              <a:r>
                <a:rPr lang="he-IL" sz="1400" b="1" dirty="0">
                  <a:solidFill>
                    <a:schemeClr val="tx1">
                      <a:lumMod val="50000"/>
                      <a:lumOff val="50000"/>
                    </a:schemeClr>
                  </a:solidFill>
                  <a:highlight>
                    <a:srgbClr val="FCE8EC"/>
                  </a:highlight>
                </a:rPr>
                <a:t>שיחה עניינית -</a:t>
              </a:r>
              <a:r>
                <a:rPr lang="he-IL" sz="1400" dirty="0">
                  <a:solidFill>
                    <a:schemeClr val="tx1">
                      <a:lumMod val="50000"/>
                      <a:lumOff val="50000"/>
                    </a:schemeClr>
                  </a:solidFill>
                </a:rPr>
                <a:t> העוסקת בנושא עבורו הגיע</a:t>
              </a:r>
            </a:p>
            <a:p>
              <a:pPr marL="285751" indent="-285751" algn="r" rtl="1">
                <a:lnSpc>
                  <a:spcPct val="150000"/>
                </a:lnSpc>
                <a:buClr>
                  <a:srgbClr val="EB727C"/>
                </a:buClr>
                <a:buFont typeface="Calibri" panose="020F0502020204030204" pitchFamily="34" charset="0"/>
                <a:buChar char="⃝"/>
              </a:pPr>
              <a:r>
                <a:rPr lang="he-IL" sz="1400" b="1" dirty="0">
                  <a:solidFill>
                    <a:schemeClr val="tx1">
                      <a:lumMod val="50000"/>
                      <a:lumOff val="50000"/>
                    </a:schemeClr>
                  </a:solidFill>
                  <a:highlight>
                    <a:srgbClr val="FCE8EC"/>
                  </a:highlight>
                </a:rPr>
                <a:t>שיחה מעשית -</a:t>
              </a:r>
              <a:r>
                <a:rPr lang="he-IL" sz="1400" dirty="0">
                  <a:solidFill>
                    <a:schemeClr val="tx1">
                      <a:lumMod val="50000"/>
                      <a:lumOff val="50000"/>
                    </a:schemeClr>
                  </a:solidFill>
                </a:rPr>
                <a:t> על הפעולות המרכזיות שאנו עושים ושניתן לעשות כדי להשתפר.</a:t>
              </a:r>
            </a:p>
          </p:txBody>
        </p:sp>
        <p:sp>
          <p:nvSpPr>
            <p:cNvPr id="39" name="מלבן 38">
              <a:extLst>
                <a:ext uri="{FF2B5EF4-FFF2-40B4-BE49-F238E27FC236}">
                  <a16:creationId xmlns:a16="http://schemas.microsoft.com/office/drawing/2014/main" id="{3BF196E7-5345-488E-9BE3-BEAD055ED042}"/>
                </a:ext>
              </a:extLst>
            </p:cNvPr>
            <p:cNvSpPr/>
            <p:nvPr/>
          </p:nvSpPr>
          <p:spPr>
            <a:xfrm>
              <a:off x="5248371" y="8181520"/>
              <a:ext cx="1152000" cy="1348154"/>
            </a:xfrm>
            <a:prstGeom prst="rect">
              <a:avLst/>
            </a:prstGeom>
            <a:solidFill>
              <a:srgbClr val="EB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4" name="מלבן 43">
              <a:extLst>
                <a:ext uri="{FF2B5EF4-FFF2-40B4-BE49-F238E27FC236}">
                  <a16:creationId xmlns:a16="http://schemas.microsoft.com/office/drawing/2014/main" id="{D769168C-8409-4031-8A57-AFD827031542}"/>
                </a:ext>
              </a:extLst>
            </p:cNvPr>
            <p:cNvSpPr/>
            <p:nvPr/>
          </p:nvSpPr>
          <p:spPr>
            <a:xfrm>
              <a:off x="5248372" y="9045083"/>
              <a:ext cx="1151999" cy="369332"/>
            </a:xfrm>
            <a:prstGeom prst="rect">
              <a:avLst/>
            </a:prstGeom>
          </p:spPr>
          <p:txBody>
            <a:bodyPr wrap="square">
              <a:spAutoFit/>
            </a:bodyPr>
            <a:lstStyle/>
            <a:p>
              <a:pPr algn="ctr" rtl="1"/>
              <a:r>
                <a:rPr lang="he-IL" b="1" dirty="0">
                  <a:solidFill>
                    <a:schemeClr val="bg1"/>
                  </a:solidFill>
                </a:rPr>
                <a:t>מקצועיות</a:t>
              </a:r>
            </a:p>
          </p:txBody>
        </p:sp>
        <p:sp>
          <p:nvSpPr>
            <p:cNvPr id="66" name="אליפסה 65">
              <a:extLst>
                <a:ext uri="{FF2B5EF4-FFF2-40B4-BE49-F238E27FC236}">
                  <a16:creationId xmlns:a16="http://schemas.microsoft.com/office/drawing/2014/main" id="{E9807BA5-BB42-43B1-968B-FFBFCC2FD34B}"/>
                </a:ext>
              </a:extLst>
            </p:cNvPr>
            <p:cNvSpPr/>
            <p:nvPr/>
          </p:nvSpPr>
          <p:spPr>
            <a:xfrm>
              <a:off x="5475552" y="8347444"/>
              <a:ext cx="697639" cy="6976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8" name="גרפיקה 57">
              <a:extLst>
                <a:ext uri="{FF2B5EF4-FFF2-40B4-BE49-F238E27FC236}">
                  <a16:creationId xmlns:a16="http://schemas.microsoft.com/office/drawing/2014/main" id="{A45483B9-6C03-40DE-8BBF-4B0F214FA26D}"/>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55889" y="8411673"/>
              <a:ext cx="536965" cy="536965"/>
            </a:xfrm>
            <a:prstGeom prst="rect">
              <a:avLst/>
            </a:prstGeom>
          </p:spPr>
        </p:pic>
      </p:grpSp>
      <p:grpSp>
        <p:nvGrpSpPr>
          <p:cNvPr id="110" name="קבוצה 109">
            <a:extLst>
              <a:ext uri="{FF2B5EF4-FFF2-40B4-BE49-F238E27FC236}">
                <a16:creationId xmlns:a16="http://schemas.microsoft.com/office/drawing/2014/main" id="{9318CD6D-DCC6-46A5-B558-CE4AA93EC6D4}"/>
              </a:ext>
            </a:extLst>
          </p:cNvPr>
          <p:cNvGrpSpPr/>
          <p:nvPr/>
        </p:nvGrpSpPr>
        <p:grpSpPr>
          <a:xfrm>
            <a:off x="867286" y="5780343"/>
            <a:ext cx="5533087" cy="2031860"/>
            <a:chOff x="867284" y="5925439"/>
            <a:chExt cx="5533087" cy="2031861"/>
          </a:xfrm>
        </p:grpSpPr>
        <p:sp>
          <p:nvSpPr>
            <p:cNvPr id="108" name="מלבן 107">
              <a:extLst>
                <a:ext uri="{FF2B5EF4-FFF2-40B4-BE49-F238E27FC236}">
                  <a16:creationId xmlns:a16="http://schemas.microsoft.com/office/drawing/2014/main" id="{3E0B2755-0631-4E0E-B3BD-45DB05246F6B}"/>
                </a:ext>
              </a:extLst>
            </p:cNvPr>
            <p:cNvSpPr/>
            <p:nvPr/>
          </p:nvSpPr>
          <p:spPr>
            <a:xfrm>
              <a:off x="973393" y="5963540"/>
              <a:ext cx="4274978" cy="199376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TextBox 35">
              <a:extLst>
                <a:ext uri="{FF2B5EF4-FFF2-40B4-BE49-F238E27FC236}">
                  <a16:creationId xmlns:a16="http://schemas.microsoft.com/office/drawing/2014/main" id="{0FBD275D-209A-4ECD-9509-E5E8FAFFAC2A}"/>
                </a:ext>
              </a:extLst>
            </p:cNvPr>
            <p:cNvSpPr txBox="1"/>
            <p:nvPr/>
          </p:nvSpPr>
          <p:spPr>
            <a:xfrm>
              <a:off x="867284" y="5925439"/>
              <a:ext cx="4274978" cy="1991380"/>
            </a:xfrm>
            <a:prstGeom prst="rect">
              <a:avLst/>
            </a:prstGeom>
            <a:noFill/>
            <a:ln>
              <a:noFill/>
            </a:ln>
          </p:spPr>
          <p:txBody>
            <a:bodyPr wrap="square" rtlCol="1">
              <a:spAutoFit/>
            </a:bodyPr>
            <a:lstStyle/>
            <a:p>
              <a:pPr algn="r" rtl="1">
                <a:lnSpc>
                  <a:spcPct val="150000"/>
                </a:lnSpc>
              </a:pPr>
              <a:r>
                <a:rPr lang="he-IL" sz="1400" dirty="0">
                  <a:solidFill>
                    <a:schemeClr val="tx1">
                      <a:lumMod val="50000"/>
                      <a:lumOff val="50000"/>
                    </a:schemeClr>
                  </a:solidFill>
                </a:rPr>
                <a:t>למפקח ולנו מטרה זהה: לתת את הטוב ביותר עבור הילדים.</a:t>
              </a:r>
            </a:p>
            <a:p>
              <a:pPr algn="r" rtl="1">
                <a:lnSpc>
                  <a:spcPct val="150000"/>
                </a:lnSpc>
              </a:pPr>
              <a:r>
                <a:rPr lang="he-IL" sz="1400" dirty="0">
                  <a:solidFill>
                    <a:schemeClr val="tx1">
                      <a:lumMod val="50000"/>
                      <a:lumOff val="50000"/>
                    </a:schemeClr>
                  </a:solidFill>
                </a:rPr>
                <a:t>נכון יהיה:</a:t>
              </a:r>
            </a:p>
            <a:p>
              <a:pPr marL="285751" indent="-285751" algn="r" rtl="1">
                <a:lnSpc>
                  <a:spcPct val="150000"/>
                </a:lnSpc>
                <a:buClr>
                  <a:srgbClr val="EB727C"/>
                </a:buClr>
                <a:buFont typeface="Calibri" panose="020F0502020204030204" pitchFamily="34" charset="0"/>
                <a:buChar char="⃝"/>
              </a:pPr>
              <a:r>
                <a:rPr lang="he-IL" sz="1400" b="1" dirty="0">
                  <a:solidFill>
                    <a:schemeClr val="tx1">
                      <a:lumMod val="50000"/>
                      <a:lumOff val="50000"/>
                    </a:schemeClr>
                  </a:solidFill>
                  <a:highlight>
                    <a:srgbClr val="FCE8EC"/>
                  </a:highlight>
                </a:rPr>
                <a:t>לשקף את המציאות כפי שהיא</a:t>
              </a:r>
              <a:r>
                <a:rPr lang="he-IL" sz="1400" dirty="0">
                  <a:solidFill>
                    <a:schemeClr val="tx1">
                      <a:lumMod val="50000"/>
                      <a:lumOff val="50000"/>
                    </a:schemeClr>
                  </a:solidFill>
                </a:rPr>
                <a:t> (אין להסתיר / לסלף עובדות)</a:t>
              </a:r>
            </a:p>
            <a:p>
              <a:pPr marL="285751" indent="-285751" algn="r" rtl="1">
                <a:lnSpc>
                  <a:spcPct val="150000"/>
                </a:lnSpc>
                <a:buClr>
                  <a:srgbClr val="EB727C"/>
                </a:buClr>
                <a:buFont typeface="Calibri" panose="020F0502020204030204" pitchFamily="34" charset="0"/>
                <a:buChar char="⃝"/>
              </a:pPr>
              <a:r>
                <a:rPr lang="he-IL" sz="1400" b="1" dirty="0">
                  <a:solidFill>
                    <a:schemeClr val="tx1">
                      <a:lumMod val="50000"/>
                      <a:lumOff val="50000"/>
                    </a:schemeClr>
                  </a:solidFill>
                  <a:highlight>
                    <a:srgbClr val="FCE8EC"/>
                  </a:highlight>
                </a:rPr>
                <a:t>לשאול שאלות</a:t>
              </a:r>
              <a:endParaRPr lang="he-IL" sz="1400" dirty="0">
                <a:solidFill>
                  <a:schemeClr val="tx1">
                    <a:lumMod val="50000"/>
                    <a:lumOff val="50000"/>
                  </a:schemeClr>
                </a:solidFill>
              </a:endParaRPr>
            </a:p>
            <a:p>
              <a:pPr marL="285751" indent="-285751" algn="r" rtl="1">
                <a:lnSpc>
                  <a:spcPct val="150000"/>
                </a:lnSpc>
                <a:buClr>
                  <a:srgbClr val="EB727C"/>
                </a:buClr>
                <a:buFont typeface="Calibri" panose="020F0502020204030204" pitchFamily="34" charset="0"/>
                <a:buChar char="⃝"/>
              </a:pPr>
              <a:r>
                <a:rPr lang="he-IL" sz="1400" b="1" dirty="0">
                  <a:solidFill>
                    <a:schemeClr val="tx1">
                      <a:lumMod val="50000"/>
                      <a:lumOff val="50000"/>
                    </a:schemeClr>
                  </a:solidFill>
                  <a:highlight>
                    <a:srgbClr val="FCE8EC"/>
                  </a:highlight>
                </a:rPr>
                <a:t>להעלות התלבטויות ודילמות</a:t>
              </a:r>
              <a:endParaRPr lang="he-IL" sz="1400" dirty="0">
                <a:solidFill>
                  <a:schemeClr val="tx1">
                    <a:lumMod val="50000"/>
                    <a:lumOff val="50000"/>
                  </a:schemeClr>
                </a:solidFill>
              </a:endParaRPr>
            </a:p>
          </p:txBody>
        </p:sp>
        <p:sp>
          <p:nvSpPr>
            <p:cNvPr id="37" name="מלבן 36">
              <a:extLst>
                <a:ext uri="{FF2B5EF4-FFF2-40B4-BE49-F238E27FC236}">
                  <a16:creationId xmlns:a16="http://schemas.microsoft.com/office/drawing/2014/main" id="{78B878EA-F541-48A9-9145-66F60B834453}"/>
                </a:ext>
              </a:extLst>
            </p:cNvPr>
            <p:cNvSpPr/>
            <p:nvPr/>
          </p:nvSpPr>
          <p:spPr>
            <a:xfrm>
              <a:off x="5248371" y="5963646"/>
              <a:ext cx="1152000" cy="1991272"/>
            </a:xfrm>
            <a:prstGeom prst="rect">
              <a:avLst/>
            </a:prstGeom>
            <a:solidFill>
              <a:srgbClr val="EB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3" name="מלבן 42">
              <a:extLst>
                <a:ext uri="{FF2B5EF4-FFF2-40B4-BE49-F238E27FC236}">
                  <a16:creationId xmlns:a16="http://schemas.microsoft.com/office/drawing/2014/main" id="{F8FE8044-A164-4CA8-A245-1E6A5C0F2803}"/>
                </a:ext>
              </a:extLst>
            </p:cNvPr>
            <p:cNvSpPr/>
            <p:nvPr/>
          </p:nvSpPr>
          <p:spPr>
            <a:xfrm>
              <a:off x="5248372" y="7057220"/>
              <a:ext cx="1151999" cy="646331"/>
            </a:xfrm>
            <a:prstGeom prst="rect">
              <a:avLst/>
            </a:prstGeom>
          </p:spPr>
          <p:txBody>
            <a:bodyPr wrap="square">
              <a:spAutoFit/>
            </a:bodyPr>
            <a:lstStyle/>
            <a:p>
              <a:pPr algn="ctr" rtl="1"/>
              <a:r>
                <a:rPr lang="he-IL" b="1" dirty="0">
                  <a:solidFill>
                    <a:schemeClr val="bg1"/>
                  </a:solidFill>
                </a:rPr>
                <a:t>הוגנות ושקיפות</a:t>
              </a:r>
            </a:p>
          </p:txBody>
        </p:sp>
        <p:sp>
          <p:nvSpPr>
            <p:cNvPr id="67" name="אליפסה 66">
              <a:extLst>
                <a:ext uri="{FF2B5EF4-FFF2-40B4-BE49-F238E27FC236}">
                  <a16:creationId xmlns:a16="http://schemas.microsoft.com/office/drawing/2014/main" id="{C7402074-3A00-4656-BCA0-1C1FACF8EEBA}"/>
                </a:ext>
              </a:extLst>
            </p:cNvPr>
            <p:cNvSpPr/>
            <p:nvPr/>
          </p:nvSpPr>
          <p:spPr>
            <a:xfrm>
              <a:off x="5475552" y="6253886"/>
              <a:ext cx="697639" cy="6976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2" name="גרפיקה 45">
              <a:extLst>
                <a:ext uri="{FF2B5EF4-FFF2-40B4-BE49-F238E27FC236}">
                  <a16:creationId xmlns:a16="http://schemas.microsoft.com/office/drawing/2014/main" id="{A43A4698-659A-4E99-AD59-912DD59A29AE}"/>
                </a:ext>
              </a:extLst>
            </p:cNvPr>
            <p:cNvGrpSpPr/>
            <p:nvPr/>
          </p:nvGrpSpPr>
          <p:grpSpPr>
            <a:xfrm>
              <a:off x="5548746" y="6317487"/>
              <a:ext cx="552918" cy="552918"/>
              <a:chOff x="5555889" y="6012689"/>
              <a:chExt cx="552918" cy="552918"/>
            </a:xfrm>
          </p:grpSpPr>
          <p:sp>
            <p:nvSpPr>
              <p:cNvPr id="63" name="צורה חופשית: צורה 62">
                <a:extLst>
                  <a:ext uri="{FF2B5EF4-FFF2-40B4-BE49-F238E27FC236}">
                    <a16:creationId xmlns:a16="http://schemas.microsoft.com/office/drawing/2014/main" id="{354C68CE-1146-4871-A5AF-29DB5439722B}"/>
                  </a:ext>
                </a:extLst>
              </p:cNvPr>
              <p:cNvSpPr/>
              <p:nvPr/>
            </p:nvSpPr>
            <p:spPr>
              <a:xfrm>
                <a:off x="5622504" y="6120842"/>
                <a:ext cx="419008" cy="36717"/>
              </a:xfrm>
              <a:custGeom>
                <a:avLst/>
                <a:gdLst>
                  <a:gd name="connsiteX0" fmla="*/ 378052 w 419008"/>
                  <a:gd name="connsiteY0" fmla="*/ 37473 h 36717"/>
                  <a:gd name="connsiteX1" fmla="*/ 372865 w 419008"/>
                  <a:gd name="connsiteY1" fmla="*/ 35903 h 36717"/>
                  <a:gd name="connsiteX2" fmla="*/ 316375 w 419008"/>
                  <a:gd name="connsiteY2" fmla="*/ 18783 h 36717"/>
                  <a:gd name="connsiteX3" fmla="*/ 103355 w 419008"/>
                  <a:gd name="connsiteY3" fmla="*/ 18783 h 36717"/>
                  <a:gd name="connsiteX4" fmla="*/ 46817 w 419008"/>
                  <a:gd name="connsiteY4" fmla="*/ 35903 h 36717"/>
                  <a:gd name="connsiteX5" fmla="*/ 37472 w 419008"/>
                  <a:gd name="connsiteY5" fmla="*/ 36492 h 36717"/>
                  <a:gd name="connsiteX6" fmla="*/ 92 w 419008"/>
                  <a:gd name="connsiteY6" fmla="*/ 17801 h 36717"/>
                  <a:gd name="connsiteX7" fmla="*/ 8446 w 419008"/>
                  <a:gd name="connsiteY7" fmla="*/ 1073 h 36717"/>
                  <a:gd name="connsiteX8" fmla="*/ 41153 w 419008"/>
                  <a:gd name="connsiteY8" fmla="*/ 17408 h 36717"/>
                  <a:gd name="connsiteX9" fmla="*/ 103355 w 419008"/>
                  <a:gd name="connsiteY9" fmla="*/ 92 h 36717"/>
                  <a:gd name="connsiteX10" fmla="*/ 316375 w 419008"/>
                  <a:gd name="connsiteY10" fmla="*/ 92 h 36717"/>
                  <a:gd name="connsiteX11" fmla="*/ 378641 w 419008"/>
                  <a:gd name="connsiteY11" fmla="*/ 17408 h 36717"/>
                  <a:gd name="connsiteX12" fmla="*/ 411302 w 419008"/>
                  <a:gd name="connsiteY12" fmla="*/ 1073 h 36717"/>
                  <a:gd name="connsiteX13" fmla="*/ 419656 w 419008"/>
                  <a:gd name="connsiteY13" fmla="*/ 17801 h 36717"/>
                  <a:gd name="connsiteX14" fmla="*/ 382276 w 419008"/>
                  <a:gd name="connsiteY14" fmla="*/ 36492 h 36717"/>
                  <a:gd name="connsiteX15" fmla="*/ 378052 w 419008"/>
                  <a:gd name="connsiteY15" fmla="*/ 37473 h 3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9008" h="36717">
                    <a:moveTo>
                      <a:pt x="378052" y="37473"/>
                    </a:moveTo>
                    <a:cubicBezTo>
                      <a:pt x="376202" y="37473"/>
                      <a:pt x="374399" y="36931"/>
                      <a:pt x="372865" y="35903"/>
                    </a:cubicBezTo>
                    <a:cubicBezTo>
                      <a:pt x="356147" y="24726"/>
                      <a:pt x="336485" y="18773"/>
                      <a:pt x="316375" y="18783"/>
                    </a:cubicBezTo>
                    <a:lnTo>
                      <a:pt x="103355" y="18783"/>
                    </a:lnTo>
                    <a:cubicBezTo>
                      <a:pt x="83225" y="18765"/>
                      <a:pt x="63554" y="24717"/>
                      <a:pt x="46817" y="35903"/>
                    </a:cubicBezTo>
                    <a:cubicBezTo>
                      <a:pt x="44023" y="37744"/>
                      <a:pt x="40471" y="37968"/>
                      <a:pt x="37472" y="36492"/>
                    </a:cubicBezTo>
                    <a:lnTo>
                      <a:pt x="92" y="17801"/>
                    </a:lnTo>
                    <a:lnTo>
                      <a:pt x="8446" y="1073"/>
                    </a:lnTo>
                    <a:lnTo>
                      <a:pt x="41153" y="17408"/>
                    </a:lnTo>
                    <a:cubicBezTo>
                      <a:pt x="59918" y="6072"/>
                      <a:pt x="81430" y="82"/>
                      <a:pt x="103355" y="92"/>
                    </a:cubicBezTo>
                    <a:lnTo>
                      <a:pt x="316375" y="92"/>
                    </a:lnTo>
                    <a:cubicBezTo>
                      <a:pt x="338326" y="73"/>
                      <a:pt x="359858" y="6064"/>
                      <a:pt x="378641" y="17408"/>
                    </a:cubicBezTo>
                    <a:lnTo>
                      <a:pt x="411302" y="1073"/>
                    </a:lnTo>
                    <a:lnTo>
                      <a:pt x="419656" y="17801"/>
                    </a:lnTo>
                    <a:lnTo>
                      <a:pt x="382276" y="36492"/>
                    </a:lnTo>
                    <a:cubicBezTo>
                      <a:pt x="380968" y="37146"/>
                      <a:pt x="379519" y="37482"/>
                      <a:pt x="378052" y="37473"/>
                    </a:cubicBezTo>
                    <a:close/>
                  </a:path>
                </a:pathLst>
              </a:custGeom>
              <a:solidFill>
                <a:srgbClr val="91562F"/>
              </a:solidFill>
              <a:ln w="1079" cap="flat">
                <a:noFill/>
                <a:prstDash val="solid"/>
                <a:miter/>
              </a:ln>
            </p:spPr>
            <p:txBody>
              <a:bodyPr rtlCol="1" anchor="ctr"/>
              <a:lstStyle/>
              <a:p>
                <a:endParaRPr lang="he-IL"/>
              </a:p>
            </p:txBody>
          </p:sp>
          <p:sp>
            <p:nvSpPr>
              <p:cNvPr id="64" name="צורה חופשית: צורה 63">
                <a:extLst>
                  <a:ext uri="{FF2B5EF4-FFF2-40B4-BE49-F238E27FC236}">
                    <a16:creationId xmlns:a16="http://schemas.microsoft.com/office/drawing/2014/main" id="{AE1345C8-EE6B-4F1C-B56A-661815A7291B}"/>
                  </a:ext>
                </a:extLst>
              </p:cNvPr>
              <p:cNvSpPr/>
              <p:nvPr/>
            </p:nvSpPr>
            <p:spPr>
              <a:xfrm>
                <a:off x="5701423" y="6522679"/>
                <a:ext cx="261340" cy="36717"/>
              </a:xfrm>
              <a:custGeom>
                <a:avLst/>
                <a:gdLst>
                  <a:gd name="connsiteX0" fmla="*/ 261753 w 261340"/>
                  <a:gd name="connsiteY0" fmla="*/ 37472 h 36717"/>
                  <a:gd name="connsiteX1" fmla="*/ 92 w 261340"/>
                  <a:gd name="connsiteY1" fmla="*/ 37472 h 36717"/>
                  <a:gd name="connsiteX2" fmla="*/ 37472 w 261340"/>
                  <a:gd name="connsiteY2" fmla="*/ 92 h 36717"/>
                  <a:gd name="connsiteX3" fmla="*/ 224372 w 261340"/>
                  <a:gd name="connsiteY3" fmla="*/ 92 h 36717"/>
                  <a:gd name="connsiteX4" fmla="*/ 261753 w 261340"/>
                  <a:gd name="connsiteY4" fmla="*/ 37472 h 36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40" h="36717">
                    <a:moveTo>
                      <a:pt x="261753" y="37472"/>
                    </a:moveTo>
                    <a:lnTo>
                      <a:pt x="92" y="37472"/>
                    </a:lnTo>
                    <a:cubicBezTo>
                      <a:pt x="92" y="16828"/>
                      <a:pt x="16828" y="92"/>
                      <a:pt x="37472" y="92"/>
                    </a:cubicBezTo>
                    <a:lnTo>
                      <a:pt x="224372" y="92"/>
                    </a:lnTo>
                    <a:cubicBezTo>
                      <a:pt x="245016" y="92"/>
                      <a:pt x="261753" y="16828"/>
                      <a:pt x="261753" y="37472"/>
                    </a:cubicBezTo>
                    <a:close/>
                  </a:path>
                </a:pathLst>
              </a:custGeom>
              <a:solidFill>
                <a:srgbClr val="F9B44D"/>
              </a:solidFill>
              <a:ln w="1079" cap="flat">
                <a:noFill/>
                <a:prstDash val="solid"/>
                <a:miter/>
              </a:ln>
            </p:spPr>
            <p:txBody>
              <a:bodyPr rtlCol="1" anchor="ctr"/>
              <a:lstStyle/>
              <a:p>
                <a:endParaRPr lang="he-IL"/>
              </a:p>
            </p:txBody>
          </p:sp>
          <p:sp>
            <p:nvSpPr>
              <p:cNvPr id="65" name="צורה חופשית: צורה 64">
                <a:extLst>
                  <a:ext uri="{FF2B5EF4-FFF2-40B4-BE49-F238E27FC236}">
                    <a16:creationId xmlns:a16="http://schemas.microsoft.com/office/drawing/2014/main" id="{1121F0A3-7D45-428D-83F1-D63DD6D9BC77}"/>
                  </a:ext>
                </a:extLst>
              </p:cNvPr>
              <p:cNvSpPr/>
              <p:nvPr/>
            </p:nvSpPr>
            <p:spPr>
              <a:xfrm>
                <a:off x="5850943" y="6522679"/>
                <a:ext cx="112311" cy="36717"/>
              </a:xfrm>
              <a:custGeom>
                <a:avLst/>
                <a:gdLst>
                  <a:gd name="connsiteX0" fmla="*/ 74852 w 112311"/>
                  <a:gd name="connsiteY0" fmla="*/ 92 h 36717"/>
                  <a:gd name="connsiteX1" fmla="*/ 92 w 112311"/>
                  <a:gd name="connsiteY1" fmla="*/ 92 h 36717"/>
                  <a:gd name="connsiteX2" fmla="*/ 37472 w 112311"/>
                  <a:gd name="connsiteY2" fmla="*/ 37472 h 36717"/>
                  <a:gd name="connsiteX3" fmla="*/ 112233 w 112311"/>
                  <a:gd name="connsiteY3" fmla="*/ 37472 h 36717"/>
                  <a:gd name="connsiteX4" fmla="*/ 74852 w 112311"/>
                  <a:gd name="connsiteY4" fmla="*/ 92 h 36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11" h="36717">
                    <a:moveTo>
                      <a:pt x="74852" y="92"/>
                    </a:moveTo>
                    <a:lnTo>
                      <a:pt x="92" y="92"/>
                    </a:lnTo>
                    <a:cubicBezTo>
                      <a:pt x="20735" y="92"/>
                      <a:pt x="37472" y="16828"/>
                      <a:pt x="37472" y="37472"/>
                    </a:cubicBezTo>
                    <a:lnTo>
                      <a:pt x="112233" y="37472"/>
                    </a:lnTo>
                    <a:cubicBezTo>
                      <a:pt x="112233" y="16828"/>
                      <a:pt x="95496" y="92"/>
                      <a:pt x="74852" y="92"/>
                    </a:cubicBezTo>
                    <a:close/>
                  </a:path>
                </a:pathLst>
              </a:custGeom>
              <a:solidFill>
                <a:srgbClr val="FA982F"/>
              </a:solidFill>
              <a:ln w="1079" cap="flat">
                <a:noFill/>
                <a:prstDash val="solid"/>
                <a:miter/>
              </a:ln>
            </p:spPr>
            <p:txBody>
              <a:bodyPr rtlCol="1" anchor="ctr"/>
              <a:lstStyle/>
              <a:p>
                <a:endParaRPr lang="he-IL"/>
              </a:p>
            </p:txBody>
          </p:sp>
          <p:sp>
            <p:nvSpPr>
              <p:cNvPr id="68" name="צורה חופשית: צורה 67">
                <a:extLst>
                  <a:ext uri="{FF2B5EF4-FFF2-40B4-BE49-F238E27FC236}">
                    <a16:creationId xmlns:a16="http://schemas.microsoft.com/office/drawing/2014/main" id="{E41A18CC-5A87-4F71-9B74-EE4270A7497A}"/>
                  </a:ext>
                </a:extLst>
              </p:cNvPr>
              <p:cNvSpPr/>
              <p:nvPr/>
            </p:nvSpPr>
            <p:spPr>
              <a:xfrm>
                <a:off x="5776183" y="6485299"/>
                <a:ext cx="112311" cy="36717"/>
              </a:xfrm>
              <a:custGeom>
                <a:avLst/>
                <a:gdLst>
                  <a:gd name="connsiteX0" fmla="*/ 112233 w 112311"/>
                  <a:gd name="connsiteY0" fmla="*/ 37472 h 36717"/>
                  <a:gd name="connsiteX1" fmla="*/ 92 w 112311"/>
                  <a:gd name="connsiteY1" fmla="*/ 37472 h 36717"/>
                  <a:gd name="connsiteX2" fmla="*/ 37472 w 112311"/>
                  <a:gd name="connsiteY2" fmla="*/ 92 h 36717"/>
                  <a:gd name="connsiteX3" fmla="*/ 74852 w 112311"/>
                  <a:gd name="connsiteY3" fmla="*/ 92 h 36717"/>
                </a:gdLst>
                <a:ahLst/>
                <a:cxnLst>
                  <a:cxn ang="0">
                    <a:pos x="connsiteX0" y="connsiteY0"/>
                  </a:cxn>
                  <a:cxn ang="0">
                    <a:pos x="connsiteX1" y="connsiteY1"/>
                  </a:cxn>
                  <a:cxn ang="0">
                    <a:pos x="connsiteX2" y="connsiteY2"/>
                  </a:cxn>
                  <a:cxn ang="0">
                    <a:pos x="connsiteX3" y="connsiteY3"/>
                  </a:cxn>
                </a:cxnLst>
                <a:rect l="l" t="t" r="r" b="b"/>
                <a:pathLst>
                  <a:path w="112311" h="36717">
                    <a:moveTo>
                      <a:pt x="112233" y="37472"/>
                    </a:moveTo>
                    <a:lnTo>
                      <a:pt x="92" y="37472"/>
                    </a:lnTo>
                    <a:lnTo>
                      <a:pt x="37472" y="92"/>
                    </a:lnTo>
                    <a:lnTo>
                      <a:pt x="74852" y="92"/>
                    </a:lnTo>
                    <a:close/>
                  </a:path>
                </a:pathLst>
              </a:custGeom>
              <a:solidFill>
                <a:srgbClr val="F9B44D"/>
              </a:solidFill>
              <a:ln w="1079" cap="flat">
                <a:noFill/>
                <a:prstDash val="solid"/>
                <a:miter/>
              </a:ln>
            </p:spPr>
            <p:txBody>
              <a:bodyPr rtlCol="1" anchor="ctr"/>
              <a:lstStyle/>
              <a:p>
                <a:endParaRPr lang="he-IL"/>
              </a:p>
            </p:txBody>
          </p:sp>
          <p:sp>
            <p:nvSpPr>
              <p:cNvPr id="69" name="צורה חופשית: צורה 68">
                <a:extLst>
                  <a:ext uri="{FF2B5EF4-FFF2-40B4-BE49-F238E27FC236}">
                    <a16:creationId xmlns:a16="http://schemas.microsoft.com/office/drawing/2014/main" id="{57EF0880-64D5-46F7-BE83-347049E6B9E7}"/>
                  </a:ext>
                </a:extLst>
              </p:cNvPr>
              <p:cNvSpPr/>
              <p:nvPr/>
            </p:nvSpPr>
            <p:spPr>
              <a:xfrm>
                <a:off x="5813563" y="6092807"/>
                <a:ext cx="36717" cy="392010"/>
              </a:xfrm>
              <a:custGeom>
                <a:avLst/>
                <a:gdLst>
                  <a:gd name="connsiteX0" fmla="*/ 92 w 36717"/>
                  <a:gd name="connsiteY0" fmla="*/ 92 h 392010"/>
                  <a:gd name="connsiteX1" fmla="*/ 37472 w 36717"/>
                  <a:gd name="connsiteY1" fmla="*/ 92 h 392010"/>
                  <a:gd name="connsiteX2" fmla="*/ 37472 w 36717"/>
                  <a:gd name="connsiteY2" fmla="*/ 392584 h 392010"/>
                  <a:gd name="connsiteX3" fmla="*/ 92 w 36717"/>
                  <a:gd name="connsiteY3" fmla="*/ 392584 h 392010"/>
                </a:gdLst>
                <a:ahLst/>
                <a:cxnLst>
                  <a:cxn ang="0">
                    <a:pos x="connsiteX0" y="connsiteY0"/>
                  </a:cxn>
                  <a:cxn ang="0">
                    <a:pos x="connsiteX1" y="connsiteY1"/>
                  </a:cxn>
                  <a:cxn ang="0">
                    <a:pos x="connsiteX2" y="connsiteY2"/>
                  </a:cxn>
                  <a:cxn ang="0">
                    <a:pos x="connsiteX3" y="connsiteY3"/>
                  </a:cxn>
                </a:cxnLst>
                <a:rect l="l" t="t" r="r" b="b"/>
                <a:pathLst>
                  <a:path w="36717" h="392010">
                    <a:moveTo>
                      <a:pt x="92" y="92"/>
                    </a:moveTo>
                    <a:lnTo>
                      <a:pt x="37472" y="92"/>
                    </a:lnTo>
                    <a:lnTo>
                      <a:pt x="37472" y="392584"/>
                    </a:lnTo>
                    <a:lnTo>
                      <a:pt x="92" y="392584"/>
                    </a:lnTo>
                    <a:close/>
                  </a:path>
                </a:pathLst>
              </a:custGeom>
              <a:solidFill>
                <a:srgbClr val="91562F"/>
              </a:solidFill>
              <a:ln w="1079" cap="flat">
                <a:noFill/>
                <a:prstDash val="solid"/>
                <a:miter/>
              </a:ln>
            </p:spPr>
            <p:txBody>
              <a:bodyPr rtlCol="1" anchor="ctr"/>
              <a:lstStyle/>
              <a:p>
                <a:endParaRPr lang="he-IL"/>
              </a:p>
            </p:txBody>
          </p:sp>
          <p:sp>
            <p:nvSpPr>
              <p:cNvPr id="70" name="צורה חופשית: צורה 69">
                <a:extLst>
                  <a:ext uri="{FF2B5EF4-FFF2-40B4-BE49-F238E27FC236}">
                    <a16:creationId xmlns:a16="http://schemas.microsoft.com/office/drawing/2014/main" id="{B1D82602-20D8-4D16-9A5B-A5E72406F74E}"/>
                  </a:ext>
                </a:extLst>
              </p:cNvPr>
              <p:cNvSpPr/>
              <p:nvPr/>
            </p:nvSpPr>
            <p:spPr>
              <a:xfrm>
                <a:off x="5803057" y="6018047"/>
                <a:ext cx="58316" cy="74514"/>
              </a:xfrm>
              <a:custGeom>
                <a:avLst/>
                <a:gdLst>
                  <a:gd name="connsiteX0" fmla="*/ 47978 w 58315"/>
                  <a:gd name="connsiteY0" fmla="*/ 74852 h 74514"/>
                  <a:gd name="connsiteX1" fmla="*/ 10598 w 58315"/>
                  <a:gd name="connsiteY1" fmla="*/ 74852 h 74514"/>
                  <a:gd name="connsiteX2" fmla="*/ 973 w 58315"/>
                  <a:gd name="connsiteY2" fmla="*/ 36360 h 74514"/>
                  <a:gd name="connsiteX3" fmla="*/ 22205 w 58315"/>
                  <a:gd name="connsiteY3" fmla="*/ 961 h 74514"/>
                  <a:gd name="connsiteX4" fmla="*/ 29288 w 58315"/>
                  <a:gd name="connsiteY4" fmla="*/ 92 h 74514"/>
                  <a:gd name="connsiteX5" fmla="*/ 29288 w 58315"/>
                  <a:gd name="connsiteY5" fmla="*/ 92 h 74514"/>
                  <a:gd name="connsiteX6" fmla="*/ 58473 w 58315"/>
                  <a:gd name="connsiteY6" fmla="*/ 29277 h 74514"/>
                  <a:gd name="connsiteX7" fmla="*/ 57604 w 58315"/>
                  <a:gd name="connsiteY7" fmla="*/ 36360 h 74514"/>
                  <a:gd name="connsiteX8" fmla="*/ 47978 w 58315"/>
                  <a:gd name="connsiteY8" fmla="*/ 74852 h 7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15" h="74514">
                    <a:moveTo>
                      <a:pt x="47978" y="74852"/>
                    </a:moveTo>
                    <a:lnTo>
                      <a:pt x="10598" y="74852"/>
                    </a:lnTo>
                    <a:lnTo>
                      <a:pt x="973" y="36360"/>
                    </a:lnTo>
                    <a:cubicBezTo>
                      <a:pt x="-2943" y="20726"/>
                      <a:pt x="6561" y="4876"/>
                      <a:pt x="22205" y="961"/>
                    </a:cubicBezTo>
                    <a:cubicBezTo>
                      <a:pt x="24523" y="381"/>
                      <a:pt x="26906" y="92"/>
                      <a:pt x="29288" y="92"/>
                    </a:cubicBezTo>
                    <a:lnTo>
                      <a:pt x="29288" y="92"/>
                    </a:lnTo>
                    <a:cubicBezTo>
                      <a:pt x="45408" y="92"/>
                      <a:pt x="58473" y="13157"/>
                      <a:pt x="58473" y="29277"/>
                    </a:cubicBezTo>
                    <a:cubicBezTo>
                      <a:pt x="58473" y="31669"/>
                      <a:pt x="58184" y="34042"/>
                      <a:pt x="57604" y="36360"/>
                    </a:cubicBezTo>
                    <a:lnTo>
                      <a:pt x="47978" y="74852"/>
                    </a:lnTo>
                    <a:close/>
                  </a:path>
                </a:pathLst>
              </a:custGeom>
              <a:solidFill>
                <a:srgbClr val="F9B44D"/>
              </a:solidFill>
              <a:ln w="1079" cap="flat">
                <a:noFill/>
                <a:prstDash val="solid"/>
                <a:miter/>
              </a:ln>
            </p:spPr>
            <p:txBody>
              <a:bodyPr rtlCol="1" anchor="ctr"/>
              <a:lstStyle/>
              <a:p>
                <a:endParaRPr lang="he-IL"/>
              </a:p>
            </p:txBody>
          </p:sp>
          <p:sp>
            <p:nvSpPr>
              <p:cNvPr id="71" name="צורה חופשית: צורה 70">
                <a:extLst>
                  <a:ext uri="{FF2B5EF4-FFF2-40B4-BE49-F238E27FC236}">
                    <a16:creationId xmlns:a16="http://schemas.microsoft.com/office/drawing/2014/main" id="{399E0891-F1D8-4239-AE2B-6E6EA9681F80}"/>
                  </a:ext>
                </a:extLst>
              </p:cNvPr>
              <p:cNvSpPr/>
              <p:nvPr/>
            </p:nvSpPr>
            <p:spPr>
              <a:xfrm>
                <a:off x="5823487" y="6018048"/>
                <a:ext cx="37797" cy="74514"/>
              </a:xfrm>
              <a:custGeom>
                <a:avLst/>
                <a:gdLst>
                  <a:gd name="connsiteX0" fmla="*/ 8857 w 37797"/>
                  <a:gd name="connsiteY0" fmla="*/ 92 h 74514"/>
                  <a:gd name="connsiteX1" fmla="*/ 92 w 37797"/>
                  <a:gd name="connsiteY1" fmla="*/ 1587 h 74514"/>
                  <a:gd name="connsiteX2" fmla="*/ 19642 w 37797"/>
                  <a:gd name="connsiteY2" fmla="*/ 36361 h 74514"/>
                  <a:gd name="connsiteX3" fmla="*/ 10026 w 37797"/>
                  <a:gd name="connsiteY3" fmla="*/ 74853 h 74514"/>
                  <a:gd name="connsiteX4" fmla="*/ 27548 w 37797"/>
                  <a:gd name="connsiteY4" fmla="*/ 74853 h 74514"/>
                  <a:gd name="connsiteX5" fmla="*/ 37173 w 37797"/>
                  <a:gd name="connsiteY5" fmla="*/ 36361 h 74514"/>
                  <a:gd name="connsiteX6" fmla="*/ 15941 w 37797"/>
                  <a:gd name="connsiteY6" fmla="*/ 962 h 74514"/>
                  <a:gd name="connsiteX7" fmla="*/ 8857 w 37797"/>
                  <a:gd name="connsiteY7" fmla="*/ 92 h 7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97" h="74514">
                    <a:moveTo>
                      <a:pt x="8857" y="92"/>
                    </a:moveTo>
                    <a:cubicBezTo>
                      <a:pt x="5877" y="138"/>
                      <a:pt x="2923" y="644"/>
                      <a:pt x="92" y="1587"/>
                    </a:cubicBezTo>
                    <a:cubicBezTo>
                      <a:pt x="14782" y="6186"/>
                      <a:pt x="23352" y="21427"/>
                      <a:pt x="19642" y="36361"/>
                    </a:cubicBezTo>
                    <a:lnTo>
                      <a:pt x="10026" y="74853"/>
                    </a:lnTo>
                    <a:lnTo>
                      <a:pt x="27548" y="74853"/>
                    </a:lnTo>
                    <a:lnTo>
                      <a:pt x="37173" y="36361"/>
                    </a:lnTo>
                    <a:cubicBezTo>
                      <a:pt x="41089" y="20727"/>
                      <a:pt x="31584" y="4877"/>
                      <a:pt x="15941" y="962"/>
                    </a:cubicBezTo>
                    <a:cubicBezTo>
                      <a:pt x="13633" y="391"/>
                      <a:pt x="11251" y="92"/>
                      <a:pt x="8857" y="92"/>
                    </a:cubicBezTo>
                    <a:close/>
                  </a:path>
                </a:pathLst>
              </a:custGeom>
              <a:solidFill>
                <a:srgbClr val="FA982F"/>
              </a:solidFill>
              <a:ln w="1079" cap="flat">
                <a:noFill/>
                <a:prstDash val="solid"/>
                <a:miter/>
              </a:ln>
            </p:spPr>
            <p:txBody>
              <a:bodyPr rtlCol="1" anchor="ctr"/>
              <a:lstStyle/>
              <a:p>
                <a:endParaRPr lang="he-IL"/>
              </a:p>
            </p:txBody>
          </p:sp>
          <p:sp>
            <p:nvSpPr>
              <p:cNvPr id="72" name="צורה חופשית: צורה 71">
                <a:extLst>
                  <a:ext uri="{FF2B5EF4-FFF2-40B4-BE49-F238E27FC236}">
                    <a16:creationId xmlns:a16="http://schemas.microsoft.com/office/drawing/2014/main" id="{910D8659-DC2B-4B02-9A3E-FA4EC99450E0}"/>
                  </a:ext>
                </a:extLst>
              </p:cNvPr>
              <p:cNvSpPr/>
              <p:nvPr/>
            </p:nvSpPr>
            <p:spPr>
              <a:xfrm>
                <a:off x="5785528" y="6083463"/>
                <a:ext cx="92873" cy="18359"/>
              </a:xfrm>
              <a:custGeom>
                <a:avLst/>
                <a:gdLst>
                  <a:gd name="connsiteX0" fmla="*/ 92 w 92872"/>
                  <a:gd name="connsiteY0" fmla="*/ 92 h 18358"/>
                  <a:gd name="connsiteX1" fmla="*/ 93542 w 92872"/>
                  <a:gd name="connsiteY1" fmla="*/ 92 h 18358"/>
                  <a:gd name="connsiteX2" fmla="*/ 93542 w 92872"/>
                  <a:gd name="connsiteY2" fmla="*/ 18782 h 18358"/>
                  <a:gd name="connsiteX3" fmla="*/ 92 w 92872"/>
                  <a:gd name="connsiteY3" fmla="*/ 18782 h 18358"/>
                </a:gdLst>
                <a:ahLst/>
                <a:cxnLst>
                  <a:cxn ang="0">
                    <a:pos x="connsiteX0" y="connsiteY0"/>
                  </a:cxn>
                  <a:cxn ang="0">
                    <a:pos x="connsiteX1" y="connsiteY1"/>
                  </a:cxn>
                  <a:cxn ang="0">
                    <a:pos x="connsiteX2" y="connsiteY2"/>
                  </a:cxn>
                  <a:cxn ang="0">
                    <a:pos x="connsiteX3" y="connsiteY3"/>
                  </a:cxn>
                </a:cxnLst>
                <a:rect l="l" t="t" r="r" b="b"/>
                <a:pathLst>
                  <a:path w="92872" h="18358">
                    <a:moveTo>
                      <a:pt x="92" y="92"/>
                    </a:moveTo>
                    <a:lnTo>
                      <a:pt x="93542" y="92"/>
                    </a:lnTo>
                    <a:lnTo>
                      <a:pt x="93542" y="18782"/>
                    </a:lnTo>
                    <a:lnTo>
                      <a:pt x="92" y="18782"/>
                    </a:lnTo>
                    <a:close/>
                  </a:path>
                </a:pathLst>
              </a:custGeom>
              <a:solidFill>
                <a:srgbClr val="F9B44D"/>
              </a:solidFill>
              <a:ln w="1079" cap="flat">
                <a:noFill/>
                <a:prstDash val="solid"/>
                <a:miter/>
              </a:ln>
            </p:spPr>
            <p:txBody>
              <a:bodyPr rtlCol="1" anchor="ctr"/>
              <a:lstStyle/>
              <a:p>
                <a:endParaRPr lang="he-IL"/>
              </a:p>
            </p:txBody>
          </p:sp>
          <p:sp>
            <p:nvSpPr>
              <p:cNvPr id="73" name="צורה חופשית: צורה 72">
                <a:extLst>
                  <a:ext uri="{FF2B5EF4-FFF2-40B4-BE49-F238E27FC236}">
                    <a16:creationId xmlns:a16="http://schemas.microsoft.com/office/drawing/2014/main" id="{1CCFAAF5-8121-4888-B9C6-DEC86C89E084}"/>
                  </a:ext>
                </a:extLst>
              </p:cNvPr>
              <p:cNvSpPr/>
              <p:nvPr/>
            </p:nvSpPr>
            <p:spPr>
              <a:xfrm>
                <a:off x="5555078" y="6120124"/>
                <a:ext cx="217064" cy="235422"/>
              </a:xfrm>
              <a:custGeom>
                <a:avLst/>
                <a:gdLst>
                  <a:gd name="connsiteX0" fmla="*/ 199461 w 217063"/>
                  <a:gd name="connsiteY0" fmla="*/ 229838 h 235422"/>
                  <a:gd name="connsiteX1" fmla="*/ 109057 w 217063"/>
                  <a:gd name="connsiteY1" fmla="*/ 32584 h 235422"/>
                  <a:gd name="connsiteX2" fmla="*/ 18652 w 217063"/>
                  <a:gd name="connsiteY2" fmla="*/ 229838 h 235422"/>
                  <a:gd name="connsiteX3" fmla="*/ 6260 w 217063"/>
                  <a:gd name="connsiteY3" fmla="*/ 234437 h 235422"/>
                  <a:gd name="connsiteX4" fmla="*/ 6260 w 217063"/>
                  <a:gd name="connsiteY4" fmla="*/ 234437 h 235422"/>
                  <a:gd name="connsiteX5" fmla="*/ 6260 w 217063"/>
                  <a:gd name="connsiteY5" fmla="*/ 234437 h 235422"/>
                  <a:gd name="connsiteX6" fmla="*/ 1662 w 217063"/>
                  <a:gd name="connsiteY6" fmla="*/ 222046 h 235422"/>
                  <a:gd name="connsiteX7" fmla="*/ 1662 w 217063"/>
                  <a:gd name="connsiteY7" fmla="*/ 222046 h 235422"/>
                  <a:gd name="connsiteX8" fmla="*/ 100561 w 217063"/>
                  <a:gd name="connsiteY8" fmla="*/ 6260 h 235422"/>
                  <a:gd name="connsiteX9" fmla="*/ 112953 w 217063"/>
                  <a:gd name="connsiteY9" fmla="*/ 1663 h 235422"/>
                  <a:gd name="connsiteX10" fmla="*/ 117551 w 217063"/>
                  <a:gd name="connsiteY10" fmla="*/ 6260 h 235422"/>
                  <a:gd name="connsiteX11" fmla="*/ 216450 w 217063"/>
                  <a:gd name="connsiteY11" fmla="*/ 222046 h 235422"/>
                  <a:gd name="connsiteX12" fmla="*/ 211852 w 217063"/>
                  <a:gd name="connsiteY12" fmla="*/ 234437 h 235422"/>
                  <a:gd name="connsiteX13" fmla="*/ 211852 w 217063"/>
                  <a:gd name="connsiteY13" fmla="*/ 234437 h 235422"/>
                  <a:gd name="connsiteX14" fmla="*/ 211852 w 217063"/>
                  <a:gd name="connsiteY14" fmla="*/ 234437 h 235422"/>
                  <a:gd name="connsiteX15" fmla="*/ 199461 w 217063"/>
                  <a:gd name="connsiteY15" fmla="*/ 229838 h 235422"/>
                  <a:gd name="connsiteX16" fmla="*/ 199461 w 217063"/>
                  <a:gd name="connsiteY16" fmla="*/ 229838 h 23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063" h="235422">
                    <a:moveTo>
                      <a:pt x="199461" y="229838"/>
                    </a:moveTo>
                    <a:lnTo>
                      <a:pt x="109057" y="32584"/>
                    </a:lnTo>
                    <a:lnTo>
                      <a:pt x="18652" y="229838"/>
                    </a:lnTo>
                    <a:cubicBezTo>
                      <a:pt x="16503" y="234530"/>
                      <a:pt x="10952" y="236586"/>
                      <a:pt x="6260" y="234437"/>
                    </a:cubicBezTo>
                    <a:lnTo>
                      <a:pt x="6260" y="234437"/>
                    </a:lnTo>
                    <a:lnTo>
                      <a:pt x="6260" y="234437"/>
                    </a:lnTo>
                    <a:cubicBezTo>
                      <a:pt x="1569" y="232288"/>
                      <a:pt x="-487" y="226737"/>
                      <a:pt x="1662" y="222046"/>
                    </a:cubicBezTo>
                    <a:lnTo>
                      <a:pt x="1662" y="222046"/>
                    </a:lnTo>
                    <a:lnTo>
                      <a:pt x="100561" y="6260"/>
                    </a:lnTo>
                    <a:cubicBezTo>
                      <a:pt x="102710" y="1569"/>
                      <a:pt x="108261" y="-488"/>
                      <a:pt x="112953" y="1663"/>
                    </a:cubicBezTo>
                    <a:cubicBezTo>
                      <a:pt x="114990" y="2597"/>
                      <a:pt x="116616" y="4223"/>
                      <a:pt x="117551" y="6260"/>
                    </a:cubicBezTo>
                    <a:lnTo>
                      <a:pt x="216450" y="222046"/>
                    </a:lnTo>
                    <a:cubicBezTo>
                      <a:pt x="218599" y="226737"/>
                      <a:pt x="216544" y="232288"/>
                      <a:pt x="211852" y="234437"/>
                    </a:cubicBezTo>
                    <a:lnTo>
                      <a:pt x="211852" y="234437"/>
                    </a:lnTo>
                    <a:lnTo>
                      <a:pt x="211852" y="234437"/>
                    </a:lnTo>
                    <a:cubicBezTo>
                      <a:pt x="207161" y="236595"/>
                      <a:pt x="201618" y="234530"/>
                      <a:pt x="199461" y="229838"/>
                    </a:cubicBezTo>
                    <a:lnTo>
                      <a:pt x="199461" y="229838"/>
                    </a:lnTo>
                    <a:close/>
                  </a:path>
                </a:pathLst>
              </a:custGeom>
              <a:solidFill>
                <a:srgbClr val="FA982F"/>
              </a:solidFill>
              <a:ln w="9525" cap="flat">
                <a:noFill/>
                <a:prstDash val="solid"/>
                <a:miter/>
              </a:ln>
            </p:spPr>
            <p:txBody>
              <a:bodyPr rtlCol="1" anchor="ctr"/>
              <a:lstStyle/>
              <a:p>
                <a:endParaRPr lang="he-IL"/>
              </a:p>
            </p:txBody>
          </p:sp>
          <p:sp>
            <p:nvSpPr>
              <p:cNvPr id="74" name="צורה חופשית: צורה 73">
                <a:extLst>
                  <a:ext uri="{FF2B5EF4-FFF2-40B4-BE49-F238E27FC236}">
                    <a16:creationId xmlns:a16="http://schemas.microsoft.com/office/drawing/2014/main" id="{B2D61685-AFD4-436C-ADD4-948F65FC15A6}"/>
                  </a:ext>
                </a:extLst>
              </p:cNvPr>
              <p:cNvSpPr/>
              <p:nvPr/>
            </p:nvSpPr>
            <p:spPr>
              <a:xfrm>
                <a:off x="5891500" y="6120124"/>
                <a:ext cx="217064" cy="235422"/>
              </a:xfrm>
              <a:custGeom>
                <a:avLst/>
                <a:gdLst>
                  <a:gd name="connsiteX0" fmla="*/ 199461 w 217063"/>
                  <a:gd name="connsiteY0" fmla="*/ 229838 h 235422"/>
                  <a:gd name="connsiteX1" fmla="*/ 109057 w 217063"/>
                  <a:gd name="connsiteY1" fmla="*/ 32584 h 235422"/>
                  <a:gd name="connsiteX2" fmla="*/ 18652 w 217063"/>
                  <a:gd name="connsiteY2" fmla="*/ 229838 h 235422"/>
                  <a:gd name="connsiteX3" fmla="*/ 6260 w 217063"/>
                  <a:gd name="connsiteY3" fmla="*/ 234437 h 235422"/>
                  <a:gd name="connsiteX4" fmla="*/ 6260 w 217063"/>
                  <a:gd name="connsiteY4" fmla="*/ 234437 h 235422"/>
                  <a:gd name="connsiteX5" fmla="*/ 6260 w 217063"/>
                  <a:gd name="connsiteY5" fmla="*/ 234437 h 235422"/>
                  <a:gd name="connsiteX6" fmla="*/ 1662 w 217063"/>
                  <a:gd name="connsiteY6" fmla="*/ 222046 h 235422"/>
                  <a:gd name="connsiteX7" fmla="*/ 1662 w 217063"/>
                  <a:gd name="connsiteY7" fmla="*/ 222046 h 235422"/>
                  <a:gd name="connsiteX8" fmla="*/ 100561 w 217063"/>
                  <a:gd name="connsiteY8" fmla="*/ 6260 h 235422"/>
                  <a:gd name="connsiteX9" fmla="*/ 112952 w 217063"/>
                  <a:gd name="connsiteY9" fmla="*/ 1663 h 235422"/>
                  <a:gd name="connsiteX10" fmla="*/ 117550 w 217063"/>
                  <a:gd name="connsiteY10" fmla="*/ 6260 h 235422"/>
                  <a:gd name="connsiteX11" fmla="*/ 216449 w 217063"/>
                  <a:gd name="connsiteY11" fmla="*/ 222046 h 235422"/>
                  <a:gd name="connsiteX12" fmla="*/ 211851 w 217063"/>
                  <a:gd name="connsiteY12" fmla="*/ 234437 h 235422"/>
                  <a:gd name="connsiteX13" fmla="*/ 211851 w 217063"/>
                  <a:gd name="connsiteY13" fmla="*/ 234437 h 235422"/>
                  <a:gd name="connsiteX14" fmla="*/ 211851 w 217063"/>
                  <a:gd name="connsiteY14" fmla="*/ 234437 h 235422"/>
                  <a:gd name="connsiteX15" fmla="*/ 199461 w 217063"/>
                  <a:gd name="connsiteY15" fmla="*/ 229838 h 235422"/>
                  <a:gd name="connsiteX16" fmla="*/ 199461 w 217063"/>
                  <a:gd name="connsiteY16" fmla="*/ 229838 h 23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063" h="235422">
                    <a:moveTo>
                      <a:pt x="199461" y="229838"/>
                    </a:moveTo>
                    <a:lnTo>
                      <a:pt x="109057" y="32584"/>
                    </a:lnTo>
                    <a:lnTo>
                      <a:pt x="18652" y="229838"/>
                    </a:lnTo>
                    <a:cubicBezTo>
                      <a:pt x="16503" y="234530"/>
                      <a:pt x="10952" y="236586"/>
                      <a:pt x="6260" y="234437"/>
                    </a:cubicBezTo>
                    <a:lnTo>
                      <a:pt x="6260" y="234437"/>
                    </a:lnTo>
                    <a:lnTo>
                      <a:pt x="6260" y="234437"/>
                    </a:lnTo>
                    <a:cubicBezTo>
                      <a:pt x="1569" y="232288"/>
                      <a:pt x="-487" y="226737"/>
                      <a:pt x="1662" y="222046"/>
                    </a:cubicBezTo>
                    <a:lnTo>
                      <a:pt x="1662" y="222046"/>
                    </a:lnTo>
                    <a:lnTo>
                      <a:pt x="100561" y="6260"/>
                    </a:lnTo>
                    <a:cubicBezTo>
                      <a:pt x="102710" y="1569"/>
                      <a:pt x="108261" y="-488"/>
                      <a:pt x="112952" y="1663"/>
                    </a:cubicBezTo>
                    <a:cubicBezTo>
                      <a:pt x="114988" y="2597"/>
                      <a:pt x="116615" y="4223"/>
                      <a:pt x="117550" y="6260"/>
                    </a:cubicBezTo>
                    <a:lnTo>
                      <a:pt x="216449" y="222046"/>
                    </a:lnTo>
                    <a:cubicBezTo>
                      <a:pt x="218598" y="226737"/>
                      <a:pt x="216543" y="232288"/>
                      <a:pt x="211851" y="234437"/>
                    </a:cubicBezTo>
                    <a:lnTo>
                      <a:pt x="211851" y="234437"/>
                    </a:lnTo>
                    <a:lnTo>
                      <a:pt x="211851" y="234437"/>
                    </a:lnTo>
                    <a:cubicBezTo>
                      <a:pt x="207161" y="236595"/>
                      <a:pt x="201618" y="234530"/>
                      <a:pt x="199461" y="229838"/>
                    </a:cubicBezTo>
                    <a:lnTo>
                      <a:pt x="199461" y="229838"/>
                    </a:lnTo>
                    <a:close/>
                  </a:path>
                </a:pathLst>
              </a:custGeom>
              <a:solidFill>
                <a:srgbClr val="FA982F"/>
              </a:solidFill>
              <a:ln w="9525" cap="flat">
                <a:noFill/>
                <a:prstDash val="solid"/>
                <a:miter/>
              </a:ln>
            </p:spPr>
            <p:txBody>
              <a:bodyPr rtlCol="1" anchor="ctr"/>
              <a:lstStyle/>
              <a:p>
                <a:endParaRPr lang="he-IL"/>
              </a:p>
            </p:txBody>
          </p:sp>
          <p:sp>
            <p:nvSpPr>
              <p:cNvPr id="75" name="צורה חופשית: צורה 74">
                <a:extLst>
                  <a:ext uri="{FF2B5EF4-FFF2-40B4-BE49-F238E27FC236}">
                    <a16:creationId xmlns:a16="http://schemas.microsoft.com/office/drawing/2014/main" id="{1F37543F-B056-42FF-97B2-D63D7409893E}"/>
                  </a:ext>
                </a:extLst>
              </p:cNvPr>
              <p:cNvSpPr/>
              <p:nvPr/>
            </p:nvSpPr>
            <p:spPr>
              <a:xfrm>
                <a:off x="5897669" y="6354469"/>
                <a:ext cx="205184" cy="56156"/>
              </a:xfrm>
              <a:custGeom>
                <a:avLst/>
                <a:gdLst>
                  <a:gd name="connsiteX0" fmla="*/ 92 w 205184"/>
                  <a:gd name="connsiteY0" fmla="*/ 92 h 56155"/>
                  <a:gd name="connsiteX1" fmla="*/ 205682 w 205184"/>
                  <a:gd name="connsiteY1" fmla="*/ 92 h 56155"/>
                  <a:gd name="connsiteX2" fmla="*/ 205682 w 205184"/>
                  <a:gd name="connsiteY2" fmla="*/ 92 h 56155"/>
                  <a:gd name="connsiteX3" fmla="*/ 205682 w 205184"/>
                  <a:gd name="connsiteY3" fmla="*/ 92 h 56155"/>
                  <a:gd name="connsiteX4" fmla="*/ 149612 w 205184"/>
                  <a:gd name="connsiteY4" fmla="*/ 56162 h 56155"/>
                  <a:gd name="connsiteX5" fmla="*/ 56161 w 205184"/>
                  <a:gd name="connsiteY5" fmla="*/ 56162 h 56155"/>
                  <a:gd name="connsiteX6" fmla="*/ 92 w 205184"/>
                  <a:gd name="connsiteY6" fmla="*/ 92 h 56155"/>
                  <a:gd name="connsiteX7" fmla="*/ 92 w 205184"/>
                  <a:gd name="connsiteY7" fmla="*/ 92 h 56155"/>
                  <a:gd name="connsiteX8" fmla="*/ 92 w 205184"/>
                  <a:gd name="connsiteY8" fmla="*/ 92 h 5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184" h="56155">
                    <a:moveTo>
                      <a:pt x="92" y="92"/>
                    </a:moveTo>
                    <a:lnTo>
                      <a:pt x="205682" y="92"/>
                    </a:lnTo>
                    <a:lnTo>
                      <a:pt x="205682" y="92"/>
                    </a:lnTo>
                    <a:lnTo>
                      <a:pt x="205682" y="92"/>
                    </a:lnTo>
                    <a:cubicBezTo>
                      <a:pt x="205682" y="31062"/>
                      <a:pt x="180582" y="56162"/>
                      <a:pt x="149612" y="56162"/>
                    </a:cubicBezTo>
                    <a:lnTo>
                      <a:pt x="56161" y="56162"/>
                    </a:lnTo>
                    <a:cubicBezTo>
                      <a:pt x="25202" y="56161"/>
                      <a:pt x="92" y="31061"/>
                      <a:pt x="92" y="92"/>
                    </a:cubicBezTo>
                    <a:lnTo>
                      <a:pt x="92" y="92"/>
                    </a:lnTo>
                    <a:lnTo>
                      <a:pt x="92" y="92"/>
                    </a:lnTo>
                    <a:close/>
                  </a:path>
                </a:pathLst>
              </a:custGeom>
              <a:solidFill>
                <a:srgbClr val="F9B44D"/>
              </a:solidFill>
              <a:ln w="1079" cap="flat">
                <a:noFill/>
                <a:prstDash val="solid"/>
                <a:miter/>
              </a:ln>
            </p:spPr>
            <p:txBody>
              <a:bodyPr rtlCol="1" anchor="ctr"/>
              <a:lstStyle/>
              <a:p>
                <a:endParaRPr lang="he-IL"/>
              </a:p>
            </p:txBody>
          </p:sp>
          <p:sp>
            <p:nvSpPr>
              <p:cNvPr id="76" name="צורה חופשית: צורה 75">
                <a:extLst>
                  <a:ext uri="{FF2B5EF4-FFF2-40B4-BE49-F238E27FC236}">
                    <a16:creationId xmlns:a16="http://schemas.microsoft.com/office/drawing/2014/main" id="{EBF24390-F3E5-4EBB-9C59-F2AF3CF783A4}"/>
                  </a:ext>
                </a:extLst>
              </p:cNvPr>
              <p:cNvSpPr/>
              <p:nvPr/>
            </p:nvSpPr>
            <p:spPr>
              <a:xfrm>
                <a:off x="5991119" y="6354469"/>
                <a:ext cx="112311" cy="56156"/>
              </a:xfrm>
              <a:custGeom>
                <a:avLst/>
                <a:gdLst>
                  <a:gd name="connsiteX0" fmla="*/ 56162 w 112311"/>
                  <a:gd name="connsiteY0" fmla="*/ 92 h 56155"/>
                  <a:gd name="connsiteX1" fmla="*/ 92 w 112311"/>
                  <a:gd name="connsiteY1" fmla="*/ 56162 h 56155"/>
                  <a:gd name="connsiteX2" fmla="*/ 56162 w 112311"/>
                  <a:gd name="connsiteY2" fmla="*/ 56162 h 56155"/>
                  <a:gd name="connsiteX3" fmla="*/ 112233 w 112311"/>
                  <a:gd name="connsiteY3" fmla="*/ 92 h 56155"/>
                  <a:gd name="connsiteX4" fmla="*/ 56162 w 112311"/>
                  <a:gd name="connsiteY4" fmla="*/ 92 h 56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11" h="56155">
                    <a:moveTo>
                      <a:pt x="56162" y="92"/>
                    </a:moveTo>
                    <a:cubicBezTo>
                      <a:pt x="56162" y="31062"/>
                      <a:pt x="31062" y="56162"/>
                      <a:pt x="92" y="56162"/>
                    </a:cubicBezTo>
                    <a:lnTo>
                      <a:pt x="56162" y="56162"/>
                    </a:lnTo>
                    <a:cubicBezTo>
                      <a:pt x="87132" y="56162"/>
                      <a:pt x="112233" y="31062"/>
                      <a:pt x="112233" y="92"/>
                    </a:cubicBezTo>
                    <a:lnTo>
                      <a:pt x="56162" y="92"/>
                    </a:lnTo>
                    <a:close/>
                  </a:path>
                </a:pathLst>
              </a:custGeom>
              <a:solidFill>
                <a:srgbClr val="FA982F"/>
              </a:solidFill>
              <a:ln w="1079" cap="flat">
                <a:noFill/>
                <a:prstDash val="solid"/>
                <a:miter/>
              </a:ln>
            </p:spPr>
            <p:txBody>
              <a:bodyPr rtlCol="1" anchor="ctr"/>
              <a:lstStyle/>
              <a:p>
                <a:endParaRPr lang="he-IL"/>
              </a:p>
            </p:txBody>
          </p:sp>
          <p:sp>
            <p:nvSpPr>
              <p:cNvPr id="77" name="צורה חופשית: צורה 76">
                <a:extLst>
                  <a:ext uri="{FF2B5EF4-FFF2-40B4-BE49-F238E27FC236}">
                    <a16:creationId xmlns:a16="http://schemas.microsoft.com/office/drawing/2014/main" id="{9077DA71-E184-47F6-BDF4-66079A9871D2}"/>
                  </a:ext>
                </a:extLst>
              </p:cNvPr>
              <p:cNvSpPr/>
              <p:nvPr/>
            </p:nvSpPr>
            <p:spPr>
              <a:xfrm>
                <a:off x="5561248" y="6354469"/>
                <a:ext cx="205184" cy="56156"/>
              </a:xfrm>
              <a:custGeom>
                <a:avLst/>
                <a:gdLst>
                  <a:gd name="connsiteX0" fmla="*/ 92 w 205184"/>
                  <a:gd name="connsiteY0" fmla="*/ 92 h 56155"/>
                  <a:gd name="connsiteX1" fmla="*/ 205682 w 205184"/>
                  <a:gd name="connsiteY1" fmla="*/ 92 h 56155"/>
                  <a:gd name="connsiteX2" fmla="*/ 205682 w 205184"/>
                  <a:gd name="connsiteY2" fmla="*/ 92 h 56155"/>
                  <a:gd name="connsiteX3" fmla="*/ 205682 w 205184"/>
                  <a:gd name="connsiteY3" fmla="*/ 92 h 56155"/>
                  <a:gd name="connsiteX4" fmla="*/ 149612 w 205184"/>
                  <a:gd name="connsiteY4" fmla="*/ 56162 h 56155"/>
                  <a:gd name="connsiteX5" fmla="*/ 56161 w 205184"/>
                  <a:gd name="connsiteY5" fmla="*/ 56162 h 56155"/>
                  <a:gd name="connsiteX6" fmla="*/ 92 w 205184"/>
                  <a:gd name="connsiteY6" fmla="*/ 92 h 56155"/>
                  <a:gd name="connsiteX7" fmla="*/ 92 w 205184"/>
                  <a:gd name="connsiteY7" fmla="*/ 92 h 56155"/>
                  <a:gd name="connsiteX8" fmla="*/ 92 w 205184"/>
                  <a:gd name="connsiteY8" fmla="*/ 92 h 5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184" h="56155">
                    <a:moveTo>
                      <a:pt x="92" y="92"/>
                    </a:moveTo>
                    <a:lnTo>
                      <a:pt x="205682" y="92"/>
                    </a:lnTo>
                    <a:lnTo>
                      <a:pt x="205682" y="92"/>
                    </a:lnTo>
                    <a:lnTo>
                      <a:pt x="205682" y="92"/>
                    </a:lnTo>
                    <a:cubicBezTo>
                      <a:pt x="205682" y="31062"/>
                      <a:pt x="180582" y="56162"/>
                      <a:pt x="149612" y="56162"/>
                    </a:cubicBezTo>
                    <a:lnTo>
                      <a:pt x="56161" y="56162"/>
                    </a:lnTo>
                    <a:cubicBezTo>
                      <a:pt x="25202" y="56161"/>
                      <a:pt x="92" y="31061"/>
                      <a:pt x="92" y="92"/>
                    </a:cubicBezTo>
                    <a:lnTo>
                      <a:pt x="92" y="92"/>
                    </a:lnTo>
                    <a:lnTo>
                      <a:pt x="92" y="92"/>
                    </a:lnTo>
                    <a:close/>
                  </a:path>
                </a:pathLst>
              </a:custGeom>
              <a:solidFill>
                <a:srgbClr val="F9B44D"/>
              </a:solidFill>
              <a:ln w="1079" cap="flat">
                <a:noFill/>
                <a:prstDash val="solid"/>
                <a:miter/>
              </a:ln>
            </p:spPr>
            <p:txBody>
              <a:bodyPr rtlCol="1" anchor="ctr"/>
              <a:lstStyle/>
              <a:p>
                <a:endParaRPr lang="he-IL"/>
              </a:p>
            </p:txBody>
          </p:sp>
          <p:sp>
            <p:nvSpPr>
              <p:cNvPr id="78" name="צורה חופשית: צורה 77">
                <a:extLst>
                  <a:ext uri="{FF2B5EF4-FFF2-40B4-BE49-F238E27FC236}">
                    <a16:creationId xmlns:a16="http://schemas.microsoft.com/office/drawing/2014/main" id="{4CA289C5-6619-4A16-B1B1-409513323D16}"/>
                  </a:ext>
                </a:extLst>
              </p:cNvPr>
              <p:cNvSpPr/>
              <p:nvPr/>
            </p:nvSpPr>
            <p:spPr>
              <a:xfrm>
                <a:off x="5654697" y="6354469"/>
                <a:ext cx="112311" cy="56156"/>
              </a:xfrm>
              <a:custGeom>
                <a:avLst/>
                <a:gdLst>
                  <a:gd name="connsiteX0" fmla="*/ 56162 w 112311"/>
                  <a:gd name="connsiteY0" fmla="*/ 92 h 56155"/>
                  <a:gd name="connsiteX1" fmla="*/ 92 w 112311"/>
                  <a:gd name="connsiteY1" fmla="*/ 56162 h 56155"/>
                  <a:gd name="connsiteX2" fmla="*/ 56162 w 112311"/>
                  <a:gd name="connsiteY2" fmla="*/ 56162 h 56155"/>
                  <a:gd name="connsiteX3" fmla="*/ 112233 w 112311"/>
                  <a:gd name="connsiteY3" fmla="*/ 92 h 56155"/>
                  <a:gd name="connsiteX4" fmla="*/ 56162 w 112311"/>
                  <a:gd name="connsiteY4" fmla="*/ 92 h 56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11" h="56155">
                    <a:moveTo>
                      <a:pt x="56162" y="92"/>
                    </a:moveTo>
                    <a:cubicBezTo>
                      <a:pt x="56162" y="31062"/>
                      <a:pt x="31062" y="56162"/>
                      <a:pt x="92" y="56162"/>
                    </a:cubicBezTo>
                    <a:lnTo>
                      <a:pt x="56162" y="56162"/>
                    </a:lnTo>
                    <a:cubicBezTo>
                      <a:pt x="87132" y="56162"/>
                      <a:pt x="112233" y="31062"/>
                      <a:pt x="112233" y="92"/>
                    </a:cubicBezTo>
                    <a:lnTo>
                      <a:pt x="56162" y="92"/>
                    </a:lnTo>
                    <a:close/>
                  </a:path>
                </a:pathLst>
              </a:custGeom>
              <a:solidFill>
                <a:srgbClr val="FA982F"/>
              </a:solidFill>
              <a:ln w="1079" cap="flat">
                <a:noFill/>
                <a:prstDash val="solid"/>
                <a:miter/>
              </a:ln>
            </p:spPr>
            <p:txBody>
              <a:bodyPr rtlCol="1" anchor="ctr"/>
              <a:lstStyle/>
              <a:p>
                <a:endParaRPr lang="he-IL"/>
              </a:p>
            </p:txBody>
          </p:sp>
        </p:grpSp>
      </p:grpSp>
      <p:grpSp>
        <p:nvGrpSpPr>
          <p:cNvPr id="111" name="קבוצה 110">
            <a:extLst>
              <a:ext uri="{FF2B5EF4-FFF2-40B4-BE49-F238E27FC236}">
                <a16:creationId xmlns:a16="http://schemas.microsoft.com/office/drawing/2014/main" id="{FEFE10BB-7C13-4CE5-B5E1-C3AD500D8C4F}"/>
              </a:ext>
            </a:extLst>
          </p:cNvPr>
          <p:cNvGrpSpPr/>
          <p:nvPr/>
        </p:nvGrpSpPr>
        <p:grpSpPr>
          <a:xfrm>
            <a:off x="973393" y="3837141"/>
            <a:ext cx="5426978" cy="1668214"/>
            <a:chOff x="973393" y="4080255"/>
            <a:chExt cx="5426978" cy="1668215"/>
          </a:xfrm>
        </p:grpSpPr>
        <p:sp>
          <p:nvSpPr>
            <p:cNvPr id="103" name="מלבן 102">
              <a:extLst>
                <a:ext uri="{FF2B5EF4-FFF2-40B4-BE49-F238E27FC236}">
                  <a16:creationId xmlns:a16="http://schemas.microsoft.com/office/drawing/2014/main" id="{FDDA1627-17F4-4212-90A9-7A9619D80747}"/>
                </a:ext>
              </a:extLst>
            </p:cNvPr>
            <p:cNvSpPr/>
            <p:nvPr/>
          </p:nvSpPr>
          <p:spPr>
            <a:xfrm>
              <a:off x="973393" y="4104888"/>
              <a:ext cx="4274978" cy="1643581"/>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TextBox 32">
              <a:extLst>
                <a:ext uri="{FF2B5EF4-FFF2-40B4-BE49-F238E27FC236}">
                  <a16:creationId xmlns:a16="http://schemas.microsoft.com/office/drawing/2014/main" id="{40BDC9BC-7242-4942-AFF1-7FD985CD535D}"/>
                </a:ext>
              </a:extLst>
            </p:cNvPr>
            <p:cNvSpPr txBox="1"/>
            <p:nvPr/>
          </p:nvSpPr>
          <p:spPr>
            <a:xfrm>
              <a:off x="973394" y="4080255"/>
              <a:ext cx="4168868" cy="1668215"/>
            </a:xfrm>
            <a:prstGeom prst="rect">
              <a:avLst/>
            </a:prstGeom>
            <a:noFill/>
            <a:ln>
              <a:noFill/>
            </a:ln>
          </p:spPr>
          <p:txBody>
            <a:bodyPr wrap="square" rtlCol="1">
              <a:spAutoFit/>
            </a:bodyPr>
            <a:lstStyle/>
            <a:p>
              <a:pPr algn="r" rtl="1">
                <a:lnSpc>
                  <a:spcPct val="150000"/>
                </a:lnSpc>
              </a:pPr>
              <a:r>
                <a:rPr lang="he-IL" sz="1400" dirty="0">
                  <a:solidFill>
                    <a:schemeClr val="tx1">
                      <a:lumMod val="50000"/>
                      <a:lumOff val="50000"/>
                    </a:schemeClr>
                  </a:solidFill>
                </a:rPr>
                <a:t>יש להתייחס למפקח באופן מכובד בדיוק כפי שהיינו מתייחסים לכל </a:t>
              </a:r>
              <a:r>
                <a:rPr lang="he-IL" sz="1400" b="1" dirty="0">
                  <a:solidFill>
                    <a:schemeClr val="tx1">
                      <a:lumMod val="50000"/>
                      <a:lumOff val="50000"/>
                    </a:schemeClr>
                  </a:solidFill>
                  <a:highlight>
                    <a:srgbClr val="FCE8EC"/>
                  </a:highlight>
                </a:rPr>
                <a:t>אורח הנכנס אל ביתנו</a:t>
              </a:r>
              <a:r>
                <a:rPr lang="he-IL" sz="1400" dirty="0">
                  <a:solidFill>
                    <a:schemeClr val="tx1">
                      <a:lumMod val="50000"/>
                      <a:lumOff val="50000"/>
                    </a:schemeClr>
                  </a:solidFill>
                </a:rPr>
                <a:t>. נכון יהיה:</a:t>
              </a:r>
            </a:p>
            <a:p>
              <a:pPr marL="285751" indent="-285751" algn="r" rtl="1">
                <a:lnSpc>
                  <a:spcPct val="150000"/>
                </a:lnSpc>
                <a:buClr>
                  <a:srgbClr val="EB727C"/>
                </a:buClr>
                <a:buFont typeface="Calibri" panose="020F0502020204030204" pitchFamily="34" charset="0"/>
                <a:buChar char="⃝"/>
              </a:pPr>
              <a:r>
                <a:rPr lang="he-IL" sz="1400" b="1" dirty="0">
                  <a:solidFill>
                    <a:schemeClr val="tx1">
                      <a:lumMod val="50000"/>
                      <a:lumOff val="50000"/>
                    </a:schemeClr>
                  </a:solidFill>
                  <a:highlight>
                    <a:srgbClr val="FCE8EC"/>
                  </a:highlight>
                </a:rPr>
                <a:t>לקרוא למפקח בשמו</a:t>
              </a:r>
              <a:r>
                <a:rPr lang="he-IL" sz="1400" dirty="0">
                  <a:solidFill>
                    <a:schemeClr val="tx1">
                      <a:lumMod val="50000"/>
                      <a:lumOff val="50000"/>
                    </a:schemeClr>
                  </a:solidFill>
                </a:rPr>
                <a:t> (אין לכנות אותו בכינויים)</a:t>
              </a:r>
            </a:p>
            <a:p>
              <a:pPr marL="285751" indent="-285751" algn="r" rtl="1">
                <a:lnSpc>
                  <a:spcPct val="150000"/>
                </a:lnSpc>
                <a:buClr>
                  <a:srgbClr val="EB727C"/>
                </a:buClr>
                <a:buFont typeface="Calibri" panose="020F0502020204030204" pitchFamily="34" charset="0"/>
                <a:buChar char="⃝"/>
              </a:pPr>
              <a:r>
                <a:rPr lang="he-IL" sz="1400" b="1" dirty="0">
                  <a:solidFill>
                    <a:schemeClr val="tx1">
                      <a:lumMod val="50000"/>
                      <a:lumOff val="50000"/>
                    </a:schemeClr>
                  </a:solidFill>
                  <a:highlight>
                    <a:srgbClr val="FCE8EC"/>
                  </a:highlight>
                </a:rPr>
                <a:t>לשתף פעולה</a:t>
              </a:r>
              <a:r>
                <a:rPr lang="he-IL" sz="1400" b="1" dirty="0">
                  <a:solidFill>
                    <a:schemeClr val="tx1">
                      <a:lumMod val="50000"/>
                      <a:lumOff val="50000"/>
                    </a:schemeClr>
                  </a:solidFill>
                </a:rPr>
                <a:t> </a:t>
              </a:r>
              <a:r>
                <a:rPr lang="he-IL" sz="1400" dirty="0">
                  <a:solidFill>
                    <a:schemeClr val="tx1">
                      <a:lumMod val="50000"/>
                      <a:lumOff val="50000"/>
                    </a:schemeClr>
                  </a:solidFill>
                </a:rPr>
                <a:t>(אין להסתיר / להתעלם ממנו)</a:t>
              </a:r>
            </a:p>
            <a:p>
              <a:pPr marL="285751" indent="-285751" algn="r" rtl="1">
                <a:lnSpc>
                  <a:spcPct val="150000"/>
                </a:lnSpc>
                <a:buClr>
                  <a:srgbClr val="EB727C"/>
                </a:buClr>
                <a:buFont typeface="Calibri" panose="020F0502020204030204" pitchFamily="34" charset="0"/>
                <a:buChar char="⃝"/>
              </a:pPr>
              <a:r>
                <a:rPr lang="he-IL" sz="1400" b="1" dirty="0">
                  <a:solidFill>
                    <a:schemeClr val="tx1">
                      <a:lumMod val="50000"/>
                      <a:lumOff val="50000"/>
                    </a:schemeClr>
                  </a:solidFill>
                  <a:highlight>
                    <a:srgbClr val="FCE8EC"/>
                  </a:highlight>
                </a:rPr>
                <a:t>לתת כבוד </a:t>
              </a:r>
              <a:r>
                <a:rPr lang="he-IL" sz="1400" dirty="0">
                  <a:solidFill>
                    <a:schemeClr val="tx1">
                      <a:lumMod val="50000"/>
                      <a:lumOff val="50000"/>
                    </a:schemeClr>
                  </a:solidFill>
                </a:rPr>
                <a:t>(אין להפגין כלפיו יחס מזלזל / מתנשא)</a:t>
              </a:r>
            </a:p>
          </p:txBody>
        </p:sp>
        <p:sp>
          <p:nvSpPr>
            <p:cNvPr id="8" name="מלבן 7">
              <a:extLst>
                <a:ext uri="{FF2B5EF4-FFF2-40B4-BE49-F238E27FC236}">
                  <a16:creationId xmlns:a16="http://schemas.microsoft.com/office/drawing/2014/main" id="{D9DBAC69-DEB5-4EF5-9300-22B695756799}"/>
                </a:ext>
              </a:extLst>
            </p:cNvPr>
            <p:cNvSpPr/>
            <p:nvPr/>
          </p:nvSpPr>
          <p:spPr>
            <a:xfrm>
              <a:off x="5248371" y="4104888"/>
              <a:ext cx="1152000" cy="1643581"/>
            </a:xfrm>
            <a:prstGeom prst="rect">
              <a:avLst/>
            </a:prstGeom>
            <a:solidFill>
              <a:srgbClr val="EB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p>
          </p:txBody>
        </p:sp>
        <p:sp>
          <p:nvSpPr>
            <p:cNvPr id="10" name="מלבן 9">
              <a:extLst>
                <a:ext uri="{FF2B5EF4-FFF2-40B4-BE49-F238E27FC236}">
                  <a16:creationId xmlns:a16="http://schemas.microsoft.com/office/drawing/2014/main" id="{AFC7428E-1D95-4214-8DE2-AF998E47B968}"/>
                </a:ext>
              </a:extLst>
            </p:cNvPr>
            <p:cNvSpPr/>
            <p:nvPr/>
          </p:nvSpPr>
          <p:spPr>
            <a:xfrm>
              <a:off x="5248370" y="4973517"/>
              <a:ext cx="1152001" cy="646331"/>
            </a:xfrm>
            <a:prstGeom prst="rect">
              <a:avLst/>
            </a:prstGeom>
          </p:spPr>
          <p:txBody>
            <a:bodyPr wrap="square">
              <a:spAutoFit/>
            </a:bodyPr>
            <a:lstStyle/>
            <a:p>
              <a:pPr algn="ctr" rtl="1"/>
              <a:r>
                <a:rPr lang="he-IL" b="1" dirty="0">
                  <a:solidFill>
                    <a:schemeClr val="bg1"/>
                  </a:solidFill>
                </a:rPr>
                <a:t>המפקח כאורח</a:t>
              </a:r>
            </a:p>
          </p:txBody>
        </p:sp>
        <p:grpSp>
          <p:nvGrpSpPr>
            <p:cNvPr id="104" name="קבוצה 103">
              <a:extLst>
                <a:ext uri="{FF2B5EF4-FFF2-40B4-BE49-F238E27FC236}">
                  <a16:creationId xmlns:a16="http://schemas.microsoft.com/office/drawing/2014/main" id="{F7DDE758-0C0A-4B20-B512-A6363B97ABB5}"/>
                </a:ext>
              </a:extLst>
            </p:cNvPr>
            <p:cNvGrpSpPr/>
            <p:nvPr/>
          </p:nvGrpSpPr>
          <p:grpSpPr>
            <a:xfrm>
              <a:off x="5475552" y="4243587"/>
              <a:ext cx="697639" cy="697639"/>
              <a:chOff x="5475552" y="3984509"/>
              <a:chExt cx="697639" cy="697639"/>
            </a:xfrm>
          </p:grpSpPr>
          <p:sp>
            <p:nvSpPr>
              <p:cNvPr id="61" name="אליפסה 60">
                <a:extLst>
                  <a:ext uri="{FF2B5EF4-FFF2-40B4-BE49-F238E27FC236}">
                    <a16:creationId xmlns:a16="http://schemas.microsoft.com/office/drawing/2014/main" id="{7FE12CEB-385F-4488-A573-14AA8FDA5BBC}"/>
                  </a:ext>
                </a:extLst>
              </p:cNvPr>
              <p:cNvSpPr/>
              <p:nvPr/>
            </p:nvSpPr>
            <p:spPr>
              <a:xfrm>
                <a:off x="5475552" y="3984509"/>
                <a:ext cx="697639" cy="6976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02" name="קבוצה 101">
                <a:extLst>
                  <a:ext uri="{FF2B5EF4-FFF2-40B4-BE49-F238E27FC236}">
                    <a16:creationId xmlns:a16="http://schemas.microsoft.com/office/drawing/2014/main" id="{C5DA5F85-22CE-4E4B-96AB-B35037A307E1}"/>
                  </a:ext>
                </a:extLst>
              </p:cNvPr>
              <p:cNvGrpSpPr/>
              <p:nvPr/>
            </p:nvGrpSpPr>
            <p:grpSpPr>
              <a:xfrm>
                <a:off x="5533273" y="4110184"/>
                <a:ext cx="580168" cy="462325"/>
                <a:chOff x="5533273" y="4072083"/>
                <a:chExt cx="580168" cy="462325"/>
              </a:xfrm>
            </p:grpSpPr>
            <p:grpSp>
              <p:nvGrpSpPr>
                <p:cNvPr id="101" name="קבוצה 100">
                  <a:extLst>
                    <a:ext uri="{FF2B5EF4-FFF2-40B4-BE49-F238E27FC236}">
                      <a16:creationId xmlns:a16="http://schemas.microsoft.com/office/drawing/2014/main" id="{3C8CBDE6-A35F-45AC-930D-74D9F0822A82}"/>
                    </a:ext>
                  </a:extLst>
                </p:cNvPr>
                <p:cNvGrpSpPr/>
                <p:nvPr/>
              </p:nvGrpSpPr>
              <p:grpSpPr>
                <a:xfrm>
                  <a:off x="5935872" y="4073933"/>
                  <a:ext cx="57679" cy="460475"/>
                  <a:chOff x="5923942" y="4078491"/>
                  <a:chExt cx="122141" cy="515752"/>
                </a:xfrm>
              </p:grpSpPr>
              <p:sp>
                <p:nvSpPr>
                  <p:cNvPr id="80" name="צורה חופשית: צורה 79">
                    <a:extLst>
                      <a:ext uri="{FF2B5EF4-FFF2-40B4-BE49-F238E27FC236}">
                        <a16:creationId xmlns:a16="http://schemas.microsoft.com/office/drawing/2014/main" id="{984B2A38-21C2-4CDD-9429-7303D3F5DF52}"/>
                      </a:ext>
                    </a:extLst>
                  </p:cNvPr>
                  <p:cNvSpPr/>
                  <p:nvPr/>
                </p:nvSpPr>
                <p:spPr>
                  <a:xfrm>
                    <a:off x="5923942" y="4078491"/>
                    <a:ext cx="122141" cy="110831"/>
                  </a:xfrm>
                  <a:custGeom>
                    <a:avLst/>
                    <a:gdLst>
                      <a:gd name="connsiteX0" fmla="*/ 843562 w 1028700"/>
                      <a:gd name="connsiteY0" fmla="*/ 930935 h 933450"/>
                      <a:gd name="connsiteX1" fmla="*/ 193015 w 1028700"/>
                      <a:gd name="connsiteY1" fmla="*/ 930935 h 933450"/>
                      <a:gd name="connsiteX2" fmla="*/ 7144 w 1028700"/>
                      <a:gd name="connsiteY2" fmla="*/ 745065 h 933450"/>
                      <a:gd name="connsiteX3" fmla="*/ 7144 w 1028700"/>
                      <a:gd name="connsiteY3" fmla="*/ 518293 h 933450"/>
                      <a:gd name="connsiteX4" fmla="*/ 518293 w 1028700"/>
                      <a:gd name="connsiteY4" fmla="*/ 7144 h 933450"/>
                      <a:gd name="connsiteX5" fmla="*/ 1029443 w 1028700"/>
                      <a:gd name="connsiteY5" fmla="*/ 518293 h 933450"/>
                      <a:gd name="connsiteX6" fmla="*/ 1029443 w 1028700"/>
                      <a:gd name="connsiteY6" fmla="*/ 745055 h 933450"/>
                      <a:gd name="connsiteX7" fmla="*/ 843562 w 1028700"/>
                      <a:gd name="connsiteY7" fmla="*/ 930935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8700" h="933450">
                        <a:moveTo>
                          <a:pt x="843562" y="930935"/>
                        </a:moveTo>
                        <a:lnTo>
                          <a:pt x="193015" y="930935"/>
                        </a:lnTo>
                        <a:cubicBezTo>
                          <a:pt x="90364" y="930935"/>
                          <a:pt x="7144" y="847715"/>
                          <a:pt x="7144" y="745065"/>
                        </a:cubicBezTo>
                        <a:lnTo>
                          <a:pt x="7144" y="518293"/>
                        </a:lnTo>
                        <a:cubicBezTo>
                          <a:pt x="7144" y="236449"/>
                          <a:pt x="236449" y="7144"/>
                          <a:pt x="518293" y="7144"/>
                        </a:cubicBezTo>
                        <a:cubicBezTo>
                          <a:pt x="800138" y="7144"/>
                          <a:pt x="1029443" y="236449"/>
                          <a:pt x="1029443" y="518293"/>
                        </a:cubicBezTo>
                        <a:lnTo>
                          <a:pt x="1029443" y="745055"/>
                        </a:lnTo>
                        <a:cubicBezTo>
                          <a:pt x="1029433" y="847715"/>
                          <a:pt x="946223" y="930935"/>
                          <a:pt x="843562" y="930935"/>
                        </a:cubicBezTo>
                        <a:close/>
                      </a:path>
                    </a:pathLst>
                  </a:custGeom>
                  <a:solidFill>
                    <a:srgbClr val="91562F"/>
                  </a:solidFill>
                  <a:ln w="9525" cap="flat">
                    <a:noFill/>
                    <a:prstDash val="solid"/>
                    <a:miter/>
                  </a:ln>
                </p:spPr>
                <p:txBody>
                  <a:bodyPr rtlCol="1" anchor="ctr"/>
                  <a:lstStyle/>
                  <a:p>
                    <a:endParaRPr lang="he-IL"/>
                  </a:p>
                </p:txBody>
              </p:sp>
              <p:sp>
                <p:nvSpPr>
                  <p:cNvPr id="81" name="צורה חופשית: צורה 80">
                    <a:extLst>
                      <a:ext uri="{FF2B5EF4-FFF2-40B4-BE49-F238E27FC236}">
                        <a16:creationId xmlns:a16="http://schemas.microsoft.com/office/drawing/2014/main" id="{44E70084-5E50-4A8E-B97E-39313BBE8774}"/>
                      </a:ext>
                    </a:extLst>
                  </p:cNvPr>
                  <p:cNvSpPr/>
                  <p:nvPr/>
                </p:nvSpPr>
                <p:spPr>
                  <a:xfrm>
                    <a:off x="5923942" y="4412163"/>
                    <a:ext cx="122141" cy="182080"/>
                  </a:xfrm>
                  <a:custGeom>
                    <a:avLst/>
                    <a:gdLst>
                      <a:gd name="connsiteX0" fmla="*/ 843562 w 1028700"/>
                      <a:gd name="connsiteY0" fmla="*/ 1527696 h 1533525"/>
                      <a:gd name="connsiteX1" fmla="*/ 193015 w 1028700"/>
                      <a:gd name="connsiteY1" fmla="*/ 1527696 h 1533525"/>
                      <a:gd name="connsiteX2" fmla="*/ 7144 w 1028700"/>
                      <a:gd name="connsiteY2" fmla="*/ 1341825 h 1533525"/>
                      <a:gd name="connsiteX3" fmla="*/ 7144 w 1028700"/>
                      <a:gd name="connsiteY3" fmla="*/ 193015 h 1533525"/>
                      <a:gd name="connsiteX4" fmla="*/ 193015 w 1028700"/>
                      <a:gd name="connsiteY4" fmla="*/ 7144 h 1533525"/>
                      <a:gd name="connsiteX5" fmla="*/ 843562 w 1028700"/>
                      <a:gd name="connsiteY5" fmla="*/ 7144 h 1533525"/>
                      <a:gd name="connsiteX6" fmla="*/ 1029433 w 1028700"/>
                      <a:gd name="connsiteY6" fmla="*/ 193015 h 1533525"/>
                      <a:gd name="connsiteX7" fmla="*/ 1029433 w 1028700"/>
                      <a:gd name="connsiteY7" fmla="*/ 1341825 h 1533525"/>
                      <a:gd name="connsiteX8" fmla="*/ 843562 w 1028700"/>
                      <a:gd name="connsiteY8" fmla="*/ 1527696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700" h="1533525">
                        <a:moveTo>
                          <a:pt x="843562" y="1527696"/>
                        </a:moveTo>
                        <a:lnTo>
                          <a:pt x="193015" y="1527696"/>
                        </a:lnTo>
                        <a:cubicBezTo>
                          <a:pt x="90364" y="1527696"/>
                          <a:pt x="7144" y="1444476"/>
                          <a:pt x="7144" y="1341825"/>
                        </a:cubicBezTo>
                        <a:lnTo>
                          <a:pt x="7144" y="193015"/>
                        </a:lnTo>
                        <a:cubicBezTo>
                          <a:pt x="7144" y="90364"/>
                          <a:pt x="90364" y="7144"/>
                          <a:pt x="193015" y="7144"/>
                        </a:cubicBezTo>
                        <a:lnTo>
                          <a:pt x="843562" y="7144"/>
                        </a:lnTo>
                        <a:cubicBezTo>
                          <a:pt x="946213" y="7144"/>
                          <a:pt x="1029433" y="90364"/>
                          <a:pt x="1029433" y="193015"/>
                        </a:cubicBezTo>
                        <a:lnTo>
                          <a:pt x="1029433" y="1341825"/>
                        </a:lnTo>
                        <a:cubicBezTo>
                          <a:pt x="1029433" y="1444485"/>
                          <a:pt x="946223" y="1527696"/>
                          <a:pt x="843562" y="1527696"/>
                        </a:cubicBezTo>
                        <a:close/>
                      </a:path>
                    </a:pathLst>
                  </a:custGeom>
                  <a:solidFill>
                    <a:srgbClr val="91562F"/>
                  </a:solidFill>
                  <a:ln w="9525" cap="flat">
                    <a:noFill/>
                    <a:prstDash val="solid"/>
                    <a:miter/>
                  </a:ln>
                </p:spPr>
                <p:txBody>
                  <a:bodyPr rtlCol="1" anchor="ctr"/>
                  <a:lstStyle/>
                  <a:p>
                    <a:endParaRPr lang="he-IL"/>
                  </a:p>
                </p:txBody>
              </p:sp>
            </p:grpSp>
            <p:grpSp>
              <p:nvGrpSpPr>
                <p:cNvPr id="100" name="קבוצה 99">
                  <a:extLst>
                    <a:ext uri="{FF2B5EF4-FFF2-40B4-BE49-F238E27FC236}">
                      <a16:creationId xmlns:a16="http://schemas.microsoft.com/office/drawing/2014/main" id="{DECB5F90-BCA0-48A2-8C1B-7334669B93C8}"/>
                    </a:ext>
                  </a:extLst>
                </p:cNvPr>
                <p:cNvGrpSpPr/>
                <p:nvPr/>
              </p:nvGrpSpPr>
              <p:grpSpPr>
                <a:xfrm>
                  <a:off x="5643633" y="4072083"/>
                  <a:ext cx="57679" cy="460475"/>
                  <a:chOff x="5610344" y="4078491"/>
                  <a:chExt cx="122141" cy="515752"/>
                </a:xfrm>
              </p:grpSpPr>
              <p:sp>
                <p:nvSpPr>
                  <p:cNvPr id="82" name="צורה חופשית: צורה 81">
                    <a:extLst>
                      <a:ext uri="{FF2B5EF4-FFF2-40B4-BE49-F238E27FC236}">
                        <a16:creationId xmlns:a16="http://schemas.microsoft.com/office/drawing/2014/main" id="{4BE3863B-D404-4ACD-BDB3-412CDACF2560}"/>
                      </a:ext>
                    </a:extLst>
                  </p:cNvPr>
                  <p:cNvSpPr/>
                  <p:nvPr/>
                </p:nvSpPr>
                <p:spPr>
                  <a:xfrm>
                    <a:off x="5610344" y="4078491"/>
                    <a:ext cx="122141" cy="110831"/>
                  </a:xfrm>
                  <a:custGeom>
                    <a:avLst/>
                    <a:gdLst>
                      <a:gd name="connsiteX0" fmla="*/ 843563 w 1028700"/>
                      <a:gd name="connsiteY0" fmla="*/ 930935 h 933450"/>
                      <a:gd name="connsiteX1" fmla="*/ 193015 w 1028700"/>
                      <a:gd name="connsiteY1" fmla="*/ 930935 h 933450"/>
                      <a:gd name="connsiteX2" fmla="*/ 7144 w 1028700"/>
                      <a:gd name="connsiteY2" fmla="*/ 745065 h 933450"/>
                      <a:gd name="connsiteX3" fmla="*/ 7144 w 1028700"/>
                      <a:gd name="connsiteY3" fmla="*/ 518293 h 933450"/>
                      <a:gd name="connsiteX4" fmla="*/ 518293 w 1028700"/>
                      <a:gd name="connsiteY4" fmla="*/ 7144 h 933450"/>
                      <a:gd name="connsiteX5" fmla="*/ 1029443 w 1028700"/>
                      <a:gd name="connsiteY5" fmla="*/ 518293 h 933450"/>
                      <a:gd name="connsiteX6" fmla="*/ 1029443 w 1028700"/>
                      <a:gd name="connsiteY6" fmla="*/ 745055 h 933450"/>
                      <a:gd name="connsiteX7" fmla="*/ 843563 w 1028700"/>
                      <a:gd name="connsiteY7" fmla="*/ 930935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8700" h="933450">
                        <a:moveTo>
                          <a:pt x="843563" y="930935"/>
                        </a:moveTo>
                        <a:lnTo>
                          <a:pt x="193015" y="930935"/>
                        </a:lnTo>
                        <a:cubicBezTo>
                          <a:pt x="90364" y="930935"/>
                          <a:pt x="7144" y="847715"/>
                          <a:pt x="7144" y="745065"/>
                        </a:cubicBezTo>
                        <a:lnTo>
                          <a:pt x="7144" y="518293"/>
                        </a:lnTo>
                        <a:cubicBezTo>
                          <a:pt x="7144" y="236449"/>
                          <a:pt x="236449" y="7144"/>
                          <a:pt x="518293" y="7144"/>
                        </a:cubicBezTo>
                        <a:cubicBezTo>
                          <a:pt x="800138" y="7144"/>
                          <a:pt x="1029443" y="236449"/>
                          <a:pt x="1029443" y="518293"/>
                        </a:cubicBezTo>
                        <a:lnTo>
                          <a:pt x="1029443" y="745055"/>
                        </a:lnTo>
                        <a:cubicBezTo>
                          <a:pt x="1029443" y="847715"/>
                          <a:pt x="946214" y="930935"/>
                          <a:pt x="843563" y="930935"/>
                        </a:cubicBezTo>
                        <a:close/>
                      </a:path>
                    </a:pathLst>
                  </a:custGeom>
                  <a:solidFill>
                    <a:srgbClr val="91562F"/>
                  </a:solidFill>
                  <a:ln w="9525" cap="flat">
                    <a:noFill/>
                    <a:prstDash val="solid"/>
                    <a:miter/>
                  </a:ln>
                </p:spPr>
                <p:txBody>
                  <a:bodyPr rtlCol="1" anchor="ctr"/>
                  <a:lstStyle/>
                  <a:p>
                    <a:endParaRPr lang="he-IL"/>
                  </a:p>
                </p:txBody>
              </p:sp>
              <p:sp>
                <p:nvSpPr>
                  <p:cNvPr id="83" name="צורה חופשית: צורה 82">
                    <a:extLst>
                      <a:ext uri="{FF2B5EF4-FFF2-40B4-BE49-F238E27FC236}">
                        <a16:creationId xmlns:a16="http://schemas.microsoft.com/office/drawing/2014/main" id="{7F0E84D4-BE8E-4EF5-A73B-E318FAB13678}"/>
                      </a:ext>
                    </a:extLst>
                  </p:cNvPr>
                  <p:cNvSpPr/>
                  <p:nvPr/>
                </p:nvSpPr>
                <p:spPr>
                  <a:xfrm>
                    <a:off x="5610344" y="4412163"/>
                    <a:ext cx="122141" cy="182080"/>
                  </a:xfrm>
                  <a:custGeom>
                    <a:avLst/>
                    <a:gdLst>
                      <a:gd name="connsiteX0" fmla="*/ 843563 w 1028700"/>
                      <a:gd name="connsiteY0" fmla="*/ 1527696 h 1533525"/>
                      <a:gd name="connsiteX1" fmla="*/ 193015 w 1028700"/>
                      <a:gd name="connsiteY1" fmla="*/ 1527696 h 1533525"/>
                      <a:gd name="connsiteX2" fmla="*/ 7144 w 1028700"/>
                      <a:gd name="connsiteY2" fmla="*/ 1341825 h 1533525"/>
                      <a:gd name="connsiteX3" fmla="*/ 7144 w 1028700"/>
                      <a:gd name="connsiteY3" fmla="*/ 193015 h 1533525"/>
                      <a:gd name="connsiteX4" fmla="*/ 193015 w 1028700"/>
                      <a:gd name="connsiteY4" fmla="*/ 7144 h 1533525"/>
                      <a:gd name="connsiteX5" fmla="*/ 843563 w 1028700"/>
                      <a:gd name="connsiteY5" fmla="*/ 7144 h 1533525"/>
                      <a:gd name="connsiteX6" fmla="*/ 1029434 w 1028700"/>
                      <a:gd name="connsiteY6" fmla="*/ 193015 h 1533525"/>
                      <a:gd name="connsiteX7" fmla="*/ 1029434 w 1028700"/>
                      <a:gd name="connsiteY7" fmla="*/ 1341825 h 1533525"/>
                      <a:gd name="connsiteX8" fmla="*/ 843563 w 1028700"/>
                      <a:gd name="connsiteY8" fmla="*/ 1527696 h 153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700" h="1533525">
                        <a:moveTo>
                          <a:pt x="843563" y="1527696"/>
                        </a:moveTo>
                        <a:lnTo>
                          <a:pt x="193015" y="1527696"/>
                        </a:lnTo>
                        <a:cubicBezTo>
                          <a:pt x="90364" y="1527696"/>
                          <a:pt x="7144" y="1444476"/>
                          <a:pt x="7144" y="1341825"/>
                        </a:cubicBezTo>
                        <a:lnTo>
                          <a:pt x="7144" y="193015"/>
                        </a:lnTo>
                        <a:cubicBezTo>
                          <a:pt x="7144" y="90364"/>
                          <a:pt x="90364" y="7144"/>
                          <a:pt x="193015" y="7144"/>
                        </a:cubicBezTo>
                        <a:lnTo>
                          <a:pt x="843563" y="7144"/>
                        </a:lnTo>
                        <a:cubicBezTo>
                          <a:pt x="946214" y="7144"/>
                          <a:pt x="1029434" y="90364"/>
                          <a:pt x="1029434" y="193015"/>
                        </a:cubicBezTo>
                        <a:lnTo>
                          <a:pt x="1029434" y="1341825"/>
                        </a:lnTo>
                        <a:cubicBezTo>
                          <a:pt x="1029443" y="1444485"/>
                          <a:pt x="946214" y="1527696"/>
                          <a:pt x="843563" y="1527696"/>
                        </a:cubicBezTo>
                        <a:close/>
                      </a:path>
                    </a:pathLst>
                  </a:custGeom>
                  <a:solidFill>
                    <a:srgbClr val="91562F"/>
                  </a:solidFill>
                  <a:ln w="9525" cap="flat">
                    <a:noFill/>
                    <a:prstDash val="solid"/>
                    <a:miter/>
                  </a:ln>
                </p:spPr>
                <p:txBody>
                  <a:bodyPr rtlCol="1" anchor="ctr"/>
                  <a:lstStyle/>
                  <a:p>
                    <a:endParaRPr lang="he-IL"/>
                  </a:p>
                </p:txBody>
              </p:sp>
            </p:grpSp>
            <p:sp>
              <p:nvSpPr>
                <p:cNvPr id="85" name="צורה חופשית: צורה 84">
                  <a:extLst>
                    <a:ext uri="{FF2B5EF4-FFF2-40B4-BE49-F238E27FC236}">
                      <a16:creationId xmlns:a16="http://schemas.microsoft.com/office/drawing/2014/main" id="{943668CC-75DC-4A7D-B6C6-7215378CBEFB}"/>
                    </a:ext>
                  </a:extLst>
                </p:cNvPr>
                <p:cNvSpPr/>
                <p:nvPr/>
              </p:nvSpPr>
              <p:spPr>
                <a:xfrm>
                  <a:off x="5533273" y="4144036"/>
                  <a:ext cx="580168" cy="313268"/>
                </a:xfrm>
                <a:custGeom>
                  <a:avLst/>
                  <a:gdLst>
                    <a:gd name="connsiteX0" fmla="*/ 4450242 w 4886325"/>
                    <a:gd name="connsiteY0" fmla="*/ 2637111 h 2638425"/>
                    <a:gd name="connsiteX1" fmla="*/ 440846 w 4886325"/>
                    <a:gd name="connsiteY1" fmla="*/ 2637111 h 2638425"/>
                    <a:gd name="connsiteX2" fmla="*/ 7144 w 4886325"/>
                    <a:gd name="connsiteY2" fmla="*/ 2203409 h 2638425"/>
                    <a:gd name="connsiteX3" fmla="*/ 7144 w 4886325"/>
                    <a:gd name="connsiteY3" fmla="*/ 440846 h 2638425"/>
                    <a:gd name="connsiteX4" fmla="*/ 440846 w 4886325"/>
                    <a:gd name="connsiteY4" fmla="*/ 7144 h 2638425"/>
                    <a:gd name="connsiteX5" fmla="*/ 4450242 w 4886325"/>
                    <a:gd name="connsiteY5" fmla="*/ 7144 h 2638425"/>
                    <a:gd name="connsiteX6" fmla="*/ 4883944 w 4886325"/>
                    <a:gd name="connsiteY6" fmla="*/ 440846 h 2638425"/>
                    <a:gd name="connsiteX7" fmla="*/ 4883944 w 4886325"/>
                    <a:gd name="connsiteY7" fmla="*/ 2203409 h 2638425"/>
                    <a:gd name="connsiteX8" fmla="*/ 4450242 w 4886325"/>
                    <a:gd name="connsiteY8" fmla="*/ 2637111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86325" h="2638425">
                      <a:moveTo>
                        <a:pt x="4450242" y="2637111"/>
                      </a:moveTo>
                      <a:lnTo>
                        <a:pt x="440846" y="2637111"/>
                      </a:lnTo>
                      <a:cubicBezTo>
                        <a:pt x="201701" y="2637111"/>
                        <a:pt x="7144" y="2442553"/>
                        <a:pt x="7144" y="2203409"/>
                      </a:cubicBezTo>
                      <a:lnTo>
                        <a:pt x="7144" y="440846"/>
                      </a:lnTo>
                      <a:cubicBezTo>
                        <a:pt x="7144" y="201701"/>
                        <a:pt x="201701" y="7144"/>
                        <a:pt x="440846" y="7144"/>
                      </a:cubicBezTo>
                      <a:lnTo>
                        <a:pt x="4450242" y="7144"/>
                      </a:lnTo>
                      <a:cubicBezTo>
                        <a:pt x="4689386" y="7144"/>
                        <a:pt x="4883944" y="201701"/>
                        <a:pt x="4883944" y="440846"/>
                      </a:cubicBezTo>
                      <a:lnTo>
                        <a:pt x="4883944" y="2203409"/>
                      </a:lnTo>
                      <a:cubicBezTo>
                        <a:pt x="4883944" y="2442553"/>
                        <a:pt x="4689377" y="2637111"/>
                        <a:pt x="4450242" y="2637111"/>
                      </a:cubicBezTo>
                      <a:close/>
                    </a:path>
                  </a:pathLst>
                </a:custGeom>
                <a:solidFill>
                  <a:srgbClr val="F2C500"/>
                </a:solidFill>
                <a:ln w="9525" cap="flat">
                  <a:noFill/>
                  <a:prstDash val="solid"/>
                  <a:miter/>
                </a:ln>
              </p:spPr>
              <p:txBody>
                <a:bodyPr rtlCol="1" anchor="ctr"/>
                <a:lstStyle/>
                <a:p>
                  <a:endParaRPr lang="he-IL"/>
                </a:p>
              </p:txBody>
            </p:sp>
            <p:sp>
              <p:nvSpPr>
                <p:cNvPr id="89" name="צורה חופשית: צורה 88">
                  <a:extLst>
                    <a:ext uri="{FF2B5EF4-FFF2-40B4-BE49-F238E27FC236}">
                      <a16:creationId xmlns:a16="http://schemas.microsoft.com/office/drawing/2014/main" id="{373E53C0-9E5E-47FD-959D-0706627719FA}"/>
                    </a:ext>
                  </a:extLst>
                </p:cNvPr>
                <p:cNvSpPr/>
                <p:nvPr/>
              </p:nvSpPr>
              <p:spPr>
                <a:xfrm>
                  <a:off x="5598610" y="4261144"/>
                  <a:ext cx="85951" cy="70118"/>
                </a:xfrm>
                <a:custGeom>
                  <a:avLst/>
                  <a:gdLst>
                    <a:gd name="connsiteX0" fmla="*/ 566831 w 723900"/>
                    <a:gd name="connsiteY0" fmla="*/ 544908 h 590550"/>
                    <a:gd name="connsiteX1" fmla="*/ 406668 w 723900"/>
                    <a:gd name="connsiteY1" fmla="*/ 544908 h 590550"/>
                    <a:gd name="connsiteX2" fmla="*/ 365853 w 723900"/>
                    <a:gd name="connsiteY2" fmla="*/ 358846 h 590550"/>
                    <a:gd name="connsiteX3" fmla="*/ 325020 w 723900"/>
                    <a:gd name="connsiteY3" fmla="*/ 544908 h 590550"/>
                    <a:gd name="connsiteX4" fmla="*/ 164876 w 723900"/>
                    <a:gd name="connsiteY4" fmla="*/ 544908 h 590550"/>
                    <a:gd name="connsiteX5" fmla="*/ 8647 w 723900"/>
                    <a:gd name="connsiteY5" fmla="*/ 66029 h 590550"/>
                    <a:gd name="connsiteX6" fmla="*/ 125623 w 723900"/>
                    <a:gd name="connsiteY6" fmla="*/ 29919 h 590550"/>
                    <a:gd name="connsiteX7" fmla="*/ 244952 w 723900"/>
                    <a:gd name="connsiteY7" fmla="*/ 432656 h 590550"/>
                    <a:gd name="connsiteX8" fmla="*/ 306970 w 723900"/>
                    <a:gd name="connsiteY8" fmla="*/ 167308 h 590550"/>
                    <a:gd name="connsiteX9" fmla="*/ 424727 w 723900"/>
                    <a:gd name="connsiteY9" fmla="*/ 167308 h 590550"/>
                    <a:gd name="connsiteX10" fmla="*/ 486745 w 723900"/>
                    <a:gd name="connsiteY10" fmla="*/ 432656 h 590550"/>
                    <a:gd name="connsiteX11" fmla="*/ 606074 w 723900"/>
                    <a:gd name="connsiteY11" fmla="*/ 29919 h 590550"/>
                    <a:gd name="connsiteX12" fmla="*/ 723050 w 723900"/>
                    <a:gd name="connsiteY12" fmla="*/ 66029 h 590550"/>
                    <a:gd name="connsiteX13" fmla="*/ 566831 w 723900"/>
                    <a:gd name="connsiteY13" fmla="*/ 544908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900" h="590550">
                      <a:moveTo>
                        <a:pt x="566831" y="544908"/>
                      </a:moveTo>
                      <a:cubicBezTo>
                        <a:pt x="547438" y="601439"/>
                        <a:pt x="418631" y="597209"/>
                        <a:pt x="406668" y="544908"/>
                      </a:cubicBezTo>
                      <a:lnTo>
                        <a:pt x="365853" y="358846"/>
                      </a:lnTo>
                      <a:lnTo>
                        <a:pt x="325020" y="544908"/>
                      </a:lnTo>
                      <a:cubicBezTo>
                        <a:pt x="312885" y="597952"/>
                        <a:pt x="182383" y="600667"/>
                        <a:pt x="164876" y="544908"/>
                      </a:cubicBezTo>
                      <a:lnTo>
                        <a:pt x="8647" y="66029"/>
                      </a:lnTo>
                      <a:cubicBezTo>
                        <a:pt x="-7527" y="17632"/>
                        <a:pt x="111860" y="-18191"/>
                        <a:pt x="125623" y="29919"/>
                      </a:cubicBezTo>
                      <a:lnTo>
                        <a:pt x="244952" y="432656"/>
                      </a:lnTo>
                      <a:lnTo>
                        <a:pt x="306970" y="167308"/>
                      </a:lnTo>
                      <a:cubicBezTo>
                        <a:pt x="316476" y="124512"/>
                        <a:pt x="415231" y="124541"/>
                        <a:pt x="424727" y="167308"/>
                      </a:cubicBezTo>
                      <a:lnTo>
                        <a:pt x="486745" y="432656"/>
                      </a:lnTo>
                      <a:lnTo>
                        <a:pt x="606074" y="29919"/>
                      </a:lnTo>
                      <a:cubicBezTo>
                        <a:pt x="619780" y="-18086"/>
                        <a:pt x="739043" y="17442"/>
                        <a:pt x="723050" y="66029"/>
                      </a:cubicBezTo>
                      <a:lnTo>
                        <a:pt x="566831" y="544908"/>
                      </a:lnTo>
                      <a:close/>
                    </a:path>
                  </a:pathLst>
                </a:custGeom>
                <a:solidFill>
                  <a:srgbClr val="808285"/>
                </a:solidFill>
                <a:ln w="9525" cap="flat">
                  <a:noFill/>
                  <a:prstDash val="solid"/>
                  <a:miter/>
                </a:ln>
              </p:spPr>
              <p:txBody>
                <a:bodyPr rtlCol="1" anchor="ctr"/>
                <a:lstStyle/>
                <a:p>
                  <a:endParaRPr lang="he-IL"/>
                </a:p>
              </p:txBody>
            </p:sp>
            <p:sp>
              <p:nvSpPr>
                <p:cNvPr id="90" name="צורה חופשית: צורה 89">
                  <a:extLst>
                    <a:ext uri="{FF2B5EF4-FFF2-40B4-BE49-F238E27FC236}">
                      <a16:creationId xmlns:a16="http://schemas.microsoft.com/office/drawing/2014/main" id="{35A0B366-C8C4-49EB-A3B0-C12C80FDE94D}"/>
                    </a:ext>
                  </a:extLst>
                </p:cNvPr>
                <p:cNvSpPr/>
                <p:nvPr/>
              </p:nvSpPr>
              <p:spPr>
                <a:xfrm>
                  <a:off x="5696575" y="4261144"/>
                  <a:ext cx="45237" cy="68987"/>
                </a:xfrm>
                <a:custGeom>
                  <a:avLst/>
                  <a:gdLst>
                    <a:gd name="connsiteX0" fmla="*/ 129616 w 381000"/>
                    <a:gd name="connsiteY0" fmla="*/ 246583 h 581025"/>
                    <a:gd name="connsiteX1" fmla="*/ 247374 w 381000"/>
                    <a:gd name="connsiteY1" fmla="*/ 246583 h 581025"/>
                    <a:gd name="connsiteX2" fmla="*/ 247374 w 381000"/>
                    <a:gd name="connsiteY2" fmla="*/ 340795 h 581025"/>
                    <a:gd name="connsiteX3" fmla="*/ 129616 w 381000"/>
                    <a:gd name="connsiteY3" fmla="*/ 340795 h 581025"/>
                    <a:gd name="connsiteX4" fmla="*/ 129616 w 381000"/>
                    <a:gd name="connsiteY4" fmla="*/ 474250 h 581025"/>
                    <a:gd name="connsiteX5" fmla="*/ 340014 w 381000"/>
                    <a:gd name="connsiteY5" fmla="*/ 474250 h 581025"/>
                    <a:gd name="connsiteX6" fmla="*/ 340014 w 381000"/>
                    <a:gd name="connsiteY6" fmla="*/ 581015 h 581025"/>
                    <a:gd name="connsiteX7" fmla="*/ 60541 w 381000"/>
                    <a:gd name="connsiteY7" fmla="*/ 581015 h 581025"/>
                    <a:gd name="connsiteX8" fmla="*/ 7144 w 381000"/>
                    <a:gd name="connsiteY8" fmla="*/ 543335 h 581025"/>
                    <a:gd name="connsiteX9" fmla="*/ 7144 w 381000"/>
                    <a:gd name="connsiteY9" fmla="*/ 44825 h 581025"/>
                    <a:gd name="connsiteX10" fmla="*/ 60541 w 381000"/>
                    <a:gd name="connsiteY10" fmla="*/ 7144 h 581025"/>
                    <a:gd name="connsiteX11" fmla="*/ 340014 w 381000"/>
                    <a:gd name="connsiteY11" fmla="*/ 7144 h 581025"/>
                    <a:gd name="connsiteX12" fmla="*/ 340014 w 381000"/>
                    <a:gd name="connsiteY12" fmla="*/ 113909 h 581025"/>
                    <a:gd name="connsiteX13" fmla="*/ 129616 w 381000"/>
                    <a:gd name="connsiteY13" fmla="*/ 113909 h 581025"/>
                    <a:gd name="connsiteX14" fmla="*/ 129616 w 381000"/>
                    <a:gd name="connsiteY14" fmla="*/ 246583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00" h="581025">
                      <a:moveTo>
                        <a:pt x="129616" y="246583"/>
                      </a:moveTo>
                      <a:lnTo>
                        <a:pt x="247374" y="246583"/>
                      </a:lnTo>
                      <a:cubicBezTo>
                        <a:pt x="295789" y="246583"/>
                        <a:pt x="297285" y="340795"/>
                        <a:pt x="247374" y="340795"/>
                      </a:cubicBezTo>
                      <a:lnTo>
                        <a:pt x="129616" y="340795"/>
                      </a:lnTo>
                      <a:lnTo>
                        <a:pt x="129616" y="474250"/>
                      </a:lnTo>
                      <a:lnTo>
                        <a:pt x="340014" y="474250"/>
                      </a:lnTo>
                      <a:cubicBezTo>
                        <a:pt x="388553" y="474250"/>
                        <a:pt x="390068" y="581015"/>
                        <a:pt x="340014" y="581015"/>
                      </a:cubicBezTo>
                      <a:lnTo>
                        <a:pt x="60541" y="581015"/>
                      </a:lnTo>
                      <a:cubicBezTo>
                        <a:pt x="33852" y="581015"/>
                        <a:pt x="7144" y="568452"/>
                        <a:pt x="7144" y="543335"/>
                      </a:cubicBezTo>
                      <a:lnTo>
                        <a:pt x="7144" y="44825"/>
                      </a:lnTo>
                      <a:cubicBezTo>
                        <a:pt x="7144" y="19707"/>
                        <a:pt x="33833" y="7144"/>
                        <a:pt x="60541" y="7144"/>
                      </a:cubicBezTo>
                      <a:lnTo>
                        <a:pt x="340014" y="7144"/>
                      </a:lnTo>
                      <a:cubicBezTo>
                        <a:pt x="390096" y="7144"/>
                        <a:pt x="388525" y="113909"/>
                        <a:pt x="340014" y="113909"/>
                      </a:cubicBezTo>
                      <a:lnTo>
                        <a:pt x="129616" y="113909"/>
                      </a:lnTo>
                      <a:lnTo>
                        <a:pt x="129616" y="246583"/>
                      </a:lnTo>
                      <a:close/>
                    </a:path>
                  </a:pathLst>
                </a:custGeom>
                <a:solidFill>
                  <a:srgbClr val="808285"/>
                </a:solidFill>
                <a:ln w="9525" cap="flat">
                  <a:noFill/>
                  <a:prstDash val="solid"/>
                  <a:miter/>
                </a:ln>
              </p:spPr>
              <p:txBody>
                <a:bodyPr rtlCol="1" anchor="ctr"/>
                <a:lstStyle/>
                <a:p>
                  <a:endParaRPr lang="he-IL"/>
                </a:p>
              </p:txBody>
            </p:sp>
            <p:sp>
              <p:nvSpPr>
                <p:cNvPr id="91" name="צורה חופשית: צורה 90">
                  <a:extLst>
                    <a:ext uri="{FF2B5EF4-FFF2-40B4-BE49-F238E27FC236}">
                      <a16:creationId xmlns:a16="http://schemas.microsoft.com/office/drawing/2014/main" id="{61474573-2716-4F2B-8944-3B7B56589D1F}"/>
                    </a:ext>
                  </a:extLst>
                </p:cNvPr>
                <p:cNvSpPr/>
                <p:nvPr/>
              </p:nvSpPr>
              <p:spPr>
                <a:xfrm>
                  <a:off x="5754275" y="4261144"/>
                  <a:ext cx="40714" cy="68987"/>
                </a:xfrm>
                <a:custGeom>
                  <a:avLst/>
                  <a:gdLst>
                    <a:gd name="connsiteX0" fmla="*/ 60541 w 342900"/>
                    <a:gd name="connsiteY0" fmla="*/ 581015 h 581025"/>
                    <a:gd name="connsiteX1" fmla="*/ 7144 w 342900"/>
                    <a:gd name="connsiteY1" fmla="*/ 543335 h 581025"/>
                    <a:gd name="connsiteX2" fmla="*/ 7144 w 342900"/>
                    <a:gd name="connsiteY2" fmla="*/ 44034 h 581025"/>
                    <a:gd name="connsiteX3" fmla="*/ 68370 w 342900"/>
                    <a:gd name="connsiteY3" fmla="*/ 7144 h 581025"/>
                    <a:gd name="connsiteX4" fmla="*/ 129607 w 342900"/>
                    <a:gd name="connsiteY4" fmla="*/ 44034 h 581025"/>
                    <a:gd name="connsiteX5" fmla="*/ 129607 w 342900"/>
                    <a:gd name="connsiteY5" fmla="*/ 474240 h 581025"/>
                    <a:gd name="connsiteX6" fmla="*/ 308591 w 342900"/>
                    <a:gd name="connsiteY6" fmla="*/ 474240 h 581025"/>
                    <a:gd name="connsiteX7" fmla="*/ 308591 w 342900"/>
                    <a:gd name="connsiteY7" fmla="*/ 581006 h 581025"/>
                    <a:gd name="connsiteX8" fmla="*/ 60541 w 342900"/>
                    <a:gd name="connsiteY8" fmla="*/ 581006 h 581025"/>
                    <a:gd name="connsiteX9" fmla="*/ 60541 w 342900"/>
                    <a:gd name="connsiteY9" fmla="*/ 58101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 h="581025">
                      <a:moveTo>
                        <a:pt x="60541" y="581015"/>
                      </a:moveTo>
                      <a:cubicBezTo>
                        <a:pt x="33852" y="581015"/>
                        <a:pt x="7144" y="568452"/>
                        <a:pt x="7144" y="543335"/>
                      </a:cubicBezTo>
                      <a:lnTo>
                        <a:pt x="7144" y="44034"/>
                      </a:lnTo>
                      <a:cubicBezTo>
                        <a:pt x="7144" y="18126"/>
                        <a:pt x="37767" y="7144"/>
                        <a:pt x="68370" y="7144"/>
                      </a:cubicBezTo>
                      <a:cubicBezTo>
                        <a:pt x="99003" y="7144"/>
                        <a:pt x="129607" y="18136"/>
                        <a:pt x="129607" y="44034"/>
                      </a:cubicBezTo>
                      <a:lnTo>
                        <a:pt x="129607" y="474240"/>
                      </a:lnTo>
                      <a:lnTo>
                        <a:pt x="308591" y="474240"/>
                      </a:lnTo>
                      <a:cubicBezTo>
                        <a:pt x="355702" y="474240"/>
                        <a:pt x="355702" y="581006"/>
                        <a:pt x="308591" y="581006"/>
                      </a:cubicBezTo>
                      <a:lnTo>
                        <a:pt x="60541" y="581006"/>
                      </a:lnTo>
                      <a:lnTo>
                        <a:pt x="60541" y="581015"/>
                      </a:lnTo>
                      <a:close/>
                    </a:path>
                  </a:pathLst>
                </a:custGeom>
                <a:solidFill>
                  <a:srgbClr val="808285"/>
                </a:solidFill>
                <a:ln w="9525" cap="flat">
                  <a:noFill/>
                  <a:prstDash val="solid"/>
                  <a:miter/>
                </a:ln>
              </p:spPr>
              <p:txBody>
                <a:bodyPr rtlCol="1" anchor="ctr"/>
                <a:lstStyle/>
                <a:p>
                  <a:endParaRPr lang="he-IL"/>
                </a:p>
              </p:txBody>
            </p:sp>
            <p:sp>
              <p:nvSpPr>
                <p:cNvPr id="92" name="צורה חופשית: צורה 91">
                  <a:extLst>
                    <a:ext uri="{FF2B5EF4-FFF2-40B4-BE49-F238E27FC236}">
                      <a16:creationId xmlns:a16="http://schemas.microsoft.com/office/drawing/2014/main" id="{DB70F574-ADDC-4263-97AC-09DF2D377DA8}"/>
                    </a:ext>
                  </a:extLst>
                </p:cNvPr>
                <p:cNvSpPr/>
                <p:nvPr/>
              </p:nvSpPr>
              <p:spPr>
                <a:xfrm>
                  <a:off x="5805828" y="4260894"/>
                  <a:ext cx="46368" cy="70118"/>
                </a:xfrm>
                <a:custGeom>
                  <a:avLst/>
                  <a:gdLst>
                    <a:gd name="connsiteX0" fmla="*/ 200263 w 390525"/>
                    <a:gd name="connsiteY0" fmla="*/ 116015 h 590550"/>
                    <a:gd name="connsiteX1" fmla="*/ 129607 w 390525"/>
                    <a:gd name="connsiteY1" fmla="*/ 194529 h 590550"/>
                    <a:gd name="connsiteX2" fmla="*/ 129607 w 390525"/>
                    <a:gd name="connsiteY2" fmla="*/ 402574 h 590550"/>
                    <a:gd name="connsiteX3" fmla="*/ 201044 w 390525"/>
                    <a:gd name="connsiteY3" fmla="*/ 481070 h 590550"/>
                    <a:gd name="connsiteX4" fmla="*/ 270129 w 390525"/>
                    <a:gd name="connsiteY4" fmla="*/ 402574 h 590550"/>
                    <a:gd name="connsiteX5" fmla="*/ 330584 w 390525"/>
                    <a:gd name="connsiteY5" fmla="*/ 365674 h 590550"/>
                    <a:gd name="connsiteX6" fmla="*/ 392601 w 390525"/>
                    <a:gd name="connsiteY6" fmla="*/ 423777 h 590550"/>
                    <a:gd name="connsiteX7" fmla="*/ 7144 w 390525"/>
                    <a:gd name="connsiteY7" fmla="*/ 402574 h 590550"/>
                    <a:gd name="connsiteX8" fmla="*/ 7144 w 390525"/>
                    <a:gd name="connsiteY8" fmla="*/ 194529 h 590550"/>
                    <a:gd name="connsiteX9" fmla="*/ 392601 w 390525"/>
                    <a:gd name="connsiteY9" fmla="*/ 165487 h 590550"/>
                    <a:gd name="connsiteX10" fmla="*/ 331375 w 390525"/>
                    <a:gd name="connsiteY10" fmla="*/ 223580 h 590550"/>
                    <a:gd name="connsiteX11" fmla="*/ 270138 w 390525"/>
                    <a:gd name="connsiteY11" fmla="*/ 186680 h 590550"/>
                    <a:gd name="connsiteX12" fmla="*/ 200263 w 390525"/>
                    <a:gd name="connsiteY12" fmla="*/ 11601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525" h="590550">
                      <a:moveTo>
                        <a:pt x="200263" y="116015"/>
                      </a:moveTo>
                      <a:cubicBezTo>
                        <a:pt x="155515" y="116015"/>
                        <a:pt x="129607" y="141132"/>
                        <a:pt x="129607" y="194529"/>
                      </a:cubicBezTo>
                      <a:lnTo>
                        <a:pt x="129607" y="402574"/>
                      </a:lnTo>
                      <a:cubicBezTo>
                        <a:pt x="129607" y="455952"/>
                        <a:pt x="155515" y="481070"/>
                        <a:pt x="201044" y="481070"/>
                      </a:cubicBezTo>
                      <a:cubicBezTo>
                        <a:pt x="263843" y="481070"/>
                        <a:pt x="267786" y="433178"/>
                        <a:pt x="270129" y="402574"/>
                      </a:cubicBezTo>
                      <a:cubicBezTo>
                        <a:pt x="272482" y="373532"/>
                        <a:pt x="299190" y="365674"/>
                        <a:pt x="330584" y="365674"/>
                      </a:cubicBezTo>
                      <a:cubicBezTo>
                        <a:pt x="372980" y="365674"/>
                        <a:pt x="392601" y="376666"/>
                        <a:pt x="392601" y="423777"/>
                      </a:cubicBezTo>
                      <a:cubicBezTo>
                        <a:pt x="392601" y="631184"/>
                        <a:pt x="7144" y="666645"/>
                        <a:pt x="7144" y="402574"/>
                      </a:cubicBezTo>
                      <a:lnTo>
                        <a:pt x="7144" y="194529"/>
                      </a:lnTo>
                      <a:cubicBezTo>
                        <a:pt x="7144" y="-70104"/>
                        <a:pt x="392601" y="-30794"/>
                        <a:pt x="392601" y="165487"/>
                      </a:cubicBezTo>
                      <a:cubicBezTo>
                        <a:pt x="392601" y="212588"/>
                        <a:pt x="372971" y="223580"/>
                        <a:pt x="331375" y="223580"/>
                      </a:cubicBezTo>
                      <a:cubicBezTo>
                        <a:pt x="298399" y="223580"/>
                        <a:pt x="271701" y="214941"/>
                        <a:pt x="270138" y="186680"/>
                      </a:cubicBezTo>
                      <a:cubicBezTo>
                        <a:pt x="269329" y="166259"/>
                        <a:pt x="266986" y="116015"/>
                        <a:pt x="200263" y="116015"/>
                      </a:cubicBezTo>
                      <a:close/>
                    </a:path>
                  </a:pathLst>
                </a:custGeom>
                <a:solidFill>
                  <a:srgbClr val="808285"/>
                </a:solidFill>
                <a:ln w="9525" cap="flat">
                  <a:noFill/>
                  <a:prstDash val="solid"/>
                  <a:miter/>
                </a:ln>
              </p:spPr>
              <p:txBody>
                <a:bodyPr rtlCol="1" anchor="ctr"/>
                <a:lstStyle/>
                <a:p>
                  <a:endParaRPr lang="he-IL"/>
                </a:p>
              </p:txBody>
            </p:sp>
            <p:sp>
              <p:nvSpPr>
                <p:cNvPr id="93" name="צורה חופשית: צורה 92">
                  <a:extLst>
                    <a:ext uri="{FF2B5EF4-FFF2-40B4-BE49-F238E27FC236}">
                      <a16:creationId xmlns:a16="http://schemas.microsoft.com/office/drawing/2014/main" id="{466925BF-E114-4900-8017-A7634F2F50F3}"/>
                    </a:ext>
                  </a:extLst>
                </p:cNvPr>
                <p:cNvSpPr/>
                <p:nvPr/>
              </p:nvSpPr>
              <p:spPr>
                <a:xfrm>
                  <a:off x="5865673" y="4261143"/>
                  <a:ext cx="46368" cy="70118"/>
                </a:xfrm>
                <a:custGeom>
                  <a:avLst/>
                  <a:gdLst>
                    <a:gd name="connsiteX0" fmla="*/ 7144 w 390525"/>
                    <a:gd name="connsiteY0" fmla="*/ 400469 h 590550"/>
                    <a:gd name="connsiteX1" fmla="*/ 7144 w 390525"/>
                    <a:gd name="connsiteY1" fmla="*/ 192424 h 590550"/>
                    <a:gd name="connsiteX2" fmla="*/ 199501 w 390525"/>
                    <a:gd name="connsiteY2" fmla="*/ 7144 h 590550"/>
                    <a:gd name="connsiteX3" fmla="*/ 392621 w 390525"/>
                    <a:gd name="connsiteY3" fmla="*/ 192424 h 590550"/>
                    <a:gd name="connsiteX4" fmla="*/ 392621 w 390525"/>
                    <a:gd name="connsiteY4" fmla="*/ 400469 h 590550"/>
                    <a:gd name="connsiteX5" fmla="*/ 199501 w 390525"/>
                    <a:gd name="connsiteY5" fmla="*/ 585749 h 590550"/>
                    <a:gd name="connsiteX6" fmla="*/ 7144 w 390525"/>
                    <a:gd name="connsiteY6" fmla="*/ 400469 h 590550"/>
                    <a:gd name="connsiteX7" fmla="*/ 270120 w 390525"/>
                    <a:gd name="connsiteY7" fmla="*/ 192434 h 590550"/>
                    <a:gd name="connsiteX8" fmla="*/ 199473 w 390525"/>
                    <a:gd name="connsiteY8" fmla="*/ 113919 h 590550"/>
                    <a:gd name="connsiteX9" fmla="*/ 129597 w 390525"/>
                    <a:gd name="connsiteY9" fmla="*/ 192434 h 590550"/>
                    <a:gd name="connsiteX10" fmla="*/ 129597 w 390525"/>
                    <a:gd name="connsiteY10" fmla="*/ 400479 h 590550"/>
                    <a:gd name="connsiteX11" fmla="*/ 199473 w 390525"/>
                    <a:gd name="connsiteY11" fmla="*/ 478974 h 590550"/>
                    <a:gd name="connsiteX12" fmla="*/ 270120 w 390525"/>
                    <a:gd name="connsiteY12" fmla="*/ 400479 h 590550"/>
                    <a:gd name="connsiteX13" fmla="*/ 270120 w 390525"/>
                    <a:gd name="connsiteY13" fmla="*/ 192434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0525" h="590550">
                      <a:moveTo>
                        <a:pt x="7144" y="400469"/>
                      </a:moveTo>
                      <a:lnTo>
                        <a:pt x="7144" y="192424"/>
                      </a:lnTo>
                      <a:cubicBezTo>
                        <a:pt x="7144" y="57398"/>
                        <a:pt x="91145" y="7144"/>
                        <a:pt x="199501" y="7144"/>
                      </a:cubicBezTo>
                      <a:cubicBezTo>
                        <a:pt x="307829" y="7144"/>
                        <a:pt x="392621" y="57388"/>
                        <a:pt x="392621" y="192424"/>
                      </a:cubicBezTo>
                      <a:lnTo>
                        <a:pt x="392621" y="400469"/>
                      </a:lnTo>
                      <a:cubicBezTo>
                        <a:pt x="392621" y="535496"/>
                        <a:pt x="307829" y="585749"/>
                        <a:pt x="199501" y="585749"/>
                      </a:cubicBezTo>
                      <a:cubicBezTo>
                        <a:pt x="91145" y="585740"/>
                        <a:pt x="7144" y="535505"/>
                        <a:pt x="7144" y="400469"/>
                      </a:cubicBezTo>
                      <a:close/>
                      <a:moveTo>
                        <a:pt x="270120" y="192434"/>
                      </a:moveTo>
                      <a:cubicBezTo>
                        <a:pt x="270120" y="138255"/>
                        <a:pt x="243440" y="113919"/>
                        <a:pt x="199473" y="113919"/>
                      </a:cubicBezTo>
                      <a:cubicBezTo>
                        <a:pt x="155505" y="113919"/>
                        <a:pt x="129597" y="138255"/>
                        <a:pt x="129597" y="192434"/>
                      </a:cubicBezTo>
                      <a:lnTo>
                        <a:pt x="129597" y="400479"/>
                      </a:lnTo>
                      <a:cubicBezTo>
                        <a:pt x="129597" y="454638"/>
                        <a:pt x="155505" y="478974"/>
                        <a:pt x="199473" y="478974"/>
                      </a:cubicBezTo>
                      <a:cubicBezTo>
                        <a:pt x="243440" y="478974"/>
                        <a:pt x="270120" y="454638"/>
                        <a:pt x="270120" y="400479"/>
                      </a:cubicBezTo>
                      <a:lnTo>
                        <a:pt x="270120" y="192434"/>
                      </a:lnTo>
                      <a:close/>
                    </a:path>
                  </a:pathLst>
                </a:custGeom>
                <a:solidFill>
                  <a:srgbClr val="808285"/>
                </a:solidFill>
                <a:ln w="9525" cap="flat">
                  <a:noFill/>
                  <a:prstDash val="solid"/>
                  <a:miter/>
                </a:ln>
              </p:spPr>
              <p:txBody>
                <a:bodyPr rtlCol="1" anchor="ctr"/>
                <a:lstStyle/>
                <a:p>
                  <a:endParaRPr lang="he-IL"/>
                </a:p>
              </p:txBody>
            </p:sp>
            <p:sp>
              <p:nvSpPr>
                <p:cNvPr id="94" name="צורה חופשית: צורה 93">
                  <a:extLst>
                    <a:ext uri="{FF2B5EF4-FFF2-40B4-BE49-F238E27FC236}">
                      <a16:creationId xmlns:a16="http://schemas.microsoft.com/office/drawing/2014/main" id="{F89BD4FC-93C7-41EE-BB02-13AF78CC3DBF}"/>
                    </a:ext>
                  </a:extLst>
                </p:cNvPr>
                <p:cNvSpPr/>
                <p:nvPr/>
              </p:nvSpPr>
              <p:spPr>
                <a:xfrm>
                  <a:off x="5928223" y="4261146"/>
                  <a:ext cx="57678" cy="68987"/>
                </a:xfrm>
                <a:custGeom>
                  <a:avLst/>
                  <a:gdLst>
                    <a:gd name="connsiteX0" fmla="*/ 283473 w 485775"/>
                    <a:gd name="connsiteY0" fmla="*/ 377685 h 581025"/>
                    <a:gd name="connsiteX1" fmla="*/ 204197 w 485775"/>
                    <a:gd name="connsiteY1" fmla="*/ 377685 h 581025"/>
                    <a:gd name="connsiteX2" fmla="*/ 129626 w 485775"/>
                    <a:gd name="connsiteY2" fmla="*/ 241078 h 581025"/>
                    <a:gd name="connsiteX3" fmla="*/ 129626 w 485775"/>
                    <a:gd name="connsiteY3" fmla="*/ 543335 h 581025"/>
                    <a:gd name="connsiteX4" fmla="*/ 7144 w 485775"/>
                    <a:gd name="connsiteY4" fmla="*/ 543335 h 581025"/>
                    <a:gd name="connsiteX5" fmla="*/ 7144 w 485775"/>
                    <a:gd name="connsiteY5" fmla="*/ 68370 h 581025"/>
                    <a:gd name="connsiteX6" fmla="*/ 68380 w 485775"/>
                    <a:gd name="connsiteY6" fmla="*/ 7144 h 581025"/>
                    <a:gd name="connsiteX7" fmla="*/ 163363 w 485775"/>
                    <a:gd name="connsiteY7" fmla="*/ 68370 h 581025"/>
                    <a:gd name="connsiteX8" fmla="*/ 244230 w 485775"/>
                    <a:gd name="connsiteY8" fmla="*/ 209683 h 581025"/>
                    <a:gd name="connsiteX9" fmla="*/ 325088 w 485775"/>
                    <a:gd name="connsiteY9" fmla="*/ 68370 h 581025"/>
                    <a:gd name="connsiteX10" fmla="*/ 420081 w 485775"/>
                    <a:gd name="connsiteY10" fmla="*/ 7144 h 581025"/>
                    <a:gd name="connsiteX11" fmla="*/ 481308 w 485775"/>
                    <a:gd name="connsiteY11" fmla="*/ 68370 h 581025"/>
                    <a:gd name="connsiteX12" fmla="*/ 481308 w 485775"/>
                    <a:gd name="connsiteY12" fmla="*/ 543335 h 581025"/>
                    <a:gd name="connsiteX13" fmla="*/ 358826 w 485775"/>
                    <a:gd name="connsiteY13" fmla="*/ 543335 h 581025"/>
                    <a:gd name="connsiteX14" fmla="*/ 358826 w 485775"/>
                    <a:gd name="connsiteY14" fmla="*/ 248936 h 581025"/>
                    <a:gd name="connsiteX15" fmla="*/ 283473 w 485775"/>
                    <a:gd name="connsiteY15" fmla="*/ 37768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775" h="581025">
                      <a:moveTo>
                        <a:pt x="283473" y="377685"/>
                      </a:moveTo>
                      <a:cubicBezTo>
                        <a:pt x="265938" y="407365"/>
                        <a:pt x="220675" y="409308"/>
                        <a:pt x="204197" y="377685"/>
                      </a:cubicBezTo>
                      <a:lnTo>
                        <a:pt x="129626" y="241078"/>
                      </a:lnTo>
                      <a:lnTo>
                        <a:pt x="129626" y="543335"/>
                      </a:lnTo>
                      <a:cubicBezTo>
                        <a:pt x="129626" y="593579"/>
                        <a:pt x="7144" y="593579"/>
                        <a:pt x="7144" y="543335"/>
                      </a:cubicBezTo>
                      <a:lnTo>
                        <a:pt x="7144" y="68370"/>
                      </a:lnTo>
                      <a:cubicBezTo>
                        <a:pt x="7144" y="23622"/>
                        <a:pt x="37767" y="7144"/>
                        <a:pt x="68380" y="7144"/>
                      </a:cubicBezTo>
                      <a:cubicBezTo>
                        <a:pt x="112328" y="7144"/>
                        <a:pt x="131178" y="11849"/>
                        <a:pt x="163363" y="68370"/>
                      </a:cubicBezTo>
                      <a:lnTo>
                        <a:pt x="244230" y="209683"/>
                      </a:lnTo>
                      <a:lnTo>
                        <a:pt x="325088" y="68370"/>
                      </a:lnTo>
                      <a:cubicBezTo>
                        <a:pt x="357283" y="11840"/>
                        <a:pt x="376104" y="7144"/>
                        <a:pt x="420081" y="7144"/>
                      </a:cubicBezTo>
                      <a:cubicBezTo>
                        <a:pt x="451466" y="7144"/>
                        <a:pt x="481308" y="23622"/>
                        <a:pt x="481308" y="68370"/>
                      </a:cubicBezTo>
                      <a:lnTo>
                        <a:pt x="481308" y="543335"/>
                      </a:lnTo>
                      <a:cubicBezTo>
                        <a:pt x="481308" y="593579"/>
                        <a:pt x="358826" y="593579"/>
                        <a:pt x="358826" y="543335"/>
                      </a:cubicBezTo>
                      <a:lnTo>
                        <a:pt x="358826" y="248936"/>
                      </a:lnTo>
                      <a:lnTo>
                        <a:pt x="283473" y="377685"/>
                      </a:lnTo>
                      <a:close/>
                    </a:path>
                  </a:pathLst>
                </a:custGeom>
                <a:solidFill>
                  <a:srgbClr val="808285"/>
                </a:solidFill>
                <a:ln w="9525" cap="flat">
                  <a:noFill/>
                  <a:prstDash val="solid"/>
                  <a:miter/>
                </a:ln>
              </p:spPr>
              <p:txBody>
                <a:bodyPr rtlCol="1" anchor="ctr"/>
                <a:lstStyle/>
                <a:p>
                  <a:endParaRPr lang="he-IL"/>
                </a:p>
              </p:txBody>
            </p:sp>
            <p:sp>
              <p:nvSpPr>
                <p:cNvPr id="95" name="צורה חופשית: צורה 94">
                  <a:extLst>
                    <a:ext uri="{FF2B5EF4-FFF2-40B4-BE49-F238E27FC236}">
                      <a16:creationId xmlns:a16="http://schemas.microsoft.com/office/drawing/2014/main" id="{74827A7B-12EC-4548-9A17-2DC5556034E4}"/>
                    </a:ext>
                  </a:extLst>
                </p:cNvPr>
                <p:cNvSpPr/>
                <p:nvPr/>
              </p:nvSpPr>
              <p:spPr>
                <a:xfrm>
                  <a:off x="6002050" y="4261144"/>
                  <a:ext cx="45237" cy="68987"/>
                </a:xfrm>
                <a:custGeom>
                  <a:avLst/>
                  <a:gdLst>
                    <a:gd name="connsiteX0" fmla="*/ 129616 w 381000"/>
                    <a:gd name="connsiteY0" fmla="*/ 246583 h 581025"/>
                    <a:gd name="connsiteX1" fmla="*/ 247374 w 381000"/>
                    <a:gd name="connsiteY1" fmla="*/ 246583 h 581025"/>
                    <a:gd name="connsiteX2" fmla="*/ 247374 w 381000"/>
                    <a:gd name="connsiteY2" fmla="*/ 340795 h 581025"/>
                    <a:gd name="connsiteX3" fmla="*/ 129616 w 381000"/>
                    <a:gd name="connsiteY3" fmla="*/ 340795 h 581025"/>
                    <a:gd name="connsiteX4" fmla="*/ 129616 w 381000"/>
                    <a:gd name="connsiteY4" fmla="*/ 474250 h 581025"/>
                    <a:gd name="connsiteX5" fmla="*/ 340014 w 381000"/>
                    <a:gd name="connsiteY5" fmla="*/ 474250 h 581025"/>
                    <a:gd name="connsiteX6" fmla="*/ 340014 w 381000"/>
                    <a:gd name="connsiteY6" fmla="*/ 581015 h 581025"/>
                    <a:gd name="connsiteX7" fmla="*/ 60541 w 381000"/>
                    <a:gd name="connsiteY7" fmla="*/ 581015 h 581025"/>
                    <a:gd name="connsiteX8" fmla="*/ 7144 w 381000"/>
                    <a:gd name="connsiteY8" fmla="*/ 543335 h 581025"/>
                    <a:gd name="connsiteX9" fmla="*/ 7144 w 381000"/>
                    <a:gd name="connsiteY9" fmla="*/ 44825 h 581025"/>
                    <a:gd name="connsiteX10" fmla="*/ 60541 w 381000"/>
                    <a:gd name="connsiteY10" fmla="*/ 7144 h 581025"/>
                    <a:gd name="connsiteX11" fmla="*/ 340014 w 381000"/>
                    <a:gd name="connsiteY11" fmla="*/ 7144 h 581025"/>
                    <a:gd name="connsiteX12" fmla="*/ 340014 w 381000"/>
                    <a:gd name="connsiteY12" fmla="*/ 113909 h 581025"/>
                    <a:gd name="connsiteX13" fmla="*/ 129616 w 381000"/>
                    <a:gd name="connsiteY13" fmla="*/ 113909 h 581025"/>
                    <a:gd name="connsiteX14" fmla="*/ 129616 w 381000"/>
                    <a:gd name="connsiteY14" fmla="*/ 246583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00" h="581025">
                      <a:moveTo>
                        <a:pt x="129616" y="246583"/>
                      </a:moveTo>
                      <a:lnTo>
                        <a:pt x="247374" y="246583"/>
                      </a:lnTo>
                      <a:cubicBezTo>
                        <a:pt x="295789" y="246583"/>
                        <a:pt x="297285" y="340795"/>
                        <a:pt x="247374" y="340795"/>
                      </a:cubicBezTo>
                      <a:lnTo>
                        <a:pt x="129616" y="340795"/>
                      </a:lnTo>
                      <a:lnTo>
                        <a:pt x="129616" y="474250"/>
                      </a:lnTo>
                      <a:lnTo>
                        <a:pt x="340014" y="474250"/>
                      </a:lnTo>
                      <a:cubicBezTo>
                        <a:pt x="388553" y="474250"/>
                        <a:pt x="390058" y="581015"/>
                        <a:pt x="340014" y="581015"/>
                      </a:cubicBezTo>
                      <a:lnTo>
                        <a:pt x="60541" y="581015"/>
                      </a:lnTo>
                      <a:cubicBezTo>
                        <a:pt x="33852" y="581015"/>
                        <a:pt x="7144" y="568452"/>
                        <a:pt x="7144" y="543335"/>
                      </a:cubicBezTo>
                      <a:lnTo>
                        <a:pt x="7144" y="44825"/>
                      </a:lnTo>
                      <a:cubicBezTo>
                        <a:pt x="7144" y="19707"/>
                        <a:pt x="33833" y="7144"/>
                        <a:pt x="60541" y="7144"/>
                      </a:cubicBezTo>
                      <a:lnTo>
                        <a:pt x="340014" y="7144"/>
                      </a:lnTo>
                      <a:cubicBezTo>
                        <a:pt x="390077" y="7144"/>
                        <a:pt x="388534" y="113909"/>
                        <a:pt x="340014" y="113909"/>
                      </a:cubicBezTo>
                      <a:lnTo>
                        <a:pt x="129616" y="113909"/>
                      </a:lnTo>
                      <a:lnTo>
                        <a:pt x="129616" y="246583"/>
                      </a:lnTo>
                      <a:close/>
                    </a:path>
                  </a:pathLst>
                </a:custGeom>
                <a:solidFill>
                  <a:srgbClr val="808285"/>
                </a:solidFill>
                <a:ln w="9525" cap="flat">
                  <a:noFill/>
                  <a:prstDash val="solid"/>
                  <a:miter/>
                </a:ln>
              </p:spPr>
              <p:txBody>
                <a:bodyPr rtlCol="1" anchor="ctr"/>
                <a:lstStyle/>
                <a:p>
                  <a:endParaRPr lang="he-IL"/>
                </a:p>
              </p:txBody>
            </p:sp>
            <p:sp>
              <p:nvSpPr>
                <p:cNvPr id="96" name="צורה חופשית: צורה 95">
                  <a:extLst>
                    <a:ext uri="{FF2B5EF4-FFF2-40B4-BE49-F238E27FC236}">
                      <a16:creationId xmlns:a16="http://schemas.microsoft.com/office/drawing/2014/main" id="{47CE9AEA-60B6-4C2E-89A3-F5FFEFBE2E12}"/>
                    </a:ext>
                  </a:extLst>
                </p:cNvPr>
                <p:cNvSpPr/>
                <p:nvPr/>
              </p:nvSpPr>
              <p:spPr>
                <a:xfrm>
                  <a:off x="5822790" y="4260889"/>
                  <a:ext cx="29404" cy="70118"/>
                </a:xfrm>
                <a:custGeom>
                  <a:avLst/>
                  <a:gdLst>
                    <a:gd name="connsiteX0" fmla="*/ 187690 w 247650"/>
                    <a:gd name="connsiteY0" fmla="*/ 365736 h 590550"/>
                    <a:gd name="connsiteX1" fmla="*/ 127216 w 247650"/>
                    <a:gd name="connsiteY1" fmla="*/ 402665 h 590550"/>
                    <a:gd name="connsiteX2" fmla="*/ 58198 w 247650"/>
                    <a:gd name="connsiteY2" fmla="*/ 481103 h 590550"/>
                    <a:gd name="connsiteX3" fmla="*/ 7144 w 247650"/>
                    <a:gd name="connsiteY3" fmla="*/ 463510 h 590550"/>
                    <a:gd name="connsiteX4" fmla="*/ 7144 w 247650"/>
                    <a:gd name="connsiteY4" fmla="*/ 585564 h 590550"/>
                    <a:gd name="connsiteX5" fmla="*/ 249765 w 247650"/>
                    <a:gd name="connsiteY5" fmla="*/ 423858 h 590550"/>
                    <a:gd name="connsiteX6" fmla="*/ 187690 w 247650"/>
                    <a:gd name="connsiteY6" fmla="*/ 365736 h 590550"/>
                    <a:gd name="connsiteX7" fmla="*/ 7144 w 247650"/>
                    <a:gd name="connsiteY7" fmla="*/ 11825 h 590550"/>
                    <a:gd name="connsiteX8" fmla="*/ 7144 w 247650"/>
                    <a:gd name="connsiteY8" fmla="*/ 133383 h 590550"/>
                    <a:gd name="connsiteX9" fmla="*/ 57331 w 247650"/>
                    <a:gd name="connsiteY9" fmla="*/ 116038 h 590550"/>
                    <a:gd name="connsiteX10" fmla="*/ 127216 w 247650"/>
                    <a:gd name="connsiteY10" fmla="*/ 186666 h 590550"/>
                    <a:gd name="connsiteX11" fmla="*/ 188433 w 247650"/>
                    <a:gd name="connsiteY11" fmla="*/ 223595 h 590550"/>
                    <a:gd name="connsiteX12" fmla="*/ 249774 w 247650"/>
                    <a:gd name="connsiteY12" fmla="*/ 165483 h 590550"/>
                    <a:gd name="connsiteX13" fmla="*/ 7144 w 247650"/>
                    <a:gd name="connsiteY13" fmla="*/ 1182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7650" h="590550">
                      <a:moveTo>
                        <a:pt x="187690" y="365736"/>
                      </a:moveTo>
                      <a:cubicBezTo>
                        <a:pt x="156343" y="365736"/>
                        <a:pt x="129578" y="373547"/>
                        <a:pt x="127216" y="402665"/>
                      </a:cubicBezTo>
                      <a:cubicBezTo>
                        <a:pt x="124863" y="433268"/>
                        <a:pt x="121025" y="481103"/>
                        <a:pt x="58198" y="481103"/>
                      </a:cubicBezTo>
                      <a:cubicBezTo>
                        <a:pt x="36509" y="481103"/>
                        <a:pt x="19288" y="475407"/>
                        <a:pt x="7144" y="463510"/>
                      </a:cubicBezTo>
                      <a:lnTo>
                        <a:pt x="7144" y="585564"/>
                      </a:lnTo>
                      <a:cubicBezTo>
                        <a:pt x="116929" y="608119"/>
                        <a:pt x="249765" y="545663"/>
                        <a:pt x="249765" y="423858"/>
                      </a:cubicBezTo>
                      <a:cubicBezTo>
                        <a:pt x="249774" y="376747"/>
                        <a:pt x="230067" y="365736"/>
                        <a:pt x="187690" y="365736"/>
                      </a:cubicBezTo>
                      <a:close/>
                      <a:moveTo>
                        <a:pt x="7144" y="11825"/>
                      </a:moveTo>
                      <a:lnTo>
                        <a:pt x="7144" y="133383"/>
                      </a:lnTo>
                      <a:cubicBezTo>
                        <a:pt x="19040" y="121725"/>
                        <a:pt x="36014" y="116038"/>
                        <a:pt x="57331" y="116038"/>
                      </a:cubicBezTo>
                      <a:cubicBezTo>
                        <a:pt x="124120" y="116038"/>
                        <a:pt x="126473" y="166349"/>
                        <a:pt x="127216" y="186666"/>
                      </a:cubicBezTo>
                      <a:cubicBezTo>
                        <a:pt x="128826" y="214917"/>
                        <a:pt x="155467" y="223595"/>
                        <a:pt x="188433" y="223595"/>
                      </a:cubicBezTo>
                      <a:cubicBezTo>
                        <a:pt x="230067" y="223595"/>
                        <a:pt x="249774" y="212565"/>
                        <a:pt x="249774" y="165483"/>
                      </a:cubicBezTo>
                      <a:cubicBezTo>
                        <a:pt x="249774" y="50230"/>
                        <a:pt x="116815" y="-10854"/>
                        <a:pt x="7144" y="11825"/>
                      </a:cubicBezTo>
                      <a:close/>
                    </a:path>
                  </a:pathLst>
                </a:custGeom>
                <a:solidFill>
                  <a:srgbClr val="6D6E71"/>
                </a:solidFill>
                <a:ln w="9525" cap="flat">
                  <a:noFill/>
                  <a:prstDash val="solid"/>
                  <a:miter/>
                </a:ln>
              </p:spPr>
              <p:txBody>
                <a:bodyPr rtlCol="1" anchor="ctr"/>
                <a:lstStyle/>
                <a:p>
                  <a:endParaRPr lang="he-IL"/>
                </a:p>
              </p:txBody>
            </p:sp>
            <p:sp>
              <p:nvSpPr>
                <p:cNvPr id="97" name="צורה חופשית: צורה 96">
                  <a:extLst>
                    <a:ext uri="{FF2B5EF4-FFF2-40B4-BE49-F238E27FC236}">
                      <a16:creationId xmlns:a16="http://schemas.microsoft.com/office/drawing/2014/main" id="{98634675-2FC7-4D6A-83FD-B4AEA910C1BB}"/>
                    </a:ext>
                  </a:extLst>
                </p:cNvPr>
                <p:cNvSpPr/>
                <p:nvPr/>
              </p:nvSpPr>
              <p:spPr>
                <a:xfrm>
                  <a:off x="5865673" y="4261143"/>
                  <a:ext cx="46368" cy="70118"/>
                </a:xfrm>
                <a:custGeom>
                  <a:avLst/>
                  <a:gdLst>
                    <a:gd name="connsiteX0" fmla="*/ 7144 w 390525"/>
                    <a:gd name="connsiteY0" fmla="*/ 400469 h 590550"/>
                    <a:gd name="connsiteX1" fmla="*/ 7144 w 390525"/>
                    <a:gd name="connsiteY1" fmla="*/ 192424 h 590550"/>
                    <a:gd name="connsiteX2" fmla="*/ 199501 w 390525"/>
                    <a:gd name="connsiteY2" fmla="*/ 7144 h 590550"/>
                    <a:gd name="connsiteX3" fmla="*/ 392621 w 390525"/>
                    <a:gd name="connsiteY3" fmla="*/ 192424 h 590550"/>
                    <a:gd name="connsiteX4" fmla="*/ 392621 w 390525"/>
                    <a:gd name="connsiteY4" fmla="*/ 400469 h 590550"/>
                    <a:gd name="connsiteX5" fmla="*/ 199501 w 390525"/>
                    <a:gd name="connsiteY5" fmla="*/ 585749 h 590550"/>
                    <a:gd name="connsiteX6" fmla="*/ 7144 w 390525"/>
                    <a:gd name="connsiteY6" fmla="*/ 400469 h 590550"/>
                    <a:gd name="connsiteX7" fmla="*/ 270120 w 390525"/>
                    <a:gd name="connsiteY7" fmla="*/ 192434 h 590550"/>
                    <a:gd name="connsiteX8" fmla="*/ 199473 w 390525"/>
                    <a:gd name="connsiteY8" fmla="*/ 113919 h 590550"/>
                    <a:gd name="connsiteX9" fmla="*/ 129597 w 390525"/>
                    <a:gd name="connsiteY9" fmla="*/ 192434 h 590550"/>
                    <a:gd name="connsiteX10" fmla="*/ 129597 w 390525"/>
                    <a:gd name="connsiteY10" fmla="*/ 400479 h 590550"/>
                    <a:gd name="connsiteX11" fmla="*/ 199473 w 390525"/>
                    <a:gd name="connsiteY11" fmla="*/ 478974 h 590550"/>
                    <a:gd name="connsiteX12" fmla="*/ 270120 w 390525"/>
                    <a:gd name="connsiteY12" fmla="*/ 400479 h 590550"/>
                    <a:gd name="connsiteX13" fmla="*/ 270120 w 390525"/>
                    <a:gd name="connsiteY13" fmla="*/ 192434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0525" h="590550">
                      <a:moveTo>
                        <a:pt x="7144" y="400469"/>
                      </a:moveTo>
                      <a:lnTo>
                        <a:pt x="7144" y="192424"/>
                      </a:lnTo>
                      <a:cubicBezTo>
                        <a:pt x="7144" y="57398"/>
                        <a:pt x="91145" y="7144"/>
                        <a:pt x="199501" y="7144"/>
                      </a:cubicBezTo>
                      <a:cubicBezTo>
                        <a:pt x="307829" y="7144"/>
                        <a:pt x="392621" y="57388"/>
                        <a:pt x="392621" y="192424"/>
                      </a:cubicBezTo>
                      <a:lnTo>
                        <a:pt x="392621" y="400469"/>
                      </a:lnTo>
                      <a:cubicBezTo>
                        <a:pt x="392621" y="535496"/>
                        <a:pt x="307829" y="585749"/>
                        <a:pt x="199501" y="585749"/>
                      </a:cubicBezTo>
                      <a:cubicBezTo>
                        <a:pt x="91145" y="585740"/>
                        <a:pt x="7144" y="535505"/>
                        <a:pt x="7144" y="400469"/>
                      </a:cubicBezTo>
                      <a:close/>
                      <a:moveTo>
                        <a:pt x="270120" y="192434"/>
                      </a:moveTo>
                      <a:cubicBezTo>
                        <a:pt x="270120" y="138255"/>
                        <a:pt x="243440" y="113919"/>
                        <a:pt x="199473" y="113919"/>
                      </a:cubicBezTo>
                      <a:cubicBezTo>
                        <a:pt x="155505" y="113919"/>
                        <a:pt x="129597" y="138255"/>
                        <a:pt x="129597" y="192434"/>
                      </a:cubicBezTo>
                      <a:lnTo>
                        <a:pt x="129597" y="400479"/>
                      </a:lnTo>
                      <a:cubicBezTo>
                        <a:pt x="129597" y="454638"/>
                        <a:pt x="155505" y="478974"/>
                        <a:pt x="199473" y="478974"/>
                      </a:cubicBezTo>
                      <a:cubicBezTo>
                        <a:pt x="243440" y="478974"/>
                        <a:pt x="270120" y="454638"/>
                        <a:pt x="270120" y="400479"/>
                      </a:cubicBezTo>
                      <a:lnTo>
                        <a:pt x="270120" y="192434"/>
                      </a:lnTo>
                      <a:close/>
                    </a:path>
                  </a:pathLst>
                </a:custGeom>
                <a:solidFill>
                  <a:srgbClr val="6D6E71"/>
                </a:solidFill>
                <a:ln w="9525" cap="flat">
                  <a:noFill/>
                  <a:prstDash val="solid"/>
                  <a:miter/>
                </a:ln>
              </p:spPr>
              <p:txBody>
                <a:bodyPr rtlCol="1" anchor="ctr"/>
                <a:lstStyle/>
                <a:p>
                  <a:endParaRPr lang="he-IL"/>
                </a:p>
              </p:txBody>
            </p:sp>
            <p:sp>
              <p:nvSpPr>
                <p:cNvPr id="98" name="צורה חופשית: צורה 97">
                  <a:extLst>
                    <a:ext uri="{FF2B5EF4-FFF2-40B4-BE49-F238E27FC236}">
                      <a16:creationId xmlns:a16="http://schemas.microsoft.com/office/drawing/2014/main" id="{EAD582E6-53DA-461E-A2CD-F3A45A2A136B}"/>
                    </a:ext>
                  </a:extLst>
                </p:cNvPr>
                <p:cNvSpPr/>
                <p:nvPr/>
              </p:nvSpPr>
              <p:spPr>
                <a:xfrm>
                  <a:off x="5928223" y="4261146"/>
                  <a:ext cx="57678" cy="68987"/>
                </a:xfrm>
                <a:custGeom>
                  <a:avLst/>
                  <a:gdLst>
                    <a:gd name="connsiteX0" fmla="*/ 283473 w 485775"/>
                    <a:gd name="connsiteY0" fmla="*/ 377685 h 581025"/>
                    <a:gd name="connsiteX1" fmla="*/ 204197 w 485775"/>
                    <a:gd name="connsiteY1" fmla="*/ 377685 h 581025"/>
                    <a:gd name="connsiteX2" fmla="*/ 129626 w 485775"/>
                    <a:gd name="connsiteY2" fmla="*/ 241078 h 581025"/>
                    <a:gd name="connsiteX3" fmla="*/ 129626 w 485775"/>
                    <a:gd name="connsiteY3" fmla="*/ 543335 h 581025"/>
                    <a:gd name="connsiteX4" fmla="*/ 7144 w 485775"/>
                    <a:gd name="connsiteY4" fmla="*/ 543335 h 581025"/>
                    <a:gd name="connsiteX5" fmla="*/ 7144 w 485775"/>
                    <a:gd name="connsiteY5" fmla="*/ 68370 h 581025"/>
                    <a:gd name="connsiteX6" fmla="*/ 68380 w 485775"/>
                    <a:gd name="connsiteY6" fmla="*/ 7144 h 581025"/>
                    <a:gd name="connsiteX7" fmla="*/ 163363 w 485775"/>
                    <a:gd name="connsiteY7" fmla="*/ 68370 h 581025"/>
                    <a:gd name="connsiteX8" fmla="*/ 244230 w 485775"/>
                    <a:gd name="connsiteY8" fmla="*/ 209683 h 581025"/>
                    <a:gd name="connsiteX9" fmla="*/ 325088 w 485775"/>
                    <a:gd name="connsiteY9" fmla="*/ 68370 h 581025"/>
                    <a:gd name="connsiteX10" fmla="*/ 420081 w 485775"/>
                    <a:gd name="connsiteY10" fmla="*/ 7144 h 581025"/>
                    <a:gd name="connsiteX11" fmla="*/ 481308 w 485775"/>
                    <a:gd name="connsiteY11" fmla="*/ 68370 h 581025"/>
                    <a:gd name="connsiteX12" fmla="*/ 481308 w 485775"/>
                    <a:gd name="connsiteY12" fmla="*/ 543335 h 581025"/>
                    <a:gd name="connsiteX13" fmla="*/ 358826 w 485775"/>
                    <a:gd name="connsiteY13" fmla="*/ 543335 h 581025"/>
                    <a:gd name="connsiteX14" fmla="*/ 358826 w 485775"/>
                    <a:gd name="connsiteY14" fmla="*/ 248936 h 581025"/>
                    <a:gd name="connsiteX15" fmla="*/ 283473 w 485775"/>
                    <a:gd name="connsiteY15" fmla="*/ 37768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775" h="581025">
                      <a:moveTo>
                        <a:pt x="283473" y="377685"/>
                      </a:moveTo>
                      <a:cubicBezTo>
                        <a:pt x="265938" y="407365"/>
                        <a:pt x="220675" y="409308"/>
                        <a:pt x="204197" y="377685"/>
                      </a:cubicBezTo>
                      <a:lnTo>
                        <a:pt x="129626" y="241078"/>
                      </a:lnTo>
                      <a:lnTo>
                        <a:pt x="129626" y="543335"/>
                      </a:lnTo>
                      <a:cubicBezTo>
                        <a:pt x="129626" y="593579"/>
                        <a:pt x="7144" y="593579"/>
                        <a:pt x="7144" y="543335"/>
                      </a:cubicBezTo>
                      <a:lnTo>
                        <a:pt x="7144" y="68370"/>
                      </a:lnTo>
                      <a:cubicBezTo>
                        <a:pt x="7144" y="23622"/>
                        <a:pt x="37767" y="7144"/>
                        <a:pt x="68380" y="7144"/>
                      </a:cubicBezTo>
                      <a:cubicBezTo>
                        <a:pt x="112328" y="7144"/>
                        <a:pt x="131178" y="11849"/>
                        <a:pt x="163363" y="68370"/>
                      </a:cubicBezTo>
                      <a:lnTo>
                        <a:pt x="244230" y="209683"/>
                      </a:lnTo>
                      <a:lnTo>
                        <a:pt x="325088" y="68370"/>
                      </a:lnTo>
                      <a:cubicBezTo>
                        <a:pt x="357283" y="11840"/>
                        <a:pt x="376104" y="7144"/>
                        <a:pt x="420081" y="7144"/>
                      </a:cubicBezTo>
                      <a:cubicBezTo>
                        <a:pt x="451466" y="7144"/>
                        <a:pt x="481308" y="23622"/>
                        <a:pt x="481308" y="68370"/>
                      </a:cubicBezTo>
                      <a:lnTo>
                        <a:pt x="481308" y="543335"/>
                      </a:lnTo>
                      <a:cubicBezTo>
                        <a:pt x="481308" y="593579"/>
                        <a:pt x="358826" y="593579"/>
                        <a:pt x="358826" y="543335"/>
                      </a:cubicBezTo>
                      <a:lnTo>
                        <a:pt x="358826" y="248936"/>
                      </a:lnTo>
                      <a:lnTo>
                        <a:pt x="283473" y="377685"/>
                      </a:lnTo>
                      <a:close/>
                    </a:path>
                  </a:pathLst>
                </a:custGeom>
                <a:solidFill>
                  <a:srgbClr val="6D6E71"/>
                </a:solidFill>
                <a:ln w="9525" cap="flat">
                  <a:noFill/>
                  <a:prstDash val="solid"/>
                  <a:miter/>
                </a:ln>
              </p:spPr>
              <p:txBody>
                <a:bodyPr rtlCol="1" anchor="ctr"/>
                <a:lstStyle/>
                <a:p>
                  <a:endParaRPr lang="he-IL"/>
                </a:p>
              </p:txBody>
            </p:sp>
            <p:sp>
              <p:nvSpPr>
                <p:cNvPr id="99" name="צורה חופשית: צורה 98">
                  <a:extLst>
                    <a:ext uri="{FF2B5EF4-FFF2-40B4-BE49-F238E27FC236}">
                      <a16:creationId xmlns:a16="http://schemas.microsoft.com/office/drawing/2014/main" id="{43D82BC0-CDBF-4108-A42B-DC58241244D6}"/>
                    </a:ext>
                  </a:extLst>
                </p:cNvPr>
                <p:cNvSpPr/>
                <p:nvPr/>
              </p:nvSpPr>
              <p:spPr>
                <a:xfrm>
                  <a:off x="6002050" y="4261144"/>
                  <a:ext cx="45237" cy="68987"/>
                </a:xfrm>
                <a:custGeom>
                  <a:avLst/>
                  <a:gdLst>
                    <a:gd name="connsiteX0" fmla="*/ 129616 w 381000"/>
                    <a:gd name="connsiteY0" fmla="*/ 246583 h 581025"/>
                    <a:gd name="connsiteX1" fmla="*/ 247374 w 381000"/>
                    <a:gd name="connsiteY1" fmla="*/ 246583 h 581025"/>
                    <a:gd name="connsiteX2" fmla="*/ 247374 w 381000"/>
                    <a:gd name="connsiteY2" fmla="*/ 340795 h 581025"/>
                    <a:gd name="connsiteX3" fmla="*/ 129616 w 381000"/>
                    <a:gd name="connsiteY3" fmla="*/ 340795 h 581025"/>
                    <a:gd name="connsiteX4" fmla="*/ 129616 w 381000"/>
                    <a:gd name="connsiteY4" fmla="*/ 474250 h 581025"/>
                    <a:gd name="connsiteX5" fmla="*/ 340014 w 381000"/>
                    <a:gd name="connsiteY5" fmla="*/ 474250 h 581025"/>
                    <a:gd name="connsiteX6" fmla="*/ 340014 w 381000"/>
                    <a:gd name="connsiteY6" fmla="*/ 581015 h 581025"/>
                    <a:gd name="connsiteX7" fmla="*/ 60541 w 381000"/>
                    <a:gd name="connsiteY7" fmla="*/ 581015 h 581025"/>
                    <a:gd name="connsiteX8" fmla="*/ 7144 w 381000"/>
                    <a:gd name="connsiteY8" fmla="*/ 543335 h 581025"/>
                    <a:gd name="connsiteX9" fmla="*/ 7144 w 381000"/>
                    <a:gd name="connsiteY9" fmla="*/ 44825 h 581025"/>
                    <a:gd name="connsiteX10" fmla="*/ 60541 w 381000"/>
                    <a:gd name="connsiteY10" fmla="*/ 7144 h 581025"/>
                    <a:gd name="connsiteX11" fmla="*/ 340014 w 381000"/>
                    <a:gd name="connsiteY11" fmla="*/ 7144 h 581025"/>
                    <a:gd name="connsiteX12" fmla="*/ 340014 w 381000"/>
                    <a:gd name="connsiteY12" fmla="*/ 113909 h 581025"/>
                    <a:gd name="connsiteX13" fmla="*/ 129616 w 381000"/>
                    <a:gd name="connsiteY13" fmla="*/ 113909 h 581025"/>
                    <a:gd name="connsiteX14" fmla="*/ 129616 w 381000"/>
                    <a:gd name="connsiteY14" fmla="*/ 246583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00" h="581025">
                      <a:moveTo>
                        <a:pt x="129616" y="246583"/>
                      </a:moveTo>
                      <a:lnTo>
                        <a:pt x="247374" y="246583"/>
                      </a:lnTo>
                      <a:cubicBezTo>
                        <a:pt x="295789" y="246583"/>
                        <a:pt x="297285" y="340795"/>
                        <a:pt x="247374" y="340795"/>
                      </a:cubicBezTo>
                      <a:lnTo>
                        <a:pt x="129616" y="340795"/>
                      </a:lnTo>
                      <a:lnTo>
                        <a:pt x="129616" y="474250"/>
                      </a:lnTo>
                      <a:lnTo>
                        <a:pt x="340014" y="474250"/>
                      </a:lnTo>
                      <a:cubicBezTo>
                        <a:pt x="388553" y="474250"/>
                        <a:pt x="390058" y="581015"/>
                        <a:pt x="340014" y="581015"/>
                      </a:cubicBezTo>
                      <a:lnTo>
                        <a:pt x="60541" y="581015"/>
                      </a:lnTo>
                      <a:cubicBezTo>
                        <a:pt x="33852" y="581015"/>
                        <a:pt x="7144" y="568452"/>
                        <a:pt x="7144" y="543335"/>
                      </a:cubicBezTo>
                      <a:lnTo>
                        <a:pt x="7144" y="44825"/>
                      </a:lnTo>
                      <a:cubicBezTo>
                        <a:pt x="7144" y="19707"/>
                        <a:pt x="33833" y="7144"/>
                        <a:pt x="60541" y="7144"/>
                      </a:cubicBezTo>
                      <a:lnTo>
                        <a:pt x="340014" y="7144"/>
                      </a:lnTo>
                      <a:cubicBezTo>
                        <a:pt x="390077" y="7144"/>
                        <a:pt x="388534" y="113909"/>
                        <a:pt x="340014" y="113909"/>
                      </a:cubicBezTo>
                      <a:lnTo>
                        <a:pt x="129616" y="113909"/>
                      </a:lnTo>
                      <a:lnTo>
                        <a:pt x="129616" y="246583"/>
                      </a:lnTo>
                      <a:close/>
                    </a:path>
                  </a:pathLst>
                </a:custGeom>
                <a:solidFill>
                  <a:srgbClr val="6D6E71"/>
                </a:solidFill>
                <a:ln w="9525" cap="flat">
                  <a:noFill/>
                  <a:prstDash val="solid"/>
                  <a:miter/>
                </a:ln>
              </p:spPr>
              <p:txBody>
                <a:bodyPr rtlCol="1" anchor="ctr"/>
                <a:lstStyle/>
                <a:p>
                  <a:endParaRPr lang="he-IL"/>
                </a:p>
              </p:txBody>
            </p:sp>
          </p:grpSp>
        </p:grpSp>
      </p:grpSp>
      <p:sp>
        <p:nvSpPr>
          <p:cNvPr id="79" name="מציין מיקום של מספר שקופית 3">
            <a:extLst>
              <a:ext uri="{FF2B5EF4-FFF2-40B4-BE49-F238E27FC236}">
                <a16:creationId xmlns:a16="http://schemas.microsoft.com/office/drawing/2014/main" id="{A657D90C-F7AD-4A32-9CDE-7B44D651F5E1}"/>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21</a:t>
            </a:fld>
            <a:endParaRPr lang="he-IL" dirty="0"/>
          </a:p>
        </p:txBody>
      </p:sp>
    </p:spTree>
    <p:extLst>
      <p:ext uri="{BB962C8B-B14F-4D97-AF65-F5344CB8AC3E}">
        <p14:creationId xmlns:p14="http://schemas.microsoft.com/office/powerpoint/2010/main" val="160390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783867" y="2249211"/>
            <a:ext cx="5908524" cy="651600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EB727C"/>
                </a:solidFill>
              </a:rPr>
              <a:t>תפקידים משמעותיים</a:t>
            </a:r>
          </a:p>
        </p:txBody>
      </p:sp>
      <p:sp>
        <p:nvSpPr>
          <p:cNvPr id="7" name="מלבן 6">
            <a:extLst>
              <a:ext uri="{FF2B5EF4-FFF2-40B4-BE49-F238E27FC236}">
                <a16:creationId xmlns:a16="http://schemas.microsoft.com/office/drawing/2014/main" id="{8953FB6C-5231-43DB-8E38-42949F050506}"/>
              </a:ext>
            </a:extLst>
          </p:cNvPr>
          <p:cNvSpPr/>
          <p:nvPr/>
        </p:nvSpPr>
        <p:spPr>
          <a:xfrm>
            <a:off x="4490115" y="2064160"/>
            <a:ext cx="2464030" cy="37652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מבנה ארגוני - צוות ההנהלה</a:t>
            </a:r>
            <a:endParaRPr lang="he-IL" sz="1601" dirty="0">
              <a:solidFill>
                <a:schemeClr val="tx1">
                  <a:lumMod val="50000"/>
                  <a:lumOff val="50000"/>
                </a:schemeClr>
              </a:solidFill>
              <a:latin typeface="Arial" panose="020B0604020202020204" pitchFamily="34" charset="0"/>
            </a:endParaRPr>
          </a:p>
        </p:txBody>
      </p:sp>
      <p:sp>
        <p:nvSpPr>
          <p:cNvPr id="19" name="מלבן 18"/>
          <p:cNvSpPr/>
          <p:nvPr/>
        </p:nvSpPr>
        <p:spPr>
          <a:xfrm>
            <a:off x="3342129" y="2456596"/>
            <a:ext cx="792000" cy="720000"/>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nchorCtr="0"/>
          <a:lstStyle/>
          <a:p>
            <a:pPr indent="-177801" algn="ctr" rtl="1" fontAlgn="base">
              <a:buClr>
                <a:srgbClr val="EB727C"/>
              </a:buClr>
            </a:pPr>
            <a:r>
              <a:rPr lang="he-IL" sz="1601" dirty="0">
                <a:solidFill>
                  <a:schemeClr val="bg1"/>
                </a:solidFill>
              </a:rPr>
              <a:t>מנהלת ארצית</a:t>
            </a:r>
            <a:endParaRPr lang="en-US" sz="1601" dirty="0">
              <a:solidFill>
                <a:schemeClr val="bg1"/>
              </a:solidFill>
            </a:endParaRPr>
          </a:p>
        </p:txBody>
      </p:sp>
      <p:sp>
        <p:nvSpPr>
          <p:cNvPr id="20" name="מלבן 19"/>
          <p:cNvSpPr/>
          <p:nvPr/>
        </p:nvSpPr>
        <p:spPr>
          <a:xfrm>
            <a:off x="1636621" y="4250071"/>
            <a:ext cx="792000" cy="1080000"/>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nchorCtr="0"/>
          <a:lstStyle/>
          <a:p>
            <a:pPr indent="-177801" algn="ctr" rtl="1" fontAlgn="base">
              <a:buClr>
                <a:srgbClr val="EB727C"/>
              </a:buClr>
            </a:pPr>
            <a:r>
              <a:rPr lang="he-IL" sz="1601" dirty="0"/>
              <a:t>מנהל כפר מגדים</a:t>
            </a:r>
            <a:endParaRPr lang="he-IL" sz="1601" b="1" dirty="0"/>
          </a:p>
        </p:txBody>
      </p:sp>
      <p:sp>
        <p:nvSpPr>
          <p:cNvPr id="22" name="מלבן 21"/>
          <p:cNvSpPr/>
          <p:nvPr/>
        </p:nvSpPr>
        <p:spPr>
          <a:xfrm>
            <a:off x="2489375" y="4250071"/>
            <a:ext cx="792000" cy="1080000"/>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nchorCtr="0"/>
          <a:lstStyle/>
          <a:p>
            <a:pPr indent="-177801" algn="ctr" rtl="1" fontAlgn="base">
              <a:buClr>
                <a:srgbClr val="EB727C"/>
              </a:buClr>
            </a:pPr>
            <a:r>
              <a:rPr lang="he-IL" sz="1601" dirty="0">
                <a:solidFill>
                  <a:schemeClr val="bg1"/>
                </a:solidFill>
              </a:rPr>
              <a:t>מנהלת גיוס משאבים</a:t>
            </a:r>
          </a:p>
        </p:txBody>
      </p:sp>
      <p:sp>
        <p:nvSpPr>
          <p:cNvPr id="23" name="מלבן 22"/>
          <p:cNvSpPr/>
          <p:nvPr/>
        </p:nvSpPr>
        <p:spPr>
          <a:xfrm>
            <a:off x="3342129" y="4250071"/>
            <a:ext cx="792000" cy="1080000"/>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nchorCtr="0"/>
          <a:lstStyle/>
          <a:p>
            <a:pPr indent="-177801" algn="ctr" rtl="1" fontAlgn="base">
              <a:buClr>
                <a:srgbClr val="EB727C"/>
              </a:buClr>
            </a:pPr>
            <a:r>
              <a:rPr lang="he-IL" sz="1601" dirty="0">
                <a:solidFill>
                  <a:schemeClr val="bg1"/>
                </a:solidFill>
              </a:rPr>
              <a:t>מנהלת משאבי אנוש</a:t>
            </a:r>
          </a:p>
        </p:txBody>
      </p:sp>
      <p:sp>
        <p:nvSpPr>
          <p:cNvPr id="24" name="מלבן 23"/>
          <p:cNvSpPr/>
          <p:nvPr/>
        </p:nvSpPr>
        <p:spPr>
          <a:xfrm>
            <a:off x="4194883" y="4250071"/>
            <a:ext cx="792000" cy="1080000"/>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nchorCtr="0"/>
          <a:lstStyle/>
          <a:p>
            <a:pPr indent="-177801" algn="ctr" rtl="1" fontAlgn="base">
              <a:buClr>
                <a:srgbClr val="EB727C"/>
              </a:buClr>
            </a:pPr>
            <a:r>
              <a:rPr lang="he-IL" sz="1601" dirty="0">
                <a:solidFill>
                  <a:schemeClr val="bg1"/>
                </a:solidFill>
              </a:rPr>
              <a:t>רכז מחשוב ותקשורת ארצי</a:t>
            </a:r>
          </a:p>
        </p:txBody>
      </p:sp>
      <p:sp>
        <p:nvSpPr>
          <p:cNvPr id="25" name="מלבן 24"/>
          <p:cNvSpPr/>
          <p:nvPr/>
        </p:nvSpPr>
        <p:spPr>
          <a:xfrm>
            <a:off x="5047637" y="4250071"/>
            <a:ext cx="792000" cy="1080000"/>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nchorCtr="0"/>
          <a:lstStyle/>
          <a:p>
            <a:pPr indent="-177801" algn="ctr" rtl="1" fontAlgn="base">
              <a:buClr>
                <a:srgbClr val="EB727C"/>
              </a:buClr>
            </a:pPr>
            <a:r>
              <a:rPr lang="he-IL" sz="1601" dirty="0">
                <a:solidFill>
                  <a:schemeClr val="bg1"/>
                </a:solidFill>
              </a:rPr>
              <a:t>מנהל כספים</a:t>
            </a:r>
            <a:br>
              <a:rPr lang="en-US" sz="1601" dirty="0">
                <a:solidFill>
                  <a:schemeClr val="bg1"/>
                </a:solidFill>
              </a:rPr>
            </a:br>
            <a:endParaRPr lang="he-IL" sz="1601" dirty="0">
              <a:solidFill>
                <a:schemeClr val="bg1"/>
              </a:solidFill>
            </a:endParaRPr>
          </a:p>
        </p:txBody>
      </p:sp>
      <p:sp>
        <p:nvSpPr>
          <p:cNvPr id="26" name="מלבן 25"/>
          <p:cNvSpPr/>
          <p:nvPr/>
        </p:nvSpPr>
        <p:spPr>
          <a:xfrm>
            <a:off x="5900391" y="4250071"/>
            <a:ext cx="792000" cy="1080000"/>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nchorCtr="0"/>
          <a:lstStyle/>
          <a:p>
            <a:pPr indent="-177801" algn="ctr" rtl="1" fontAlgn="base">
              <a:buClr>
                <a:srgbClr val="EB727C"/>
              </a:buClr>
            </a:pPr>
            <a:r>
              <a:rPr lang="he-IL" sz="1601" dirty="0">
                <a:solidFill>
                  <a:schemeClr val="bg1"/>
                </a:solidFill>
              </a:rPr>
              <a:t>מנהל פיתוח תוכניות ארצי</a:t>
            </a:r>
          </a:p>
        </p:txBody>
      </p:sp>
      <p:cxnSp>
        <p:nvCxnSpPr>
          <p:cNvPr id="27" name="מחבר מרפקי 26"/>
          <p:cNvCxnSpPr>
            <a:stCxn id="26" idx="0"/>
            <a:endCxn id="68" idx="0"/>
          </p:cNvCxnSpPr>
          <p:nvPr/>
        </p:nvCxnSpPr>
        <p:spPr>
          <a:xfrm rot="16200000" flipV="1">
            <a:off x="3738129" y="1691810"/>
            <a:ext cx="12700" cy="5116524"/>
          </a:xfrm>
          <a:prstGeom prst="bentConnector3">
            <a:avLst>
              <a:gd name="adj1" fmla="val 180000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מחבר מרפקי 30"/>
          <p:cNvCxnSpPr>
            <a:cxnSpLocks/>
            <a:stCxn id="20" idx="0"/>
            <a:endCxn id="25" idx="0"/>
          </p:cNvCxnSpPr>
          <p:nvPr/>
        </p:nvCxnSpPr>
        <p:spPr>
          <a:xfrm rot="5400000" flipH="1" flipV="1">
            <a:off x="3738129" y="2544564"/>
            <a:ext cx="12700" cy="3411016"/>
          </a:xfrm>
          <a:prstGeom prst="bentConnector3">
            <a:avLst>
              <a:gd name="adj1" fmla="val 180000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מחבר מרפקי 31"/>
          <p:cNvCxnSpPr>
            <a:cxnSpLocks/>
            <a:stCxn id="22" idx="0"/>
            <a:endCxn id="24" idx="0"/>
          </p:cNvCxnSpPr>
          <p:nvPr/>
        </p:nvCxnSpPr>
        <p:spPr>
          <a:xfrm rot="5400000" flipH="1" flipV="1">
            <a:off x="3738129" y="3397318"/>
            <a:ext cx="12700" cy="1705508"/>
          </a:xfrm>
          <a:prstGeom prst="bentConnector3">
            <a:avLst>
              <a:gd name="adj1" fmla="val 180000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מלבן 32"/>
          <p:cNvSpPr/>
          <p:nvPr/>
        </p:nvSpPr>
        <p:spPr>
          <a:xfrm>
            <a:off x="2062998" y="3067871"/>
            <a:ext cx="792000" cy="720000"/>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nchorCtr="0"/>
          <a:lstStyle/>
          <a:p>
            <a:pPr indent="-177801" algn="ctr" rtl="1" fontAlgn="base">
              <a:buClr>
                <a:srgbClr val="EB727C"/>
              </a:buClr>
            </a:pPr>
            <a:r>
              <a:rPr lang="he-IL" sz="1601" dirty="0">
                <a:solidFill>
                  <a:schemeClr val="bg1"/>
                </a:solidFill>
              </a:rPr>
              <a:t>מנהלת משרד</a:t>
            </a:r>
          </a:p>
        </p:txBody>
      </p:sp>
      <p:sp>
        <p:nvSpPr>
          <p:cNvPr id="44" name="TextBox 43">
            <a:extLst>
              <a:ext uri="{FF2B5EF4-FFF2-40B4-BE49-F238E27FC236}">
                <a16:creationId xmlns:a16="http://schemas.microsoft.com/office/drawing/2014/main" id="{11F3DD37-A675-4B83-9536-3D36426FC4B4}"/>
              </a:ext>
            </a:extLst>
          </p:cNvPr>
          <p:cNvSpPr txBox="1"/>
          <p:nvPr/>
        </p:nvSpPr>
        <p:spPr>
          <a:xfrm>
            <a:off x="967646" y="8867753"/>
            <a:ext cx="5515200" cy="422103"/>
          </a:xfrm>
          <a:prstGeom prst="rect">
            <a:avLst/>
          </a:prstGeom>
          <a:noFill/>
          <a:ln>
            <a:noFill/>
          </a:ln>
        </p:spPr>
        <p:txBody>
          <a:bodyPr wrap="square" rtlCol="1">
            <a:spAutoFit/>
          </a:bodyPr>
          <a:lstStyle/>
          <a:p>
            <a:pPr marL="182564" indent="-182564" algn="r" rtl="1">
              <a:lnSpc>
                <a:spcPct val="150000"/>
              </a:lnSpc>
              <a:buClr>
                <a:srgbClr val="EB727C"/>
              </a:buClr>
              <a:buFont typeface="Calibri" panose="020F0502020204030204" pitchFamily="34" charset="0"/>
              <a:buChar char="‹"/>
            </a:pPr>
            <a:r>
              <a:rPr lang="he-IL" sz="1601" dirty="0">
                <a:solidFill>
                  <a:schemeClr val="tx1">
                    <a:lumMod val="50000"/>
                    <a:lumOff val="50000"/>
                  </a:schemeClr>
                </a:solidFill>
                <a:hlinkClick r:id="rId2"/>
              </a:rPr>
              <a:t>בעלי התפקידים </a:t>
            </a:r>
            <a:r>
              <a:rPr lang="he-IL" sz="1601" dirty="0">
                <a:solidFill>
                  <a:schemeClr val="tx1">
                    <a:lumMod val="50000"/>
                    <a:lumOff val="50000"/>
                  </a:schemeClr>
                </a:solidFill>
              </a:rPr>
              <a:t>- מתוך אתר </a:t>
            </a:r>
            <a:r>
              <a:rPr lang="en-US" sz="1601" dirty="0">
                <a:solidFill>
                  <a:schemeClr val="tx1">
                    <a:lumMod val="50000"/>
                    <a:lumOff val="50000"/>
                  </a:schemeClr>
                </a:solidFill>
              </a:rPr>
              <a:t>SOS</a:t>
            </a:r>
            <a:r>
              <a:rPr lang="he-IL" sz="1601" dirty="0">
                <a:solidFill>
                  <a:schemeClr val="tx1">
                    <a:lumMod val="50000"/>
                    <a:lumOff val="50000"/>
                  </a:schemeClr>
                </a:solidFill>
              </a:rPr>
              <a:t> כפרי ילדים </a:t>
            </a:r>
            <a:endParaRPr lang="he-IL" sz="1601" dirty="0">
              <a:solidFill>
                <a:schemeClr val="tx1">
                  <a:lumMod val="50000"/>
                  <a:lumOff val="50000"/>
                </a:schemeClr>
              </a:solidFill>
              <a:hlinkClick r:id="rId3"/>
            </a:endParaRPr>
          </a:p>
        </p:txBody>
      </p:sp>
      <p:sp>
        <p:nvSpPr>
          <p:cNvPr id="45" name="מלבן 44">
            <a:extLst>
              <a:ext uri="{FF2B5EF4-FFF2-40B4-BE49-F238E27FC236}">
                <a16:creationId xmlns:a16="http://schemas.microsoft.com/office/drawing/2014/main" id="{93DC4D2C-A8D2-4CA9-B2F0-1478D59ACF38}"/>
              </a:ext>
            </a:extLst>
          </p:cNvPr>
          <p:cNvSpPr/>
          <p:nvPr/>
        </p:nvSpPr>
        <p:spPr>
          <a:xfrm>
            <a:off x="2704543" y="8443107"/>
            <a:ext cx="1982175" cy="418761"/>
          </a:xfrm>
          <a:prstGeom prst="rect">
            <a:avLst/>
          </a:prstGeom>
          <a:solidFill>
            <a:srgbClr val="EB727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pSp>
        <p:nvGrpSpPr>
          <p:cNvPr id="2" name="גרפיקה 76">
            <a:extLst>
              <a:ext uri="{FF2B5EF4-FFF2-40B4-BE49-F238E27FC236}">
                <a16:creationId xmlns:a16="http://schemas.microsoft.com/office/drawing/2014/main" id="{BEC1C6B7-4ECC-411C-B97C-E57C6593C95A}"/>
              </a:ext>
            </a:extLst>
          </p:cNvPr>
          <p:cNvGrpSpPr/>
          <p:nvPr/>
        </p:nvGrpSpPr>
        <p:grpSpPr>
          <a:xfrm>
            <a:off x="4276451" y="8511297"/>
            <a:ext cx="290396" cy="290396"/>
            <a:chOff x="1855787" y="3421856"/>
            <a:chExt cx="3848100" cy="3848100"/>
          </a:xfrm>
        </p:grpSpPr>
        <p:sp>
          <p:nvSpPr>
            <p:cNvPr id="47" name="צורה חופשית: צורה 57">
              <a:extLst>
                <a:ext uri="{FF2B5EF4-FFF2-40B4-BE49-F238E27FC236}">
                  <a16:creationId xmlns:a16="http://schemas.microsoft.com/office/drawing/2014/main" id="{8BE86EBE-83C2-478A-8E8A-F30525E5CF5E}"/>
                </a:ext>
              </a:extLst>
            </p:cNvPr>
            <p:cNvSpPr/>
            <p:nvPr/>
          </p:nvSpPr>
          <p:spPr>
            <a:xfrm>
              <a:off x="2319750" y="3414712"/>
              <a:ext cx="2924175" cy="3857625"/>
            </a:xfrm>
            <a:custGeom>
              <a:avLst/>
              <a:gdLst>
                <a:gd name="connsiteX0" fmla="*/ 259366 w 2924175"/>
                <a:gd name="connsiteY0" fmla="*/ 7144 h 3857625"/>
                <a:gd name="connsiteX1" fmla="*/ 2286667 w 2924175"/>
                <a:gd name="connsiteY1" fmla="*/ 7144 h 3857625"/>
                <a:gd name="connsiteX2" fmla="*/ 2917603 w 2924175"/>
                <a:gd name="connsiteY2" fmla="*/ 637699 h 3857625"/>
                <a:gd name="connsiteX3" fmla="*/ 2917603 w 2924175"/>
                <a:gd name="connsiteY3" fmla="*/ 3228499 h 3857625"/>
                <a:gd name="connsiteX4" fmla="*/ 2286667 w 2924175"/>
                <a:gd name="connsiteY4" fmla="*/ 3859435 h 3857625"/>
                <a:gd name="connsiteX5" fmla="*/ 259366 w 2924175"/>
                <a:gd name="connsiteY5" fmla="*/ 3859435 h 3857625"/>
                <a:gd name="connsiteX6" fmla="*/ 7144 w 2924175"/>
                <a:gd name="connsiteY6" fmla="*/ 3607213 h 3857625"/>
                <a:gd name="connsiteX7" fmla="*/ 7144 w 2924175"/>
                <a:gd name="connsiteY7" fmla="*/ 259366 h 3857625"/>
                <a:gd name="connsiteX8" fmla="*/ 259366 w 2924175"/>
                <a:gd name="connsiteY8" fmla="*/ 7144 h 3857625"/>
                <a:gd name="connsiteX9" fmla="*/ 259366 w 2924175"/>
                <a:gd name="connsiteY9" fmla="*/ 7144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175" h="3857625">
                  <a:moveTo>
                    <a:pt x="259366" y="7144"/>
                  </a:moveTo>
                  <a:lnTo>
                    <a:pt x="2286667" y="7144"/>
                  </a:lnTo>
                  <a:cubicBezTo>
                    <a:pt x="2634539" y="8192"/>
                    <a:pt x="2916346" y="289827"/>
                    <a:pt x="2917603" y="637699"/>
                  </a:cubicBezTo>
                  <a:lnTo>
                    <a:pt x="2917603" y="3228499"/>
                  </a:lnTo>
                  <a:cubicBezTo>
                    <a:pt x="2916555" y="3576523"/>
                    <a:pt x="2634691" y="3858387"/>
                    <a:pt x="2286667" y="3859435"/>
                  </a:cubicBezTo>
                  <a:lnTo>
                    <a:pt x="259366" y="3859435"/>
                  </a:lnTo>
                  <a:cubicBezTo>
                    <a:pt x="120244" y="3859016"/>
                    <a:pt x="7563" y="3746335"/>
                    <a:pt x="7144" y="3607213"/>
                  </a:cubicBezTo>
                  <a:lnTo>
                    <a:pt x="7144" y="259366"/>
                  </a:lnTo>
                  <a:cubicBezTo>
                    <a:pt x="7563" y="120244"/>
                    <a:pt x="120244" y="7563"/>
                    <a:pt x="259366" y="7144"/>
                  </a:cubicBezTo>
                  <a:lnTo>
                    <a:pt x="259366" y="7144"/>
                  </a:lnTo>
                  <a:close/>
                </a:path>
              </a:pathLst>
            </a:custGeom>
            <a:solidFill>
              <a:schemeClr val="accent3">
                <a:lumMod val="40000"/>
                <a:lumOff val="60000"/>
              </a:schemeClr>
            </a:solidFill>
            <a:ln w="9525" cap="flat">
              <a:noFill/>
              <a:prstDash val="solid"/>
              <a:miter/>
            </a:ln>
          </p:spPr>
          <p:txBody>
            <a:bodyPr rtlCol="1" anchor="ctr"/>
            <a:lstStyle/>
            <a:p>
              <a:endParaRPr lang="he-IL" sz="1400"/>
            </a:p>
          </p:txBody>
        </p:sp>
        <p:sp>
          <p:nvSpPr>
            <p:cNvPr id="48" name="צורה חופשית: צורה 58">
              <a:extLst>
                <a:ext uri="{FF2B5EF4-FFF2-40B4-BE49-F238E27FC236}">
                  <a16:creationId xmlns:a16="http://schemas.microsoft.com/office/drawing/2014/main" id="{559D75B4-5271-498C-A88E-EE1F73E36CBF}"/>
                </a:ext>
              </a:extLst>
            </p:cNvPr>
            <p:cNvSpPr/>
            <p:nvPr/>
          </p:nvSpPr>
          <p:spPr>
            <a:xfrm>
              <a:off x="2319750" y="3414712"/>
              <a:ext cx="2733675" cy="3609975"/>
            </a:xfrm>
            <a:custGeom>
              <a:avLst/>
              <a:gdLst>
                <a:gd name="connsiteX0" fmla="*/ 259366 w 2733675"/>
                <a:gd name="connsiteY0" fmla="*/ 7144 h 3609975"/>
                <a:gd name="connsiteX1" fmla="*/ 2286667 w 2733675"/>
                <a:gd name="connsiteY1" fmla="*/ 7144 h 3609975"/>
                <a:gd name="connsiteX2" fmla="*/ 2688241 w 2733675"/>
                <a:gd name="connsiteY2" fmla="*/ 152686 h 3609975"/>
                <a:gd name="connsiteX3" fmla="*/ 2734723 w 2733675"/>
                <a:gd name="connsiteY3" fmla="*/ 390049 h 3609975"/>
                <a:gd name="connsiteX4" fmla="*/ 2734723 w 2733675"/>
                <a:gd name="connsiteY4" fmla="*/ 2980849 h 3609975"/>
                <a:gd name="connsiteX5" fmla="*/ 2104168 w 2733675"/>
                <a:gd name="connsiteY5" fmla="*/ 3609499 h 3609975"/>
                <a:gd name="connsiteX6" fmla="*/ 76867 w 2733675"/>
                <a:gd name="connsiteY6" fmla="*/ 3609499 h 3609975"/>
                <a:gd name="connsiteX7" fmla="*/ 7144 w 2733675"/>
                <a:gd name="connsiteY7" fmla="*/ 3599593 h 3609975"/>
                <a:gd name="connsiteX8" fmla="*/ 7144 w 2733675"/>
                <a:gd name="connsiteY8" fmla="*/ 259366 h 3609975"/>
                <a:gd name="connsiteX9" fmla="*/ 259366 w 2733675"/>
                <a:gd name="connsiteY9" fmla="*/ 7144 h 3609975"/>
                <a:gd name="connsiteX10" fmla="*/ 259366 w 2733675"/>
                <a:gd name="connsiteY10"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3675" h="3609975">
                  <a:moveTo>
                    <a:pt x="259366" y="7144"/>
                  </a:moveTo>
                  <a:lnTo>
                    <a:pt x="2286667" y="7144"/>
                  </a:lnTo>
                  <a:cubicBezTo>
                    <a:pt x="2433428" y="7210"/>
                    <a:pt x="2575522" y="58703"/>
                    <a:pt x="2688241" y="152686"/>
                  </a:cubicBezTo>
                  <a:cubicBezTo>
                    <a:pt x="2719045" y="228029"/>
                    <a:pt x="2734837" y="308658"/>
                    <a:pt x="2734723" y="390049"/>
                  </a:cubicBezTo>
                  <a:lnTo>
                    <a:pt x="2734723" y="2980849"/>
                  </a:lnTo>
                  <a:cubicBezTo>
                    <a:pt x="2732427" y="3327825"/>
                    <a:pt x="2451154" y="3608251"/>
                    <a:pt x="2104168" y="3609499"/>
                  </a:cubicBezTo>
                  <a:lnTo>
                    <a:pt x="76867" y="3609499"/>
                  </a:lnTo>
                  <a:cubicBezTo>
                    <a:pt x="53273" y="3609499"/>
                    <a:pt x="29804" y="3606165"/>
                    <a:pt x="7144" y="3599593"/>
                  </a:cubicBezTo>
                  <a:lnTo>
                    <a:pt x="7144" y="259366"/>
                  </a:lnTo>
                  <a:cubicBezTo>
                    <a:pt x="7563" y="120244"/>
                    <a:pt x="120244" y="7563"/>
                    <a:pt x="259366" y="7144"/>
                  </a:cubicBezTo>
                  <a:lnTo>
                    <a:pt x="259366" y="7144"/>
                  </a:lnTo>
                  <a:close/>
                </a:path>
              </a:pathLst>
            </a:custGeom>
            <a:solidFill>
              <a:srgbClr val="FFFFFF"/>
            </a:solidFill>
            <a:ln w="9525" cap="flat">
              <a:noFill/>
              <a:prstDash val="solid"/>
              <a:miter/>
            </a:ln>
          </p:spPr>
          <p:txBody>
            <a:bodyPr rtlCol="1" anchor="ctr"/>
            <a:lstStyle/>
            <a:p>
              <a:endParaRPr lang="he-IL" sz="1400"/>
            </a:p>
          </p:txBody>
        </p:sp>
        <p:sp>
          <p:nvSpPr>
            <p:cNvPr id="49" name="צורה חופשית: צורה 59">
              <a:extLst>
                <a:ext uri="{FF2B5EF4-FFF2-40B4-BE49-F238E27FC236}">
                  <a16:creationId xmlns:a16="http://schemas.microsoft.com/office/drawing/2014/main" id="{D8FA3EDC-97D5-47DD-B3D5-69AC8A593B58}"/>
                </a:ext>
              </a:extLst>
            </p:cNvPr>
            <p:cNvSpPr/>
            <p:nvPr/>
          </p:nvSpPr>
          <p:spPr>
            <a:xfrm>
              <a:off x="2319369" y="3414712"/>
              <a:ext cx="2552700" cy="3609975"/>
            </a:xfrm>
            <a:custGeom>
              <a:avLst/>
              <a:gdLst>
                <a:gd name="connsiteX0" fmla="*/ 227743 w 2552700"/>
                <a:gd name="connsiteY0" fmla="*/ 7144 h 3609975"/>
                <a:gd name="connsiteX1" fmla="*/ 2330101 w 2552700"/>
                <a:gd name="connsiteY1" fmla="*/ 7144 h 3609975"/>
                <a:gd name="connsiteX2" fmla="*/ 2550700 w 2552700"/>
                <a:gd name="connsiteY2" fmla="*/ 227743 h 3609975"/>
                <a:gd name="connsiteX3" fmla="*/ 2550700 w 2552700"/>
                <a:gd name="connsiteY3" fmla="*/ 2901220 h 3609975"/>
                <a:gd name="connsiteX4" fmla="*/ 2105692 w 2552700"/>
                <a:gd name="connsiteY4" fmla="*/ 3386233 h 3609975"/>
                <a:gd name="connsiteX5" fmla="*/ 227743 w 2552700"/>
                <a:gd name="connsiteY5" fmla="*/ 3386233 h 3609975"/>
                <a:gd name="connsiteX6" fmla="*/ 7144 w 2552700"/>
                <a:gd name="connsiteY6" fmla="*/ 3606832 h 3609975"/>
                <a:gd name="connsiteX7" fmla="*/ 7144 w 2552700"/>
                <a:gd name="connsiteY7" fmla="*/ 227743 h 3609975"/>
                <a:gd name="connsiteX8" fmla="*/ 227743 w 2552700"/>
                <a:gd name="connsiteY8" fmla="*/ 7144 h 3609975"/>
                <a:gd name="connsiteX9" fmla="*/ 227743 w 2552700"/>
                <a:gd name="connsiteY9"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2700" h="3609975">
                  <a:moveTo>
                    <a:pt x="227743" y="7144"/>
                  </a:moveTo>
                  <a:lnTo>
                    <a:pt x="2330101" y="7144"/>
                  </a:lnTo>
                  <a:cubicBezTo>
                    <a:pt x="2451849" y="7353"/>
                    <a:pt x="2550490" y="105994"/>
                    <a:pt x="2550700" y="227743"/>
                  </a:cubicBezTo>
                  <a:lnTo>
                    <a:pt x="2550700" y="2901220"/>
                  </a:lnTo>
                  <a:cubicBezTo>
                    <a:pt x="2561749" y="3222784"/>
                    <a:pt x="2405920" y="3376708"/>
                    <a:pt x="2105692" y="3386233"/>
                  </a:cubicBezTo>
                  <a:lnTo>
                    <a:pt x="227743" y="3386233"/>
                  </a:lnTo>
                  <a:cubicBezTo>
                    <a:pt x="105994" y="3386443"/>
                    <a:pt x="7353" y="3485083"/>
                    <a:pt x="7144" y="3606832"/>
                  </a:cubicBezTo>
                  <a:lnTo>
                    <a:pt x="7144" y="227743"/>
                  </a:lnTo>
                  <a:cubicBezTo>
                    <a:pt x="7353" y="105994"/>
                    <a:pt x="105994" y="7353"/>
                    <a:pt x="227743" y="7144"/>
                  </a:cubicBezTo>
                  <a:lnTo>
                    <a:pt x="227743" y="7144"/>
                  </a:lnTo>
                  <a:close/>
                </a:path>
              </a:pathLst>
            </a:custGeom>
            <a:solidFill>
              <a:schemeClr val="tx2">
                <a:lumMod val="40000"/>
                <a:lumOff val="60000"/>
              </a:schemeClr>
            </a:solidFill>
            <a:ln w="9525" cap="flat">
              <a:noFill/>
              <a:prstDash val="solid"/>
              <a:miter/>
            </a:ln>
          </p:spPr>
          <p:txBody>
            <a:bodyPr rtlCol="1" anchor="ctr"/>
            <a:lstStyle/>
            <a:p>
              <a:endParaRPr lang="he-IL" sz="1400"/>
            </a:p>
          </p:txBody>
        </p:sp>
        <p:sp>
          <p:nvSpPr>
            <p:cNvPr id="50" name="צורה חופשית: צורה 60">
              <a:extLst>
                <a:ext uri="{FF2B5EF4-FFF2-40B4-BE49-F238E27FC236}">
                  <a16:creationId xmlns:a16="http://schemas.microsoft.com/office/drawing/2014/main" id="{A5FA1C32-0B77-46F5-A98A-2F547E296E23}"/>
                </a:ext>
              </a:extLst>
            </p:cNvPr>
            <p:cNvSpPr/>
            <p:nvPr/>
          </p:nvSpPr>
          <p:spPr>
            <a:xfrm>
              <a:off x="2856960" y="4232338"/>
              <a:ext cx="1476375" cy="428625"/>
            </a:xfrm>
            <a:custGeom>
              <a:avLst/>
              <a:gdLst>
                <a:gd name="connsiteX0" fmla="*/ 133255 w 1476375"/>
                <a:gd name="connsiteY0" fmla="*/ 7144 h 428625"/>
                <a:gd name="connsiteX1" fmla="*/ 1349788 w 1476375"/>
                <a:gd name="connsiteY1" fmla="*/ 7144 h 428625"/>
                <a:gd name="connsiteX2" fmla="*/ 1475899 w 1476375"/>
                <a:gd name="connsiteY2" fmla="*/ 133255 h 428625"/>
                <a:gd name="connsiteX3" fmla="*/ 1475899 w 1476375"/>
                <a:gd name="connsiteY3" fmla="*/ 303943 h 428625"/>
                <a:gd name="connsiteX4" fmla="*/ 1349788 w 1476375"/>
                <a:gd name="connsiteY4" fmla="*/ 430054 h 428625"/>
                <a:gd name="connsiteX5" fmla="*/ 133255 w 1476375"/>
                <a:gd name="connsiteY5" fmla="*/ 430054 h 428625"/>
                <a:gd name="connsiteX6" fmla="*/ 7144 w 1476375"/>
                <a:gd name="connsiteY6" fmla="*/ 303943 h 428625"/>
                <a:gd name="connsiteX7" fmla="*/ 7144 w 1476375"/>
                <a:gd name="connsiteY7" fmla="*/ 133255 h 428625"/>
                <a:gd name="connsiteX8" fmla="*/ 133255 w 1476375"/>
                <a:gd name="connsiteY8" fmla="*/ 71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75" h="428625">
                  <a:moveTo>
                    <a:pt x="133255" y="7144"/>
                  </a:moveTo>
                  <a:lnTo>
                    <a:pt x="1349788" y="7144"/>
                  </a:lnTo>
                  <a:cubicBezTo>
                    <a:pt x="1419435" y="7144"/>
                    <a:pt x="1475899" y="63608"/>
                    <a:pt x="1475899" y="133255"/>
                  </a:cubicBezTo>
                  <a:lnTo>
                    <a:pt x="1475899" y="303943"/>
                  </a:lnTo>
                  <a:cubicBezTo>
                    <a:pt x="1475899" y="373590"/>
                    <a:pt x="1419435" y="430054"/>
                    <a:pt x="1349788" y="430054"/>
                  </a:cubicBezTo>
                  <a:lnTo>
                    <a:pt x="133255" y="430054"/>
                  </a:lnTo>
                  <a:cubicBezTo>
                    <a:pt x="63608" y="430054"/>
                    <a:pt x="7144" y="373590"/>
                    <a:pt x="7144" y="303943"/>
                  </a:cubicBezTo>
                  <a:lnTo>
                    <a:pt x="7144" y="133255"/>
                  </a:lnTo>
                  <a:cubicBezTo>
                    <a:pt x="7144" y="63608"/>
                    <a:pt x="63608" y="7144"/>
                    <a:pt x="133255" y="7144"/>
                  </a:cubicBezTo>
                  <a:close/>
                </a:path>
              </a:pathLst>
            </a:custGeom>
            <a:solidFill>
              <a:srgbClr val="FFFFFF"/>
            </a:solidFill>
            <a:ln w="9525" cap="flat">
              <a:noFill/>
              <a:prstDash val="solid"/>
              <a:miter/>
            </a:ln>
          </p:spPr>
          <p:txBody>
            <a:bodyPr rtlCol="1" anchor="ctr"/>
            <a:lstStyle/>
            <a:p>
              <a:endParaRPr lang="he-IL" sz="1400"/>
            </a:p>
          </p:txBody>
        </p:sp>
        <p:sp>
          <p:nvSpPr>
            <p:cNvPr id="51" name="צורה חופשית: צורה 61">
              <a:extLst>
                <a:ext uri="{FF2B5EF4-FFF2-40B4-BE49-F238E27FC236}">
                  <a16:creationId xmlns:a16="http://schemas.microsoft.com/office/drawing/2014/main" id="{12DD2573-1C0C-4F0D-8714-7B53E9A7127B}"/>
                </a:ext>
              </a:extLst>
            </p:cNvPr>
            <p:cNvSpPr/>
            <p:nvPr/>
          </p:nvSpPr>
          <p:spPr>
            <a:xfrm>
              <a:off x="4090638" y="3414712"/>
              <a:ext cx="466725" cy="542925"/>
            </a:xfrm>
            <a:custGeom>
              <a:avLst/>
              <a:gdLst>
                <a:gd name="connsiteX0" fmla="*/ 7144 w 466725"/>
                <a:gd name="connsiteY0" fmla="*/ 7144 h 542925"/>
                <a:gd name="connsiteX1" fmla="*/ 468916 w 466725"/>
                <a:gd name="connsiteY1" fmla="*/ 7144 h 542925"/>
                <a:gd name="connsiteX2" fmla="*/ 468916 w 466725"/>
                <a:gd name="connsiteY2" fmla="*/ 538258 h 542925"/>
                <a:gd name="connsiteX3" fmla="*/ 238030 w 466725"/>
                <a:gd name="connsiteY3" fmla="*/ 272701 h 542925"/>
                <a:gd name="connsiteX4" fmla="*/ 7144 w 466725"/>
                <a:gd name="connsiteY4" fmla="*/ 538258 h 542925"/>
                <a:gd name="connsiteX5" fmla="*/ 7144 w 466725"/>
                <a:gd name="connsiteY5" fmla="*/ 71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42925">
                  <a:moveTo>
                    <a:pt x="7144" y="7144"/>
                  </a:moveTo>
                  <a:lnTo>
                    <a:pt x="468916" y="7144"/>
                  </a:lnTo>
                  <a:lnTo>
                    <a:pt x="468916" y="538258"/>
                  </a:lnTo>
                  <a:lnTo>
                    <a:pt x="238030" y="272701"/>
                  </a:lnTo>
                  <a:lnTo>
                    <a:pt x="7144" y="538258"/>
                  </a:lnTo>
                  <a:lnTo>
                    <a:pt x="7144" y="7144"/>
                  </a:lnTo>
                  <a:close/>
                </a:path>
              </a:pathLst>
            </a:custGeom>
            <a:solidFill>
              <a:schemeClr val="bg2">
                <a:lumMod val="50000"/>
              </a:schemeClr>
            </a:solidFill>
            <a:ln w="9525" cap="flat">
              <a:noFill/>
              <a:prstDash val="solid"/>
              <a:miter/>
            </a:ln>
          </p:spPr>
          <p:txBody>
            <a:bodyPr rtlCol="1" anchor="ctr"/>
            <a:lstStyle/>
            <a:p>
              <a:endParaRPr lang="he-IL" sz="1400"/>
            </a:p>
          </p:txBody>
        </p:sp>
      </p:grpSp>
      <p:sp>
        <p:nvSpPr>
          <p:cNvPr id="52" name="TextBox 51">
            <a:extLst>
              <a:ext uri="{FF2B5EF4-FFF2-40B4-BE49-F238E27FC236}">
                <a16:creationId xmlns:a16="http://schemas.microsoft.com/office/drawing/2014/main" id="{B03D5A54-54B1-44B3-A502-59EDFCEC0AB2}"/>
              </a:ext>
            </a:extLst>
          </p:cNvPr>
          <p:cNvSpPr txBox="1"/>
          <p:nvPr/>
        </p:nvSpPr>
        <p:spPr>
          <a:xfrm>
            <a:off x="2841661" y="8475166"/>
            <a:ext cx="1431404" cy="338682"/>
          </a:xfrm>
          <a:prstGeom prst="rect">
            <a:avLst/>
          </a:prstGeom>
          <a:noFill/>
        </p:spPr>
        <p:txBody>
          <a:bodyPr wrap="square" rtlCol="1">
            <a:spAutoFit/>
          </a:bodyPr>
          <a:lstStyle/>
          <a:p>
            <a:pPr algn="ctr" rtl="1"/>
            <a:r>
              <a:rPr lang="he-IL" sz="1601" dirty="0">
                <a:ln>
                  <a:solidFill>
                    <a:schemeClr val="bg1"/>
                  </a:solidFill>
                </a:ln>
                <a:solidFill>
                  <a:schemeClr val="bg1"/>
                </a:solidFill>
              </a:rPr>
              <a:t>קריאת כיוון</a:t>
            </a:r>
          </a:p>
        </p:txBody>
      </p:sp>
      <p:sp>
        <p:nvSpPr>
          <p:cNvPr id="60" name="מלבן 59"/>
          <p:cNvSpPr/>
          <p:nvPr/>
        </p:nvSpPr>
        <p:spPr>
          <a:xfrm>
            <a:off x="4621260" y="3067871"/>
            <a:ext cx="792000" cy="720000"/>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nchorCtr="0"/>
          <a:lstStyle/>
          <a:p>
            <a:pPr indent="-177801" algn="ctr" rtl="1" fontAlgn="base">
              <a:buClr>
                <a:srgbClr val="EB727C"/>
              </a:buClr>
            </a:pPr>
            <a:r>
              <a:rPr lang="he-IL" sz="1601" dirty="0">
                <a:solidFill>
                  <a:schemeClr val="bg1"/>
                </a:solidFill>
              </a:rPr>
              <a:t>עוזרת מנכ"לית</a:t>
            </a:r>
          </a:p>
        </p:txBody>
      </p:sp>
      <p:sp>
        <p:nvSpPr>
          <p:cNvPr id="65" name="מלבן 64"/>
          <p:cNvSpPr/>
          <p:nvPr/>
        </p:nvSpPr>
        <p:spPr>
          <a:xfrm>
            <a:off x="5219700" y="5525809"/>
            <a:ext cx="940266" cy="937052"/>
          </a:xfrm>
          <a:prstGeom prst="rect">
            <a:avLst/>
          </a:prstGeom>
          <a:solidFill>
            <a:schemeClr val="bg1"/>
          </a:solidFill>
          <a:ln>
            <a:solidFill>
              <a:srgbClr val="EB727C"/>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1" anchor="ctr" anchorCtr="0"/>
          <a:lstStyle/>
          <a:p>
            <a:pPr indent="-177801" algn="ctr" rtl="1" fontAlgn="base">
              <a:buClr>
                <a:srgbClr val="EB727C"/>
              </a:buClr>
            </a:pPr>
            <a:r>
              <a:rPr lang="he-IL" sz="1601" dirty="0">
                <a:solidFill>
                  <a:srgbClr val="EB727C"/>
                </a:solidFill>
              </a:rPr>
              <a:t>מנהלת תוכנית הצעירים</a:t>
            </a:r>
          </a:p>
        </p:txBody>
      </p:sp>
      <p:sp>
        <p:nvSpPr>
          <p:cNvPr id="66" name="מלבן 65"/>
          <p:cNvSpPr/>
          <p:nvPr/>
        </p:nvSpPr>
        <p:spPr>
          <a:xfrm>
            <a:off x="5219699" y="6619449"/>
            <a:ext cx="940266" cy="937052"/>
          </a:xfrm>
          <a:prstGeom prst="rect">
            <a:avLst/>
          </a:prstGeom>
          <a:solidFill>
            <a:schemeClr val="bg1"/>
          </a:solidFill>
          <a:ln>
            <a:solidFill>
              <a:srgbClr val="EB727C"/>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1" anchor="ctr" anchorCtr="0"/>
          <a:lstStyle/>
          <a:p>
            <a:pPr indent="-177801" algn="ctr" rtl="1" fontAlgn="base">
              <a:buClr>
                <a:srgbClr val="EB727C"/>
              </a:buClr>
            </a:pPr>
            <a:r>
              <a:rPr lang="he-IL" sz="1601" dirty="0">
                <a:solidFill>
                  <a:srgbClr val="EB727C"/>
                </a:solidFill>
              </a:rPr>
              <a:t>מנהלת המועדוניות נווה מדבר</a:t>
            </a:r>
          </a:p>
        </p:txBody>
      </p:sp>
      <p:sp>
        <p:nvSpPr>
          <p:cNvPr id="68" name="מלבן 67"/>
          <p:cNvSpPr/>
          <p:nvPr/>
        </p:nvSpPr>
        <p:spPr>
          <a:xfrm>
            <a:off x="783867" y="4250071"/>
            <a:ext cx="792000" cy="1080000"/>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nchorCtr="0"/>
          <a:lstStyle/>
          <a:p>
            <a:pPr indent="-177801" algn="ctr" rtl="1" fontAlgn="base">
              <a:buClr>
                <a:srgbClr val="EB727C"/>
              </a:buClr>
            </a:pPr>
            <a:r>
              <a:rPr lang="he-IL" sz="1601" dirty="0"/>
              <a:t>מנהל כפר נרדים</a:t>
            </a:r>
            <a:endParaRPr lang="he-IL" sz="1601" b="1" dirty="0"/>
          </a:p>
        </p:txBody>
      </p:sp>
      <p:cxnSp>
        <p:nvCxnSpPr>
          <p:cNvPr id="71" name="Shape 70"/>
          <p:cNvCxnSpPr>
            <a:cxnSpLocks/>
            <a:stCxn id="26" idx="2"/>
            <a:endCxn id="65" idx="3"/>
          </p:cNvCxnSpPr>
          <p:nvPr/>
        </p:nvCxnSpPr>
        <p:spPr>
          <a:xfrm rot="5400000">
            <a:off x="5896048" y="5593994"/>
            <a:ext cx="664262" cy="136425"/>
          </a:xfrm>
          <a:prstGeom prst="bentConnector2">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3" name="Shape 72"/>
          <p:cNvCxnSpPr>
            <a:cxnSpLocks/>
            <a:endCxn id="66" idx="3"/>
          </p:cNvCxnSpPr>
          <p:nvPr/>
        </p:nvCxnSpPr>
        <p:spPr>
          <a:xfrm rot="5400000">
            <a:off x="5642073" y="6433648"/>
            <a:ext cx="1172221" cy="136432"/>
          </a:xfrm>
          <a:prstGeom prst="bentConnector2">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0" name="מחבר ישר 79"/>
          <p:cNvCxnSpPr>
            <a:cxnSpLocks/>
            <a:stCxn id="19" idx="2"/>
            <a:endCxn id="23" idx="0"/>
          </p:cNvCxnSpPr>
          <p:nvPr/>
        </p:nvCxnSpPr>
        <p:spPr>
          <a:xfrm>
            <a:off x="3738129" y="3176596"/>
            <a:ext cx="0" cy="107347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2" name="מחבר ישר 81"/>
          <p:cNvCxnSpPr>
            <a:stCxn id="33" idx="3"/>
            <a:endCxn id="60" idx="1"/>
          </p:cNvCxnSpPr>
          <p:nvPr/>
        </p:nvCxnSpPr>
        <p:spPr>
          <a:xfrm>
            <a:off x="2854999" y="3427871"/>
            <a:ext cx="176626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43310E9-B3A1-4F4B-B021-4E242AEC8C70}"/>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39" name="מלבן 38">
            <a:hlinkClick r:id="" action="ppaction://hlinkshowjump?jump=nextslide"/>
            <a:extLst>
              <a:ext uri="{FF2B5EF4-FFF2-40B4-BE49-F238E27FC236}">
                <a16:creationId xmlns:a16="http://schemas.microsoft.com/office/drawing/2014/main" id="{6AD77748-0AFB-4E77-9D36-5D4B989D838F}"/>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מלבן 39">
            <a:hlinkClick r:id="" action="ppaction://hlinkshowjump?jump=previousslide"/>
            <a:extLst>
              <a:ext uri="{FF2B5EF4-FFF2-40B4-BE49-F238E27FC236}">
                <a16:creationId xmlns:a16="http://schemas.microsoft.com/office/drawing/2014/main" id="{737A92F8-382A-4B50-AFF8-F221D3FF9813}"/>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מלבן 40">
            <a:hlinkClick r:id="rId4" action="ppaction://hlinksldjump"/>
            <a:extLst>
              <a:ext uri="{FF2B5EF4-FFF2-40B4-BE49-F238E27FC236}">
                <a16:creationId xmlns:a16="http://schemas.microsoft.com/office/drawing/2014/main" id="{41777B76-04BB-4767-BAB2-CB382C9FD37A}"/>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מלבן 41">
            <a:hlinkClick r:id="rId5" action="ppaction://hlinksldjump"/>
            <a:extLst>
              <a:ext uri="{FF2B5EF4-FFF2-40B4-BE49-F238E27FC236}">
                <a16:creationId xmlns:a16="http://schemas.microsoft.com/office/drawing/2014/main" id="{3A70851C-5F64-4326-8720-0C88E3F88BDA}"/>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3" name="מציין מיקום של מספר שקופית 3">
            <a:extLst>
              <a:ext uri="{FF2B5EF4-FFF2-40B4-BE49-F238E27FC236}">
                <a16:creationId xmlns:a16="http://schemas.microsoft.com/office/drawing/2014/main" id="{5AB80B6F-C2B6-499E-B5CF-4931133FCFC4}"/>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22</a:t>
            </a:fld>
            <a:endParaRPr lang="he-IL" dirty="0"/>
          </a:p>
        </p:txBody>
      </p:sp>
    </p:spTree>
    <p:extLst>
      <p:ext uri="{BB962C8B-B14F-4D97-AF65-F5344CB8AC3E}">
        <p14:creationId xmlns:p14="http://schemas.microsoft.com/office/powerpoint/2010/main" val="141607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מלבן 77">
            <a:extLst>
              <a:ext uri="{FF2B5EF4-FFF2-40B4-BE49-F238E27FC236}">
                <a16:creationId xmlns:a16="http://schemas.microsoft.com/office/drawing/2014/main" id="{D1ACB189-6244-4BDF-8BCC-884A24C4F710}"/>
              </a:ext>
            </a:extLst>
          </p:cNvPr>
          <p:cNvSpPr/>
          <p:nvPr/>
        </p:nvSpPr>
        <p:spPr>
          <a:xfrm>
            <a:off x="783867" y="2249210"/>
            <a:ext cx="5908524" cy="756000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cxnSp>
        <p:nvCxnSpPr>
          <p:cNvPr id="121" name="Shape 70">
            <a:extLst>
              <a:ext uri="{FF2B5EF4-FFF2-40B4-BE49-F238E27FC236}">
                <a16:creationId xmlns:a16="http://schemas.microsoft.com/office/drawing/2014/main" id="{7EB9ABD1-5B47-48AF-835F-00C6C5CAE14F}"/>
              </a:ext>
            </a:extLst>
          </p:cNvPr>
          <p:cNvCxnSpPr>
            <a:cxnSpLocks/>
            <a:endCxn id="62" idx="3"/>
          </p:cNvCxnSpPr>
          <p:nvPr/>
        </p:nvCxnSpPr>
        <p:spPr>
          <a:xfrm rot="5400000">
            <a:off x="1818424" y="5105256"/>
            <a:ext cx="419911" cy="135239"/>
          </a:xfrm>
          <a:prstGeom prst="bentConnector2">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EB727C"/>
                </a:solidFill>
              </a:rPr>
              <a:t>תפקידים משמעותיים</a:t>
            </a:r>
          </a:p>
        </p:txBody>
      </p:sp>
      <p:sp>
        <p:nvSpPr>
          <p:cNvPr id="13" name="מלבן 12">
            <a:extLst>
              <a:ext uri="{FF2B5EF4-FFF2-40B4-BE49-F238E27FC236}">
                <a16:creationId xmlns:a16="http://schemas.microsoft.com/office/drawing/2014/main" id="{8953FB6C-5231-43DB-8E38-42949F050506}"/>
              </a:ext>
            </a:extLst>
          </p:cNvPr>
          <p:cNvSpPr/>
          <p:nvPr/>
        </p:nvSpPr>
        <p:spPr>
          <a:xfrm>
            <a:off x="4775202" y="2064160"/>
            <a:ext cx="2178943" cy="37652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מבנה ארגוני - צוות הכפר</a:t>
            </a:r>
            <a:endParaRPr lang="he-IL" sz="1601" dirty="0">
              <a:solidFill>
                <a:schemeClr val="tx1">
                  <a:lumMod val="50000"/>
                  <a:lumOff val="50000"/>
                </a:schemeClr>
              </a:solidFill>
              <a:latin typeface="Arial" panose="020B0604020202020204" pitchFamily="34" charset="0"/>
            </a:endParaRPr>
          </a:p>
        </p:txBody>
      </p:sp>
      <p:sp>
        <p:nvSpPr>
          <p:cNvPr id="14" name="מלבן 13"/>
          <p:cNvSpPr/>
          <p:nvPr/>
        </p:nvSpPr>
        <p:spPr>
          <a:xfrm>
            <a:off x="3084954" y="2777254"/>
            <a:ext cx="1291982" cy="399342"/>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nchorCtr="0"/>
          <a:lstStyle/>
          <a:p>
            <a:pPr indent="-177801" algn="ctr" rtl="1" fontAlgn="base">
              <a:buClr>
                <a:srgbClr val="EB727C"/>
              </a:buClr>
            </a:pPr>
            <a:r>
              <a:rPr lang="he-IL" sz="1601" dirty="0"/>
              <a:t>מנהל הכפר</a:t>
            </a:r>
            <a:endParaRPr lang="en-US" sz="1601" dirty="0"/>
          </a:p>
        </p:txBody>
      </p:sp>
      <p:sp>
        <p:nvSpPr>
          <p:cNvPr id="18" name="מלבן 17"/>
          <p:cNvSpPr/>
          <p:nvPr/>
        </p:nvSpPr>
        <p:spPr>
          <a:xfrm>
            <a:off x="1283849" y="3220271"/>
            <a:ext cx="1571150" cy="421301"/>
          </a:xfrm>
          <a:prstGeom prst="rect">
            <a:avLst/>
          </a:prstGeom>
          <a:solidFill>
            <a:schemeClr val="bg1"/>
          </a:solidFill>
          <a:ln>
            <a:solidFill>
              <a:srgbClr val="EB727C"/>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1" anchor="ctr" anchorCtr="0"/>
          <a:lstStyle/>
          <a:p>
            <a:pPr indent="-177801" algn="ctr" rtl="1" fontAlgn="base">
              <a:buClr>
                <a:srgbClr val="EB727C"/>
              </a:buClr>
            </a:pPr>
            <a:r>
              <a:rPr lang="he-IL" sz="1500" dirty="0">
                <a:solidFill>
                  <a:srgbClr val="EB727C"/>
                </a:solidFill>
              </a:rPr>
              <a:t>מזכירה / רכזת כ"א</a:t>
            </a:r>
          </a:p>
        </p:txBody>
      </p:sp>
      <p:sp>
        <p:nvSpPr>
          <p:cNvPr id="19" name="מלבן 18"/>
          <p:cNvSpPr/>
          <p:nvPr/>
        </p:nvSpPr>
        <p:spPr>
          <a:xfrm>
            <a:off x="2350548" y="4250073"/>
            <a:ext cx="1324334" cy="720000"/>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nchorCtr="0"/>
          <a:lstStyle/>
          <a:p>
            <a:pPr indent="-177801" algn="ctr" rtl="1" fontAlgn="base">
              <a:buClr>
                <a:srgbClr val="EB727C"/>
              </a:buClr>
            </a:pPr>
            <a:r>
              <a:rPr lang="he-IL" sz="1601" dirty="0"/>
              <a:t>רכז/ת חינוך*</a:t>
            </a:r>
          </a:p>
        </p:txBody>
      </p:sp>
      <p:sp>
        <p:nvSpPr>
          <p:cNvPr id="20" name="מלבן 19"/>
          <p:cNvSpPr/>
          <p:nvPr/>
        </p:nvSpPr>
        <p:spPr>
          <a:xfrm>
            <a:off x="3820339" y="4250073"/>
            <a:ext cx="1324334" cy="720000"/>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nchorCtr="0"/>
          <a:lstStyle/>
          <a:p>
            <a:pPr indent="-177801" algn="ctr" rtl="1" fontAlgn="base">
              <a:buClr>
                <a:srgbClr val="EB727C"/>
              </a:buClr>
            </a:pPr>
            <a:r>
              <a:rPr lang="he-IL" sz="1601" dirty="0"/>
              <a:t>רכז/ת תפעול</a:t>
            </a:r>
          </a:p>
        </p:txBody>
      </p:sp>
      <p:sp>
        <p:nvSpPr>
          <p:cNvPr id="22" name="מלבן 21"/>
          <p:cNvSpPr/>
          <p:nvPr/>
        </p:nvSpPr>
        <p:spPr>
          <a:xfrm>
            <a:off x="5290132" y="4250073"/>
            <a:ext cx="1325287" cy="720000"/>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nchorCtr="0"/>
          <a:lstStyle/>
          <a:p>
            <a:pPr indent="-177801" algn="ctr" rtl="1" fontAlgn="base">
              <a:buClr>
                <a:srgbClr val="EB727C"/>
              </a:buClr>
            </a:pPr>
            <a:r>
              <a:rPr lang="he-IL" sz="1601" dirty="0"/>
              <a:t>אמהות בית </a:t>
            </a:r>
          </a:p>
        </p:txBody>
      </p:sp>
      <p:sp>
        <p:nvSpPr>
          <p:cNvPr id="23" name="מלבן 22"/>
          <p:cNvSpPr/>
          <p:nvPr/>
        </p:nvSpPr>
        <p:spPr>
          <a:xfrm>
            <a:off x="880757" y="4250073"/>
            <a:ext cx="1324334" cy="720000"/>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nchorCtr="0"/>
          <a:lstStyle/>
          <a:p>
            <a:pPr indent="-177801" algn="ctr" rtl="1" fontAlgn="base">
              <a:buClr>
                <a:srgbClr val="EB727C"/>
              </a:buClr>
            </a:pPr>
            <a:r>
              <a:rPr lang="he-IL" sz="1601" dirty="0"/>
              <a:t>רכז/ת טיפול</a:t>
            </a:r>
            <a:endParaRPr lang="he-IL" sz="1601" b="1" dirty="0"/>
          </a:p>
        </p:txBody>
      </p:sp>
      <p:cxnSp>
        <p:nvCxnSpPr>
          <p:cNvPr id="27" name="Shape 26"/>
          <p:cNvCxnSpPr>
            <a:cxnSpLocks/>
            <a:stCxn id="23" idx="0"/>
            <a:endCxn id="22" idx="0"/>
          </p:cNvCxnSpPr>
          <p:nvPr/>
        </p:nvCxnSpPr>
        <p:spPr>
          <a:xfrm rot="5400000" flipH="1" flipV="1">
            <a:off x="3747849" y="2045148"/>
            <a:ext cx="12700" cy="4409850"/>
          </a:xfrm>
          <a:prstGeom prst="bentConnector3">
            <a:avLst>
              <a:gd name="adj1" fmla="val 180000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מחבר מרפקי 29"/>
          <p:cNvCxnSpPr>
            <a:cxnSpLocks/>
            <a:stCxn id="19" idx="0"/>
            <a:endCxn id="20" idx="0"/>
          </p:cNvCxnSpPr>
          <p:nvPr/>
        </p:nvCxnSpPr>
        <p:spPr>
          <a:xfrm rot="5400000" flipH="1" flipV="1">
            <a:off x="3747611" y="3515180"/>
            <a:ext cx="12700" cy="1469791"/>
          </a:xfrm>
          <a:prstGeom prst="bentConnector3">
            <a:avLst>
              <a:gd name="adj1" fmla="val 180000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Shape 31"/>
          <p:cNvCxnSpPr>
            <a:cxnSpLocks/>
            <a:endCxn id="18" idx="3"/>
          </p:cNvCxnSpPr>
          <p:nvPr/>
        </p:nvCxnSpPr>
        <p:spPr>
          <a:xfrm rot="5400000">
            <a:off x="3242009" y="2941986"/>
            <a:ext cx="101926" cy="875946"/>
          </a:xfrm>
          <a:prstGeom prst="bentConnector2">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מלבן 27"/>
          <p:cNvSpPr/>
          <p:nvPr/>
        </p:nvSpPr>
        <p:spPr>
          <a:xfrm>
            <a:off x="3820339" y="5072275"/>
            <a:ext cx="1080000" cy="540000"/>
          </a:xfrm>
          <a:prstGeom prst="rect">
            <a:avLst/>
          </a:prstGeom>
          <a:solidFill>
            <a:schemeClr val="bg1"/>
          </a:solidFill>
          <a:ln>
            <a:solidFill>
              <a:srgbClr val="EB727C"/>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1" anchor="ctr" anchorCtr="0"/>
          <a:lstStyle/>
          <a:p>
            <a:pPr indent="-177801" algn="ctr" rtl="1" fontAlgn="base">
              <a:buClr>
                <a:srgbClr val="EB727C"/>
              </a:buClr>
            </a:pPr>
            <a:r>
              <a:rPr lang="he-IL" sz="1500" dirty="0">
                <a:solidFill>
                  <a:srgbClr val="EB727C"/>
                </a:solidFill>
              </a:rPr>
              <a:t>אחות</a:t>
            </a:r>
          </a:p>
        </p:txBody>
      </p:sp>
      <p:sp>
        <p:nvSpPr>
          <p:cNvPr id="29" name="מלבן 28"/>
          <p:cNvSpPr/>
          <p:nvPr/>
        </p:nvSpPr>
        <p:spPr>
          <a:xfrm>
            <a:off x="3820339" y="5766919"/>
            <a:ext cx="1080000" cy="540000"/>
          </a:xfrm>
          <a:prstGeom prst="rect">
            <a:avLst/>
          </a:prstGeom>
          <a:solidFill>
            <a:schemeClr val="bg1"/>
          </a:solidFill>
          <a:ln>
            <a:solidFill>
              <a:srgbClr val="EB727C"/>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1" anchor="ctr" anchorCtr="0"/>
          <a:lstStyle/>
          <a:p>
            <a:pPr indent="-177801" algn="ctr" rtl="1" fontAlgn="base">
              <a:buClr>
                <a:srgbClr val="EB727C"/>
              </a:buClr>
            </a:pPr>
            <a:r>
              <a:rPr lang="he-IL" sz="1500" dirty="0">
                <a:solidFill>
                  <a:srgbClr val="EB727C"/>
                </a:solidFill>
              </a:rPr>
              <a:t>נהג</a:t>
            </a:r>
          </a:p>
        </p:txBody>
      </p:sp>
      <p:sp>
        <p:nvSpPr>
          <p:cNvPr id="31" name="מלבן 30"/>
          <p:cNvSpPr/>
          <p:nvPr/>
        </p:nvSpPr>
        <p:spPr>
          <a:xfrm>
            <a:off x="3820339" y="6461563"/>
            <a:ext cx="1080000" cy="540000"/>
          </a:xfrm>
          <a:prstGeom prst="rect">
            <a:avLst/>
          </a:prstGeom>
          <a:solidFill>
            <a:schemeClr val="bg1"/>
          </a:solidFill>
          <a:ln>
            <a:solidFill>
              <a:srgbClr val="EB727C"/>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1" anchor="ctr" anchorCtr="0"/>
          <a:lstStyle/>
          <a:p>
            <a:pPr indent="-177801" algn="ctr" rtl="1" fontAlgn="base">
              <a:buClr>
                <a:srgbClr val="EB727C"/>
              </a:buClr>
            </a:pPr>
            <a:r>
              <a:rPr lang="he-IL" sz="1500" dirty="0">
                <a:solidFill>
                  <a:srgbClr val="EB727C"/>
                </a:solidFill>
              </a:rPr>
              <a:t>עובדי תחזוקה</a:t>
            </a:r>
          </a:p>
        </p:txBody>
      </p:sp>
      <p:sp>
        <p:nvSpPr>
          <p:cNvPr id="33" name="מלבן 32"/>
          <p:cNvSpPr/>
          <p:nvPr/>
        </p:nvSpPr>
        <p:spPr>
          <a:xfrm>
            <a:off x="3820339" y="7156207"/>
            <a:ext cx="1080000" cy="540000"/>
          </a:xfrm>
          <a:prstGeom prst="rect">
            <a:avLst/>
          </a:prstGeom>
          <a:solidFill>
            <a:schemeClr val="bg1"/>
          </a:solidFill>
          <a:ln>
            <a:solidFill>
              <a:srgbClr val="EB727C"/>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1" anchor="ctr" anchorCtr="0"/>
          <a:lstStyle/>
          <a:p>
            <a:pPr indent="-177801" algn="ctr" rtl="1" fontAlgn="base">
              <a:buClr>
                <a:srgbClr val="EB727C"/>
              </a:buClr>
            </a:pPr>
            <a:r>
              <a:rPr lang="he-IL" sz="1500" dirty="0">
                <a:solidFill>
                  <a:srgbClr val="EB727C"/>
                </a:solidFill>
              </a:rPr>
              <a:t>עובדי ניקיון</a:t>
            </a:r>
          </a:p>
        </p:txBody>
      </p:sp>
      <p:sp>
        <p:nvSpPr>
          <p:cNvPr id="43" name="מלבן 42"/>
          <p:cNvSpPr/>
          <p:nvPr/>
        </p:nvSpPr>
        <p:spPr>
          <a:xfrm>
            <a:off x="2350548" y="5076827"/>
            <a:ext cx="1080000" cy="360000"/>
          </a:xfrm>
          <a:prstGeom prst="rect">
            <a:avLst/>
          </a:prstGeom>
          <a:solidFill>
            <a:schemeClr val="bg1"/>
          </a:solidFill>
          <a:ln>
            <a:solidFill>
              <a:srgbClr val="EB727C"/>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1" anchor="ctr" anchorCtr="0"/>
          <a:lstStyle/>
          <a:p>
            <a:pPr indent="-177801" algn="ctr" rtl="1" fontAlgn="base">
              <a:buClr>
                <a:srgbClr val="EB727C"/>
              </a:buClr>
            </a:pPr>
            <a:r>
              <a:rPr lang="he-IL" sz="1500" dirty="0">
                <a:solidFill>
                  <a:srgbClr val="EB727C"/>
                </a:solidFill>
              </a:rPr>
              <a:t>רכז בוגרים</a:t>
            </a:r>
          </a:p>
        </p:txBody>
      </p:sp>
      <p:sp>
        <p:nvSpPr>
          <p:cNvPr id="44" name="מלבן 43"/>
          <p:cNvSpPr/>
          <p:nvPr/>
        </p:nvSpPr>
        <p:spPr>
          <a:xfrm>
            <a:off x="2350548" y="5590325"/>
            <a:ext cx="1080000" cy="360000"/>
          </a:xfrm>
          <a:prstGeom prst="rect">
            <a:avLst/>
          </a:prstGeom>
          <a:solidFill>
            <a:schemeClr val="bg1"/>
          </a:solidFill>
          <a:ln>
            <a:solidFill>
              <a:srgbClr val="EB727C"/>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1" anchor="ctr" anchorCtr="0"/>
          <a:lstStyle/>
          <a:p>
            <a:pPr indent="-177801" algn="ctr" rtl="1" fontAlgn="base">
              <a:buClr>
                <a:srgbClr val="EB727C"/>
              </a:buClr>
            </a:pPr>
            <a:r>
              <a:rPr lang="he-IL" sz="1500" dirty="0">
                <a:solidFill>
                  <a:srgbClr val="EB727C"/>
                </a:solidFill>
              </a:rPr>
              <a:t>מדריכי לילה</a:t>
            </a:r>
          </a:p>
        </p:txBody>
      </p:sp>
      <p:sp>
        <p:nvSpPr>
          <p:cNvPr id="45" name="מלבן 44"/>
          <p:cNvSpPr/>
          <p:nvPr/>
        </p:nvSpPr>
        <p:spPr>
          <a:xfrm>
            <a:off x="2350548" y="6103823"/>
            <a:ext cx="1080000" cy="360000"/>
          </a:xfrm>
          <a:prstGeom prst="rect">
            <a:avLst/>
          </a:prstGeom>
          <a:solidFill>
            <a:schemeClr val="bg1"/>
          </a:solidFill>
          <a:ln>
            <a:solidFill>
              <a:srgbClr val="EB727C"/>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1" anchor="ctr" anchorCtr="0"/>
          <a:lstStyle/>
          <a:p>
            <a:pPr indent="-177801" algn="ctr" rtl="1" fontAlgn="base">
              <a:buClr>
                <a:srgbClr val="EB727C"/>
              </a:buClr>
            </a:pPr>
            <a:r>
              <a:rPr lang="he-IL" sz="1500" dirty="0">
                <a:solidFill>
                  <a:srgbClr val="EB727C"/>
                </a:solidFill>
              </a:rPr>
              <a:t>רכז ספורט</a:t>
            </a:r>
          </a:p>
        </p:txBody>
      </p:sp>
      <p:sp>
        <p:nvSpPr>
          <p:cNvPr id="46" name="מלבן 45"/>
          <p:cNvSpPr/>
          <p:nvPr/>
        </p:nvSpPr>
        <p:spPr>
          <a:xfrm>
            <a:off x="2350548" y="6617321"/>
            <a:ext cx="1080000" cy="540000"/>
          </a:xfrm>
          <a:prstGeom prst="rect">
            <a:avLst/>
          </a:prstGeom>
          <a:solidFill>
            <a:schemeClr val="bg1"/>
          </a:solidFill>
          <a:ln>
            <a:solidFill>
              <a:srgbClr val="EB727C"/>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1" anchor="ctr" anchorCtr="0"/>
          <a:lstStyle/>
          <a:p>
            <a:pPr indent="-177801" algn="ctr" rtl="1" fontAlgn="base">
              <a:buClr>
                <a:srgbClr val="EB727C"/>
              </a:buClr>
            </a:pPr>
            <a:r>
              <a:rPr lang="he-IL" sz="1500" dirty="0" err="1">
                <a:solidFill>
                  <a:srgbClr val="EB727C"/>
                </a:solidFill>
              </a:rPr>
              <a:t>ש"ש</a:t>
            </a:r>
            <a:endParaRPr lang="he-IL" sz="1500" dirty="0">
              <a:solidFill>
                <a:srgbClr val="EB727C"/>
              </a:solidFill>
            </a:endParaRPr>
          </a:p>
          <a:p>
            <a:pPr indent="-177801" algn="ctr" rtl="1" fontAlgn="base">
              <a:buClr>
                <a:srgbClr val="EB727C"/>
              </a:buClr>
            </a:pPr>
            <a:r>
              <a:rPr lang="he-IL" sz="1200" dirty="0">
                <a:solidFill>
                  <a:srgbClr val="EB727C"/>
                </a:solidFill>
              </a:rPr>
              <a:t>(אחים גדולים)</a:t>
            </a:r>
          </a:p>
        </p:txBody>
      </p:sp>
      <p:sp>
        <p:nvSpPr>
          <p:cNvPr id="47" name="מלבן 46"/>
          <p:cNvSpPr/>
          <p:nvPr/>
        </p:nvSpPr>
        <p:spPr>
          <a:xfrm>
            <a:off x="2350548" y="7310819"/>
            <a:ext cx="1080000" cy="360000"/>
          </a:xfrm>
          <a:prstGeom prst="rect">
            <a:avLst/>
          </a:prstGeom>
          <a:solidFill>
            <a:schemeClr val="bg1"/>
          </a:solidFill>
          <a:ln>
            <a:solidFill>
              <a:srgbClr val="EB727C"/>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1" anchor="ctr" anchorCtr="0"/>
          <a:lstStyle/>
          <a:p>
            <a:pPr indent="-177801" algn="ctr" rtl="1" fontAlgn="base">
              <a:buClr>
                <a:srgbClr val="EB727C"/>
              </a:buClr>
            </a:pPr>
            <a:r>
              <a:rPr lang="he-IL" sz="1500" dirty="0">
                <a:solidFill>
                  <a:srgbClr val="EB727C"/>
                </a:solidFill>
              </a:rPr>
              <a:t>מדריכי חוגים</a:t>
            </a:r>
            <a:endParaRPr lang="he-IL" sz="1400" dirty="0">
              <a:solidFill>
                <a:srgbClr val="EB727C"/>
              </a:solidFill>
            </a:endParaRPr>
          </a:p>
        </p:txBody>
      </p:sp>
      <p:cxnSp>
        <p:nvCxnSpPr>
          <p:cNvPr id="53" name="Shape 52"/>
          <p:cNvCxnSpPr>
            <a:cxnSpLocks/>
            <a:endCxn id="43" idx="3"/>
          </p:cNvCxnSpPr>
          <p:nvPr/>
        </p:nvCxnSpPr>
        <p:spPr>
          <a:xfrm rot="5400000">
            <a:off x="3349792" y="5048027"/>
            <a:ext cx="289557" cy="128043"/>
          </a:xfrm>
          <a:prstGeom prst="bentConnector2">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9" name="מלבן 58"/>
          <p:cNvSpPr/>
          <p:nvPr/>
        </p:nvSpPr>
        <p:spPr>
          <a:xfrm>
            <a:off x="880757" y="8030367"/>
            <a:ext cx="1080000" cy="612000"/>
          </a:xfrm>
          <a:prstGeom prst="rect">
            <a:avLst/>
          </a:prstGeom>
          <a:solidFill>
            <a:schemeClr val="bg1"/>
          </a:solidFill>
          <a:ln>
            <a:solidFill>
              <a:srgbClr val="EB727C"/>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1" anchor="ctr" anchorCtr="0"/>
          <a:lstStyle/>
          <a:p>
            <a:pPr indent="-177801" algn="ctr" rtl="1" fontAlgn="base">
              <a:buClr>
                <a:srgbClr val="EB727C"/>
              </a:buClr>
            </a:pPr>
            <a:r>
              <a:rPr lang="he-IL" sz="1500" dirty="0">
                <a:solidFill>
                  <a:srgbClr val="EB727C"/>
                </a:solidFill>
              </a:rPr>
              <a:t>פסיכיאטר</a:t>
            </a:r>
          </a:p>
        </p:txBody>
      </p:sp>
      <p:sp>
        <p:nvSpPr>
          <p:cNvPr id="60" name="מלבן 59"/>
          <p:cNvSpPr/>
          <p:nvPr/>
        </p:nvSpPr>
        <p:spPr>
          <a:xfrm>
            <a:off x="880757" y="7293391"/>
            <a:ext cx="1080000" cy="612000"/>
          </a:xfrm>
          <a:prstGeom prst="rect">
            <a:avLst/>
          </a:prstGeom>
          <a:solidFill>
            <a:schemeClr val="bg1"/>
          </a:solidFill>
          <a:ln>
            <a:solidFill>
              <a:srgbClr val="EB727C"/>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1" anchor="ctr" anchorCtr="0"/>
          <a:lstStyle/>
          <a:p>
            <a:pPr indent="-177801" algn="ctr" rtl="1" fontAlgn="base">
              <a:buClr>
                <a:srgbClr val="EB727C"/>
              </a:buClr>
            </a:pPr>
            <a:r>
              <a:rPr lang="he-IL" sz="1500" dirty="0">
                <a:solidFill>
                  <a:srgbClr val="EB727C"/>
                </a:solidFill>
              </a:rPr>
              <a:t>פסיכולוג</a:t>
            </a:r>
          </a:p>
        </p:txBody>
      </p:sp>
      <p:sp>
        <p:nvSpPr>
          <p:cNvPr id="61" name="מלבן 60"/>
          <p:cNvSpPr/>
          <p:nvPr/>
        </p:nvSpPr>
        <p:spPr>
          <a:xfrm>
            <a:off x="880757" y="6556415"/>
            <a:ext cx="1080000" cy="612000"/>
          </a:xfrm>
          <a:prstGeom prst="rect">
            <a:avLst/>
          </a:prstGeom>
          <a:solidFill>
            <a:schemeClr val="bg1"/>
          </a:solidFill>
          <a:ln>
            <a:solidFill>
              <a:srgbClr val="EB727C"/>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1" anchor="ctr" anchorCtr="0"/>
          <a:lstStyle/>
          <a:p>
            <a:pPr indent="-177801" algn="ctr" rtl="1" fontAlgn="base">
              <a:buClr>
                <a:srgbClr val="EB727C"/>
              </a:buClr>
            </a:pPr>
            <a:r>
              <a:rPr lang="he-IL" sz="1500" dirty="0">
                <a:solidFill>
                  <a:srgbClr val="EB727C"/>
                </a:solidFill>
              </a:rPr>
              <a:t>פרא-טיפולי</a:t>
            </a:r>
          </a:p>
        </p:txBody>
      </p:sp>
      <p:sp>
        <p:nvSpPr>
          <p:cNvPr id="62" name="מלבן 61"/>
          <p:cNvSpPr/>
          <p:nvPr/>
        </p:nvSpPr>
        <p:spPr>
          <a:xfrm>
            <a:off x="880757" y="5076828"/>
            <a:ext cx="1080000" cy="612000"/>
          </a:xfrm>
          <a:prstGeom prst="rect">
            <a:avLst/>
          </a:prstGeom>
          <a:solidFill>
            <a:schemeClr val="bg1"/>
          </a:solidFill>
          <a:ln>
            <a:solidFill>
              <a:srgbClr val="EB727C"/>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1" anchor="ctr" anchorCtr="0"/>
          <a:lstStyle/>
          <a:p>
            <a:pPr indent="-177801" algn="ctr" rtl="1" fontAlgn="base">
              <a:buClr>
                <a:srgbClr val="EB727C"/>
              </a:buClr>
            </a:pPr>
            <a:r>
              <a:rPr lang="he-IL" sz="1500" dirty="0">
                <a:solidFill>
                  <a:srgbClr val="EB727C"/>
                </a:solidFill>
              </a:rPr>
              <a:t>עו"ס</a:t>
            </a:r>
            <a:br>
              <a:rPr lang="en-US" sz="1500" dirty="0">
                <a:solidFill>
                  <a:srgbClr val="EB727C"/>
                </a:solidFill>
              </a:rPr>
            </a:br>
            <a:r>
              <a:rPr lang="he-IL" sz="1400" dirty="0">
                <a:solidFill>
                  <a:srgbClr val="EB727C"/>
                </a:solidFill>
              </a:rPr>
              <a:t>(רכז/ת אשכול)</a:t>
            </a:r>
            <a:endParaRPr lang="he-IL" sz="1500" dirty="0">
              <a:solidFill>
                <a:srgbClr val="EB727C"/>
              </a:solidFill>
            </a:endParaRPr>
          </a:p>
        </p:txBody>
      </p:sp>
      <p:sp>
        <p:nvSpPr>
          <p:cNvPr id="63" name="מלבן 62"/>
          <p:cNvSpPr/>
          <p:nvPr/>
        </p:nvSpPr>
        <p:spPr>
          <a:xfrm>
            <a:off x="880757" y="5819438"/>
            <a:ext cx="746358" cy="612000"/>
          </a:xfrm>
          <a:prstGeom prst="rect">
            <a:avLst/>
          </a:prstGeom>
          <a:solidFill>
            <a:schemeClr val="bg1"/>
          </a:solidFill>
          <a:ln>
            <a:solidFill>
              <a:srgbClr val="EB727C"/>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1" anchor="ctr" anchorCtr="0"/>
          <a:lstStyle/>
          <a:p>
            <a:pPr indent="-177801" algn="ctr" rtl="1" fontAlgn="base">
              <a:buClr>
                <a:srgbClr val="EB727C"/>
              </a:buClr>
            </a:pPr>
            <a:r>
              <a:rPr lang="he-IL" sz="1500" dirty="0">
                <a:solidFill>
                  <a:srgbClr val="EB727C"/>
                </a:solidFill>
              </a:rPr>
              <a:t>מדריכי בית*</a:t>
            </a:r>
          </a:p>
        </p:txBody>
      </p:sp>
      <p:cxnSp>
        <p:nvCxnSpPr>
          <p:cNvPr id="71" name="Shape 70"/>
          <p:cNvCxnSpPr>
            <a:cxnSpLocks/>
            <a:endCxn id="59" idx="3"/>
          </p:cNvCxnSpPr>
          <p:nvPr/>
        </p:nvCxnSpPr>
        <p:spPr>
          <a:xfrm rot="5400000">
            <a:off x="1660563" y="7900936"/>
            <a:ext cx="735628" cy="135239"/>
          </a:xfrm>
          <a:prstGeom prst="bentConnector2">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0" name="מחבר ישר 79"/>
          <p:cNvCxnSpPr>
            <a:cxnSpLocks/>
            <a:stCxn id="14" idx="2"/>
          </p:cNvCxnSpPr>
          <p:nvPr/>
        </p:nvCxnSpPr>
        <p:spPr>
          <a:xfrm>
            <a:off x="3730945" y="3176596"/>
            <a:ext cx="0" cy="86857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98F3E99F-DD21-4CE6-BD56-541074EF9E86}"/>
              </a:ext>
            </a:extLst>
          </p:cNvPr>
          <p:cNvSpPr txBox="1"/>
          <p:nvPr/>
        </p:nvSpPr>
        <p:spPr>
          <a:xfrm>
            <a:off x="905721" y="9109091"/>
            <a:ext cx="5664823" cy="338682"/>
          </a:xfrm>
          <a:prstGeom prst="rect">
            <a:avLst/>
          </a:prstGeom>
          <a:noFill/>
        </p:spPr>
        <p:txBody>
          <a:bodyPr wrap="square" rtlCol="1">
            <a:spAutoFit/>
          </a:bodyPr>
          <a:lstStyle/>
          <a:p>
            <a:pPr indent="-228602" algn="r" rtl="1">
              <a:spcBef>
                <a:spcPts val="600"/>
              </a:spcBef>
            </a:pPr>
            <a:r>
              <a:rPr lang="he-IL" sz="1601" dirty="0">
                <a:solidFill>
                  <a:schemeClr val="tx1">
                    <a:lumMod val="50000"/>
                    <a:lumOff val="50000"/>
                  </a:schemeClr>
                </a:solidFill>
              </a:rPr>
              <a:t>* רכזת החינוך היא המנהלת המקצועית של מדריכי הבית</a:t>
            </a:r>
          </a:p>
        </p:txBody>
      </p:sp>
      <p:cxnSp>
        <p:nvCxnSpPr>
          <p:cNvPr id="111" name="מחבר: מרפקי 110">
            <a:extLst>
              <a:ext uri="{FF2B5EF4-FFF2-40B4-BE49-F238E27FC236}">
                <a16:creationId xmlns:a16="http://schemas.microsoft.com/office/drawing/2014/main" id="{03D5874C-7C98-48CC-9DEF-02FBC7A05D8F}"/>
              </a:ext>
            </a:extLst>
          </p:cNvPr>
          <p:cNvCxnSpPr>
            <a:cxnSpLocks/>
            <a:endCxn id="63" idx="3"/>
          </p:cNvCxnSpPr>
          <p:nvPr/>
        </p:nvCxnSpPr>
        <p:spPr>
          <a:xfrm rot="5400000">
            <a:off x="1524843" y="5784616"/>
            <a:ext cx="443094" cy="238548"/>
          </a:xfrm>
          <a:prstGeom prst="bentConnector2">
            <a:avLst/>
          </a:prstGeom>
          <a:ln>
            <a:solidFill>
              <a:srgbClr val="EF8D94"/>
            </a:solidFill>
          </a:ln>
        </p:spPr>
        <p:style>
          <a:lnRef idx="1">
            <a:schemeClr val="accent1"/>
          </a:lnRef>
          <a:fillRef idx="0">
            <a:schemeClr val="accent1"/>
          </a:fillRef>
          <a:effectRef idx="0">
            <a:schemeClr val="accent1"/>
          </a:effectRef>
          <a:fontRef idx="minor">
            <a:schemeClr val="tx1"/>
          </a:fontRef>
        </p:style>
      </p:cxnSp>
      <p:cxnSp>
        <p:nvCxnSpPr>
          <p:cNvPr id="115" name="Shape 70">
            <a:extLst>
              <a:ext uri="{FF2B5EF4-FFF2-40B4-BE49-F238E27FC236}">
                <a16:creationId xmlns:a16="http://schemas.microsoft.com/office/drawing/2014/main" id="{01E6C3C0-4BD5-4569-8195-2E4A7D33E524}"/>
              </a:ext>
            </a:extLst>
          </p:cNvPr>
          <p:cNvCxnSpPr>
            <a:cxnSpLocks/>
            <a:endCxn id="60" idx="3"/>
          </p:cNvCxnSpPr>
          <p:nvPr/>
        </p:nvCxnSpPr>
        <p:spPr>
          <a:xfrm rot="5400000">
            <a:off x="1660232" y="7163628"/>
            <a:ext cx="736292" cy="135239"/>
          </a:xfrm>
          <a:prstGeom prst="bentConnector2">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8" name="Shape 70">
            <a:extLst>
              <a:ext uri="{FF2B5EF4-FFF2-40B4-BE49-F238E27FC236}">
                <a16:creationId xmlns:a16="http://schemas.microsoft.com/office/drawing/2014/main" id="{D1A87DA4-5CC9-4E70-9E5D-EB2D55D987DB}"/>
              </a:ext>
            </a:extLst>
          </p:cNvPr>
          <p:cNvCxnSpPr>
            <a:cxnSpLocks/>
            <a:endCxn id="61" idx="3"/>
          </p:cNvCxnSpPr>
          <p:nvPr/>
        </p:nvCxnSpPr>
        <p:spPr>
          <a:xfrm rot="5400000">
            <a:off x="1287683" y="6054103"/>
            <a:ext cx="1481388" cy="135239"/>
          </a:xfrm>
          <a:prstGeom prst="bentConnector2">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2" name="Shape 52">
            <a:extLst>
              <a:ext uri="{FF2B5EF4-FFF2-40B4-BE49-F238E27FC236}">
                <a16:creationId xmlns:a16="http://schemas.microsoft.com/office/drawing/2014/main" id="{C5023E26-6398-4EC1-A9E5-8FC9352F95CC}"/>
              </a:ext>
            </a:extLst>
          </p:cNvPr>
          <p:cNvCxnSpPr>
            <a:cxnSpLocks/>
            <a:endCxn id="44" idx="3"/>
          </p:cNvCxnSpPr>
          <p:nvPr/>
        </p:nvCxnSpPr>
        <p:spPr>
          <a:xfrm rot="5400000">
            <a:off x="3167472" y="5379205"/>
            <a:ext cx="654196" cy="128044"/>
          </a:xfrm>
          <a:prstGeom prst="bentConnector2">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5" name="Shape 52">
            <a:extLst>
              <a:ext uri="{FF2B5EF4-FFF2-40B4-BE49-F238E27FC236}">
                <a16:creationId xmlns:a16="http://schemas.microsoft.com/office/drawing/2014/main" id="{DDE2EF69-32C9-4E05-967D-C63728D825EB}"/>
              </a:ext>
            </a:extLst>
          </p:cNvPr>
          <p:cNvCxnSpPr>
            <a:cxnSpLocks/>
            <a:endCxn id="45" idx="3"/>
          </p:cNvCxnSpPr>
          <p:nvPr/>
        </p:nvCxnSpPr>
        <p:spPr>
          <a:xfrm rot="5400000">
            <a:off x="3140462" y="5865695"/>
            <a:ext cx="708214" cy="128042"/>
          </a:xfrm>
          <a:prstGeom prst="bentConnector2">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8" name="Shape 52">
            <a:extLst>
              <a:ext uri="{FF2B5EF4-FFF2-40B4-BE49-F238E27FC236}">
                <a16:creationId xmlns:a16="http://schemas.microsoft.com/office/drawing/2014/main" id="{9606F4C7-D562-493B-B0D3-1EE98318BA73}"/>
              </a:ext>
            </a:extLst>
          </p:cNvPr>
          <p:cNvCxnSpPr>
            <a:cxnSpLocks/>
            <a:endCxn id="46" idx="3"/>
          </p:cNvCxnSpPr>
          <p:nvPr/>
        </p:nvCxnSpPr>
        <p:spPr>
          <a:xfrm rot="5400000">
            <a:off x="3087628" y="6416357"/>
            <a:ext cx="813885" cy="128043"/>
          </a:xfrm>
          <a:prstGeom prst="bentConnector2">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1" name="Shape 52">
            <a:extLst>
              <a:ext uri="{FF2B5EF4-FFF2-40B4-BE49-F238E27FC236}">
                <a16:creationId xmlns:a16="http://schemas.microsoft.com/office/drawing/2014/main" id="{4FF31CE0-A05C-497C-9A89-6FFB7BA14EC5}"/>
              </a:ext>
            </a:extLst>
          </p:cNvPr>
          <p:cNvCxnSpPr>
            <a:cxnSpLocks/>
            <a:endCxn id="47" idx="3"/>
          </p:cNvCxnSpPr>
          <p:nvPr/>
        </p:nvCxnSpPr>
        <p:spPr>
          <a:xfrm rot="5400000">
            <a:off x="3153977" y="7087415"/>
            <a:ext cx="679976" cy="126833"/>
          </a:xfrm>
          <a:prstGeom prst="bentConnector2">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4" name="Shape 52">
            <a:extLst>
              <a:ext uri="{FF2B5EF4-FFF2-40B4-BE49-F238E27FC236}">
                <a16:creationId xmlns:a16="http://schemas.microsoft.com/office/drawing/2014/main" id="{F71C093F-8A1A-4366-A061-8EFEC8C79BCC}"/>
              </a:ext>
            </a:extLst>
          </p:cNvPr>
          <p:cNvCxnSpPr>
            <a:cxnSpLocks/>
            <a:endCxn id="28" idx="3"/>
          </p:cNvCxnSpPr>
          <p:nvPr/>
        </p:nvCxnSpPr>
        <p:spPr>
          <a:xfrm rot="5400000">
            <a:off x="4776017" y="5070040"/>
            <a:ext cx="396558" cy="147913"/>
          </a:xfrm>
          <a:prstGeom prst="bentConnector2">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8" name="Shape 52">
            <a:extLst>
              <a:ext uri="{FF2B5EF4-FFF2-40B4-BE49-F238E27FC236}">
                <a16:creationId xmlns:a16="http://schemas.microsoft.com/office/drawing/2014/main" id="{92390308-2FD6-4AB3-AEFC-859E5CE2B4C4}"/>
              </a:ext>
            </a:extLst>
          </p:cNvPr>
          <p:cNvCxnSpPr>
            <a:cxnSpLocks/>
            <a:endCxn id="29" idx="3"/>
          </p:cNvCxnSpPr>
          <p:nvPr/>
        </p:nvCxnSpPr>
        <p:spPr>
          <a:xfrm rot="5400000">
            <a:off x="4612017" y="5600680"/>
            <a:ext cx="724561" cy="147916"/>
          </a:xfrm>
          <a:prstGeom prst="bentConnector2">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2" name="Shape 52">
            <a:extLst>
              <a:ext uri="{FF2B5EF4-FFF2-40B4-BE49-F238E27FC236}">
                <a16:creationId xmlns:a16="http://schemas.microsoft.com/office/drawing/2014/main" id="{0E87DB35-CB48-4ED9-81A9-1FD8318E0A69}"/>
              </a:ext>
            </a:extLst>
          </p:cNvPr>
          <p:cNvCxnSpPr>
            <a:cxnSpLocks/>
            <a:endCxn id="31" idx="3"/>
          </p:cNvCxnSpPr>
          <p:nvPr/>
        </p:nvCxnSpPr>
        <p:spPr>
          <a:xfrm rot="5400000">
            <a:off x="4615380" y="6298687"/>
            <a:ext cx="717836" cy="147917"/>
          </a:xfrm>
          <a:prstGeom prst="bentConnector2">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5" name="Shape 52">
            <a:extLst>
              <a:ext uri="{FF2B5EF4-FFF2-40B4-BE49-F238E27FC236}">
                <a16:creationId xmlns:a16="http://schemas.microsoft.com/office/drawing/2014/main" id="{18F5B1C6-F918-4BC1-97D5-7AE1B7AF507B}"/>
              </a:ext>
            </a:extLst>
          </p:cNvPr>
          <p:cNvCxnSpPr>
            <a:cxnSpLocks/>
            <a:endCxn id="33" idx="3"/>
          </p:cNvCxnSpPr>
          <p:nvPr/>
        </p:nvCxnSpPr>
        <p:spPr>
          <a:xfrm rot="5400000">
            <a:off x="4602840" y="6980795"/>
            <a:ext cx="742911" cy="147912"/>
          </a:xfrm>
          <a:prstGeom prst="bentConnector2">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640F642D-866C-47ED-8324-1BD5484133E7}"/>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64" name="מלבן 63">
            <a:extLst>
              <a:ext uri="{FF2B5EF4-FFF2-40B4-BE49-F238E27FC236}">
                <a16:creationId xmlns:a16="http://schemas.microsoft.com/office/drawing/2014/main" id="{002E363E-1A6B-4607-A46E-8840576CFCBA}"/>
              </a:ext>
            </a:extLst>
          </p:cNvPr>
          <p:cNvSpPr/>
          <p:nvPr/>
        </p:nvSpPr>
        <p:spPr>
          <a:xfrm>
            <a:off x="3084954" y="2322884"/>
            <a:ext cx="1291982" cy="399342"/>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1" anchor="ctr" anchorCtr="0"/>
          <a:lstStyle/>
          <a:p>
            <a:pPr indent="-177801" algn="ctr" rtl="1" fontAlgn="base">
              <a:buClr>
                <a:srgbClr val="EB727C"/>
              </a:buClr>
            </a:pPr>
            <a:r>
              <a:rPr lang="he-IL" sz="1601" dirty="0"/>
              <a:t>מנהלת ארצית</a:t>
            </a:r>
            <a:endParaRPr lang="en-US" sz="1601" dirty="0"/>
          </a:p>
        </p:txBody>
      </p:sp>
      <p:sp>
        <p:nvSpPr>
          <p:cNvPr id="66" name="מלבן 65">
            <a:extLst>
              <a:ext uri="{FF2B5EF4-FFF2-40B4-BE49-F238E27FC236}">
                <a16:creationId xmlns:a16="http://schemas.microsoft.com/office/drawing/2014/main" id="{0B7316F8-C6C1-43E7-ABF9-A2DA5A90DB3A}"/>
              </a:ext>
            </a:extLst>
          </p:cNvPr>
          <p:cNvSpPr/>
          <p:nvPr/>
        </p:nvSpPr>
        <p:spPr>
          <a:xfrm>
            <a:off x="2350548" y="7824318"/>
            <a:ext cx="1080000" cy="540000"/>
          </a:xfrm>
          <a:prstGeom prst="rect">
            <a:avLst/>
          </a:prstGeom>
          <a:solidFill>
            <a:schemeClr val="bg1"/>
          </a:solidFill>
          <a:ln>
            <a:solidFill>
              <a:srgbClr val="EB727C"/>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1" anchor="ctr" anchorCtr="0"/>
          <a:lstStyle/>
          <a:p>
            <a:pPr indent="-177801" algn="ctr" rtl="1" fontAlgn="base">
              <a:buClr>
                <a:srgbClr val="EB727C"/>
              </a:buClr>
            </a:pPr>
            <a:r>
              <a:rPr lang="he-IL" sz="1500" dirty="0">
                <a:solidFill>
                  <a:srgbClr val="EB727C"/>
                </a:solidFill>
              </a:rPr>
              <a:t>מורים</a:t>
            </a:r>
            <a:br>
              <a:rPr lang="en-US" sz="1500" dirty="0">
                <a:solidFill>
                  <a:srgbClr val="EB727C"/>
                </a:solidFill>
              </a:rPr>
            </a:br>
            <a:r>
              <a:rPr lang="he-IL" sz="1500" dirty="0">
                <a:solidFill>
                  <a:srgbClr val="EB727C"/>
                </a:solidFill>
              </a:rPr>
              <a:t>לשיעורי עזר</a:t>
            </a:r>
            <a:endParaRPr lang="he-IL" sz="1400" dirty="0">
              <a:solidFill>
                <a:srgbClr val="EB727C"/>
              </a:solidFill>
            </a:endParaRPr>
          </a:p>
        </p:txBody>
      </p:sp>
      <p:cxnSp>
        <p:nvCxnSpPr>
          <p:cNvPr id="67" name="Shape 52">
            <a:extLst>
              <a:ext uri="{FF2B5EF4-FFF2-40B4-BE49-F238E27FC236}">
                <a16:creationId xmlns:a16="http://schemas.microsoft.com/office/drawing/2014/main" id="{9984BD24-3C2D-495B-BFFF-625369D2A691}"/>
              </a:ext>
            </a:extLst>
          </p:cNvPr>
          <p:cNvCxnSpPr>
            <a:cxnSpLocks/>
            <a:endCxn id="66" idx="3"/>
          </p:cNvCxnSpPr>
          <p:nvPr/>
        </p:nvCxnSpPr>
        <p:spPr>
          <a:xfrm rot="5400000">
            <a:off x="3136553" y="7673490"/>
            <a:ext cx="714824" cy="126833"/>
          </a:xfrm>
          <a:prstGeom prst="bentConnector2">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4" name="מלבן 53">
            <a:hlinkClick r:id="" action="ppaction://hlinkshowjump?jump=nextslide"/>
            <a:extLst>
              <a:ext uri="{FF2B5EF4-FFF2-40B4-BE49-F238E27FC236}">
                <a16:creationId xmlns:a16="http://schemas.microsoft.com/office/drawing/2014/main" id="{EC56A961-D9EF-4902-AEC6-CA6EE65D69E8}"/>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 name="מלבן 54">
            <a:hlinkClick r:id="" action="ppaction://hlinkshowjump?jump=previousslide"/>
            <a:extLst>
              <a:ext uri="{FF2B5EF4-FFF2-40B4-BE49-F238E27FC236}">
                <a16:creationId xmlns:a16="http://schemas.microsoft.com/office/drawing/2014/main" id="{4D791019-0FA7-4CF3-9CCA-7146B3DCAFB0}"/>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 name="מלבן 55">
            <a:hlinkClick r:id="rId2" action="ppaction://hlinksldjump"/>
            <a:extLst>
              <a:ext uri="{FF2B5EF4-FFF2-40B4-BE49-F238E27FC236}">
                <a16:creationId xmlns:a16="http://schemas.microsoft.com/office/drawing/2014/main" id="{6B9181F0-2AB0-420E-A9D9-0D23C69A5ECE}"/>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 name="מלבן 56">
            <a:hlinkClick r:id="rId3" action="ppaction://hlinksldjump"/>
            <a:extLst>
              <a:ext uri="{FF2B5EF4-FFF2-40B4-BE49-F238E27FC236}">
                <a16:creationId xmlns:a16="http://schemas.microsoft.com/office/drawing/2014/main" id="{C122A254-0AFD-425F-ADF1-1F69E9A3CF34}"/>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 name="מציין מיקום של מספר שקופית 3">
            <a:extLst>
              <a:ext uri="{FF2B5EF4-FFF2-40B4-BE49-F238E27FC236}">
                <a16:creationId xmlns:a16="http://schemas.microsoft.com/office/drawing/2014/main" id="{280E3181-5135-4D4E-946C-C16F9FBA0C7E}"/>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23</a:t>
            </a:fld>
            <a:endParaRPr lang="he-IL" dirty="0"/>
          </a:p>
        </p:txBody>
      </p:sp>
    </p:spTree>
    <p:extLst>
      <p:ext uri="{BB962C8B-B14F-4D97-AF65-F5344CB8AC3E}">
        <p14:creationId xmlns:p14="http://schemas.microsoft.com/office/powerpoint/2010/main" val="384608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מלבן 77">
            <a:extLst>
              <a:ext uri="{FF2B5EF4-FFF2-40B4-BE49-F238E27FC236}">
                <a16:creationId xmlns:a16="http://schemas.microsoft.com/office/drawing/2014/main" id="{D1ACB189-6244-4BDF-8BCC-884A24C4F710}"/>
              </a:ext>
            </a:extLst>
          </p:cNvPr>
          <p:cNvSpPr/>
          <p:nvPr/>
        </p:nvSpPr>
        <p:spPr>
          <a:xfrm>
            <a:off x="783867" y="2249210"/>
            <a:ext cx="5908524" cy="756000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EB727C"/>
                </a:solidFill>
              </a:rPr>
              <a:t>תפקידים משמעותיים</a:t>
            </a:r>
          </a:p>
        </p:txBody>
      </p:sp>
      <p:sp>
        <p:nvSpPr>
          <p:cNvPr id="13" name="מלבן 12">
            <a:extLst>
              <a:ext uri="{FF2B5EF4-FFF2-40B4-BE49-F238E27FC236}">
                <a16:creationId xmlns:a16="http://schemas.microsoft.com/office/drawing/2014/main" id="{8953FB6C-5231-43DB-8E38-42949F050506}"/>
              </a:ext>
            </a:extLst>
          </p:cNvPr>
          <p:cNvSpPr/>
          <p:nvPr/>
        </p:nvSpPr>
        <p:spPr>
          <a:xfrm>
            <a:off x="2920805" y="2064160"/>
            <a:ext cx="4033341" cy="37652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מבנה ארגוני - צוות הכפר | פירוט ממשקי העבודה</a:t>
            </a:r>
            <a:endParaRPr lang="he-IL" sz="1601" dirty="0">
              <a:solidFill>
                <a:schemeClr val="tx1">
                  <a:lumMod val="50000"/>
                  <a:lumOff val="50000"/>
                </a:schemeClr>
              </a:solidFill>
              <a:latin typeface="Arial" panose="020B0604020202020204" pitchFamily="34" charset="0"/>
            </a:endParaRPr>
          </a:p>
        </p:txBody>
      </p:sp>
      <p:sp>
        <p:nvSpPr>
          <p:cNvPr id="81" name="TextBox 80">
            <a:extLst>
              <a:ext uri="{FF2B5EF4-FFF2-40B4-BE49-F238E27FC236}">
                <a16:creationId xmlns:a16="http://schemas.microsoft.com/office/drawing/2014/main" id="{98F3E99F-DD21-4CE6-BD56-541074EF9E86}"/>
              </a:ext>
            </a:extLst>
          </p:cNvPr>
          <p:cNvSpPr txBox="1"/>
          <p:nvPr/>
        </p:nvSpPr>
        <p:spPr>
          <a:xfrm>
            <a:off x="861707" y="2456599"/>
            <a:ext cx="5708836" cy="5042919"/>
          </a:xfrm>
          <a:prstGeom prst="rect">
            <a:avLst/>
          </a:prstGeom>
          <a:noFill/>
          <a:ln>
            <a:noFill/>
          </a:ln>
        </p:spPr>
        <p:txBody>
          <a:bodyPr wrap="square" rtlCol="1">
            <a:spAutoFit/>
          </a:bodyPr>
          <a:lstStyle/>
          <a:p>
            <a:pPr algn="r" rtl="1" fontAlgn="base">
              <a:lnSpc>
                <a:spcPct val="150000"/>
              </a:lnSpc>
              <a:spcBef>
                <a:spcPct val="0"/>
              </a:spcBef>
              <a:spcAft>
                <a:spcPts val="300"/>
              </a:spcAft>
              <a:buClr>
                <a:srgbClr val="EB727C"/>
              </a:buClr>
            </a:pPr>
            <a:r>
              <a:rPr lang="he-IL" sz="1601" b="1" dirty="0">
                <a:solidFill>
                  <a:srgbClr val="EB727C"/>
                </a:solidFill>
              </a:rPr>
              <a:t>מקרים בהם ניתן להסתייע בבעלי התפקידים השונים | </a:t>
            </a:r>
            <a:br>
              <a:rPr lang="en-US" sz="1601" b="1" dirty="0">
                <a:solidFill>
                  <a:srgbClr val="EB727C"/>
                </a:solidFill>
              </a:rPr>
            </a:br>
            <a:r>
              <a:rPr lang="he-IL" sz="1601" b="1" dirty="0">
                <a:solidFill>
                  <a:srgbClr val="EB727C"/>
                </a:solidFill>
              </a:rPr>
              <a:t>הקשר עם הצוות הטיפולי</a:t>
            </a:r>
          </a:p>
          <a:p>
            <a:pPr marL="177801" indent="-177801" algn="r" rtl="1" fontAlgn="base">
              <a:lnSpc>
                <a:spcPct val="150000"/>
              </a:lnSpc>
              <a:spcBef>
                <a:spcPct val="0"/>
              </a:spcBef>
              <a:spcAft>
                <a:spcPts val="300"/>
              </a:spcAft>
              <a:buClr>
                <a:srgbClr val="EB727C"/>
              </a:buClr>
              <a:buFont typeface="Arial" pitchFamily="34" charset="0"/>
              <a:buChar char="•"/>
            </a:pPr>
            <a:r>
              <a:rPr lang="he-IL" sz="1601" b="1" dirty="0">
                <a:solidFill>
                  <a:schemeClr val="tx1">
                    <a:lumMod val="50000"/>
                    <a:lumOff val="50000"/>
                  </a:schemeClr>
                </a:solidFill>
              </a:rPr>
              <a:t>מנהל הכפר</a:t>
            </a:r>
          </a:p>
          <a:p>
            <a:pPr marL="355602" lvl="1" indent="-177801" algn="r" rtl="1" fontAlgn="base">
              <a:lnSpc>
                <a:spcPct val="150000"/>
              </a:lnSpc>
              <a:spcBef>
                <a:spcPct val="0"/>
              </a:spcBef>
              <a:spcAft>
                <a:spcPts val="300"/>
              </a:spcAft>
              <a:buClr>
                <a:srgbClr val="EB727C"/>
              </a:buClr>
              <a:buFont typeface="Courier New" pitchFamily="49" charset="0"/>
              <a:buChar char="o"/>
            </a:pPr>
            <a:r>
              <a:rPr lang="he-IL" sz="1601" dirty="0">
                <a:solidFill>
                  <a:schemeClr val="tx1">
                    <a:lumMod val="50000"/>
                    <a:lumOff val="50000"/>
                  </a:schemeClr>
                </a:solidFill>
              </a:rPr>
              <a:t>אם </a:t>
            </a:r>
            <a:r>
              <a:rPr lang="he-IL" sz="1601">
                <a:solidFill>
                  <a:schemeClr val="tx1">
                    <a:lumMod val="50000"/>
                    <a:lumOff val="50000"/>
                  </a:schemeClr>
                </a:solidFill>
              </a:rPr>
              <a:t>בית | </a:t>
            </a:r>
            <a:r>
              <a:rPr lang="he-IL" sz="1601" dirty="0">
                <a:solidFill>
                  <a:schemeClr val="tx1">
                    <a:lumMod val="50000"/>
                    <a:lumOff val="50000"/>
                  </a:schemeClr>
                </a:solidFill>
              </a:rPr>
              <a:t>כחלק מתפקידך עליך להשתתף במפגשים הקבועים של הצוות הטיפולי והחינוכי עם מנהל הכפר. בנוסף, </a:t>
            </a:r>
            <a:r>
              <a:rPr lang="he-IL" sz="1601" b="1" dirty="0">
                <a:solidFill>
                  <a:schemeClr val="tx1">
                    <a:lumMod val="50000"/>
                    <a:lumOff val="50000"/>
                  </a:schemeClr>
                </a:solidFill>
                <a:highlight>
                  <a:srgbClr val="FAD9DF"/>
                </a:highlight>
              </a:rPr>
              <a:t>דלתו תמיד פתוחה בפנייך להתייעצות בכל נושא.</a:t>
            </a:r>
          </a:p>
          <a:p>
            <a:pPr marL="355602" lvl="1" indent="-177801" algn="r" rtl="1" fontAlgn="base">
              <a:lnSpc>
                <a:spcPct val="150000"/>
              </a:lnSpc>
              <a:spcBef>
                <a:spcPct val="0"/>
              </a:spcBef>
              <a:spcAft>
                <a:spcPts val="300"/>
              </a:spcAft>
              <a:buClr>
                <a:srgbClr val="EB727C"/>
              </a:buClr>
              <a:buFont typeface="Courier New" pitchFamily="49" charset="0"/>
              <a:buChar char="o"/>
            </a:pPr>
            <a:r>
              <a:rPr lang="he-IL" sz="1601" dirty="0">
                <a:solidFill>
                  <a:schemeClr val="tx1">
                    <a:lumMod val="50000"/>
                    <a:lumOff val="50000"/>
                  </a:schemeClr>
                </a:solidFill>
              </a:rPr>
              <a:t>מדריך בית | במסגרת תפקידך ישנו קשר מקצועי ישיר עם רכזת החינוך, אך תוכל לפנות למנהל הכפר </a:t>
            </a:r>
            <a:r>
              <a:rPr lang="he-IL" sz="1601" b="1" dirty="0">
                <a:solidFill>
                  <a:schemeClr val="tx1">
                    <a:lumMod val="50000"/>
                    <a:lumOff val="50000"/>
                  </a:schemeClr>
                </a:solidFill>
                <a:highlight>
                  <a:srgbClr val="FAD9DF"/>
                </a:highlight>
              </a:rPr>
              <a:t>בכל נושא שתצטרך</a:t>
            </a:r>
            <a:r>
              <a:rPr lang="he-IL" sz="1601" dirty="0">
                <a:solidFill>
                  <a:schemeClr val="tx1">
                    <a:lumMod val="50000"/>
                    <a:lumOff val="50000"/>
                  </a:schemeClr>
                </a:solidFill>
              </a:rPr>
              <a:t>. </a:t>
            </a:r>
          </a:p>
          <a:p>
            <a:pPr marL="177801" indent="-177801" algn="r" rtl="1" fontAlgn="base">
              <a:lnSpc>
                <a:spcPct val="150000"/>
              </a:lnSpc>
              <a:spcBef>
                <a:spcPct val="0"/>
              </a:spcBef>
              <a:spcAft>
                <a:spcPts val="300"/>
              </a:spcAft>
              <a:buClr>
                <a:srgbClr val="EB727C"/>
              </a:buClr>
              <a:buFont typeface="Arial" pitchFamily="34" charset="0"/>
              <a:buChar char="•"/>
            </a:pPr>
            <a:endParaRPr lang="he-IL" sz="1601" dirty="0">
              <a:solidFill>
                <a:schemeClr val="tx1">
                  <a:lumMod val="50000"/>
                  <a:lumOff val="50000"/>
                </a:schemeClr>
              </a:solidFill>
            </a:endParaRPr>
          </a:p>
          <a:p>
            <a:pPr marL="177801" indent="-177801" algn="r" rtl="1" fontAlgn="base">
              <a:lnSpc>
                <a:spcPct val="150000"/>
              </a:lnSpc>
              <a:spcBef>
                <a:spcPct val="0"/>
              </a:spcBef>
              <a:spcAft>
                <a:spcPts val="300"/>
              </a:spcAft>
              <a:buClr>
                <a:srgbClr val="EB727C"/>
              </a:buClr>
              <a:buFont typeface="Arial" pitchFamily="34" charset="0"/>
              <a:buChar char="•"/>
            </a:pPr>
            <a:r>
              <a:rPr lang="he-IL" sz="1601" b="1" dirty="0">
                <a:solidFill>
                  <a:schemeClr val="tx1">
                    <a:lumMod val="50000"/>
                    <a:lumOff val="50000"/>
                  </a:schemeClr>
                </a:solidFill>
              </a:rPr>
              <a:t>מזכירה / רכזת כוח אדם</a:t>
            </a:r>
            <a:br>
              <a:rPr lang="en-US" sz="1601" b="1" dirty="0">
                <a:solidFill>
                  <a:schemeClr val="tx1">
                    <a:lumMod val="50000"/>
                    <a:lumOff val="50000"/>
                  </a:schemeClr>
                </a:solidFill>
              </a:rPr>
            </a:br>
            <a:r>
              <a:rPr lang="he-IL" sz="1601" dirty="0">
                <a:solidFill>
                  <a:schemeClr val="tx1">
                    <a:lumMod val="50000"/>
                    <a:lumOff val="50000"/>
                  </a:schemeClr>
                </a:solidFill>
              </a:rPr>
              <a:t>מזכירת הכפר משמשת גם כרכזת כוח אדם, ואליה ניתן לפנות בכל הנוגע </a:t>
            </a:r>
            <a:r>
              <a:rPr lang="he-IL" sz="1601" b="1" dirty="0">
                <a:solidFill>
                  <a:schemeClr val="tx1">
                    <a:lumMod val="50000"/>
                    <a:lumOff val="50000"/>
                  </a:schemeClr>
                </a:solidFill>
                <a:highlight>
                  <a:srgbClr val="FAD9DF"/>
                </a:highlight>
              </a:rPr>
              <a:t>לסידור עבודה, שיבוצים וחופשות</a:t>
            </a:r>
            <a:r>
              <a:rPr lang="he-IL" sz="1601" dirty="0">
                <a:solidFill>
                  <a:schemeClr val="tx1">
                    <a:lumMod val="50000"/>
                    <a:lumOff val="50000"/>
                  </a:schemeClr>
                </a:solidFill>
              </a:rPr>
              <a:t>. בנוסף, תוכלו להסתייע בה בחתימה על טפסים רלוונטיים למשאבי אנוש.</a:t>
            </a:r>
          </a:p>
        </p:txBody>
      </p:sp>
      <p:sp>
        <p:nvSpPr>
          <p:cNvPr id="14" name="TextBox 13">
            <a:extLst>
              <a:ext uri="{FF2B5EF4-FFF2-40B4-BE49-F238E27FC236}">
                <a16:creationId xmlns:a16="http://schemas.microsoft.com/office/drawing/2014/main" id="{ECEFB5C2-77DD-4B84-BAD9-36A40254A3B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8" name="מלבן 17">
            <a:hlinkClick r:id="" action="ppaction://hlinkshowjump?jump=nextslide"/>
            <a:extLst>
              <a:ext uri="{FF2B5EF4-FFF2-40B4-BE49-F238E27FC236}">
                <a16:creationId xmlns:a16="http://schemas.microsoft.com/office/drawing/2014/main" id="{6433CB05-B36D-4457-9CDC-9053689AC568}"/>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hlinkClick r:id="" action="ppaction://hlinkshowjump?jump=previousslide"/>
            <a:extLst>
              <a:ext uri="{FF2B5EF4-FFF2-40B4-BE49-F238E27FC236}">
                <a16:creationId xmlns:a16="http://schemas.microsoft.com/office/drawing/2014/main" id="{CF2239DA-8BA8-4246-A86F-786D5A68651A}"/>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hlinkClick r:id="rId2" action="ppaction://hlinksldjump"/>
            <a:extLst>
              <a:ext uri="{FF2B5EF4-FFF2-40B4-BE49-F238E27FC236}">
                <a16:creationId xmlns:a16="http://schemas.microsoft.com/office/drawing/2014/main" id="{FD600839-E9B7-4038-B43E-0B6B6F229C9E}"/>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a:hlinkClick r:id="rId3" action="ppaction://hlinksldjump"/>
            <a:extLst>
              <a:ext uri="{FF2B5EF4-FFF2-40B4-BE49-F238E27FC236}">
                <a16:creationId xmlns:a16="http://schemas.microsoft.com/office/drawing/2014/main" id="{95F6002F-A7F7-4F61-9EF6-A2F694B5F850}"/>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ציין מיקום של מספר שקופית 3">
            <a:extLst>
              <a:ext uri="{FF2B5EF4-FFF2-40B4-BE49-F238E27FC236}">
                <a16:creationId xmlns:a16="http://schemas.microsoft.com/office/drawing/2014/main" id="{8CB0D496-62E5-4AF3-9095-059CA6D4E33E}"/>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24</a:t>
            </a:fld>
            <a:endParaRPr lang="he-IL" dirty="0"/>
          </a:p>
        </p:txBody>
      </p:sp>
    </p:spTree>
    <p:extLst>
      <p:ext uri="{BB962C8B-B14F-4D97-AF65-F5344CB8AC3E}">
        <p14:creationId xmlns:p14="http://schemas.microsoft.com/office/powerpoint/2010/main" val="187477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מלבן 77">
            <a:extLst>
              <a:ext uri="{FF2B5EF4-FFF2-40B4-BE49-F238E27FC236}">
                <a16:creationId xmlns:a16="http://schemas.microsoft.com/office/drawing/2014/main" id="{D1ACB189-6244-4BDF-8BCC-884A24C4F710}"/>
              </a:ext>
            </a:extLst>
          </p:cNvPr>
          <p:cNvSpPr/>
          <p:nvPr/>
        </p:nvSpPr>
        <p:spPr>
          <a:xfrm>
            <a:off x="783867" y="2249210"/>
            <a:ext cx="5908524" cy="756000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EB727C"/>
                </a:solidFill>
              </a:rPr>
              <a:t>תפקידים משמעותיים</a:t>
            </a:r>
          </a:p>
        </p:txBody>
      </p:sp>
      <p:sp>
        <p:nvSpPr>
          <p:cNvPr id="81" name="TextBox 80">
            <a:extLst>
              <a:ext uri="{FF2B5EF4-FFF2-40B4-BE49-F238E27FC236}">
                <a16:creationId xmlns:a16="http://schemas.microsoft.com/office/drawing/2014/main" id="{98F3E99F-DD21-4CE6-BD56-541074EF9E86}"/>
              </a:ext>
            </a:extLst>
          </p:cNvPr>
          <p:cNvSpPr txBox="1"/>
          <p:nvPr/>
        </p:nvSpPr>
        <p:spPr>
          <a:xfrm>
            <a:off x="861707" y="2366657"/>
            <a:ext cx="5708836" cy="7183120"/>
          </a:xfrm>
          <a:prstGeom prst="rect">
            <a:avLst/>
          </a:prstGeom>
          <a:noFill/>
          <a:ln>
            <a:noFill/>
          </a:ln>
        </p:spPr>
        <p:txBody>
          <a:bodyPr wrap="square" rtlCol="1">
            <a:spAutoFit/>
          </a:bodyPr>
          <a:lstStyle/>
          <a:p>
            <a:pPr marL="177801" indent="-177801" algn="r" rtl="1" fontAlgn="base">
              <a:lnSpc>
                <a:spcPct val="150000"/>
              </a:lnSpc>
              <a:spcBef>
                <a:spcPct val="0"/>
              </a:spcBef>
              <a:spcAft>
                <a:spcPts val="300"/>
              </a:spcAft>
              <a:buClr>
                <a:srgbClr val="EB727C"/>
              </a:buClr>
              <a:buFont typeface="Arial" pitchFamily="34" charset="0"/>
              <a:buChar char="•"/>
            </a:pPr>
            <a:r>
              <a:rPr lang="he-IL" sz="1601" b="1" dirty="0">
                <a:solidFill>
                  <a:schemeClr val="tx1">
                    <a:lumMod val="50000"/>
                    <a:lumOff val="50000"/>
                  </a:schemeClr>
                </a:solidFill>
              </a:rPr>
              <a:t>עובדת סוציאלית (רכזת אשכול)</a:t>
            </a:r>
            <a:br>
              <a:rPr lang="en-US" sz="1601" b="1" dirty="0">
                <a:solidFill>
                  <a:schemeClr val="tx1">
                    <a:lumMod val="50000"/>
                    <a:lumOff val="50000"/>
                  </a:schemeClr>
                </a:solidFill>
              </a:rPr>
            </a:br>
            <a:r>
              <a:rPr lang="he-IL" sz="1601" b="1" dirty="0">
                <a:solidFill>
                  <a:schemeClr val="tx1">
                    <a:lumMod val="50000"/>
                    <a:lumOff val="50000"/>
                  </a:schemeClr>
                </a:solidFill>
                <a:highlight>
                  <a:srgbClr val="FAD9DF"/>
                </a:highlight>
              </a:rPr>
              <a:t>העו"ס הינה הכתובת הראשונה והעיקרית להתייעצות בכל היבט טיפולי בילד</a:t>
            </a:r>
            <a:r>
              <a:rPr lang="he-IL" sz="1601" dirty="0">
                <a:solidFill>
                  <a:schemeClr val="tx1">
                    <a:lumMod val="50000"/>
                    <a:lumOff val="50000"/>
                  </a:schemeClr>
                </a:solidFill>
              </a:rPr>
              <a:t>. במהלך עבודתך יהיו מצבים בהם יהיה צורך להתייעץ עם </a:t>
            </a:r>
            <a:r>
              <a:rPr lang="he-IL" sz="1601" dirty="0" err="1">
                <a:solidFill>
                  <a:schemeClr val="tx1">
                    <a:lumMod val="50000"/>
                    <a:lumOff val="50000"/>
                  </a:schemeClr>
                </a:solidFill>
              </a:rPr>
              <a:t>העו"ס</a:t>
            </a:r>
            <a:r>
              <a:rPr lang="he-IL" sz="1601" dirty="0">
                <a:solidFill>
                  <a:schemeClr val="tx1">
                    <a:lumMod val="50000"/>
                    <a:lumOff val="50000"/>
                  </a:schemeClr>
                </a:solidFill>
              </a:rPr>
              <a:t>: התייעצות לגבי אופן ההתמודדות עם מצבים שונים שחווית עם הילד, אירועים חריגים, התנהגות חדשה של הילד, אתגרים בהתמודדות האישית וכדומה.</a:t>
            </a:r>
            <a:br>
              <a:rPr lang="en-US" sz="1601" dirty="0">
                <a:solidFill>
                  <a:schemeClr val="tx1">
                    <a:lumMod val="50000"/>
                    <a:lumOff val="50000"/>
                  </a:schemeClr>
                </a:solidFill>
              </a:rPr>
            </a:br>
            <a:endParaRPr lang="he-IL" sz="1601" dirty="0">
              <a:solidFill>
                <a:schemeClr val="tx1">
                  <a:lumMod val="50000"/>
                  <a:lumOff val="50000"/>
                </a:schemeClr>
              </a:solidFill>
            </a:endParaRPr>
          </a:p>
          <a:p>
            <a:pPr marL="177801" indent="-177801" algn="r" rtl="1" fontAlgn="base">
              <a:lnSpc>
                <a:spcPct val="150000"/>
              </a:lnSpc>
              <a:spcBef>
                <a:spcPct val="0"/>
              </a:spcBef>
              <a:spcAft>
                <a:spcPts val="300"/>
              </a:spcAft>
              <a:buClr>
                <a:srgbClr val="EB727C"/>
              </a:buClr>
              <a:buFont typeface="Arial" pitchFamily="34" charset="0"/>
              <a:buChar char="•"/>
            </a:pPr>
            <a:r>
              <a:rPr lang="he-IL" sz="1601" b="1" dirty="0">
                <a:solidFill>
                  <a:schemeClr val="tx1">
                    <a:lumMod val="50000"/>
                    <a:lumOff val="50000"/>
                  </a:schemeClr>
                </a:solidFill>
              </a:rPr>
              <a:t>רכז/ת טיפול</a:t>
            </a:r>
            <a:br>
              <a:rPr lang="en-US" sz="1601" b="1" dirty="0">
                <a:solidFill>
                  <a:schemeClr val="tx1">
                    <a:lumMod val="50000"/>
                    <a:lumOff val="50000"/>
                  </a:schemeClr>
                </a:solidFill>
              </a:rPr>
            </a:br>
            <a:r>
              <a:rPr lang="he-IL" sz="1601" dirty="0">
                <a:solidFill>
                  <a:schemeClr val="tx1">
                    <a:lumMod val="50000"/>
                    <a:lumOff val="50000"/>
                  </a:schemeClr>
                </a:solidFill>
              </a:rPr>
              <a:t>במידת הצורך, ניתן לפנות עם העו"ס לרכזת טיפול להתייעצות נוספת.</a:t>
            </a:r>
            <a:br>
              <a:rPr lang="en-US" sz="1601" dirty="0">
                <a:solidFill>
                  <a:schemeClr val="tx1">
                    <a:lumMod val="50000"/>
                    <a:lumOff val="50000"/>
                  </a:schemeClr>
                </a:solidFill>
              </a:rPr>
            </a:br>
            <a:endParaRPr lang="he-IL" sz="1601" dirty="0">
              <a:solidFill>
                <a:schemeClr val="tx1">
                  <a:lumMod val="50000"/>
                  <a:lumOff val="50000"/>
                </a:schemeClr>
              </a:solidFill>
            </a:endParaRPr>
          </a:p>
          <a:p>
            <a:pPr marL="177801" indent="-177801" algn="r" rtl="1" fontAlgn="base">
              <a:lnSpc>
                <a:spcPct val="150000"/>
              </a:lnSpc>
              <a:spcBef>
                <a:spcPct val="0"/>
              </a:spcBef>
              <a:spcAft>
                <a:spcPts val="300"/>
              </a:spcAft>
              <a:buClr>
                <a:srgbClr val="EB727C"/>
              </a:buClr>
              <a:buFont typeface="Arial" pitchFamily="34" charset="0"/>
              <a:buChar char="•"/>
            </a:pPr>
            <a:r>
              <a:rPr lang="he-IL" sz="1601" b="1" dirty="0">
                <a:solidFill>
                  <a:schemeClr val="tx1">
                    <a:lumMod val="50000"/>
                    <a:lumOff val="50000"/>
                  </a:schemeClr>
                </a:solidFill>
              </a:rPr>
              <a:t>צוות פרא-טיפולי ופסיכולוג</a:t>
            </a:r>
            <a:br>
              <a:rPr lang="en-US" sz="1601" b="1" dirty="0">
                <a:solidFill>
                  <a:schemeClr val="tx1">
                    <a:lumMod val="50000"/>
                    <a:lumOff val="50000"/>
                  </a:schemeClr>
                </a:solidFill>
              </a:rPr>
            </a:br>
            <a:r>
              <a:rPr lang="he-IL" sz="1601" dirty="0">
                <a:solidFill>
                  <a:schemeClr val="tx1">
                    <a:lumMod val="50000"/>
                    <a:lumOff val="50000"/>
                  </a:schemeClr>
                </a:solidFill>
              </a:rPr>
              <a:t>במידת הצורך, ניתן לפנות עם העו"ס למטפלים הרגשיים ו/או לפסיכולוג, על מנת </a:t>
            </a:r>
            <a:r>
              <a:rPr lang="he-IL" sz="1601" b="1" dirty="0">
                <a:solidFill>
                  <a:schemeClr val="tx1">
                    <a:lumMod val="50000"/>
                    <a:lumOff val="50000"/>
                  </a:schemeClr>
                </a:solidFill>
                <a:highlight>
                  <a:srgbClr val="FAD9DF"/>
                </a:highlight>
              </a:rPr>
              <a:t>להתייעץ בכל סוגיה טיפולית</a:t>
            </a:r>
            <a:r>
              <a:rPr lang="he-IL" sz="1601" dirty="0">
                <a:solidFill>
                  <a:schemeClr val="tx1">
                    <a:lumMod val="50000"/>
                    <a:lumOff val="50000"/>
                  </a:schemeClr>
                </a:solidFill>
              </a:rPr>
              <a:t> שעולה בהקשר של ילד מסוים, </a:t>
            </a:r>
            <a:r>
              <a:rPr lang="he-IL" sz="1601" b="1" dirty="0">
                <a:solidFill>
                  <a:schemeClr val="tx1">
                    <a:lumMod val="50000"/>
                    <a:lumOff val="50000"/>
                  </a:schemeClr>
                </a:solidFill>
                <a:highlight>
                  <a:srgbClr val="FAD9DF"/>
                </a:highlight>
              </a:rPr>
              <a:t>ולדון בדרכי הטיפול האפשריות</a:t>
            </a:r>
            <a:r>
              <a:rPr lang="he-IL" sz="1601" dirty="0">
                <a:solidFill>
                  <a:schemeClr val="tx1">
                    <a:lumMod val="50000"/>
                    <a:lumOff val="50000"/>
                  </a:schemeClr>
                </a:solidFill>
              </a:rPr>
              <a:t>. </a:t>
            </a:r>
            <a:br>
              <a:rPr lang="en-US" sz="1601" dirty="0">
                <a:solidFill>
                  <a:schemeClr val="tx1">
                    <a:lumMod val="50000"/>
                    <a:lumOff val="50000"/>
                  </a:schemeClr>
                </a:solidFill>
              </a:rPr>
            </a:br>
            <a:endParaRPr lang="he-IL" sz="1601" dirty="0">
              <a:solidFill>
                <a:schemeClr val="tx1">
                  <a:lumMod val="50000"/>
                  <a:lumOff val="50000"/>
                </a:schemeClr>
              </a:solidFill>
            </a:endParaRPr>
          </a:p>
          <a:p>
            <a:pPr marL="177801" indent="-177801" algn="r" rtl="1" fontAlgn="base">
              <a:lnSpc>
                <a:spcPct val="150000"/>
              </a:lnSpc>
              <a:spcBef>
                <a:spcPct val="0"/>
              </a:spcBef>
              <a:spcAft>
                <a:spcPts val="300"/>
              </a:spcAft>
              <a:buClr>
                <a:srgbClr val="EB727C"/>
              </a:buClr>
              <a:buFont typeface="Arial" pitchFamily="34" charset="0"/>
              <a:buChar char="•"/>
            </a:pPr>
            <a:r>
              <a:rPr lang="he-IL" sz="1601" b="1" dirty="0">
                <a:solidFill>
                  <a:schemeClr val="tx1">
                    <a:lumMod val="50000"/>
                    <a:lumOff val="50000"/>
                  </a:schemeClr>
                </a:solidFill>
              </a:rPr>
              <a:t>פסיכיאטר</a:t>
            </a:r>
            <a:br>
              <a:rPr lang="en-US" sz="1601" b="1" dirty="0">
                <a:solidFill>
                  <a:schemeClr val="tx1">
                    <a:lumMod val="50000"/>
                    <a:lumOff val="50000"/>
                  </a:schemeClr>
                </a:solidFill>
              </a:rPr>
            </a:br>
            <a:r>
              <a:rPr lang="he-IL" sz="1601" dirty="0">
                <a:solidFill>
                  <a:schemeClr val="tx1">
                    <a:lumMod val="50000"/>
                    <a:lumOff val="50000"/>
                  </a:schemeClr>
                </a:solidFill>
              </a:rPr>
              <a:t>במקרים בהם ילד נוטל תרופות פסיכיאטריות, המשפיעות על התנהגותו, ניתן לפנות עם העו"ס לפסיכיאטר שיסביר על התרופות, השפעתן על התנהגות הילד, ודרכי ההתמודדות האפשריות.</a:t>
            </a:r>
            <a:endParaRPr lang="he-IL" sz="1601" b="1" dirty="0">
              <a:solidFill>
                <a:schemeClr val="tx1">
                  <a:lumMod val="50000"/>
                  <a:lumOff val="50000"/>
                </a:schemeClr>
              </a:solidFill>
            </a:endParaRPr>
          </a:p>
        </p:txBody>
      </p:sp>
      <p:sp>
        <p:nvSpPr>
          <p:cNvPr id="14" name="TextBox 13">
            <a:extLst>
              <a:ext uri="{FF2B5EF4-FFF2-40B4-BE49-F238E27FC236}">
                <a16:creationId xmlns:a16="http://schemas.microsoft.com/office/drawing/2014/main" id="{ECEFB5C2-77DD-4B84-BAD9-36A40254A3B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1" name="מלבן 10">
            <a:hlinkClick r:id="" action="ppaction://hlinkshowjump?jump=nextslide"/>
            <a:extLst>
              <a:ext uri="{FF2B5EF4-FFF2-40B4-BE49-F238E27FC236}">
                <a16:creationId xmlns:a16="http://schemas.microsoft.com/office/drawing/2014/main" id="{2D27B131-BC27-4705-8D32-4B5250BC8959}"/>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hlinkClick r:id="" action="ppaction://hlinkshowjump?jump=previousslide"/>
            <a:extLst>
              <a:ext uri="{FF2B5EF4-FFF2-40B4-BE49-F238E27FC236}">
                <a16:creationId xmlns:a16="http://schemas.microsoft.com/office/drawing/2014/main" id="{3BB5B44F-2677-41EF-ACE9-C35AA2EDD325}"/>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a:hlinkClick r:id="rId2" action="ppaction://hlinksldjump"/>
            <a:extLst>
              <a:ext uri="{FF2B5EF4-FFF2-40B4-BE49-F238E27FC236}">
                <a16:creationId xmlns:a16="http://schemas.microsoft.com/office/drawing/2014/main" id="{915E8D13-BF01-4D44-B3B4-B4B02484C7BB}"/>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hlinkClick r:id="rId3" action="ppaction://hlinksldjump"/>
            <a:extLst>
              <a:ext uri="{FF2B5EF4-FFF2-40B4-BE49-F238E27FC236}">
                <a16:creationId xmlns:a16="http://schemas.microsoft.com/office/drawing/2014/main" id="{D0309C9D-9F48-495F-B861-E80F02F674F4}"/>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ציין מיקום של מספר שקופית 3">
            <a:extLst>
              <a:ext uri="{FF2B5EF4-FFF2-40B4-BE49-F238E27FC236}">
                <a16:creationId xmlns:a16="http://schemas.microsoft.com/office/drawing/2014/main" id="{63942474-C59A-4468-B00B-EB2D8CEE931E}"/>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25</a:t>
            </a:fld>
            <a:endParaRPr lang="he-IL" dirty="0"/>
          </a:p>
        </p:txBody>
      </p:sp>
    </p:spTree>
    <p:extLst>
      <p:ext uri="{BB962C8B-B14F-4D97-AF65-F5344CB8AC3E}">
        <p14:creationId xmlns:p14="http://schemas.microsoft.com/office/powerpoint/2010/main" val="203937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מלבן 77">
            <a:extLst>
              <a:ext uri="{FF2B5EF4-FFF2-40B4-BE49-F238E27FC236}">
                <a16:creationId xmlns:a16="http://schemas.microsoft.com/office/drawing/2014/main" id="{D1ACB189-6244-4BDF-8BCC-884A24C4F710}"/>
              </a:ext>
            </a:extLst>
          </p:cNvPr>
          <p:cNvSpPr/>
          <p:nvPr/>
        </p:nvSpPr>
        <p:spPr>
          <a:xfrm>
            <a:off x="783867" y="2249210"/>
            <a:ext cx="5908524" cy="756000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EB727C"/>
                </a:solidFill>
              </a:rPr>
              <a:t>תפקידים משמעותיים</a:t>
            </a:r>
          </a:p>
        </p:txBody>
      </p:sp>
      <p:sp>
        <p:nvSpPr>
          <p:cNvPr id="81" name="TextBox 80">
            <a:extLst>
              <a:ext uri="{FF2B5EF4-FFF2-40B4-BE49-F238E27FC236}">
                <a16:creationId xmlns:a16="http://schemas.microsoft.com/office/drawing/2014/main" id="{98F3E99F-DD21-4CE6-BD56-541074EF9E86}"/>
              </a:ext>
            </a:extLst>
          </p:cNvPr>
          <p:cNvSpPr txBox="1"/>
          <p:nvPr/>
        </p:nvSpPr>
        <p:spPr>
          <a:xfrm>
            <a:off x="864775" y="2372189"/>
            <a:ext cx="5709601" cy="7298536"/>
          </a:xfrm>
          <a:prstGeom prst="rect">
            <a:avLst/>
          </a:prstGeom>
          <a:noFill/>
          <a:ln>
            <a:noFill/>
          </a:ln>
        </p:spPr>
        <p:txBody>
          <a:bodyPr wrap="square" rtlCol="1">
            <a:spAutoFit/>
          </a:bodyPr>
          <a:lstStyle/>
          <a:p>
            <a:pPr marL="177801" indent="-177801" algn="r" rtl="1" fontAlgn="base">
              <a:lnSpc>
                <a:spcPct val="150000"/>
              </a:lnSpc>
              <a:spcBef>
                <a:spcPct val="0"/>
              </a:spcBef>
              <a:spcAft>
                <a:spcPts val="600"/>
              </a:spcAft>
              <a:buClr>
                <a:srgbClr val="EB727C"/>
              </a:buClr>
              <a:buFont typeface="Arial" pitchFamily="34" charset="0"/>
              <a:buChar char="•"/>
            </a:pPr>
            <a:r>
              <a:rPr lang="he-IL" sz="1601" b="1" dirty="0">
                <a:solidFill>
                  <a:schemeClr val="tx1">
                    <a:lumMod val="50000"/>
                    <a:lumOff val="50000"/>
                  </a:schemeClr>
                </a:solidFill>
              </a:rPr>
              <a:t>רכז/ת חינוך</a:t>
            </a:r>
            <a:br>
              <a:rPr lang="en-US" sz="1601" b="1" dirty="0">
                <a:solidFill>
                  <a:schemeClr val="tx1">
                    <a:lumMod val="50000"/>
                    <a:lumOff val="50000"/>
                  </a:schemeClr>
                </a:solidFill>
              </a:rPr>
            </a:br>
            <a:r>
              <a:rPr lang="he-IL" sz="1601" dirty="0">
                <a:solidFill>
                  <a:schemeClr val="tx1">
                    <a:lumMod val="50000"/>
                    <a:lumOff val="50000"/>
                  </a:schemeClr>
                </a:solidFill>
              </a:rPr>
              <a:t>רכזת החינוך הינה הכתובת </a:t>
            </a:r>
            <a:r>
              <a:rPr lang="he-IL" sz="1601" b="1" dirty="0">
                <a:solidFill>
                  <a:schemeClr val="tx1">
                    <a:lumMod val="50000"/>
                    <a:lumOff val="50000"/>
                  </a:schemeClr>
                </a:solidFill>
                <a:highlight>
                  <a:srgbClr val="FAD9DF"/>
                </a:highlight>
              </a:rPr>
              <a:t>להתייעצות בכל שאלה הקשורה ללימודים ולפעילויות ההעשרה</a:t>
            </a:r>
            <a:r>
              <a:rPr lang="he-IL" sz="1601" dirty="0">
                <a:solidFill>
                  <a:schemeClr val="tx1">
                    <a:lumMod val="50000"/>
                    <a:lumOff val="50000"/>
                  </a:schemeClr>
                </a:solidFill>
              </a:rPr>
              <a:t>. בנוסף, ניתן לפנות אליה במקרים בהם יש צורך לשתף ולפתור סוגיה מול בעלי התפקידים הכפופים לה, אם לא הצלחתם להסדיר איתם באופן ישיר.</a:t>
            </a:r>
            <a:endParaRPr lang="he-IL" sz="1601" b="1" dirty="0">
              <a:solidFill>
                <a:schemeClr val="tx1">
                  <a:lumMod val="50000"/>
                  <a:lumOff val="50000"/>
                </a:schemeClr>
              </a:solidFill>
            </a:endParaRPr>
          </a:p>
          <a:p>
            <a:pPr marL="177801" indent="-177801" algn="r" rtl="1" fontAlgn="base">
              <a:lnSpc>
                <a:spcPct val="150000"/>
              </a:lnSpc>
              <a:spcBef>
                <a:spcPct val="0"/>
              </a:spcBef>
              <a:spcAft>
                <a:spcPts val="600"/>
              </a:spcAft>
              <a:buClr>
                <a:srgbClr val="EB727C"/>
              </a:buClr>
              <a:buFont typeface="Arial" pitchFamily="34" charset="0"/>
              <a:buChar char="•"/>
            </a:pPr>
            <a:r>
              <a:rPr lang="he-IL" sz="1601" b="1" dirty="0">
                <a:solidFill>
                  <a:schemeClr val="tx1">
                    <a:lumMod val="50000"/>
                    <a:lumOff val="50000"/>
                  </a:schemeClr>
                </a:solidFill>
              </a:rPr>
              <a:t>מורים</a:t>
            </a:r>
            <a:br>
              <a:rPr lang="en-US" sz="1601" b="1" dirty="0">
                <a:solidFill>
                  <a:schemeClr val="tx1">
                    <a:lumMod val="50000"/>
                    <a:lumOff val="50000"/>
                  </a:schemeClr>
                </a:solidFill>
              </a:rPr>
            </a:br>
            <a:r>
              <a:rPr lang="he-IL" sz="1601" dirty="0">
                <a:solidFill>
                  <a:schemeClr val="tx1">
                    <a:lumMod val="50000"/>
                    <a:lumOff val="50000"/>
                  </a:schemeClr>
                </a:solidFill>
              </a:rPr>
              <a:t>רוב המורים בכפר משמשים כמורי עזר לילדים. ניתן </a:t>
            </a:r>
            <a:r>
              <a:rPr lang="he-IL" sz="1601" b="1" dirty="0">
                <a:solidFill>
                  <a:schemeClr val="tx1">
                    <a:lumMod val="50000"/>
                    <a:lumOff val="50000"/>
                  </a:schemeClr>
                </a:solidFill>
                <a:highlight>
                  <a:srgbClr val="FAD9DF"/>
                </a:highlight>
              </a:rPr>
              <a:t>להתייעץ איתם בכל נושא או בעיה שעולה בהכנת שיעורי הבית</a:t>
            </a:r>
            <a:r>
              <a:rPr lang="he-IL" sz="1601" dirty="0">
                <a:solidFill>
                  <a:schemeClr val="tx1">
                    <a:lumMod val="50000"/>
                    <a:lumOff val="50000"/>
                  </a:schemeClr>
                </a:solidFill>
              </a:rPr>
              <a:t> עם הילדים.</a:t>
            </a:r>
            <a:br>
              <a:rPr lang="en-US" sz="1601" dirty="0">
                <a:solidFill>
                  <a:schemeClr val="tx1">
                    <a:lumMod val="50000"/>
                    <a:lumOff val="50000"/>
                  </a:schemeClr>
                </a:solidFill>
              </a:rPr>
            </a:br>
            <a:endParaRPr lang="he-IL" sz="1601" dirty="0">
              <a:solidFill>
                <a:schemeClr val="tx1">
                  <a:lumMod val="50000"/>
                  <a:lumOff val="50000"/>
                </a:schemeClr>
              </a:solidFill>
            </a:endParaRPr>
          </a:p>
          <a:p>
            <a:pPr marL="177801" indent="-177801" algn="r" rtl="1" fontAlgn="base">
              <a:lnSpc>
                <a:spcPct val="150000"/>
              </a:lnSpc>
              <a:spcBef>
                <a:spcPct val="0"/>
              </a:spcBef>
              <a:spcAft>
                <a:spcPts val="600"/>
              </a:spcAft>
              <a:buClr>
                <a:srgbClr val="EB727C"/>
              </a:buClr>
              <a:buFont typeface="Arial" pitchFamily="34" charset="0"/>
              <a:buChar char="•"/>
            </a:pPr>
            <a:r>
              <a:rPr lang="he-IL" sz="1601" b="1" dirty="0">
                <a:solidFill>
                  <a:schemeClr val="tx1">
                    <a:lumMod val="50000"/>
                    <a:lumOff val="50000"/>
                  </a:schemeClr>
                </a:solidFill>
              </a:rPr>
              <a:t>מדריכי חינוך</a:t>
            </a:r>
            <a:br>
              <a:rPr lang="en-US" sz="1601" b="1" dirty="0">
                <a:solidFill>
                  <a:schemeClr val="tx1">
                    <a:lumMod val="50000"/>
                    <a:lumOff val="50000"/>
                  </a:schemeClr>
                </a:solidFill>
              </a:rPr>
            </a:br>
            <a:r>
              <a:rPr lang="he-IL" sz="1601" dirty="0">
                <a:solidFill>
                  <a:schemeClr val="tx1">
                    <a:lumMod val="50000"/>
                    <a:lumOff val="50000"/>
                  </a:schemeClr>
                </a:solidFill>
              </a:rPr>
              <a:t>מדריכי החינוך מהווים כוח עזר, ואליהם ניתן לפנות </a:t>
            </a:r>
            <a:r>
              <a:rPr lang="he-IL" sz="1601" b="1" dirty="0">
                <a:solidFill>
                  <a:schemeClr val="tx1">
                    <a:lumMod val="50000"/>
                    <a:lumOff val="50000"/>
                  </a:schemeClr>
                </a:solidFill>
                <a:highlight>
                  <a:srgbClr val="FAD9DF"/>
                </a:highlight>
              </a:rPr>
              <a:t>לתמיכה וסיוע בכל צורך שעולה</a:t>
            </a:r>
            <a:r>
              <a:rPr lang="he-IL" sz="1601" dirty="0">
                <a:solidFill>
                  <a:schemeClr val="tx1">
                    <a:lumMod val="50000"/>
                    <a:lumOff val="50000"/>
                  </a:schemeClr>
                </a:solidFill>
              </a:rPr>
              <a:t>, לדוגמה: אם בתקרית חריגה עליכם להתמודד בו זמנית עם שני ילדים, תוכלו לבקש מהם סיוע באותו רגע. </a:t>
            </a:r>
            <a:br>
              <a:rPr lang="en-US" sz="1601" dirty="0">
                <a:solidFill>
                  <a:schemeClr val="tx1">
                    <a:lumMod val="50000"/>
                    <a:lumOff val="50000"/>
                  </a:schemeClr>
                </a:solidFill>
              </a:rPr>
            </a:br>
            <a:r>
              <a:rPr lang="he-IL" sz="1601" dirty="0">
                <a:solidFill>
                  <a:schemeClr val="tx1">
                    <a:lumMod val="50000"/>
                    <a:lumOff val="50000"/>
                  </a:schemeClr>
                </a:solidFill>
              </a:rPr>
              <a:t>בנוסף, אם הילדים לקחו חלק בפעילות בליווי המדריכים, כגון טיול, ניתן לברר איתם איך היה לילדים, והאם אירעה תקרית חריגה.</a:t>
            </a:r>
            <a:br>
              <a:rPr lang="en-US" sz="1601" dirty="0">
                <a:solidFill>
                  <a:schemeClr val="tx1">
                    <a:lumMod val="50000"/>
                    <a:lumOff val="50000"/>
                  </a:schemeClr>
                </a:solidFill>
              </a:rPr>
            </a:br>
            <a:endParaRPr lang="he-IL" sz="1601" dirty="0">
              <a:solidFill>
                <a:schemeClr val="tx1">
                  <a:lumMod val="50000"/>
                  <a:lumOff val="50000"/>
                </a:schemeClr>
              </a:solidFill>
            </a:endParaRPr>
          </a:p>
          <a:p>
            <a:pPr marL="177801" indent="-177801" algn="r" rtl="1" fontAlgn="base">
              <a:lnSpc>
                <a:spcPct val="150000"/>
              </a:lnSpc>
              <a:spcBef>
                <a:spcPct val="0"/>
              </a:spcBef>
              <a:spcAft>
                <a:spcPts val="300"/>
              </a:spcAft>
              <a:buClr>
                <a:srgbClr val="EB727C"/>
              </a:buClr>
              <a:buFont typeface="Arial" pitchFamily="34" charset="0"/>
              <a:buChar char="•"/>
            </a:pPr>
            <a:r>
              <a:rPr lang="he-IL" sz="1601" b="1" dirty="0">
                <a:solidFill>
                  <a:schemeClr val="tx1">
                    <a:lumMod val="50000"/>
                    <a:lumOff val="50000"/>
                  </a:schemeClr>
                </a:solidFill>
              </a:rPr>
              <a:t>רכז ספורט ומדריכי חוג</a:t>
            </a:r>
            <a:br>
              <a:rPr lang="en-US" sz="1601" dirty="0">
                <a:solidFill>
                  <a:schemeClr val="tx1">
                    <a:lumMod val="50000"/>
                    <a:lumOff val="50000"/>
                  </a:schemeClr>
                </a:solidFill>
              </a:rPr>
            </a:br>
            <a:r>
              <a:rPr lang="he-IL" sz="1601" dirty="0">
                <a:solidFill>
                  <a:schemeClr val="tx1">
                    <a:lumMod val="50000"/>
                    <a:lumOff val="50000"/>
                  </a:schemeClr>
                </a:solidFill>
              </a:rPr>
              <a:t>במקרים בהם ילד מדווח על חוויה או אירוע כלשהו שקרה בחוג, ניתן לברר פרטים נוספים עם הרכז ו/או מדריכי החוג.</a:t>
            </a:r>
          </a:p>
        </p:txBody>
      </p:sp>
      <p:sp>
        <p:nvSpPr>
          <p:cNvPr id="11" name="TextBox 10">
            <a:extLst>
              <a:ext uri="{FF2B5EF4-FFF2-40B4-BE49-F238E27FC236}">
                <a16:creationId xmlns:a16="http://schemas.microsoft.com/office/drawing/2014/main" id="{813D89E9-32FE-4320-9F2D-E3019FB9093B}"/>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3" name="מלבן 12">
            <a:hlinkClick r:id="" action="ppaction://hlinkshowjump?jump=nextslide"/>
            <a:extLst>
              <a:ext uri="{FF2B5EF4-FFF2-40B4-BE49-F238E27FC236}">
                <a16:creationId xmlns:a16="http://schemas.microsoft.com/office/drawing/2014/main" id="{29D8D75A-8212-4D92-AB49-633A7852EF1C}"/>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hlinkClick r:id="" action="ppaction://hlinkshowjump?jump=previousslide"/>
            <a:extLst>
              <a:ext uri="{FF2B5EF4-FFF2-40B4-BE49-F238E27FC236}">
                <a16:creationId xmlns:a16="http://schemas.microsoft.com/office/drawing/2014/main" id="{7152532A-C00A-43D4-821B-388D59DA3A58}"/>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a:hlinkClick r:id="rId2" action="ppaction://hlinksldjump"/>
            <a:extLst>
              <a:ext uri="{FF2B5EF4-FFF2-40B4-BE49-F238E27FC236}">
                <a16:creationId xmlns:a16="http://schemas.microsoft.com/office/drawing/2014/main" id="{AEFFD3F4-8917-414C-B702-6280A23F95BF}"/>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hlinkClick r:id="rId3" action="ppaction://hlinksldjump"/>
            <a:extLst>
              <a:ext uri="{FF2B5EF4-FFF2-40B4-BE49-F238E27FC236}">
                <a16:creationId xmlns:a16="http://schemas.microsoft.com/office/drawing/2014/main" id="{DD5E8EC5-8765-4D8B-9D5A-5E65B3B405AE}"/>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ציין מיקום של מספר שקופית 3">
            <a:extLst>
              <a:ext uri="{FF2B5EF4-FFF2-40B4-BE49-F238E27FC236}">
                <a16:creationId xmlns:a16="http://schemas.microsoft.com/office/drawing/2014/main" id="{7C92C21B-D8A2-47D5-8482-4114F079897B}"/>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26</a:t>
            </a:fld>
            <a:endParaRPr lang="he-IL" dirty="0"/>
          </a:p>
        </p:txBody>
      </p:sp>
    </p:spTree>
    <p:extLst>
      <p:ext uri="{BB962C8B-B14F-4D97-AF65-F5344CB8AC3E}">
        <p14:creationId xmlns:p14="http://schemas.microsoft.com/office/powerpoint/2010/main" val="383718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מלבן 77">
            <a:extLst>
              <a:ext uri="{FF2B5EF4-FFF2-40B4-BE49-F238E27FC236}">
                <a16:creationId xmlns:a16="http://schemas.microsoft.com/office/drawing/2014/main" id="{D1ACB189-6244-4BDF-8BCC-884A24C4F710}"/>
              </a:ext>
            </a:extLst>
          </p:cNvPr>
          <p:cNvSpPr/>
          <p:nvPr/>
        </p:nvSpPr>
        <p:spPr>
          <a:xfrm>
            <a:off x="783867" y="2249210"/>
            <a:ext cx="5908524" cy="756000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EB727C"/>
                </a:solidFill>
              </a:rPr>
              <a:t>תפקידים משמעותיים</a:t>
            </a:r>
          </a:p>
        </p:txBody>
      </p:sp>
      <p:sp>
        <p:nvSpPr>
          <p:cNvPr id="81" name="TextBox 80">
            <a:extLst>
              <a:ext uri="{FF2B5EF4-FFF2-40B4-BE49-F238E27FC236}">
                <a16:creationId xmlns:a16="http://schemas.microsoft.com/office/drawing/2014/main" id="{98F3E99F-DD21-4CE6-BD56-541074EF9E86}"/>
              </a:ext>
            </a:extLst>
          </p:cNvPr>
          <p:cNvSpPr txBox="1"/>
          <p:nvPr/>
        </p:nvSpPr>
        <p:spPr>
          <a:xfrm>
            <a:off x="864775" y="2366657"/>
            <a:ext cx="5709601" cy="5373972"/>
          </a:xfrm>
          <a:prstGeom prst="rect">
            <a:avLst/>
          </a:prstGeom>
          <a:noFill/>
          <a:ln>
            <a:noFill/>
          </a:ln>
        </p:spPr>
        <p:txBody>
          <a:bodyPr wrap="square" rtlCol="1">
            <a:spAutoFit/>
          </a:bodyPr>
          <a:lstStyle/>
          <a:p>
            <a:pPr marL="177801" indent="-177801" algn="r" rtl="1" fontAlgn="base">
              <a:lnSpc>
                <a:spcPct val="150000"/>
              </a:lnSpc>
              <a:spcBef>
                <a:spcPct val="0"/>
              </a:spcBef>
              <a:spcAft>
                <a:spcPts val="600"/>
              </a:spcAft>
              <a:buClr>
                <a:srgbClr val="EB727C"/>
              </a:buClr>
              <a:buFont typeface="Arial" pitchFamily="34" charset="0"/>
              <a:buChar char="•"/>
            </a:pPr>
            <a:r>
              <a:rPr lang="he-IL" sz="1601" b="1" dirty="0">
                <a:solidFill>
                  <a:schemeClr val="tx1">
                    <a:lumMod val="50000"/>
                    <a:lumOff val="50000"/>
                  </a:schemeClr>
                </a:solidFill>
              </a:rPr>
              <a:t>רכזת תפעול</a:t>
            </a:r>
            <a:br>
              <a:rPr lang="en-US" sz="1601" b="1" dirty="0">
                <a:solidFill>
                  <a:schemeClr val="tx1">
                    <a:lumMod val="50000"/>
                    <a:lumOff val="50000"/>
                  </a:schemeClr>
                </a:solidFill>
              </a:rPr>
            </a:br>
            <a:r>
              <a:rPr lang="he-IL" sz="1601" dirty="0">
                <a:solidFill>
                  <a:schemeClr val="tx1">
                    <a:lumMod val="50000"/>
                    <a:lumOff val="50000"/>
                  </a:schemeClr>
                </a:solidFill>
              </a:rPr>
              <a:t>רכזת התפעול הינה הכתובת במקרים בהם </a:t>
            </a:r>
            <a:r>
              <a:rPr lang="he-IL" sz="1601" dirty="0">
                <a:solidFill>
                  <a:schemeClr val="tx1">
                    <a:lumMod val="50000"/>
                    <a:lumOff val="50000"/>
                  </a:schemeClr>
                </a:solidFill>
                <a:highlight>
                  <a:srgbClr val="FAD9DF"/>
                </a:highlight>
              </a:rPr>
              <a:t>נדרשת פנייה לעובדי תחזוקה ועובדי ניקיון</a:t>
            </a:r>
            <a:r>
              <a:rPr lang="he-IL" sz="1601" dirty="0">
                <a:solidFill>
                  <a:schemeClr val="tx1">
                    <a:lumMod val="50000"/>
                    <a:lumOff val="50000"/>
                  </a:schemeClr>
                </a:solidFill>
              </a:rPr>
              <a:t>, לדוגמה: תקלה פיזית כלשהי בבית, ציוד שהתקלקל, שיפור הניקיון ועוד. </a:t>
            </a:r>
            <a:br>
              <a:rPr lang="en-US" sz="1601" dirty="0">
                <a:solidFill>
                  <a:schemeClr val="tx1">
                    <a:lumMod val="50000"/>
                    <a:lumOff val="50000"/>
                  </a:schemeClr>
                </a:solidFill>
              </a:rPr>
            </a:br>
            <a:r>
              <a:rPr lang="he-IL" sz="1601" dirty="0">
                <a:solidFill>
                  <a:schemeClr val="tx1">
                    <a:lumMod val="50000"/>
                    <a:lumOff val="50000"/>
                  </a:schemeClr>
                </a:solidFill>
              </a:rPr>
              <a:t>הרכזת תפנה בעצמה לבעל התפקיד הרלוונטי, שיטפל בתקלה.</a:t>
            </a:r>
            <a:br>
              <a:rPr lang="en-US" sz="1601" b="1" dirty="0">
                <a:solidFill>
                  <a:schemeClr val="tx1">
                    <a:lumMod val="50000"/>
                    <a:lumOff val="50000"/>
                  </a:schemeClr>
                </a:solidFill>
              </a:rPr>
            </a:br>
            <a:r>
              <a:rPr lang="he-IL" sz="1601" dirty="0">
                <a:solidFill>
                  <a:schemeClr val="tx1">
                    <a:lumMod val="50000"/>
                    <a:lumOff val="50000"/>
                  </a:schemeClr>
                </a:solidFill>
              </a:rPr>
              <a:t>בנוסף, תוכלו לפנות לרכזת </a:t>
            </a:r>
            <a:r>
              <a:rPr lang="he-IL" sz="1601" dirty="0">
                <a:solidFill>
                  <a:schemeClr val="tx1">
                    <a:lumMod val="50000"/>
                    <a:lumOff val="50000"/>
                  </a:schemeClr>
                </a:solidFill>
                <a:highlight>
                  <a:srgbClr val="FAD9DF"/>
                </a:highlight>
              </a:rPr>
              <a:t>בנושאים הקשורים לתקציב הבית</a:t>
            </a:r>
            <a:r>
              <a:rPr lang="he-IL" sz="1601" dirty="0">
                <a:solidFill>
                  <a:schemeClr val="tx1">
                    <a:lumMod val="50000"/>
                    <a:lumOff val="50000"/>
                  </a:schemeClr>
                </a:solidFill>
              </a:rPr>
              <a:t>, כגון אוכל וביגוד.</a:t>
            </a:r>
          </a:p>
          <a:p>
            <a:pPr marL="177801" indent="-177801" algn="r" rtl="1" fontAlgn="base">
              <a:lnSpc>
                <a:spcPct val="150000"/>
              </a:lnSpc>
              <a:spcBef>
                <a:spcPct val="0"/>
              </a:spcBef>
              <a:spcAft>
                <a:spcPts val="600"/>
              </a:spcAft>
              <a:buClr>
                <a:srgbClr val="EB727C"/>
              </a:buClr>
              <a:buFont typeface="Arial" pitchFamily="34" charset="0"/>
              <a:buChar char="•"/>
            </a:pPr>
            <a:r>
              <a:rPr lang="he-IL" sz="1601" b="1" dirty="0">
                <a:solidFill>
                  <a:schemeClr val="tx1">
                    <a:lumMod val="50000"/>
                    <a:lumOff val="50000"/>
                  </a:schemeClr>
                </a:solidFill>
              </a:rPr>
              <a:t>אחות</a:t>
            </a:r>
            <a:br>
              <a:rPr lang="en-US" sz="1601" b="1" dirty="0">
                <a:solidFill>
                  <a:schemeClr val="tx1">
                    <a:lumMod val="50000"/>
                    <a:lumOff val="50000"/>
                  </a:schemeClr>
                </a:solidFill>
              </a:rPr>
            </a:br>
            <a:r>
              <a:rPr lang="he-IL" sz="1601" dirty="0">
                <a:solidFill>
                  <a:schemeClr val="tx1">
                    <a:lumMod val="50000"/>
                    <a:lumOff val="50000"/>
                  </a:schemeClr>
                </a:solidFill>
              </a:rPr>
              <a:t>במקרים בהם </a:t>
            </a:r>
            <a:r>
              <a:rPr lang="he-IL" sz="1601" dirty="0">
                <a:solidFill>
                  <a:schemeClr val="tx1">
                    <a:lumMod val="50000"/>
                    <a:lumOff val="50000"/>
                  </a:schemeClr>
                </a:solidFill>
                <a:highlight>
                  <a:srgbClr val="FAD9DF"/>
                </a:highlight>
              </a:rPr>
              <a:t>נקלט ילד חדש עם מחלה כרונית</a:t>
            </a:r>
            <a:r>
              <a:rPr lang="he-IL" sz="1601" dirty="0">
                <a:solidFill>
                  <a:schemeClr val="tx1">
                    <a:lumMod val="50000"/>
                    <a:lumOff val="50000"/>
                  </a:schemeClr>
                </a:solidFill>
              </a:rPr>
              <a:t>, כגון סכרת, תוכלו לפנות לאחות הכפר, ולבקש ממנה הנחיות והסברים על ההתנהלות עם המחלה, ועל הפעולות שנדרשות מכם בטיפול בילד בהקשר זה.</a:t>
            </a:r>
          </a:p>
          <a:p>
            <a:pPr marL="177801" indent="-177801" algn="r" rtl="1" fontAlgn="base">
              <a:lnSpc>
                <a:spcPct val="150000"/>
              </a:lnSpc>
              <a:spcBef>
                <a:spcPct val="0"/>
              </a:spcBef>
              <a:spcAft>
                <a:spcPts val="300"/>
              </a:spcAft>
              <a:buClr>
                <a:srgbClr val="EB727C"/>
              </a:buClr>
              <a:buFont typeface="Arial" pitchFamily="34" charset="0"/>
              <a:buChar char="•"/>
            </a:pPr>
            <a:r>
              <a:rPr lang="he-IL" sz="1601" b="1" dirty="0">
                <a:solidFill>
                  <a:schemeClr val="tx1">
                    <a:lumMod val="50000"/>
                    <a:lumOff val="50000"/>
                  </a:schemeClr>
                </a:solidFill>
              </a:rPr>
              <a:t>נהג</a:t>
            </a:r>
            <a:br>
              <a:rPr lang="en-US" sz="1601" b="1" dirty="0">
                <a:solidFill>
                  <a:schemeClr val="tx1">
                    <a:lumMod val="50000"/>
                    <a:lumOff val="50000"/>
                  </a:schemeClr>
                </a:solidFill>
              </a:rPr>
            </a:br>
            <a:r>
              <a:rPr lang="he-IL" sz="1601" dirty="0">
                <a:solidFill>
                  <a:schemeClr val="tx1">
                    <a:lumMod val="50000"/>
                    <a:lumOff val="50000"/>
                  </a:schemeClr>
                </a:solidFill>
              </a:rPr>
              <a:t>במקרים בהם ילד מדווח על חוויה או אירוע כלשהו שקרה בהסעה, תוכלו במידת הצורך לברר פרטים נוספים עם הנהג. </a:t>
            </a:r>
          </a:p>
        </p:txBody>
      </p:sp>
      <p:sp>
        <p:nvSpPr>
          <p:cNvPr id="10" name="מלבן 9">
            <a:hlinkClick r:id="" action="ppaction://hlinkshowjump?jump=nextslide"/>
            <a:extLst>
              <a:ext uri="{FF2B5EF4-FFF2-40B4-BE49-F238E27FC236}">
                <a16:creationId xmlns:a16="http://schemas.microsoft.com/office/drawing/2014/main" id="{878326F2-27AB-4916-A1E2-42E840C28771}"/>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a:hlinkClick r:id="" action="ppaction://hlinkshowjump?jump=previousslide"/>
            <a:extLst>
              <a:ext uri="{FF2B5EF4-FFF2-40B4-BE49-F238E27FC236}">
                <a16:creationId xmlns:a16="http://schemas.microsoft.com/office/drawing/2014/main" id="{D934EF47-7894-40DB-A764-8201DFE3A3D9}"/>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hlinkClick r:id="rId2" action="ppaction://hlinksldjump"/>
            <a:extLst>
              <a:ext uri="{FF2B5EF4-FFF2-40B4-BE49-F238E27FC236}">
                <a16:creationId xmlns:a16="http://schemas.microsoft.com/office/drawing/2014/main" id="{B347C64D-55EC-4A1C-873C-0425CC4F51A7}"/>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hlinkClick r:id="rId3" action="ppaction://hlinksldjump"/>
            <a:extLst>
              <a:ext uri="{FF2B5EF4-FFF2-40B4-BE49-F238E27FC236}">
                <a16:creationId xmlns:a16="http://schemas.microsoft.com/office/drawing/2014/main" id="{E9B8FD5D-8618-47F1-BE15-CFDDB46109BF}"/>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ציין מיקום של מספר שקופית 3">
            <a:extLst>
              <a:ext uri="{FF2B5EF4-FFF2-40B4-BE49-F238E27FC236}">
                <a16:creationId xmlns:a16="http://schemas.microsoft.com/office/drawing/2014/main" id="{E063D5DB-F7D8-4F8A-B8B0-53E4E7D9FCD0}"/>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27</a:t>
            </a:fld>
            <a:endParaRPr lang="he-IL" dirty="0"/>
          </a:p>
        </p:txBody>
      </p:sp>
    </p:spTree>
    <p:extLst>
      <p:ext uri="{BB962C8B-B14F-4D97-AF65-F5344CB8AC3E}">
        <p14:creationId xmlns:p14="http://schemas.microsoft.com/office/powerpoint/2010/main" val="215829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4286229"/>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EB727C"/>
                </a:solidFill>
              </a:rPr>
              <a:t>אני בתוך כל זה</a:t>
            </a:r>
          </a:p>
        </p:txBody>
      </p:sp>
      <p:grpSp>
        <p:nvGrpSpPr>
          <p:cNvPr id="5" name="קבוצה 4">
            <a:extLst>
              <a:ext uri="{FF2B5EF4-FFF2-40B4-BE49-F238E27FC236}">
                <a16:creationId xmlns:a16="http://schemas.microsoft.com/office/drawing/2014/main" id="{02F533F9-C3F9-4D5B-ABC3-7095202AA1D0}"/>
              </a:ext>
            </a:extLst>
          </p:cNvPr>
          <p:cNvGrpSpPr/>
          <p:nvPr/>
        </p:nvGrpSpPr>
        <p:grpSpPr>
          <a:xfrm>
            <a:off x="973394" y="2064164"/>
            <a:ext cx="5980748" cy="910579"/>
            <a:chOff x="973394" y="2064160"/>
            <a:chExt cx="5980748" cy="910579"/>
          </a:xfrm>
        </p:grpSpPr>
        <p:sp>
          <p:nvSpPr>
            <p:cNvPr id="7" name="מלבן 6">
              <a:extLst>
                <a:ext uri="{FF2B5EF4-FFF2-40B4-BE49-F238E27FC236}">
                  <a16:creationId xmlns:a16="http://schemas.microsoft.com/office/drawing/2014/main" id="{8953FB6C-5231-43DB-8E38-42949F050506}"/>
                </a:ext>
              </a:extLst>
            </p:cNvPr>
            <p:cNvSpPr/>
            <p:nvPr/>
          </p:nvSpPr>
          <p:spPr>
            <a:xfrm>
              <a:off x="4615543" y="2064160"/>
              <a:ext cx="2338599" cy="37652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גיבוש תפיסת תפקיד אישית</a:t>
              </a:r>
              <a:endParaRPr lang="he-IL" sz="1601" dirty="0">
                <a:solidFill>
                  <a:schemeClr val="tx1">
                    <a:lumMod val="50000"/>
                    <a:lumOff val="50000"/>
                  </a:schemeClr>
                </a:solidFill>
                <a:latin typeface="Arial" panose="020B0604020202020204" pitchFamily="34" charset="0"/>
              </a:endParaRPr>
            </a:p>
          </p:txBody>
        </p:sp>
        <p:sp>
          <p:nvSpPr>
            <p:cNvPr id="8" name="TextBox 7">
              <a:extLst>
                <a:ext uri="{FF2B5EF4-FFF2-40B4-BE49-F238E27FC236}">
                  <a16:creationId xmlns:a16="http://schemas.microsoft.com/office/drawing/2014/main" id="{98F3E99F-DD21-4CE6-BD56-541074EF9E86}"/>
                </a:ext>
              </a:extLst>
            </p:cNvPr>
            <p:cNvSpPr txBox="1"/>
            <p:nvPr/>
          </p:nvSpPr>
          <p:spPr>
            <a:xfrm>
              <a:off x="973394" y="2558471"/>
              <a:ext cx="5516240" cy="416268"/>
            </a:xfrm>
            <a:prstGeom prst="rect">
              <a:avLst/>
            </a:prstGeom>
            <a:noFill/>
          </p:spPr>
          <p:txBody>
            <a:bodyPr wrap="square" rtlCol="1">
              <a:spAutoFit/>
            </a:bodyPr>
            <a:lstStyle/>
            <a:p>
              <a:pPr algn="r" rtl="1">
                <a:lnSpc>
                  <a:spcPct val="150000"/>
                </a:lnSpc>
              </a:pPr>
              <a:endParaRPr lang="he-IL" sz="1601" dirty="0">
                <a:solidFill>
                  <a:schemeClr val="tx1">
                    <a:lumMod val="50000"/>
                    <a:lumOff val="50000"/>
                  </a:schemeClr>
                </a:solidFill>
              </a:endParaRPr>
            </a:p>
          </p:txBody>
        </p:sp>
      </p:grpSp>
      <p:sp>
        <p:nvSpPr>
          <p:cNvPr id="13" name="TextBox 12">
            <a:extLst>
              <a:ext uri="{FF2B5EF4-FFF2-40B4-BE49-F238E27FC236}">
                <a16:creationId xmlns:a16="http://schemas.microsoft.com/office/drawing/2014/main" id="{98F3E99F-DD21-4CE6-BD56-541074EF9E86}"/>
              </a:ext>
            </a:extLst>
          </p:cNvPr>
          <p:cNvSpPr txBox="1"/>
          <p:nvPr/>
        </p:nvSpPr>
        <p:spPr>
          <a:xfrm>
            <a:off x="973395" y="2425410"/>
            <a:ext cx="5516240" cy="3895875"/>
          </a:xfrm>
          <a:prstGeom prst="rect">
            <a:avLst/>
          </a:prstGeom>
          <a:noFill/>
          <a:ln>
            <a:noFill/>
          </a:ln>
        </p:spPr>
        <p:txBody>
          <a:bodyPr wrap="square" rtlCol="1">
            <a:spAutoFit/>
          </a:bodyPr>
          <a:lstStyle/>
          <a:p>
            <a:pPr algn="r" rtl="1">
              <a:lnSpc>
                <a:spcPct val="150000"/>
              </a:lnSpc>
            </a:pPr>
            <a:r>
              <a:rPr lang="he-IL" sz="1601" b="1" dirty="0">
                <a:solidFill>
                  <a:schemeClr val="tx1">
                    <a:lumMod val="50000"/>
                    <a:lumOff val="50000"/>
                  </a:schemeClr>
                </a:solidFill>
                <a:highlight>
                  <a:srgbClr val="FAD9DF"/>
                </a:highlight>
              </a:rPr>
              <a:t>תפיסת התפקיד היא ה'אני מאמין' של כל אחת ואחד –</a:t>
            </a:r>
            <a:br>
              <a:rPr lang="en-US" sz="1601" b="1" dirty="0">
                <a:solidFill>
                  <a:schemeClr val="tx1">
                    <a:lumMod val="50000"/>
                    <a:lumOff val="50000"/>
                  </a:schemeClr>
                </a:solidFill>
                <a:highlight>
                  <a:srgbClr val="FAD9DF"/>
                </a:highlight>
              </a:rPr>
            </a:br>
            <a:r>
              <a:rPr lang="he-IL" sz="1601" b="1" dirty="0">
                <a:solidFill>
                  <a:schemeClr val="tx1">
                    <a:lumMod val="50000"/>
                    <a:lumOff val="50000"/>
                  </a:schemeClr>
                </a:solidFill>
                <a:highlight>
                  <a:srgbClr val="FAD9DF"/>
                </a:highlight>
              </a:rPr>
              <a:t>הדרך בה אדם מאמין שנכון לבצע את התפקיד, להגדיר הצלחה בתפקיד וכדומה.</a:t>
            </a:r>
          </a:p>
          <a:p>
            <a:pPr algn="r" rtl="1">
              <a:lnSpc>
                <a:spcPct val="150000"/>
              </a:lnSpc>
              <a:spcBef>
                <a:spcPts val="600"/>
              </a:spcBef>
            </a:pPr>
            <a:r>
              <a:rPr lang="he-IL" sz="1601" dirty="0">
                <a:solidFill>
                  <a:schemeClr val="tx1">
                    <a:lumMod val="50000"/>
                    <a:lumOff val="50000"/>
                  </a:schemeClr>
                </a:solidFill>
              </a:rPr>
              <a:t>תפיסת תפקיד מגובשת מאפשרת להתמודד טוב יותר עם מצבים מורכבים, הכוונה עצמית מתמדת לשימור וצמיחה, וכן הצבת מטרות ויעדים מקצועיים באופן עצמאי.</a:t>
            </a:r>
          </a:p>
          <a:p>
            <a:pPr algn="r" rtl="1">
              <a:lnSpc>
                <a:spcPct val="150000"/>
              </a:lnSpc>
              <a:spcBef>
                <a:spcPts val="600"/>
              </a:spcBef>
            </a:pPr>
            <a:r>
              <a:rPr lang="he-IL" sz="1601" dirty="0">
                <a:solidFill>
                  <a:schemeClr val="tx1">
                    <a:lumMod val="50000"/>
                    <a:lumOff val="50000"/>
                  </a:schemeClr>
                </a:solidFill>
                <a:highlight>
                  <a:srgbClr val="FBE1E5"/>
                </a:highlight>
              </a:rPr>
              <a:t>גיבוש תפיסת התפקיד האישית מתחילה עם הבחירה להגיע לכפר אך נמשכת לאורך זמן.</a:t>
            </a:r>
            <a:r>
              <a:rPr lang="he-IL" sz="1601" dirty="0">
                <a:solidFill>
                  <a:schemeClr val="tx1">
                    <a:lumMod val="50000"/>
                    <a:lumOff val="50000"/>
                  </a:schemeClr>
                </a:solidFill>
              </a:rPr>
              <a:t> במסגרת תהליך הכניסה לתפקיד תתבקשו לגבש את תפיסת התפקיד באמצעות השאלות הבאות ב-3 תחנות לאורך השנה הראשונה.</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6" name="מלבן 15">
            <a:extLst>
              <a:ext uri="{FF2B5EF4-FFF2-40B4-BE49-F238E27FC236}">
                <a16:creationId xmlns:a16="http://schemas.microsoft.com/office/drawing/2014/main" id="{DA321C2F-35FD-4D80-96D2-47F67334B4E4}"/>
              </a:ext>
            </a:extLst>
          </p:cNvPr>
          <p:cNvSpPr/>
          <p:nvPr/>
        </p:nvSpPr>
        <p:spPr>
          <a:xfrm>
            <a:off x="1246632" y="7311587"/>
            <a:ext cx="4837472" cy="1473749"/>
          </a:xfrm>
          <a:prstGeom prst="rect">
            <a:avLst/>
          </a:prstGeom>
          <a:solidFill>
            <a:schemeClr val="bg1"/>
          </a:solidFill>
          <a:ln>
            <a:solidFill>
              <a:srgbClr val="E7436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7" name="קבוצה 16">
            <a:extLst>
              <a:ext uri="{FF2B5EF4-FFF2-40B4-BE49-F238E27FC236}">
                <a16:creationId xmlns:a16="http://schemas.microsoft.com/office/drawing/2014/main" id="{F4445BE1-FFC1-4758-AD04-F8328969D64B}"/>
              </a:ext>
            </a:extLst>
          </p:cNvPr>
          <p:cNvGrpSpPr/>
          <p:nvPr/>
        </p:nvGrpSpPr>
        <p:grpSpPr>
          <a:xfrm>
            <a:off x="1463408" y="7003723"/>
            <a:ext cx="4861888" cy="1623926"/>
            <a:chOff x="560613" y="5408830"/>
            <a:chExt cx="4861888" cy="1623925"/>
          </a:xfrm>
        </p:grpSpPr>
        <p:sp>
          <p:nvSpPr>
            <p:cNvPr id="18" name="דמעה 17">
              <a:extLst>
                <a:ext uri="{FF2B5EF4-FFF2-40B4-BE49-F238E27FC236}">
                  <a16:creationId xmlns:a16="http://schemas.microsoft.com/office/drawing/2014/main" id="{DCACBB89-6D03-48A5-99E9-466A79EB4FBC}"/>
                </a:ext>
              </a:extLst>
            </p:cNvPr>
            <p:cNvSpPr/>
            <p:nvPr/>
          </p:nvSpPr>
          <p:spPr>
            <a:xfrm rot="8225039">
              <a:off x="4986303" y="5408830"/>
              <a:ext cx="436198" cy="436198"/>
            </a:xfrm>
            <a:prstGeom prst="teardrop">
              <a:avLst/>
            </a:prstGeom>
            <a:solidFill>
              <a:schemeClr val="bg1"/>
            </a:solidFill>
            <a:ln>
              <a:solidFill>
                <a:srgbClr val="FFD9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TextBox 18">
              <a:extLst>
                <a:ext uri="{FF2B5EF4-FFF2-40B4-BE49-F238E27FC236}">
                  <a16:creationId xmlns:a16="http://schemas.microsoft.com/office/drawing/2014/main" id="{7F88DEB8-0C19-4AF9-ADC7-993C18B736A2}"/>
                </a:ext>
              </a:extLst>
            </p:cNvPr>
            <p:cNvSpPr txBox="1"/>
            <p:nvPr/>
          </p:nvSpPr>
          <p:spPr>
            <a:xfrm>
              <a:off x="3673569" y="5789276"/>
              <a:ext cx="1422937" cy="338682"/>
            </a:xfrm>
            <a:prstGeom prst="rect">
              <a:avLst/>
            </a:prstGeom>
            <a:noFill/>
          </p:spPr>
          <p:txBody>
            <a:bodyPr wrap="square" rtlCol="1">
              <a:spAutoFit/>
            </a:bodyPr>
            <a:lstStyle/>
            <a:p>
              <a:pPr algn="r" rtl="1"/>
              <a:r>
                <a:rPr lang="he-IL" sz="1601" dirty="0">
                  <a:solidFill>
                    <a:schemeClr val="tx1">
                      <a:lumMod val="50000"/>
                      <a:lumOff val="50000"/>
                    </a:schemeClr>
                  </a:solidFill>
                </a:rPr>
                <a:t>טיפ!</a:t>
              </a:r>
            </a:p>
          </p:txBody>
        </p:sp>
        <p:grpSp>
          <p:nvGrpSpPr>
            <p:cNvPr id="20" name="גרפיקה 11">
              <a:extLst>
                <a:ext uri="{FF2B5EF4-FFF2-40B4-BE49-F238E27FC236}">
                  <a16:creationId xmlns:a16="http://schemas.microsoft.com/office/drawing/2014/main" id="{2282A4F9-33A6-40E6-8E21-832157AFC9ED}"/>
                </a:ext>
              </a:extLst>
            </p:cNvPr>
            <p:cNvGrpSpPr/>
            <p:nvPr/>
          </p:nvGrpSpPr>
          <p:grpSpPr>
            <a:xfrm>
              <a:off x="5097590" y="5499464"/>
              <a:ext cx="213623" cy="309448"/>
              <a:chOff x="1493257" y="6803793"/>
              <a:chExt cx="675821" cy="978975"/>
            </a:xfrm>
          </p:grpSpPr>
          <p:sp>
            <p:nvSpPr>
              <p:cNvPr id="22" name="צורה חופשית: צורה 21">
                <a:extLst>
                  <a:ext uri="{FF2B5EF4-FFF2-40B4-BE49-F238E27FC236}">
                    <a16:creationId xmlns:a16="http://schemas.microsoft.com/office/drawing/2014/main" id="{3D6407C8-D27B-4363-97F7-63277925890A}"/>
                  </a:ext>
                </a:extLst>
              </p:cNvPr>
              <p:cNvSpPr/>
              <p:nvPr/>
            </p:nvSpPr>
            <p:spPr>
              <a:xfrm>
                <a:off x="1493257" y="6803793"/>
                <a:ext cx="675821" cy="811751"/>
              </a:xfrm>
              <a:custGeom>
                <a:avLst/>
                <a:gdLst>
                  <a:gd name="connsiteX0" fmla="*/ 676304 w 675821"/>
                  <a:gd name="connsiteY0" fmla="*/ 338295 h 811751"/>
                  <a:gd name="connsiteX1" fmla="*/ 319955 w 675821"/>
                  <a:gd name="connsiteY1" fmla="*/ 771 h 811751"/>
                  <a:gd name="connsiteX2" fmla="*/ 331 w 675821"/>
                  <a:gd name="connsiteY2" fmla="*/ 343970 h 811751"/>
                  <a:gd name="connsiteX3" fmla="*/ 164682 w 675821"/>
                  <a:gd name="connsiteY3" fmla="*/ 628050 h 811751"/>
                  <a:gd name="connsiteX4" fmla="*/ 219991 w 675821"/>
                  <a:gd name="connsiteY4" fmla="*/ 728148 h 811751"/>
                  <a:gd name="connsiteX5" fmla="*/ 219991 w 675821"/>
                  <a:gd name="connsiteY5" fmla="*/ 811510 h 811751"/>
                  <a:gd name="connsiteX6" fmla="*/ 456597 w 675821"/>
                  <a:gd name="connsiteY6" fmla="*/ 811510 h 811751"/>
                  <a:gd name="connsiteX7" fmla="*/ 456597 w 675821"/>
                  <a:gd name="connsiteY7" fmla="*/ 728135 h 811751"/>
                  <a:gd name="connsiteX8" fmla="*/ 514700 w 675821"/>
                  <a:gd name="connsiteY8" fmla="*/ 626369 h 811751"/>
                  <a:gd name="connsiteX9" fmla="*/ 676304 w 675821"/>
                  <a:gd name="connsiteY9" fmla="*/ 338295 h 8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5821" h="811751">
                    <a:moveTo>
                      <a:pt x="676304" y="338295"/>
                    </a:moveTo>
                    <a:cubicBezTo>
                      <a:pt x="676304" y="145541"/>
                      <a:pt x="514959" y="-9531"/>
                      <a:pt x="319955" y="771"/>
                    </a:cubicBezTo>
                    <a:cubicBezTo>
                      <a:pt x="140410" y="10256"/>
                      <a:pt x="-2638" y="164199"/>
                      <a:pt x="331" y="343970"/>
                    </a:cubicBezTo>
                    <a:cubicBezTo>
                      <a:pt x="2326" y="464739"/>
                      <a:pt x="67749" y="569932"/>
                      <a:pt x="164682" y="628050"/>
                    </a:cubicBezTo>
                    <a:cubicBezTo>
                      <a:pt x="199548" y="648955"/>
                      <a:pt x="219991" y="687496"/>
                      <a:pt x="219991" y="728148"/>
                    </a:cubicBezTo>
                    <a:lnTo>
                      <a:pt x="219991" y="811510"/>
                    </a:lnTo>
                    <a:lnTo>
                      <a:pt x="456597" y="811510"/>
                    </a:lnTo>
                    <a:lnTo>
                      <a:pt x="456597" y="728135"/>
                    </a:lnTo>
                    <a:cubicBezTo>
                      <a:pt x="456597" y="686316"/>
                      <a:pt x="479045" y="648216"/>
                      <a:pt x="514700" y="626369"/>
                    </a:cubicBezTo>
                    <a:cubicBezTo>
                      <a:pt x="611601" y="566993"/>
                      <a:pt x="676304" y="460278"/>
                      <a:pt x="676304" y="338295"/>
                    </a:cubicBezTo>
                    <a:close/>
                  </a:path>
                </a:pathLst>
              </a:custGeom>
              <a:solidFill>
                <a:schemeClr val="accent6">
                  <a:lumMod val="60000"/>
                  <a:lumOff val="40000"/>
                </a:schemeClr>
              </a:solidFill>
              <a:ln w="1898" cap="flat">
                <a:noFill/>
                <a:prstDash val="solid"/>
                <a:miter/>
              </a:ln>
            </p:spPr>
            <p:txBody>
              <a:bodyPr rtlCol="1" anchor="ctr"/>
              <a:lstStyle/>
              <a:p>
                <a:endParaRPr lang="he-IL"/>
              </a:p>
            </p:txBody>
          </p:sp>
          <p:sp>
            <p:nvSpPr>
              <p:cNvPr id="23" name="צורה חופשית: צורה 22">
                <a:extLst>
                  <a:ext uri="{FF2B5EF4-FFF2-40B4-BE49-F238E27FC236}">
                    <a16:creationId xmlns:a16="http://schemas.microsoft.com/office/drawing/2014/main" id="{9DC42841-3A1A-45CF-B21B-134479B63325}"/>
                  </a:ext>
                </a:extLst>
              </p:cNvPr>
              <p:cNvSpPr/>
              <p:nvPr/>
            </p:nvSpPr>
            <p:spPr>
              <a:xfrm>
                <a:off x="1712960" y="7615017"/>
                <a:ext cx="235484" cy="49777"/>
              </a:xfrm>
              <a:custGeom>
                <a:avLst/>
                <a:gdLst>
                  <a:gd name="connsiteX0" fmla="*/ 203094 w 235484"/>
                  <a:gd name="connsiteY0" fmla="*/ 50986 h 49777"/>
                  <a:gd name="connsiteX1" fmla="*/ 34087 w 235484"/>
                  <a:gd name="connsiteY1" fmla="*/ 50986 h 49777"/>
                  <a:gd name="connsiteX2" fmla="*/ 286 w 235484"/>
                  <a:gd name="connsiteY2" fmla="*/ 286 h 49777"/>
                  <a:gd name="connsiteX3" fmla="*/ 236894 w 235484"/>
                  <a:gd name="connsiteY3" fmla="*/ 286 h 49777"/>
                </a:gdLst>
                <a:ahLst/>
                <a:cxnLst>
                  <a:cxn ang="0">
                    <a:pos x="connsiteX0" y="connsiteY0"/>
                  </a:cxn>
                  <a:cxn ang="0">
                    <a:pos x="connsiteX1" y="connsiteY1"/>
                  </a:cxn>
                  <a:cxn ang="0">
                    <a:pos x="connsiteX2" y="connsiteY2"/>
                  </a:cxn>
                  <a:cxn ang="0">
                    <a:pos x="connsiteX3" y="connsiteY3"/>
                  </a:cxn>
                </a:cxnLst>
                <a:rect l="l" t="t" r="r" b="b"/>
                <a:pathLst>
                  <a:path w="235484" h="49777">
                    <a:moveTo>
                      <a:pt x="203094" y="50986"/>
                    </a:moveTo>
                    <a:lnTo>
                      <a:pt x="34087" y="50986"/>
                    </a:lnTo>
                    <a:lnTo>
                      <a:pt x="286" y="286"/>
                    </a:lnTo>
                    <a:lnTo>
                      <a:pt x="236894" y="286"/>
                    </a:lnTo>
                    <a:close/>
                  </a:path>
                </a:pathLst>
              </a:custGeom>
              <a:solidFill>
                <a:srgbClr val="AFB9D2"/>
              </a:solidFill>
              <a:ln w="1898" cap="flat">
                <a:noFill/>
                <a:prstDash val="solid"/>
                <a:miter/>
              </a:ln>
            </p:spPr>
            <p:txBody>
              <a:bodyPr rtlCol="1" anchor="ctr"/>
              <a:lstStyle/>
              <a:p>
                <a:endParaRPr lang="he-IL"/>
              </a:p>
            </p:txBody>
          </p:sp>
          <p:sp>
            <p:nvSpPr>
              <p:cNvPr id="24" name="צורה חופשית: צורה 23">
                <a:extLst>
                  <a:ext uri="{FF2B5EF4-FFF2-40B4-BE49-F238E27FC236}">
                    <a16:creationId xmlns:a16="http://schemas.microsoft.com/office/drawing/2014/main" id="{FCF43BF8-CF1E-4F33-A724-4D15B062F162}"/>
                  </a:ext>
                </a:extLst>
              </p:cNvPr>
              <p:cNvSpPr/>
              <p:nvPr/>
            </p:nvSpPr>
            <p:spPr>
              <a:xfrm>
                <a:off x="1712960" y="7615017"/>
                <a:ext cx="118699" cy="49777"/>
              </a:xfrm>
              <a:custGeom>
                <a:avLst/>
                <a:gdLst>
                  <a:gd name="connsiteX0" fmla="*/ 286 w 118699"/>
                  <a:gd name="connsiteY0" fmla="*/ 286 h 49777"/>
                  <a:gd name="connsiteX1" fmla="*/ 34087 w 118699"/>
                  <a:gd name="connsiteY1" fmla="*/ 50986 h 49777"/>
                  <a:gd name="connsiteX2" fmla="*/ 118591 w 118699"/>
                  <a:gd name="connsiteY2" fmla="*/ 50986 h 49777"/>
                  <a:gd name="connsiteX3" fmla="*/ 101690 w 118699"/>
                  <a:gd name="connsiteY3" fmla="*/ 286 h 49777"/>
                </a:gdLst>
                <a:ahLst/>
                <a:cxnLst>
                  <a:cxn ang="0">
                    <a:pos x="connsiteX0" y="connsiteY0"/>
                  </a:cxn>
                  <a:cxn ang="0">
                    <a:pos x="connsiteX1" y="connsiteY1"/>
                  </a:cxn>
                  <a:cxn ang="0">
                    <a:pos x="connsiteX2" y="connsiteY2"/>
                  </a:cxn>
                  <a:cxn ang="0">
                    <a:pos x="connsiteX3" y="connsiteY3"/>
                  </a:cxn>
                </a:cxnLst>
                <a:rect l="l" t="t" r="r" b="b"/>
                <a:pathLst>
                  <a:path w="118699" h="49777">
                    <a:moveTo>
                      <a:pt x="286" y="286"/>
                    </a:moveTo>
                    <a:lnTo>
                      <a:pt x="34087" y="50986"/>
                    </a:lnTo>
                    <a:lnTo>
                      <a:pt x="118591" y="50986"/>
                    </a:lnTo>
                    <a:lnTo>
                      <a:pt x="101690" y="286"/>
                    </a:lnTo>
                    <a:close/>
                  </a:path>
                </a:pathLst>
              </a:custGeom>
              <a:solidFill>
                <a:srgbClr val="959CB3"/>
              </a:solidFill>
              <a:ln w="1898" cap="flat">
                <a:noFill/>
                <a:prstDash val="solid"/>
                <a:miter/>
              </a:ln>
            </p:spPr>
            <p:txBody>
              <a:bodyPr rtlCol="1" anchor="ctr"/>
              <a:lstStyle/>
              <a:p>
                <a:endParaRPr lang="he-IL"/>
              </a:p>
            </p:txBody>
          </p:sp>
          <p:sp>
            <p:nvSpPr>
              <p:cNvPr id="25" name="צורה חופשית: צורה 24">
                <a:extLst>
                  <a:ext uri="{FF2B5EF4-FFF2-40B4-BE49-F238E27FC236}">
                    <a16:creationId xmlns:a16="http://schemas.microsoft.com/office/drawing/2014/main" id="{3735DB57-A001-4F46-90DD-3E5FFC22163D}"/>
                  </a:ext>
                </a:extLst>
              </p:cNvPr>
              <p:cNvSpPr/>
              <p:nvPr/>
            </p:nvSpPr>
            <p:spPr>
              <a:xfrm>
                <a:off x="1729861" y="7648815"/>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4"/>
                      <a:pt x="195526" y="34089"/>
                      <a:pt x="186192" y="34089"/>
                    </a:cubicBezTo>
                    <a:close/>
                  </a:path>
                </a:pathLst>
              </a:custGeom>
              <a:solidFill>
                <a:srgbClr val="C7CFE2"/>
              </a:solidFill>
              <a:ln w="1898" cap="flat">
                <a:noFill/>
                <a:prstDash val="solid"/>
                <a:miter/>
              </a:ln>
            </p:spPr>
            <p:txBody>
              <a:bodyPr rtlCol="1" anchor="ctr"/>
              <a:lstStyle/>
              <a:p>
                <a:endParaRPr lang="he-IL"/>
              </a:p>
            </p:txBody>
          </p:sp>
          <p:sp>
            <p:nvSpPr>
              <p:cNvPr id="26" name="צורה חופשית: צורה 25">
                <a:extLst>
                  <a:ext uri="{FF2B5EF4-FFF2-40B4-BE49-F238E27FC236}">
                    <a16:creationId xmlns:a16="http://schemas.microsoft.com/office/drawing/2014/main" id="{DE293598-F038-44F9-8C23-343B737DE964}"/>
                  </a:ext>
                </a:extLst>
              </p:cNvPr>
              <p:cNvSpPr/>
              <p:nvPr/>
            </p:nvSpPr>
            <p:spPr>
              <a:xfrm>
                <a:off x="1729861" y="7682616"/>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4"/>
                      <a:pt x="195526" y="34089"/>
                      <a:pt x="186192" y="34089"/>
                    </a:cubicBezTo>
                    <a:close/>
                  </a:path>
                </a:pathLst>
              </a:custGeom>
              <a:solidFill>
                <a:srgbClr val="AFB9D2"/>
              </a:solidFill>
              <a:ln w="1898" cap="flat">
                <a:noFill/>
                <a:prstDash val="solid"/>
                <a:miter/>
              </a:ln>
            </p:spPr>
            <p:txBody>
              <a:bodyPr rtlCol="1" anchor="ctr"/>
              <a:lstStyle/>
              <a:p>
                <a:endParaRPr lang="he-IL"/>
              </a:p>
            </p:txBody>
          </p:sp>
          <p:sp>
            <p:nvSpPr>
              <p:cNvPr id="27" name="צורה חופשית: צורה 26">
                <a:extLst>
                  <a:ext uri="{FF2B5EF4-FFF2-40B4-BE49-F238E27FC236}">
                    <a16:creationId xmlns:a16="http://schemas.microsoft.com/office/drawing/2014/main" id="{56560964-CD79-47C2-99AC-F5E23844A951}"/>
                  </a:ext>
                </a:extLst>
              </p:cNvPr>
              <p:cNvSpPr/>
              <p:nvPr/>
            </p:nvSpPr>
            <p:spPr>
              <a:xfrm>
                <a:off x="1729861" y="7716419"/>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2"/>
                      <a:pt x="195526" y="34089"/>
                      <a:pt x="186192" y="34089"/>
                    </a:cubicBezTo>
                    <a:close/>
                  </a:path>
                </a:pathLst>
              </a:custGeom>
              <a:solidFill>
                <a:srgbClr val="C7CFE2"/>
              </a:solidFill>
              <a:ln w="1898" cap="flat">
                <a:noFill/>
                <a:prstDash val="solid"/>
                <a:miter/>
              </a:ln>
            </p:spPr>
            <p:txBody>
              <a:bodyPr rtlCol="1" anchor="ctr"/>
              <a:lstStyle/>
              <a:p>
                <a:endParaRPr lang="he-IL"/>
              </a:p>
            </p:txBody>
          </p:sp>
          <p:sp>
            <p:nvSpPr>
              <p:cNvPr id="28" name="צורה חופשית: צורה 27">
                <a:extLst>
                  <a:ext uri="{FF2B5EF4-FFF2-40B4-BE49-F238E27FC236}">
                    <a16:creationId xmlns:a16="http://schemas.microsoft.com/office/drawing/2014/main" id="{B6D6CD8D-5291-46AD-BB6F-545A727E7FA2}"/>
                  </a:ext>
                </a:extLst>
              </p:cNvPr>
              <p:cNvSpPr/>
              <p:nvPr/>
            </p:nvSpPr>
            <p:spPr>
              <a:xfrm>
                <a:off x="1746760" y="7750221"/>
                <a:ext cx="168477" cy="32547"/>
              </a:xfrm>
              <a:custGeom>
                <a:avLst/>
                <a:gdLst>
                  <a:gd name="connsiteX0" fmla="*/ 286 w 168476"/>
                  <a:gd name="connsiteY0" fmla="*/ 286 h 32546"/>
                  <a:gd name="connsiteX1" fmla="*/ 24187 w 168476"/>
                  <a:gd name="connsiteY1" fmla="*/ 24187 h 32546"/>
                  <a:gd name="connsiteX2" fmla="*/ 48087 w 168476"/>
                  <a:gd name="connsiteY2" fmla="*/ 34087 h 32546"/>
                  <a:gd name="connsiteX3" fmla="*/ 121488 w 168476"/>
                  <a:gd name="connsiteY3" fmla="*/ 34087 h 32546"/>
                  <a:gd name="connsiteX4" fmla="*/ 145389 w 168476"/>
                  <a:gd name="connsiteY4" fmla="*/ 24187 h 32546"/>
                  <a:gd name="connsiteX5" fmla="*/ 169289 w 168476"/>
                  <a:gd name="connsiteY5" fmla="*/ 286 h 32546"/>
                  <a:gd name="connsiteX6" fmla="*/ 286 w 168476"/>
                  <a:gd name="connsiteY6" fmla="*/ 286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476" h="32546">
                    <a:moveTo>
                      <a:pt x="286" y="286"/>
                    </a:moveTo>
                    <a:lnTo>
                      <a:pt x="24187" y="24187"/>
                    </a:lnTo>
                    <a:cubicBezTo>
                      <a:pt x="30526" y="30526"/>
                      <a:pt x="39122" y="34087"/>
                      <a:pt x="48087" y="34087"/>
                    </a:cubicBezTo>
                    <a:lnTo>
                      <a:pt x="121488" y="34087"/>
                    </a:lnTo>
                    <a:cubicBezTo>
                      <a:pt x="130452" y="34087"/>
                      <a:pt x="139050" y="30526"/>
                      <a:pt x="145389" y="24187"/>
                    </a:cubicBezTo>
                    <a:lnTo>
                      <a:pt x="169289" y="286"/>
                    </a:lnTo>
                    <a:lnTo>
                      <a:pt x="286" y="286"/>
                    </a:lnTo>
                    <a:close/>
                  </a:path>
                </a:pathLst>
              </a:custGeom>
              <a:solidFill>
                <a:srgbClr val="707487"/>
              </a:solidFill>
              <a:ln w="1898" cap="flat">
                <a:noFill/>
                <a:prstDash val="solid"/>
                <a:miter/>
              </a:ln>
            </p:spPr>
            <p:txBody>
              <a:bodyPr rtlCol="1" anchor="ctr"/>
              <a:lstStyle/>
              <a:p>
                <a:endParaRPr lang="he-IL"/>
              </a:p>
            </p:txBody>
          </p:sp>
          <p:sp>
            <p:nvSpPr>
              <p:cNvPr id="29" name="צורה חופשית: צורה 28">
                <a:extLst>
                  <a:ext uri="{FF2B5EF4-FFF2-40B4-BE49-F238E27FC236}">
                    <a16:creationId xmlns:a16="http://schemas.microsoft.com/office/drawing/2014/main" id="{4DAD07E0-A8DE-4C75-BD63-A6CAC0D378B6}"/>
                  </a:ext>
                </a:extLst>
              </p:cNvPr>
              <p:cNvSpPr/>
              <p:nvPr/>
            </p:nvSpPr>
            <p:spPr>
              <a:xfrm>
                <a:off x="1728711" y="7647666"/>
                <a:ext cx="103383" cy="36376"/>
              </a:xfrm>
              <a:custGeom>
                <a:avLst/>
                <a:gdLst>
                  <a:gd name="connsiteX0" fmla="*/ 85938 w 103383"/>
                  <a:gd name="connsiteY0" fmla="*/ 18337 h 36375"/>
                  <a:gd name="connsiteX1" fmla="*/ 102840 w 103383"/>
                  <a:gd name="connsiteY1" fmla="*/ 1436 h 36375"/>
                  <a:gd name="connsiteX2" fmla="*/ 18337 w 103383"/>
                  <a:gd name="connsiteY2" fmla="*/ 1436 h 36375"/>
                  <a:gd name="connsiteX3" fmla="*/ 1436 w 103383"/>
                  <a:gd name="connsiteY3" fmla="*/ 18337 h 36375"/>
                  <a:gd name="connsiteX4" fmla="*/ 18337 w 103383"/>
                  <a:gd name="connsiteY4" fmla="*/ 35238 h 36375"/>
                  <a:gd name="connsiteX5" fmla="*/ 102840 w 103383"/>
                  <a:gd name="connsiteY5" fmla="*/ 35238 h 36375"/>
                  <a:gd name="connsiteX6" fmla="*/ 85938 w 103383"/>
                  <a:gd name="connsiteY6" fmla="*/ 18337 h 3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3" h="36375">
                    <a:moveTo>
                      <a:pt x="85938" y="18337"/>
                    </a:moveTo>
                    <a:cubicBezTo>
                      <a:pt x="85938" y="9004"/>
                      <a:pt x="93506" y="1436"/>
                      <a:pt x="102840" y="1436"/>
                    </a:cubicBezTo>
                    <a:lnTo>
                      <a:pt x="18337" y="1436"/>
                    </a:lnTo>
                    <a:cubicBezTo>
                      <a:pt x="9004" y="1436"/>
                      <a:pt x="1436" y="9004"/>
                      <a:pt x="1436" y="18337"/>
                    </a:cubicBezTo>
                    <a:cubicBezTo>
                      <a:pt x="1436" y="27670"/>
                      <a:pt x="9004" y="35238"/>
                      <a:pt x="18337" y="35238"/>
                    </a:cubicBezTo>
                    <a:lnTo>
                      <a:pt x="102840" y="35238"/>
                    </a:lnTo>
                    <a:cubicBezTo>
                      <a:pt x="93505" y="35238"/>
                      <a:pt x="85938" y="27672"/>
                      <a:pt x="85938" y="18337"/>
                    </a:cubicBezTo>
                    <a:close/>
                  </a:path>
                </a:pathLst>
              </a:custGeom>
              <a:solidFill>
                <a:srgbClr val="AFB9D2"/>
              </a:solidFill>
              <a:ln w="9525" cap="flat">
                <a:noFill/>
                <a:prstDash val="solid"/>
                <a:miter/>
              </a:ln>
            </p:spPr>
            <p:txBody>
              <a:bodyPr rtlCol="1" anchor="ctr"/>
              <a:lstStyle/>
              <a:p>
                <a:endParaRPr lang="he-IL"/>
              </a:p>
            </p:txBody>
          </p:sp>
          <p:sp>
            <p:nvSpPr>
              <p:cNvPr id="30" name="צורה חופשית: צורה 29">
                <a:extLst>
                  <a:ext uri="{FF2B5EF4-FFF2-40B4-BE49-F238E27FC236}">
                    <a16:creationId xmlns:a16="http://schemas.microsoft.com/office/drawing/2014/main" id="{41A17403-AB7F-4D09-9DFB-F9D00F241B01}"/>
                  </a:ext>
                </a:extLst>
              </p:cNvPr>
              <p:cNvSpPr/>
              <p:nvPr/>
            </p:nvSpPr>
            <p:spPr>
              <a:xfrm>
                <a:off x="1728711" y="7715269"/>
                <a:ext cx="103383" cy="36376"/>
              </a:xfrm>
              <a:custGeom>
                <a:avLst/>
                <a:gdLst>
                  <a:gd name="connsiteX0" fmla="*/ 85938 w 103383"/>
                  <a:gd name="connsiteY0" fmla="*/ 18337 h 36375"/>
                  <a:gd name="connsiteX1" fmla="*/ 102840 w 103383"/>
                  <a:gd name="connsiteY1" fmla="*/ 1436 h 36375"/>
                  <a:gd name="connsiteX2" fmla="*/ 18337 w 103383"/>
                  <a:gd name="connsiteY2" fmla="*/ 1436 h 36375"/>
                  <a:gd name="connsiteX3" fmla="*/ 1436 w 103383"/>
                  <a:gd name="connsiteY3" fmla="*/ 18337 h 36375"/>
                  <a:gd name="connsiteX4" fmla="*/ 18337 w 103383"/>
                  <a:gd name="connsiteY4" fmla="*/ 35238 h 36375"/>
                  <a:gd name="connsiteX5" fmla="*/ 102840 w 103383"/>
                  <a:gd name="connsiteY5" fmla="*/ 35238 h 36375"/>
                  <a:gd name="connsiteX6" fmla="*/ 85938 w 103383"/>
                  <a:gd name="connsiteY6" fmla="*/ 18337 h 3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3" h="36375">
                    <a:moveTo>
                      <a:pt x="85938" y="18337"/>
                    </a:moveTo>
                    <a:cubicBezTo>
                      <a:pt x="85938" y="9004"/>
                      <a:pt x="93506" y="1436"/>
                      <a:pt x="102840" y="1436"/>
                    </a:cubicBezTo>
                    <a:lnTo>
                      <a:pt x="18337" y="1436"/>
                    </a:lnTo>
                    <a:cubicBezTo>
                      <a:pt x="9004" y="1436"/>
                      <a:pt x="1436" y="9004"/>
                      <a:pt x="1436" y="18337"/>
                    </a:cubicBezTo>
                    <a:cubicBezTo>
                      <a:pt x="1436" y="27670"/>
                      <a:pt x="9004" y="35238"/>
                      <a:pt x="18337" y="35238"/>
                    </a:cubicBezTo>
                    <a:lnTo>
                      <a:pt x="102840" y="35238"/>
                    </a:lnTo>
                    <a:cubicBezTo>
                      <a:pt x="93505" y="35238"/>
                      <a:pt x="85938" y="27670"/>
                      <a:pt x="85938" y="18337"/>
                    </a:cubicBezTo>
                    <a:close/>
                  </a:path>
                </a:pathLst>
              </a:custGeom>
              <a:solidFill>
                <a:srgbClr val="AFB9D2"/>
              </a:solidFill>
              <a:ln w="9525" cap="flat">
                <a:noFill/>
                <a:prstDash val="solid"/>
                <a:miter/>
              </a:ln>
            </p:spPr>
            <p:txBody>
              <a:bodyPr rtlCol="1" anchor="ctr"/>
              <a:lstStyle/>
              <a:p>
                <a:endParaRPr lang="he-IL"/>
              </a:p>
            </p:txBody>
          </p:sp>
          <p:sp>
            <p:nvSpPr>
              <p:cNvPr id="31" name="צורה חופשית: צורה 30">
                <a:extLst>
                  <a:ext uri="{FF2B5EF4-FFF2-40B4-BE49-F238E27FC236}">
                    <a16:creationId xmlns:a16="http://schemas.microsoft.com/office/drawing/2014/main" id="{12771703-437F-4863-990F-EF24E190359A}"/>
                  </a:ext>
                </a:extLst>
              </p:cNvPr>
              <p:cNvSpPr/>
              <p:nvPr/>
            </p:nvSpPr>
            <p:spPr>
              <a:xfrm>
                <a:off x="1729861" y="7682618"/>
                <a:ext cx="101469" cy="32547"/>
              </a:xfrm>
              <a:custGeom>
                <a:avLst/>
                <a:gdLst>
                  <a:gd name="connsiteX0" fmla="*/ 84789 w 101468"/>
                  <a:gd name="connsiteY0" fmla="*/ 17187 h 32546"/>
                  <a:gd name="connsiteX1" fmla="*/ 101690 w 101468"/>
                  <a:gd name="connsiteY1" fmla="*/ 286 h 32546"/>
                  <a:gd name="connsiteX2" fmla="*/ 17187 w 101468"/>
                  <a:gd name="connsiteY2" fmla="*/ 286 h 32546"/>
                  <a:gd name="connsiteX3" fmla="*/ 286 w 101468"/>
                  <a:gd name="connsiteY3" fmla="*/ 17187 h 32546"/>
                  <a:gd name="connsiteX4" fmla="*/ 17187 w 101468"/>
                  <a:gd name="connsiteY4" fmla="*/ 34089 h 32546"/>
                  <a:gd name="connsiteX5" fmla="*/ 101690 w 101468"/>
                  <a:gd name="connsiteY5" fmla="*/ 34089 h 32546"/>
                  <a:gd name="connsiteX6" fmla="*/ 84789 w 101468"/>
                  <a:gd name="connsiteY6" fmla="*/ 17187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68" h="32546">
                    <a:moveTo>
                      <a:pt x="84789" y="17187"/>
                    </a:moveTo>
                    <a:cubicBezTo>
                      <a:pt x="84789" y="7854"/>
                      <a:pt x="92357" y="286"/>
                      <a:pt x="101690" y="286"/>
                    </a:cubicBezTo>
                    <a:lnTo>
                      <a:pt x="17187" y="286"/>
                    </a:lnTo>
                    <a:cubicBezTo>
                      <a:pt x="7854" y="286"/>
                      <a:pt x="286" y="7854"/>
                      <a:pt x="286" y="17187"/>
                    </a:cubicBezTo>
                    <a:cubicBezTo>
                      <a:pt x="286" y="26521"/>
                      <a:pt x="7854" y="34089"/>
                      <a:pt x="17187" y="34089"/>
                    </a:cubicBezTo>
                    <a:lnTo>
                      <a:pt x="101690" y="34089"/>
                    </a:lnTo>
                    <a:cubicBezTo>
                      <a:pt x="92355" y="34087"/>
                      <a:pt x="84789" y="26521"/>
                      <a:pt x="84789" y="17187"/>
                    </a:cubicBezTo>
                    <a:close/>
                  </a:path>
                </a:pathLst>
              </a:custGeom>
              <a:solidFill>
                <a:srgbClr val="959CB3"/>
              </a:solidFill>
              <a:ln w="1898" cap="flat">
                <a:noFill/>
                <a:prstDash val="solid"/>
                <a:miter/>
              </a:ln>
            </p:spPr>
            <p:txBody>
              <a:bodyPr rtlCol="1" anchor="ctr"/>
              <a:lstStyle/>
              <a:p>
                <a:endParaRPr lang="he-IL"/>
              </a:p>
            </p:txBody>
          </p:sp>
          <p:sp>
            <p:nvSpPr>
              <p:cNvPr id="32" name="צורה חופשית: צורה 31">
                <a:extLst>
                  <a:ext uri="{FF2B5EF4-FFF2-40B4-BE49-F238E27FC236}">
                    <a16:creationId xmlns:a16="http://schemas.microsoft.com/office/drawing/2014/main" id="{004EA39C-A05D-4336-B92E-9C5EB988EE1E}"/>
                  </a:ext>
                </a:extLst>
              </p:cNvPr>
              <p:cNvSpPr/>
              <p:nvPr/>
            </p:nvSpPr>
            <p:spPr>
              <a:xfrm>
                <a:off x="1785173" y="7479812"/>
                <a:ext cx="91896" cy="134016"/>
              </a:xfrm>
              <a:custGeom>
                <a:avLst/>
                <a:gdLst>
                  <a:gd name="connsiteX0" fmla="*/ 92470 w 91896"/>
                  <a:gd name="connsiteY0" fmla="*/ 135491 h 134015"/>
                  <a:gd name="connsiteX1" fmla="*/ 81576 w 91896"/>
                  <a:gd name="connsiteY1" fmla="*/ 15656 h 134015"/>
                  <a:gd name="connsiteX2" fmla="*/ 64746 w 91896"/>
                  <a:gd name="connsiteY2" fmla="*/ 286 h 134015"/>
                  <a:gd name="connsiteX3" fmla="*/ 28010 w 91896"/>
                  <a:gd name="connsiteY3" fmla="*/ 286 h 134015"/>
                  <a:gd name="connsiteX4" fmla="*/ 11180 w 91896"/>
                  <a:gd name="connsiteY4" fmla="*/ 15656 h 134015"/>
                  <a:gd name="connsiteX5" fmla="*/ 286 w 91896"/>
                  <a:gd name="connsiteY5" fmla="*/ 135491 h 134015"/>
                  <a:gd name="connsiteX6" fmla="*/ 92470 w 91896"/>
                  <a:gd name="connsiteY6" fmla="*/ 135491 h 13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96" h="134015">
                    <a:moveTo>
                      <a:pt x="92470" y="135491"/>
                    </a:moveTo>
                    <a:lnTo>
                      <a:pt x="81576" y="15656"/>
                    </a:lnTo>
                    <a:cubicBezTo>
                      <a:pt x="80783" y="6950"/>
                      <a:pt x="73485" y="286"/>
                      <a:pt x="64746" y="286"/>
                    </a:cubicBezTo>
                    <a:lnTo>
                      <a:pt x="28010" y="286"/>
                    </a:lnTo>
                    <a:cubicBezTo>
                      <a:pt x="19268" y="286"/>
                      <a:pt x="11972" y="6950"/>
                      <a:pt x="11180" y="15656"/>
                    </a:cubicBezTo>
                    <a:lnTo>
                      <a:pt x="286" y="135491"/>
                    </a:lnTo>
                    <a:lnTo>
                      <a:pt x="92470" y="135491"/>
                    </a:lnTo>
                    <a:close/>
                  </a:path>
                </a:pathLst>
              </a:custGeom>
              <a:solidFill>
                <a:srgbClr val="FAEBAA"/>
              </a:solidFill>
              <a:ln w="1898" cap="flat">
                <a:noFill/>
                <a:prstDash val="solid"/>
                <a:miter/>
              </a:ln>
            </p:spPr>
            <p:txBody>
              <a:bodyPr rtlCol="1" anchor="ctr"/>
              <a:lstStyle/>
              <a:p>
                <a:endParaRPr lang="he-IL"/>
              </a:p>
            </p:txBody>
          </p:sp>
        </p:grpSp>
        <p:sp>
          <p:nvSpPr>
            <p:cNvPr id="33" name="TextBox 32">
              <a:extLst>
                <a:ext uri="{FF2B5EF4-FFF2-40B4-BE49-F238E27FC236}">
                  <a16:creationId xmlns:a16="http://schemas.microsoft.com/office/drawing/2014/main" id="{DE411AA7-B3C7-406B-9AF2-E112147007ED}"/>
                </a:ext>
              </a:extLst>
            </p:cNvPr>
            <p:cNvSpPr txBox="1"/>
            <p:nvPr/>
          </p:nvSpPr>
          <p:spPr>
            <a:xfrm>
              <a:off x="560613" y="6246962"/>
              <a:ext cx="4535893" cy="785793"/>
            </a:xfrm>
            <a:prstGeom prst="rect">
              <a:avLst/>
            </a:prstGeom>
            <a:noFill/>
          </p:spPr>
          <p:txBody>
            <a:bodyPr wrap="square" rtlCol="1">
              <a:spAutoFit/>
            </a:bodyPr>
            <a:lstStyle/>
            <a:p>
              <a:pPr algn="r" rtl="1">
                <a:lnSpc>
                  <a:spcPct val="150000"/>
                </a:lnSpc>
              </a:pPr>
              <a:r>
                <a:rPr lang="he-IL" sz="1601" dirty="0">
                  <a:solidFill>
                    <a:schemeClr val="tx1">
                      <a:lumMod val="50000"/>
                      <a:lumOff val="50000"/>
                    </a:schemeClr>
                  </a:solidFill>
                </a:rPr>
                <a:t>כדאי לגזור ולשמור את מחשבותיך לגבי הגדרת התפקיד.  כך ניתן יהיה להרגיש בהתקדמות האישית.</a:t>
              </a:r>
            </a:p>
          </p:txBody>
        </p:sp>
      </p:grpSp>
      <p:sp>
        <p:nvSpPr>
          <p:cNvPr id="38" name="מלבן 37">
            <a:hlinkClick r:id="" action="ppaction://hlinkshowjump?jump=nextslide"/>
            <a:extLst>
              <a:ext uri="{FF2B5EF4-FFF2-40B4-BE49-F238E27FC236}">
                <a16:creationId xmlns:a16="http://schemas.microsoft.com/office/drawing/2014/main" id="{573EF802-2407-40F9-9638-3DFCBEBA5CDE}"/>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מלבן 38">
            <a:hlinkClick r:id="" action="ppaction://hlinkshowjump?jump=previousslide"/>
            <a:extLst>
              <a:ext uri="{FF2B5EF4-FFF2-40B4-BE49-F238E27FC236}">
                <a16:creationId xmlns:a16="http://schemas.microsoft.com/office/drawing/2014/main" id="{C184A024-1E2D-4A26-B7F8-4972D4206F8B}"/>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מלבן 39">
            <a:hlinkClick r:id="rId2" action="ppaction://hlinksldjump"/>
            <a:extLst>
              <a:ext uri="{FF2B5EF4-FFF2-40B4-BE49-F238E27FC236}">
                <a16:creationId xmlns:a16="http://schemas.microsoft.com/office/drawing/2014/main" id="{123A60B7-8E10-4970-A4AB-E84F4E674BEC}"/>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מלבן 40">
            <a:hlinkClick r:id="rId3" action="ppaction://hlinksldjump"/>
            <a:extLst>
              <a:ext uri="{FF2B5EF4-FFF2-40B4-BE49-F238E27FC236}">
                <a16:creationId xmlns:a16="http://schemas.microsoft.com/office/drawing/2014/main" id="{B99C3288-FD05-4859-B723-CC2DBD535F5D}"/>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מציין מיקום של מספר שקופית 3">
            <a:extLst>
              <a:ext uri="{FF2B5EF4-FFF2-40B4-BE49-F238E27FC236}">
                <a16:creationId xmlns:a16="http://schemas.microsoft.com/office/drawing/2014/main" id="{A443DEAC-80BB-47D0-AEAC-A4C1D4613CE1}"/>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28</a:t>
            </a:fld>
            <a:endParaRPr lang="he-IL" dirty="0"/>
          </a:p>
        </p:txBody>
      </p:sp>
    </p:spTree>
    <p:extLst>
      <p:ext uri="{BB962C8B-B14F-4D97-AF65-F5344CB8AC3E}">
        <p14:creationId xmlns:p14="http://schemas.microsoft.com/office/powerpoint/2010/main" val="202888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7"/>
            <a:ext cx="5908524" cy="7639253"/>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b="1" dirty="0">
                <a:solidFill>
                  <a:srgbClr val="EB727C"/>
                </a:solidFill>
              </a:rPr>
              <a:t>אני בתוך כל זה</a:t>
            </a:r>
          </a:p>
        </p:txBody>
      </p:sp>
      <p:grpSp>
        <p:nvGrpSpPr>
          <p:cNvPr id="5" name="קבוצה 4">
            <a:extLst>
              <a:ext uri="{FF2B5EF4-FFF2-40B4-BE49-F238E27FC236}">
                <a16:creationId xmlns:a16="http://schemas.microsoft.com/office/drawing/2014/main" id="{02F533F9-C3F9-4D5B-ABC3-7095202AA1D0}"/>
              </a:ext>
            </a:extLst>
          </p:cNvPr>
          <p:cNvGrpSpPr/>
          <p:nvPr/>
        </p:nvGrpSpPr>
        <p:grpSpPr>
          <a:xfrm>
            <a:off x="973394" y="2064164"/>
            <a:ext cx="5980748" cy="910579"/>
            <a:chOff x="973394" y="2064160"/>
            <a:chExt cx="5980748" cy="910579"/>
          </a:xfrm>
        </p:grpSpPr>
        <p:sp>
          <p:nvSpPr>
            <p:cNvPr id="7" name="מלבן 6">
              <a:extLst>
                <a:ext uri="{FF2B5EF4-FFF2-40B4-BE49-F238E27FC236}">
                  <a16:creationId xmlns:a16="http://schemas.microsoft.com/office/drawing/2014/main" id="{8953FB6C-5231-43DB-8E38-42949F050506}"/>
                </a:ext>
              </a:extLst>
            </p:cNvPr>
            <p:cNvSpPr/>
            <p:nvPr/>
          </p:nvSpPr>
          <p:spPr>
            <a:xfrm>
              <a:off x="4615543" y="2064160"/>
              <a:ext cx="2338599" cy="37652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גיבוש תפיסת תפקיד אישית</a:t>
              </a:r>
              <a:endParaRPr lang="he-IL" sz="1601" dirty="0">
                <a:solidFill>
                  <a:schemeClr val="tx1">
                    <a:lumMod val="50000"/>
                    <a:lumOff val="50000"/>
                  </a:schemeClr>
                </a:solidFill>
                <a:latin typeface="Arial" panose="020B0604020202020204" pitchFamily="34" charset="0"/>
              </a:endParaRPr>
            </a:p>
          </p:txBody>
        </p:sp>
        <p:sp>
          <p:nvSpPr>
            <p:cNvPr id="8" name="TextBox 7">
              <a:extLst>
                <a:ext uri="{FF2B5EF4-FFF2-40B4-BE49-F238E27FC236}">
                  <a16:creationId xmlns:a16="http://schemas.microsoft.com/office/drawing/2014/main" id="{98F3E99F-DD21-4CE6-BD56-541074EF9E86}"/>
                </a:ext>
              </a:extLst>
            </p:cNvPr>
            <p:cNvSpPr txBox="1"/>
            <p:nvPr/>
          </p:nvSpPr>
          <p:spPr>
            <a:xfrm>
              <a:off x="973394" y="2558471"/>
              <a:ext cx="5516240" cy="416268"/>
            </a:xfrm>
            <a:prstGeom prst="rect">
              <a:avLst/>
            </a:prstGeom>
            <a:noFill/>
          </p:spPr>
          <p:txBody>
            <a:bodyPr wrap="square" rtlCol="1">
              <a:spAutoFit/>
            </a:bodyPr>
            <a:lstStyle/>
            <a:p>
              <a:pPr algn="r" rtl="1">
                <a:lnSpc>
                  <a:spcPct val="150000"/>
                </a:lnSpc>
              </a:pPr>
              <a:endParaRPr lang="he-IL" sz="1601" dirty="0">
                <a:solidFill>
                  <a:schemeClr val="tx1">
                    <a:lumMod val="50000"/>
                    <a:lumOff val="50000"/>
                  </a:schemeClr>
                </a:solidFill>
              </a:endParaRPr>
            </a:p>
          </p:txBody>
        </p:sp>
      </p:grpSp>
      <p:sp>
        <p:nvSpPr>
          <p:cNvPr id="12" name="TextBox 11">
            <a:extLst>
              <a:ext uri="{FF2B5EF4-FFF2-40B4-BE49-F238E27FC236}">
                <a16:creationId xmlns:a16="http://schemas.microsoft.com/office/drawing/2014/main" id="{8F1BFB6C-4E1B-4B34-8C78-B2D67E5DD08C}"/>
              </a:ext>
            </a:extLst>
          </p:cNvPr>
          <p:cNvSpPr txBox="1"/>
          <p:nvPr/>
        </p:nvSpPr>
        <p:spPr>
          <a:xfrm>
            <a:off x="973395" y="2982582"/>
            <a:ext cx="5516240" cy="4265398"/>
          </a:xfrm>
          <a:prstGeom prst="rect">
            <a:avLst/>
          </a:prstGeom>
          <a:noFill/>
          <a:ln>
            <a:noFill/>
          </a:ln>
        </p:spPr>
        <p:txBody>
          <a:bodyPr wrap="square" rtlCol="1">
            <a:spAutoFit/>
          </a:bodyPr>
          <a:lstStyle/>
          <a:p>
            <a:pPr marL="285751" indent="-285751" algn="r" rtl="1">
              <a:lnSpc>
                <a:spcPct val="150000"/>
              </a:lnSpc>
              <a:buClr>
                <a:srgbClr val="7F7F7F"/>
              </a:buClr>
              <a:buSzPct val="70000"/>
              <a:buFont typeface="Segoe UI Semilight" panose="020B0402040204020203" pitchFamily="34" charset="0"/>
              <a:buChar char="❶"/>
            </a:pPr>
            <a:r>
              <a:rPr lang="he-IL" sz="1601" dirty="0">
                <a:solidFill>
                  <a:schemeClr val="tx1">
                    <a:lumMod val="50000"/>
                    <a:lumOff val="50000"/>
                  </a:schemeClr>
                </a:solidFill>
              </a:rPr>
              <a:t>רשום / רשמי לעצמך את הגדרת התפקיד שלך כפי שהבנת עד כה:</a:t>
            </a:r>
          </a:p>
          <a:p>
            <a:pPr marL="285751" indent="-285751" algn="r" rtl="1">
              <a:lnSpc>
                <a:spcPct val="150000"/>
              </a:lnSpc>
              <a:buFontTx/>
              <a:buChar char="-"/>
            </a:pPr>
            <a:r>
              <a:rPr lang="he-IL" sz="1601" dirty="0">
                <a:solidFill>
                  <a:schemeClr val="tx1">
                    <a:lumMod val="50000"/>
                    <a:lumOff val="50000"/>
                  </a:schemeClr>
                </a:solidFill>
              </a:rPr>
              <a:t>מה זה אומר להיות  אם בית / דודה / מדריך?</a:t>
            </a:r>
            <a:br>
              <a:rPr lang="en-US" sz="1601" dirty="0">
                <a:solidFill>
                  <a:schemeClr val="tx1">
                    <a:lumMod val="50000"/>
                    <a:lumOff val="50000"/>
                  </a:schemeClr>
                </a:solidFill>
              </a:rPr>
            </a:br>
            <a:r>
              <a:rPr lang="he-IL" sz="1601" dirty="0">
                <a:solidFill>
                  <a:schemeClr val="tx1">
                    <a:lumMod val="50000"/>
                    <a:lumOff val="50000"/>
                  </a:schemeClr>
                </a:solidFill>
              </a:rPr>
              <a:t>________________________________________________________________________________________</a:t>
            </a:r>
          </a:p>
          <a:p>
            <a:pPr marL="285751" indent="-285751" algn="r" rtl="1">
              <a:lnSpc>
                <a:spcPct val="150000"/>
              </a:lnSpc>
              <a:spcBef>
                <a:spcPts val="600"/>
              </a:spcBef>
              <a:buFontTx/>
              <a:buChar char="-"/>
            </a:pPr>
            <a:r>
              <a:rPr lang="he-IL" sz="1601" dirty="0">
                <a:solidFill>
                  <a:schemeClr val="tx1">
                    <a:lumMod val="50000"/>
                    <a:lumOff val="50000"/>
                  </a:schemeClr>
                </a:solidFill>
              </a:rPr>
              <a:t>על מה את/ה אחראי/ת?</a:t>
            </a:r>
            <a:br>
              <a:rPr lang="en-US" sz="1601" dirty="0">
                <a:solidFill>
                  <a:schemeClr val="tx1">
                    <a:lumMod val="50000"/>
                    <a:lumOff val="50000"/>
                  </a:schemeClr>
                </a:solidFill>
              </a:rPr>
            </a:br>
            <a:r>
              <a:rPr lang="he-IL" sz="1601" dirty="0">
                <a:solidFill>
                  <a:schemeClr val="tx1">
                    <a:lumMod val="50000"/>
                    <a:lumOff val="50000"/>
                  </a:schemeClr>
                </a:solidFill>
              </a:rPr>
              <a:t>________________________________________________________________________________________</a:t>
            </a:r>
          </a:p>
          <a:p>
            <a:pPr marL="285751" indent="-285751" algn="r" rtl="1">
              <a:lnSpc>
                <a:spcPct val="150000"/>
              </a:lnSpc>
              <a:spcBef>
                <a:spcPts val="600"/>
              </a:spcBef>
              <a:buFontTx/>
              <a:buChar char="-"/>
            </a:pPr>
            <a:r>
              <a:rPr lang="he-IL" sz="1601" dirty="0">
                <a:solidFill>
                  <a:schemeClr val="tx1">
                    <a:lumMod val="50000"/>
                    <a:lumOff val="50000"/>
                  </a:schemeClr>
                </a:solidFill>
              </a:rPr>
              <a:t>מי את/ה בשביל הילדים בכפר?</a:t>
            </a:r>
            <a:br>
              <a:rPr lang="en-US" sz="1601" dirty="0">
                <a:solidFill>
                  <a:schemeClr val="tx1">
                    <a:lumMod val="50000"/>
                    <a:lumOff val="50000"/>
                  </a:schemeClr>
                </a:solidFill>
              </a:rPr>
            </a:br>
            <a:r>
              <a:rPr lang="he-IL" sz="1601" dirty="0">
                <a:solidFill>
                  <a:schemeClr val="tx1">
                    <a:lumMod val="50000"/>
                    <a:lumOff val="50000"/>
                  </a:schemeClr>
                </a:solidFill>
              </a:rPr>
              <a:t>________________________________________________________________________________________</a:t>
            </a:r>
          </a:p>
        </p:txBody>
      </p:sp>
      <p:sp>
        <p:nvSpPr>
          <p:cNvPr id="2" name="מלבן 1">
            <a:extLst>
              <a:ext uri="{FF2B5EF4-FFF2-40B4-BE49-F238E27FC236}">
                <a16:creationId xmlns:a16="http://schemas.microsoft.com/office/drawing/2014/main" id="{C455306C-9A76-43C8-8E4E-B4C11EA94DBD}"/>
              </a:ext>
            </a:extLst>
          </p:cNvPr>
          <p:cNvSpPr/>
          <p:nvPr/>
        </p:nvSpPr>
        <p:spPr>
          <a:xfrm>
            <a:off x="5029201" y="2558473"/>
            <a:ext cx="1460434" cy="369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1" dirty="0">
                <a:solidFill>
                  <a:srgbClr val="EB727C"/>
                </a:solidFill>
              </a:rPr>
              <a:t>תחנה ראשונה</a:t>
            </a:r>
          </a:p>
        </p:txBody>
      </p:sp>
      <p:sp>
        <p:nvSpPr>
          <p:cNvPr id="16" name="TextBox 15">
            <a:extLst>
              <a:ext uri="{FF2B5EF4-FFF2-40B4-BE49-F238E27FC236}">
                <a16:creationId xmlns:a16="http://schemas.microsoft.com/office/drawing/2014/main" id="{0CE44317-014E-4234-A82C-5C0395A4747C}"/>
              </a:ext>
            </a:extLst>
          </p:cNvPr>
          <p:cNvSpPr txBox="1"/>
          <p:nvPr/>
        </p:nvSpPr>
        <p:spPr>
          <a:xfrm>
            <a:off x="973395" y="7426765"/>
            <a:ext cx="5516240" cy="2263889"/>
          </a:xfrm>
          <a:prstGeom prst="rect">
            <a:avLst/>
          </a:prstGeom>
          <a:noFill/>
          <a:ln>
            <a:noFill/>
          </a:ln>
        </p:spPr>
        <p:txBody>
          <a:bodyPr wrap="square" rtlCol="1">
            <a:spAutoFit/>
          </a:bodyPr>
          <a:lstStyle/>
          <a:p>
            <a:pPr marL="285751" indent="-285751" algn="r" rtl="1">
              <a:lnSpc>
                <a:spcPct val="150000"/>
              </a:lnSpc>
              <a:buClr>
                <a:srgbClr val="7F7F7F"/>
              </a:buClr>
              <a:buSzPct val="70000"/>
              <a:buFont typeface="Calibri" panose="020F0502020204030204" pitchFamily="34" charset="0"/>
              <a:buChar char="❷"/>
            </a:pPr>
            <a:r>
              <a:rPr lang="he-IL" sz="1601" dirty="0">
                <a:solidFill>
                  <a:schemeClr val="tx1">
                    <a:lumMod val="50000"/>
                    <a:lumOff val="50000"/>
                  </a:schemeClr>
                </a:solidFill>
              </a:rPr>
              <a:t>רשום / רשמי לעצמך את תפיסת התפקיד האישית:</a:t>
            </a:r>
          </a:p>
          <a:p>
            <a:pPr marL="285751" indent="-285751" algn="r" rtl="1">
              <a:lnSpc>
                <a:spcPct val="150000"/>
              </a:lnSpc>
              <a:buFontTx/>
              <a:buChar char="-"/>
            </a:pPr>
            <a:r>
              <a:rPr lang="he-IL" sz="1601" dirty="0">
                <a:solidFill>
                  <a:schemeClr val="tx1">
                    <a:lumMod val="50000"/>
                    <a:lumOff val="50000"/>
                  </a:schemeClr>
                </a:solidFill>
              </a:rPr>
              <a:t>__________________ טוב/ה הוא / היא:</a:t>
            </a:r>
            <a:br>
              <a:rPr lang="en-US" sz="1601" dirty="0">
                <a:solidFill>
                  <a:schemeClr val="tx1">
                    <a:lumMod val="50000"/>
                    <a:lumOff val="50000"/>
                  </a:schemeClr>
                </a:solidFill>
              </a:rPr>
            </a:br>
            <a:r>
              <a:rPr lang="he-IL" sz="1601" dirty="0">
                <a:solidFill>
                  <a:schemeClr val="tx1">
                    <a:lumMod val="50000"/>
                    <a:lumOff val="50000"/>
                  </a:schemeClr>
                </a:solidFill>
              </a:rPr>
              <a:t> ____________________________________________________________________________________________________________________________________</a:t>
            </a:r>
          </a:p>
        </p:txBody>
      </p:sp>
      <p:sp>
        <p:nvSpPr>
          <p:cNvPr id="6" name="TextBox 5">
            <a:extLst>
              <a:ext uri="{FF2B5EF4-FFF2-40B4-BE49-F238E27FC236}">
                <a16:creationId xmlns:a16="http://schemas.microsoft.com/office/drawing/2014/main" id="{5F5E3FF3-FAF3-4EFB-8C65-921D4AECE3B9}"/>
              </a:ext>
            </a:extLst>
          </p:cNvPr>
          <p:cNvSpPr txBox="1"/>
          <p:nvPr/>
        </p:nvSpPr>
        <p:spPr>
          <a:xfrm>
            <a:off x="4055809" y="8117529"/>
            <a:ext cx="2094271" cy="276999"/>
          </a:xfrm>
          <a:prstGeom prst="rect">
            <a:avLst/>
          </a:prstGeom>
          <a:noFill/>
        </p:spPr>
        <p:txBody>
          <a:bodyPr wrap="square" rtlCol="1">
            <a:spAutoFit/>
          </a:bodyPr>
          <a:lstStyle/>
          <a:p>
            <a:pPr algn="ctr" rtl="1"/>
            <a:r>
              <a:rPr lang="he-IL" sz="1200" dirty="0">
                <a:solidFill>
                  <a:schemeClr val="tx1">
                    <a:lumMod val="50000"/>
                    <a:lumOff val="50000"/>
                  </a:schemeClr>
                </a:solidFill>
              </a:rPr>
              <a:t>אם בית / דודה / מדריך</a:t>
            </a:r>
          </a:p>
        </p:txBody>
      </p:sp>
      <p:sp>
        <p:nvSpPr>
          <p:cNvPr id="18" name="מלבן 17">
            <a:hlinkClick r:id="" action="ppaction://hlinkshowjump?jump=nextslide"/>
            <a:extLst>
              <a:ext uri="{FF2B5EF4-FFF2-40B4-BE49-F238E27FC236}">
                <a16:creationId xmlns:a16="http://schemas.microsoft.com/office/drawing/2014/main" id="{6833C86A-4C91-450F-90D7-AD33479F4F71}"/>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hlinkClick r:id="" action="ppaction://hlinkshowjump?jump=previousslide"/>
            <a:extLst>
              <a:ext uri="{FF2B5EF4-FFF2-40B4-BE49-F238E27FC236}">
                <a16:creationId xmlns:a16="http://schemas.microsoft.com/office/drawing/2014/main" id="{FE4BB897-3B0F-4636-A961-74AD674A543E}"/>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hlinkClick r:id="rId2" action="ppaction://hlinksldjump"/>
            <a:extLst>
              <a:ext uri="{FF2B5EF4-FFF2-40B4-BE49-F238E27FC236}">
                <a16:creationId xmlns:a16="http://schemas.microsoft.com/office/drawing/2014/main" id="{8357C71D-9C36-4FAF-A473-3213A11084E1}"/>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a:hlinkClick r:id="rId3" action="ppaction://hlinksldjump"/>
            <a:extLst>
              <a:ext uri="{FF2B5EF4-FFF2-40B4-BE49-F238E27FC236}">
                <a16:creationId xmlns:a16="http://schemas.microsoft.com/office/drawing/2014/main" id="{E1A94B95-9003-4AF5-A307-DD1772454B03}"/>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ציין מיקום של מספר שקופית 3">
            <a:extLst>
              <a:ext uri="{FF2B5EF4-FFF2-40B4-BE49-F238E27FC236}">
                <a16:creationId xmlns:a16="http://schemas.microsoft.com/office/drawing/2014/main" id="{5D842752-1BFB-4AC3-B304-985D3D45F17B}"/>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29</a:t>
            </a:fld>
            <a:endParaRPr lang="he-IL" dirty="0"/>
          </a:p>
        </p:txBody>
      </p:sp>
    </p:spTree>
    <p:extLst>
      <p:ext uri="{BB962C8B-B14F-4D97-AF65-F5344CB8AC3E}">
        <p14:creationId xmlns:p14="http://schemas.microsoft.com/office/powerpoint/2010/main" val="12269161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9">
            <a:extLst>
              <a:ext uri="{FF2B5EF4-FFF2-40B4-BE49-F238E27FC236}">
                <a16:creationId xmlns:a16="http://schemas.microsoft.com/office/drawing/2014/main" id="{74EFBD78-939C-4291-94CE-72D0D9580244}"/>
              </a:ext>
            </a:extLst>
          </p:cNvPr>
          <p:cNvSpPr txBox="1">
            <a:spLocks noChangeArrowheads="1"/>
          </p:cNvSpPr>
          <p:nvPr/>
        </p:nvSpPr>
        <p:spPr bwMode="auto">
          <a:xfrm>
            <a:off x="4314826" y="184149"/>
            <a:ext cx="2563813" cy="338682"/>
          </a:xfrm>
          <a:prstGeom prst="rect">
            <a:avLst/>
          </a:prstGeom>
          <a:noFill/>
          <a:ln>
            <a:noFill/>
          </a:ln>
        </p:spPr>
        <p:txBody>
          <a:bodyPr>
            <a:spAutoFit/>
          </a:bodyPr>
          <a:lstStyle>
            <a:lvl1pPr>
              <a:defRPr sz="1000">
                <a:solidFill>
                  <a:schemeClr val="tx1"/>
                </a:solidFill>
                <a:latin typeface="Calibri" panose="020F0502020204030204" pitchFamily="34" charset="0"/>
                <a:cs typeface="Arial" panose="020B0604020202020204" pitchFamily="34" charset="0"/>
              </a:defRPr>
            </a:lvl1pPr>
            <a:lvl2pPr marL="742950" indent="-285750">
              <a:defRPr sz="1000">
                <a:solidFill>
                  <a:schemeClr val="tx1"/>
                </a:solidFill>
                <a:latin typeface="Calibri" panose="020F0502020204030204" pitchFamily="34" charset="0"/>
                <a:cs typeface="Arial" panose="020B0604020202020204" pitchFamily="34" charset="0"/>
              </a:defRPr>
            </a:lvl2pPr>
            <a:lvl3pPr marL="1143000" indent="-228600">
              <a:defRPr sz="1000">
                <a:solidFill>
                  <a:schemeClr val="tx1"/>
                </a:solidFill>
                <a:latin typeface="Calibri" panose="020F0502020204030204" pitchFamily="34" charset="0"/>
                <a:cs typeface="Arial" panose="020B0604020202020204" pitchFamily="34" charset="0"/>
              </a:defRPr>
            </a:lvl3pPr>
            <a:lvl4pPr marL="1600200" indent="-228600">
              <a:defRPr sz="1000">
                <a:solidFill>
                  <a:schemeClr val="tx1"/>
                </a:solidFill>
                <a:latin typeface="Calibri" panose="020F0502020204030204" pitchFamily="34" charset="0"/>
                <a:cs typeface="Arial" panose="020B0604020202020204" pitchFamily="34" charset="0"/>
              </a:defRPr>
            </a:lvl4pPr>
            <a:lvl5pPr marL="2057400" indent="-228600">
              <a:defRPr sz="1000">
                <a:solidFill>
                  <a:schemeClr val="tx1"/>
                </a:solidFill>
                <a:latin typeface="Calibri" panose="020F0502020204030204" pitchFamily="34" charset="0"/>
                <a:cs typeface="Arial" panose="020B0604020202020204" pitchFamily="34" charset="0"/>
              </a:defRPr>
            </a:lvl5pPr>
            <a:lvl6pPr marL="25146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6pPr>
            <a:lvl7pPr marL="29718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7pPr>
            <a:lvl8pPr marL="34290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8pPr>
            <a:lvl9pPr marL="3886200" indent="-228600" algn="l" defTabSz="585788" rtl="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9pPr>
          </a:lstStyle>
          <a:p>
            <a:pPr algn="r" rtl="1"/>
            <a:r>
              <a:rPr lang="he-IL" altLang="he-IL" sz="1601" dirty="0">
                <a:solidFill>
                  <a:srgbClr val="009EE0"/>
                </a:solidFill>
                <a:latin typeface="Arial Unicode MS" panose="020B0604020202020204" pitchFamily="34" charset="-128"/>
                <a:ea typeface="Arial Unicode MS" panose="020B0604020202020204" pitchFamily="34" charset="-128"/>
              </a:rPr>
              <a:t>• • • מפת ההתמצאות • • • </a:t>
            </a:r>
          </a:p>
        </p:txBody>
      </p:sp>
      <p:sp>
        <p:nvSpPr>
          <p:cNvPr id="159" name="מלבן 158">
            <a:extLst>
              <a:ext uri="{FF2B5EF4-FFF2-40B4-BE49-F238E27FC236}">
                <a16:creationId xmlns:a16="http://schemas.microsoft.com/office/drawing/2014/main" id="{2E7F6920-C644-4C51-B13E-5E8AE5022A22}"/>
              </a:ext>
            </a:extLst>
          </p:cNvPr>
          <p:cNvSpPr/>
          <p:nvPr/>
        </p:nvSpPr>
        <p:spPr>
          <a:xfrm>
            <a:off x="605630" y="860457"/>
            <a:ext cx="5824886" cy="540000"/>
          </a:xfrm>
          <a:prstGeom prst="rect">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ts val="300"/>
              </a:spcBef>
            </a:pPr>
            <a:r>
              <a:rPr lang="he-IL" altLang="he-IL" sz="2400" b="1" dirty="0">
                <a:solidFill>
                  <a:schemeClr val="bg1"/>
                </a:solidFill>
                <a:latin typeface="Arial Unicode MS" panose="020B0604020202020204" pitchFamily="34" charset="-128"/>
                <a:ea typeface="Arial Unicode MS" panose="020B0604020202020204" pitchFamily="34" charset="-128"/>
              </a:rPr>
              <a:t>מפת ההתמצאות</a:t>
            </a:r>
          </a:p>
        </p:txBody>
      </p:sp>
      <p:sp>
        <p:nvSpPr>
          <p:cNvPr id="121" name="מלבן 120">
            <a:extLst>
              <a:ext uri="{FF2B5EF4-FFF2-40B4-BE49-F238E27FC236}">
                <a16:creationId xmlns:a16="http://schemas.microsoft.com/office/drawing/2014/main" id="{D38E1FE1-FD72-4704-9AED-D57C4B81C7F5}"/>
              </a:ext>
            </a:extLst>
          </p:cNvPr>
          <p:cNvSpPr/>
          <p:nvPr/>
        </p:nvSpPr>
        <p:spPr>
          <a:xfrm>
            <a:off x="6447350" y="860457"/>
            <a:ext cx="504315" cy="540000"/>
          </a:xfrm>
          <a:prstGeom prst="rect">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spcBef>
                <a:spcPts val="300"/>
              </a:spcBef>
            </a:pPr>
            <a:endParaRPr lang="he-IL" altLang="he-IL" sz="2400" b="1" dirty="0">
              <a:solidFill>
                <a:schemeClr val="bg1"/>
              </a:solidFill>
              <a:latin typeface="Arial Unicode MS" panose="020B0604020202020204" pitchFamily="34" charset="-128"/>
              <a:ea typeface="Arial Unicode MS" panose="020B0604020202020204" pitchFamily="34" charset="-128"/>
            </a:endParaRPr>
          </a:p>
        </p:txBody>
      </p:sp>
      <p:grpSp>
        <p:nvGrpSpPr>
          <p:cNvPr id="2" name="קבוצה 1">
            <a:extLst>
              <a:ext uri="{FF2B5EF4-FFF2-40B4-BE49-F238E27FC236}">
                <a16:creationId xmlns:a16="http://schemas.microsoft.com/office/drawing/2014/main" id="{42FFE406-6FB6-4BB7-8BF3-182EFA0023FE}"/>
              </a:ext>
            </a:extLst>
          </p:cNvPr>
          <p:cNvGrpSpPr/>
          <p:nvPr/>
        </p:nvGrpSpPr>
        <p:grpSpPr>
          <a:xfrm>
            <a:off x="6512829" y="937746"/>
            <a:ext cx="392950" cy="392950"/>
            <a:chOff x="6512828" y="937746"/>
            <a:chExt cx="392950" cy="392950"/>
          </a:xfrm>
        </p:grpSpPr>
        <p:sp>
          <p:nvSpPr>
            <p:cNvPr id="125" name="צורה חופשית: צורה 124">
              <a:extLst>
                <a:ext uri="{FF2B5EF4-FFF2-40B4-BE49-F238E27FC236}">
                  <a16:creationId xmlns:a16="http://schemas.microsoft.com/office/drawing/2014/main" id="{8484DDC1-604F-4B9D-9501-9EDC63E82EA1}"/>
                </a:ext>
              </a:extLst>
            </p:cNvPr>
            <p:cNvSpPr/>
            <p:nvPr/>
          </p:nvSpPr>
          <p:spPr>
            <a:xfrm>
              <a:off x="6512828" y="937746"/>
              <a:ext cx="392950" cy="392950"/>
            </a:xfrm>
            <a:custGeom>
              <a:avLst/>
              <a:gdLst>
                <a:gd name="connsiteX0" fmla="*/ 3571399 w 3571875"/>
                <a:gd name="connsiteY0" fmla="*/ 1789271 h 3571875"/>
                <a:gd name="connsiteX1" fmla="*/ 1789271 w 3571875"/>
                <a:gd name="connsiteY1" fmla="*/ 3571399 h 3571875"/>
                <a:gd name="connsiteX2" fmla="*/ 7144 w 3571875"/>
                <a:gd name="connsiteY2" fmla="*/ 1789271 h 3571875"/>
                <a:gd name="connsiteX3" fmla="*/ 1789271 w 3571875"/>
                <a:gd name="connsiteY3" fmla="*/ 7144 h 3571875"/>
                <a:gd name="connsiteX4" fmla="*/ 3571399 w 3571875"/>
                <a:gd name="connsiteY4" fmla="*/ 1789271 h 35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5" h="3571875">
                  <a:moveTo>
                    <a:pt x="3571399" y="1789271"/>
                  </a:moveTo>
                  <a:cubicBezTo>
                    <a:pt x="3571399" y="2773513"/>
                    <a:pt x="2773513" y="3571399"/>
                    <a:pt x="1789271" y="3571399"/>
                  </a:cubicBezTo>
                  <a:cubicBezTo>
                    <a:pt x="805029" y="3571399"/>
                    <a:pt x="7144" y="2773513"/>
                    <a:pt x="7144" y="1789271"/>
                  </a:cubicBezTo>
                  <a:cubicBezTo>
                    <a:pt x="7144" y="805029"/>
                    <a:pt x="805029" y="7144"/>
                    <a:pt x="1789271" y="7144"/>
                  </a:cubicBezTo>
                  <a:cubicBezTo>
                    <a:pt x="2773513" y="7144"/>
                    <a:pt x="3571399" y="805029"/>
                    <a:pt x="3571399" y="1789271"/>
                  </a:cubicBezTo>
                  <a:close/>
                </a:path>
              </a:pathLst>
            </a:custGeom>
            <a:solidFill>
              <a:schemeClr val="bg1">
                <a:lumMod val="65000"/>
              </a:schemeClr>
            </a:solidFill>
            <a:ln w="3175" cap="flat">
              <a:noFill/>
              <a:prstDash val="solid"/>
              <a:miter/>
            </a:ln>
          </p:spPr>
          <p:txBody>
            <a:bodyPr rtlCol="1" anchor="ctr"/>
            <a:lstStyle/>
            <a:p>
              <a:endParaRPr lang="he-IL"/>
            </a:p>
          </p:txBody>
        </p:sp>
        <p:sp>
          <p:nvSpPr>
            <p:cNvPr id="126" name="צורה חופשית: צורה 125">
              <a:extLst>
                <a:ext uri="{FF2B5EF4-FFF2-40B4-BE49-F238E27FC236}">
                  <a16:creationId xmlns:a16="http://schemas.microsoft.com/office/drawing/2014/main" id="{D0CDD70D-CAE8-45CC-A597-1B0490A8D822}"/>
                </a:ext>
              </a:extLst>
            </p:cNvPr>
            <p:cNvSpPr/>
            <p:nvPr/>
          </p:nvSpPr>
          <p:spPr>
            <a:xfrm>
              <a:off x="6530576" y="956682"/>
              <a:ext cx="358370" cy="358370"/>
            </a:xfrm>
            <a:custGeom>
              <a:avLst/>
              <a:gdLst>
                <a:gd name="connsiteX0" fmla="*/ 2942749 w 2943225"/>
                <a:gd name="connsiteY0" fmla="*/ 1474946 h 2943225"/>
                <a:gd name="connsiteX1" fmla="*/ 1474946 w 2943225"/>
                <a:gd name="connsiteY1" fmla="*/ 2942749 h 2943225"/>
                <a:gd name="connsiteX2" fmla="*/ 7144 w 2943225"/>
                <a:gd name="connsiteY2" fmla="*/ 1474946 h 2943225"/>
                <a:gd name="connsiteX3" fmla="*/ 1474946 w 2943225"/>
                <a:gd name="connsiteY3" fmla="*/ 7144 h 2943225"/>
                <a:gd name="connsiteX4" fmla="*/ 2942749 w 2943225"/>
                <a:gd name="connsiteY4" fmla="*/ 1474946 h 294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225" h="2943225">
                  <a:moveTo>
                    <a:pt x="2942749" y="1474946"/>
                  </a:moveTo>
                  <a:cubicBezTo>
                    <a:pt x="2942749" y="2285591"/>
                    <a:pt x="2285591" y="2942749"/>
                    <a:pt x="1474946" y="2942749"/>
                  </a:cubicBezTo>
                  <a:cubicBezTo>
                    <a:pt x="664301" y="2942749"/>
                    <a:pt x="7144" y="2285591"/>
                    <a:pt x="7144" y="1474946"/>
                  </a:cubicBezTo>
                  <a:cubicBezTo>
                    <a:pt x="7144" y="664301"/>
                    <a:pt x="664301" y="7144"/>
                    <a:pt x="1474946" y="7144"/>
                  </a:cubicBezTo>
                  <a:cubicBezTo>
                    <a:pt x="2285591" y="7144"/>
                    <a:pt x="2942749" y="664301"/>
                    <a:pt x="2942749" y="1474946"/>
                  </a:cubicBezTo>
                  <a:close/>
                </a:path>
              </a:pathLst>
            </a:custGeom>
            <a:solidFill>
              <a:srgbClr val="E6E9EE"/>
            </a:solidFill>
            <a:ln w="9525" cap="flat">
              <a:noFill/>
              <a:prstDash val="solid"/>
              <a:miter/>
            </a:ln>
          </p:spPr>
          <p:txBody>
            <a:bodyPr rtlCol="1" anchor="ctr"/>
            <a:lstStyle/>
            <a:p>
              <a:endParaRPr lang="he-IL"/>
            </a:p>
          </p:txBody>
        </p:sp>
        <p:sp>
          <p:nvSpPr>
            <p:cNvPr id="127" name="צורה חופשית: צורה 126">
              <a:extLst>
                <a:ext uri="{FF2B5EF4-FFF2-40B4-BE49-F238E27FC236}">
                  <a16:creationId xmlns:a16="http://schemas.microsoft.com/office/drawing/2014/main" id="{79D1BBC8-A6C8-4507-A001-07942EE7B525}"/>
                </a:ext>
              </a:extLst>
            </p:cNvPr>
            <p:cNvSpPr/>
            <p:nvPr/>
          </p:nvSpPr>
          <p:spPr>
            <a:xfrm>
              <a:off x="6560662" y="985580"/>
              <a:ext cx="297070" cy="297070"/>
            </a:xfrm>
            <a:custGeom>
              <a:avLst/>
              <a:gdLst>
                <a:gd name="connsiteX0" fmla="*/ 695801 w 1828800"/>
                <a:gd name="connsiteY0" fmla="*/ 1139666 h 1828800"/>
                <a:gd name="connsiteX1" fmla="*/ 917734 w 1828800"/>
                <a:gd name="connsiteY1" fmla="*/ 1828324 h 1828800"/>
                <a:gd name="connsiteX2" fmla="*/ 1139666 w 1828800"/>
                <a:gd name="connsiteY2" fmla="*/ 1139666 h 1828800"/>
                <a:gd name="connsiteX3" fmla="*/ 1828324 w 1828800"/>
                <a:gd name="connsiteY3" fmla="*/ 917734 h 1828800"/>
                <a:gd name="connsiteX4" fmla="*/ 1139666 w 1828800"/>
                <a:gd name="connsiteY4" fmla="*/ 695801 h 1828800"/>
                <a:gd name="connsiteX5" fmla="*/ 917734 w 1828800"/>
                <a:gd name="connsiteY5" fmla="*/ 7144 h 1828800"/>
                <a:gd name="connsiteX6" fmla="*/ 695801 w 1828800"/>
                <a:gd name="connsiteY6" fmla="*/ 695801 h 1828800"/>
                <a:gd name="connsiteX7" fmla="*/ 7144 w 1828800"/>
                <a:gd name="connsiteY7" fmla="*/ 91773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695801" y="1139666"/>
                  </a:moveTo>
                  <a:lnTo>
                    <a:pt x="917734" y="1828324"/>
                  </a:lnTo>
                  <a:lnTo>
                    <a:pt x="1139666" y="1139666"/>
                  </a:lnTo>
                  <a:lnTo>
                    <a:pt x="1828324" y="917734"/>
                  </a:lnTo>
                  <a:lnTo>
                    <a:pt x="1139666" y="695801"/>
                  </a:lnTo>
                  <a:lnTo>
                    <a:pt x="917734" y="7144"/>
                  </a:lnTo>
                  <a:lnTo>
                    <a:pt x="695801" y="695801"/>
                  </a:lnTo>
                  <a:lnTo>
                    <a:pt x="7144" y="917734"/>
                  </a:lnTo>
                  <a:close/>
                </a:path>
              </a:pathLst>
            </a:custGeom>
            <a:solidFill>
              <a:srgbClr val="CED5E0"/>
            </a:solidFill>
            <a:ln w="9525" cap="flat">
              <a:noFill/>
              <a:prstDash val="solid"/>
              <a:miter/>
            </a:ln>
          </p:spPr>
          <p:txBody>
            <a:bodyPr rtlCol="1" anchor="ctr"/>
            <a:lstStyle/>
            <a:p>
              <a:endParaRPr lang="he-IL"/>
            </a:p>
          </p:txBody>
        </p:sp>
        <p:sp>
          <p:nvSpPr>
            <p:cNvPr id="128" name="צורה חופשית: צורה 127">
              <a:extLst>
                <a:ext uri="{FF2B5EF4-FFF2-40B4-BE49-F238E27FC236}">
                  <a16:creationId xmlns:a16="http://schemas.microsoft.com/office/drawing/2014/main" id="{AB244AB7-ACE5-4138-B228-65D32B91E17E}"/>
                </a:ext>
              </a:extLst>
            </p:cNvPr>
            <p:cNvSpPr/>
            <p:nvPr/>
          </p:nvSpPr>
          <p:spPr>
            <a:xfrm>
              <a:off x="6603706" y="1029750"/>
              <a:ext cx="211195" cy="211195"/>
            </a:xfrm>
            <a:custGeom>
              <a:avLst/>
              <a:gdLst>
                <a:gd name="connsiteX0" fmla="*/ 570071 w 1666875"/>
                <a:gd name="connsiteY0" fmla="*/ 570071 h 1666875"/>
                <a:gd name="connsiteX1" fmla="*/ 7144 w 1666875"/>
                <a:gd name="connsiteY1" fmla="*/ 1668304 h 1666875"/>
                <a:gd name="connsiteX2" fmla="*/ 1105376 w 1666875"/>
                <a:gd name="connsiteY2" fmla="*/ 1105376 h 1666875"/>
                <a:gd name="connsiteX3" fmla="*/ 1668304 w 1666875"/>
                <a:gd name="connsiteY3" fmla="*/ 7144 h 1666875"/>
              </a:gdLst>
              <a:ahLst/>
              <a:cxnLst>
                <a:cxn ang="0">
                  <a:pos x="connsiteX0" y="connsiteY0"/>
                </a:cxn>
                <a:cxn ang="0">
                  <a:pos x="connsiteX1" y="connsiteY1"/>
                </a:cxn>
                <a:cxn ang="0">
                  <a:pos x="connsiteX2" y="connsiteY2"/>
                </a:cxn>
                <a:cxn ang="0">
                  <a:pos x="connsiteX3" y="connsiteY3"/>
                </a:cxn>
              </a:cxnLst>
              <a:rect l="l" t="t" r="r" b="b"/>
              <a:pathLst>
                <a:path w="1666875" h="1666875">
                  <a:moveTo>
                    <a:pt x="570071" y="570071"/>
                  </a:moveTo>
                  <a:lnTo>
                    <a:pt x="7144" y="1668304"/>
                  </a:lnTo>
                  <a:lnTo>
                    <a:pt x="1105376" y="1105376"/>
                  </a:lnTo>
                  <a:lnTo>
                    <a:pt x="1668304" y="7144"/>
                  </a:lnTo>
                  <a:close/>
                </a:path>
              </a:pathLst>
            </a:custGeom>
            <a:solidFill>
              <a:schemeClr val="tx2">
                <a:lumMod val="60000"/>
                <a:lumOff val="40000"/>
              </a:schemeClr>
            </a:solidFill>
            <a:ln w="9525" cap="flat">
              <a:noFill/>
              <a:prstDash val="solid"/>
              <a:miter/>
            </a:ln>
          </p:spPr>
          <p:txBody>
            <a:bodyPr rtlCol="1" anchor="ctr"/>
            <a:lstStyle/>
            <a:p>
              <a:endParaRPr lang="he-IL"/>
            </a:p>
          </p:txBody>
        </p:sp>
        <p:sp>
          <p:nvSpPr>
            <p:cNvPr id="129" name="צורה חופשית: צורה 128">
              <a:extLst>
                <a:ext uri="{FF2B5EF4-FFF2-40B4-BE49-F238E27FC236}">
                  <a16:creationId xmlns:a16="http://schemas.microsoft.com/office/drawing/2014/main" id="{5091D951-3ABE-45F4-B6F7-DB8E2C2F4F1F}"/>
                </a:ext>
              </a:extLst>
            </p:cNvPr>
            <p:cNvSpPr/>
            <p:nvPr/>
          </p:nvSpPr>
          <p:spPr>
            <a:xfrm>
              <a:off x="6692537" y="1117455"/>
              <a:ext cx="33532" cy="33532"/>
            </a:xfrm>
            <a:custGeom>
              <a:avLst/>
              <a:gdLst>
                <a:gd name="connsiteX0" fmla="*/ 304324 w 304800"/>
                <a:gd name="connsiteY0" fmla="*/ 155734 h 304800"/>
                <a:gd name="connsiteX1" fmla="*/ 155734 w 304800"/>
                <a:gd name="connsiteY1" fmla="*/ 304324 h 304800"/>
                <a:gd name="connsiteX2" fmla="*/ 7144 w 304800"/>
                <a:gd name="connsiteY2" fmla="*/ 155734 h 304800"/>
                <a:gd name="connsiteX3" fmla="*/ 155734 w 304800"/>
                <a:gd name="connsiteY3" fmla="*/ 7144 h 304800"/>
                <a:gd name="connsiteX4" fmla="*/ 304324 w 304800"/>
                <a:gd name="connsiteY4" fmla="*/ 155734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324" y="155734"/>
                  </a:moveTo>
                  <a:cubicBezTo>
                    <a:pt x="304324" y="237798"/>
                    <a:pt x="237798" y="304324"/>
                    <a:pt x="155734" y="304324"/>
                  </a:cubicBezTo>
                  <a:cubicBezTo>
                    <a:pt x="73670" y="304324"/>
                    <a:pt x="7144" y="237798"/>
                    <a:pt x="7144" y="155734"/>
                  </a:cubicBezTo>
                  <a:cubicBezTo>
                    <a:pt x="7144" y="73670"/>
                    <a:pt x="73670" y="7144"/>
                    <a:pt x="155734" y="7144"/>
                  </a:cubicBezTo>
                  <a:cubicBezTo>
                    <a:pt x="237798" y="7144"/>
                    <a:pt x="304324" y="73670"/>
                    <a:pt x="304324" y="155734"/>
                  </a:cubicBezTo>
                  <a:close/>
                </a:path>
              </a:pathLst>
            </a:custGeom>
            <a:solidFill>
              <a:srgbClr val="324A5E"/>
            </a:solidFill>
            <a:ln w="9525" cap="flat">
              <a:noFill/>
              <a:prstDash val="solid"/>
              <a:miter/>
            </a:ln>
          </p:spPr>
          <p:txBody>
            <a:bodyPr rtlCol="1" anchor="ctr"/>
            <a:lstStyle/>
            <a:p>
              <a:endParaRPr lang="he-IL"/>
            </a:p>
          </p:txBody>
        </p:sp>
      </p:grpSp>
      <p:sp>
        <p:nvSpPr>
          <p:cNvPr id="260" name="מלבן 259">
            <a:hlinkClick r:id="" action="ppaction://hlinkshowjump?jump=nextslide"/>
            <a:extLst>
              <a:ext uri="{FF2B5EF4-FFF2-40B4-BE49-F238E27FC236}">
                <a16:creationId xmlns:a16="http://schemas.microsoft.com/office/drawing/2014/main" id="{5AF8D587-FEB0-492F-B8D0-D6117B4E8137}"/>
              </a:ext>
            </a:extLst>
          </p:cNvPr>
          <p:cNvSpPr/>
          <p:nvPr/>
        </p:nvSpPr>
        <p:spPr>
          <a:xfrm>
            <a:off x="3104163"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2" name="מלבן 261">
            <a:hlinkClick r:id="rId3" action="ppaction://hlinksldjump"/>
            <a:extLst>
              <a:ext uri="{FF2B5EF4-FFF2-40B4-BE49-F238E27FC236}">
                <a16:creationId xmlns:a16="http://schemas.microsoft.com/office/drawing/2014/main" id="{781049DE-14EA-4149-85A2-0A10E0533E38}"/>
              </a:ext>
            </a:extLst>
          </p:cNvPr>
          <p:cNvSpPr/>
          <p:nvPr/>
        </p:nvSpPr>
        <p:spPr>
          <a:xfrm>
            <a:off x="3476626"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8" name="קבוצה 7">
            <a:extLst>
              <a:ext uri="{FF2B5EF4-FFF2-40B4-BE49-F238E27FC236}">
                <a16:creationId xmlns:a16="http://schemas.microsoft.com/office/drawing/2014/main" id="{12511F86-108E-4CAF-8295-E890B8FF3E5A}"/>
              </a:ext>
            </a:extLst>
          </p:cNvPr>
          <p:cNvGrpSpPr/>
          <p:nvPr/>
        </p:nvGrpSpPr>
        <p:grpSpPr>
          <a:xfrm>
            <a:off x="5385652" y="1444152"/>
            <a:ext cx="1476000" cy="1054811"/>
            <a:chOff x="5385651" y="1444148"/>
            <a:chExt cx="1476000" cy="1054811"/>
          </a:xfrm>
        </p:grpSpPr>
        <p:sp>
          <p:nvSpPr>
            <p:cNvPr id="130" name="מלבן 129">
              <a:extLst>
                <a:ext uri="{FF2B5EF4-FFF2-40B4-BE49-F238E27FC236}">
                  <a16:creationId xmlns:a16="http://schemas.microsoft.com/office/drawing/2014/main" id="{5C473D90-BA7D-40FE-85A8-648F7E206760}"/>
                </a:ext>
              </a:extLst>
            </p:cNvPr>
            <p:cNvSpPr/>
            <p:nvPr/>
          </p:nvSpPr>
          <p:spPr>
            <a:xfrm>
              <a:off x="5385651" y="1444148"/>
              <a:ext cx="1476000" cy="540000"/>
            </a:xfrm>
            <a:prstGeom prst="rect">
              <a:avLst/>
            </a:prstGeom>
            <a:solidFill>
              <a:srgbClr val="E74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1601" dirty="0"/>
                <a:t>SOS</a:t>
              </a:r>
              <a:endParaRPr lang="he-IL" sz="1601" dirty="0"/>
            </a:p>
            <a:p>
              <a:pPr algn="ctr" rtl="1"/>
              <a:r>
                <a:rPr lang="he-IL" sz="1601" dirty="0"/>
                <a:t>נעים להכיר</a:t>
              </a:r>
            </a:p>
          </p:txBody>
        </p:sp>
        <p:sp>
          <p:nvSpPr>
            <p:cNvPr id="134" name="מלבן 133">
              <a:extLst>
                <a:ext uri="{FF2B5EF4-FFF2-40B4-BE49-F238E27FC236}">
                  <a16:creationId xmlns:a16="http://schemas.microsoft.com/office/drawing/2014/main" id="{D62A6D02-7AAC-4F29-B6E5-2DEFEB773FF8}"/>
                </a:ext>
              </a:extLst>
            </p:cNvPr>
            <p:cNvSpPr/>
            <p:nvPr/>
          </p:nvSpPr>
          <p:spPr>
            <a:xfrm>
              <a:off x="5385651" y="1983104"/>
              <a:ext cx="1476000" cy="515855"/>
            </a:xfrm>
            <a:prstGeom prst="rect">
              <a:avLst/>
            </a:prstGeom>
            <a:solidFill>
              <a:srgbClr val="EB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p>
          </p:txBody>
        </p:sp>
        <p:grpSp>
          <p:nvGrpSpPr>
            <p:cNvPr id="138" name="קבוצה 137">
              <a:extLst>
                <a:ext uri="{FF2B5EF4-FFF2-40B4-BE49-F238E27FC236}">
                  <a16:creationId xmlns:a16="http://schemas.microsoft.com/office/drawing/2014/main" id="{F1C61205-A9AC-4134-8779-B23A031C108F}"/>
                </a:ext>
              </a:extLst>
            </p:cNvPr>
            <p:cNvGrpSpPr/>
            <p:nvPr/>
          </p:nvGrpSpPr>
          <p:grpSpPr>
            <a:xfrm>
              <a:off x="5903681" y="2020986"/>
              <a:ext cx="439940" cy="440091"/>
              <a:chOff x="5623300" y="5426558"/>
              <a:chExt cx="539375" cy="539560"/>
            </a:xfrm>
          </p:grpSpPr>
          <p:sp>
            <p:nvSpPr>
              <p:cNvPr id="139" name="אליפסה 138">
                <a:extLst>
                  <a:ext uri="{FF2B5EF4-FFF2-40B4-BE49-F238E27FC236}">
                    <a16:creationId xmlns:a16="http://schemas.microsoft.com/office/drawing/2014/main" id="{EA16D743-9AC8-4959-B175-5E0A19C4ADAA}"/>
                  </a:ext>
                </a:extLst>
              </p:cNvPr>
              <p:cNvSpPr/>
              <p:nvPr/>
            </p:nvSpPr>
            <p:spPr>
              <a:xfrm>
                <a:off x="5623300" y="5426558"/>
                <a:ext cx="539375" cy="539560"/>
              </a:xfrm>
              <a:prstGeom prst="ellipse">
                <a:avLst/>
              </a:prstGeom>
              <a:solidFill>
                <a:srgbClr val="EB727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0" name="Freeform 29">
                <a:extLst>
                  <a:ext uri="{FF2B5EF4-FFF2-40B4-BE49-F238E27FC236}">
                    <a16:creationId xmlns:a16="http://schemas.microsoft.com/office/drawing/2014/main" id="{0749B4CB-E785-4DF6-A5DD-44E87FECA595}"/>
                  </a:ext>
                </a:extLst>
              </p:cNvPr>
              <p:cNvSpPr>
                <a:spLocks/>
              </p:cNvSpPr>
              <p:nvPr/>
            </p:nvSpPr>
            <p:spPr bwMode="auto">
              <a:xfrm>
                <a:off x="5699380" y="5753298"/>
                <a:ext cx="350700" cy="168607"/>
              </a:xfrm>
              <a:custGeom>
                <a:avLst/>
                <a:gdLst>
                  <a:gd name="T0" fmla="*/ 144 w 147"/>
                  <a:gd name="T1" fmla="*/ 27 h 71"/>
                  <a:gd name="T2" fmla="*/ 132 w 147"/>
                  <a:gd name="T3" fmla="*/ 25 h 71"/>
                  <a:gd name="T4" fmla="*/ 18 w 147"/>
                  <a:gd name="T5" fmla="*/ 5 h 71"/>
                  <a:gd name="T6" fmla="*/ 5 w 147"/>
                  <a:gd name="T7" fmla="*/ 3 h 71"/>
                  <a:gd name="T8" fmla="*/ 3 w 147"/>
                  <a:gd name="T9" fmla="*/ 16 h 71"/>
                  <a:gd name="T10" fmla="*/ 68 w 147"/>
                  <a:gd name="T11" fmla="*/ 59 h 71"/>
                  <a:gd name="T12" fmla="*/ 83 w 147"/>
                  <a:gd name="T13" fmla="*/ 60 h 71"/>
                  <a:gd name="T14" fmla="*/ 142 w 147"/>
                  <a:gd name="T15" fmla="*/ 40 h 71"/>
                  <a:gd name="T16" fmla="*/ 144 w 147"/>
                  <a:gd name="T17" fmla="*/ 2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71">
                    <a:moveTo>
                      <a:pt x="144" y="27"/>
                    </a:moveTo>
                    <a:cubicBezTo>
                      <a:pt x="141" y="23"/>
                      <a:pt x="136" y="22"/>
                      <a:pt x="132" y="25"/>
                    </a:cubicBezTo>
                    <a:cubicBezTo>
                      <a:pt x="65" y="71"/>
                      <a:pt x="20" y="8"/>
                      <a:pt x="18" y="5"/>
                    </a:cubicBezTo>
                    <a:cubicBezTo>
                      <a:pt x="15" y="1"/>
                      <a:pt x="9" y="0"/>
                      <a:pt x="5" y="3"/>
                    </a:cubicBezTo>
                    <a:cubicBezTo>
                      <a:pt x="1" y="6"/>
                      <a:pt x="0" y="12"/>
                      <a:pt x="3" y="16"/>
                    </a:cubicBezTo>
                    <a:cubicBezTo>
                      <a:pt x="4" y="17"/>
                      <a:pt x="28" y="51"/>
                      <a:pt x="68" y="59"/>
                    </a:cubicBezTo>
                    <a:cubicBezTo>
                      <a:pt x="73" y="60"/>
                      <a:pt x="78" y="60"/>
                      <a:pt x="83" y="60"/>
                    </a:cubicBezTo>
                    <a:cubicBezTo>
                      <a:pt x="103" y="60"/>
                      <a:pt x="123" y="53"/>
                      <a:pt x="142" y="40"/>
                    </a:cubicBezTo>
                    <a:cubicBezTo>
                      <a:pt x="146" y="37"/>
                      <a:pt x="147" y="31"/>
                      <a:pt x="144" y="27"/>
                    </a:cubicBezTo>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31" name="מלבן 130">
            <a:extLst>
              <a:ext uri="{FF2B5EF4-FFF2-40B4-BE49-F238E27FC236}">
                <a16:creationId xmlns:a16="http://schemas.microsoft.com/office/drawing/2014/main" id="{C4B43B3E-1CA1-4A10-B39C-CAA0E9CB851A}"/>
              </a:ext>
            </a:extLst>
          </p:cNvPr>
          <p:cNvSpPr/>
          <p:nvPr/>
        </p:nvSpPr>
        <p:spPr>
          <a:xfrm>
            <a:off x="3826687" y="1444148"/>
            <a:ext cx="1476000" cy="540000"/>
          </a:xfrm>
          <a:prstGeom prst="rect">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601" dirty="0"/>
              <a:t>עולם הילד</a:t>
            </a:r>
          </a:p>
        </p:txBody>
      </p:sp>
      <p:sp>
        <p:nvSpPr>
          <p:cNvPr id="135" name="מלבן 134">
            <a:extLst>
              <a:ext uri="{FF2B5EF4-FFF2-40B4-BE49-F238E27FC236}">
                <a16:creationId xmlns:a16="http://schemas.microsoft.com/office/drawing/2014/main" id="{CE97A4F5-6D13-4C56-A076-3762496126A6}"/>
              </a:ext>
            </a:extLst>
          </p:cNvPr>
          <p:cNvSpPr/>
          <p:nvPr/>
        </p:nvSpPr>
        <p:spPr>
          <a:xfrm>
            <a:off x="3826687" y="1983107"/>
            <a:ext cx="1476000" cy="515855"/>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p>
        </p:txBody>
      </p:sp>
      <p:grpSp>
        <p:nvGrpSpPr>
          <p:cNvPr id="141" name="קבוצה 140">
            <a:extLst>
              <a:ext uri="{FF2B5EF4-FFF2-40B4-BE49-F238E27FC236}">
                <a16:creationId xmlns:a16="http://schemas.microsoft.com/office/drawing/2014/main" id="{898B4294-5F5F-4063-B481-263F8C9E72BE}"/>
              </a:ext>
            </a:extLst>
          </p:cNvPr>
          <p:cNvGrpSpPr/>
          <p:nvPr/>
        </p:nvGrpSpPr>
        <p:grpSpPr>
          <a:xfrm>
            <a:off x="4344462" y="2020989"/>
            <a:ext cx="440450" cy="440091"/>
            <a:chOff x="4249649" y="5441240"/>
            <a:chExt cx="540000" cy="539560"/>
          </a:xfrm>
        </p:grpSpPr>
        <p:sp>
          <p:nvSpPr>
            <p:cNvPr id="142" name="אליפסה 141">
              <a:extLst>
                <a:ext uri="{FF2B5EF4-FFF2-40B4-BE49-F238E27FC236}">
                  <a16:creationId xmlns:a16="http://schemas.microsoft.com/office/drawing/2014/main" id="{498285C4-C79E-4183-81E1-29BE592C0A76}"/>
                </a:ext>
              </a:extLst>
            </p:cNvPr>
            <p:cNvSpPr/>
            <p:nvPr/>
          </p:nvSpPr>
          <p:spPr>
            <a:xfrm>
              <a:off x="4249649" y="5441240"/>
              <a:ext cx="540000" cy="539560"/>
            </a:xfrm>
            <a:prstGeom prst="ellipse">
              <a:avLst/>
            </a:prstGeom>
            <a:solidFill>
              <a:srgbClr val="00B0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43" name="גרפיקה 142">
              <a:extLst>
                <a:ext uri="{FF2B5EF4-FFF2-40B4-BE49-F238E27FC236}">
                  <a16:creationId xmlns:a16="http://schemas.microsoft.com/office/drawing/2014/main" id="{E412255C-32AF-4304-B123-4B36D02DB7F8}"/>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4345446" y="5504119"/>
              <a:ext cx="414384" cy="414384"/>
            </a:xfrm>
            <a:prstGeom prst="rect">
              <a:avLst/>
            </a:prstGeom>
          </p:spPr>
        </p:pic>
      </p:grpSp>
      <p:sp>
        <p:nvSpPr>
          <p:cNvPr id="133" name="מלבן 132">
            <a:extLst>
              <a:ext uri="{FF2B5EF4-FFF2-40B4-BE49-F238E27FC236}">
                <a16:creationId xmlns:a16="http://schemas.microsoft.com/office/drawing/2014/main" id="{D498A651-78BF-478D-9BEF-E0CC471E62CF}"/>
              </a:ext>
            </a:extLst>
          </p:cNvPr>
          <p:cNvSpPr/>
          <p:nvPr/>
        </p:nvSpPr>
        <p:spPr>
          <a:xfrm>
            <a:off x="708757" y="1444148"/>
            <a:ext cx="1476000" cy="540000"/>
          </a:xfrm>
          <a:prstGeom prst="rect">
            <a:avLst/>
          </a:prstGeom>
          <a:solidFill>
            <a:srgbClr val="EC7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601" dirty="0"/>
              <a:t>אירועים מיוחדים</a:t>
            </a:r>
          </a:p>
        </p:txBody>
      </p:sp>
      <p:sp>
        <p:nvSpPr>
          <p:cNvPr id="137" name="מלבן 136">
            <a:extLst>
              <a:ext uri="{FF2B5EF4-FFF2-40B4-BE49-F238E27FC236}">
                <a16:creationId xmlns:a16="http://schemas.microsoft.com/office/drawing/2014/main" id="{4BC3DBD4-0FE2-4428-A26B-35371A2F59AA}"/>
              </a:ext>
            </a:extLst>
          </p:cNvPr>
          <p:cNvSpPr/>
          <p:nvPr/>
        </p:nvSpPr>
        <p:spPr>
          <a:xfrm>
            <a:off x="708757" y="1983107"/>
            <a:ext cx="1476000" cy="515855"/>
          </a:xfrm>
          <a:prstGeom prst="rect">
            <a:avLst/>
          </a:prstGeom>
          <a:solidFill>
            <a:srgbClr val="F19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p>
        </p:txBody>
      </p:sp>
      <p:grpSp>
        <p:nvGrpSpPr>
          <p:cNvPr id="144" name="קבוצה 143">
            <a:extLst>
              <a:ext uri="{FF2B5EF4-FFF2-40B4-BE49-F238E27FC236}">
                <a16:creationId xmlns:a16="http://schemas.microsoft.com/office/drawing/2014/main" id="{76CDF7B8-62DD-4868-922C-2EBF33AD3F1D}"/>
              </a:ext>
            </a:extLst>
          </p:cNvPr>
          <p:cNvGrpSpPr/>
          <p:nvPr/>
        </p:nvGrpSpPr>
        <p:grpSpPr>
          <a:xfrm>
            <a:off x="1219244" y="2020989"/>
            <a:ext cx="440450" cy="440091"/>
            <a:chOff x="1351861" y="5433172"/>
            <a:chExt cx="540000" cy="539560"/>
          </a:xfrm>
        </p:grpSpPr>
        <p:sp>
          <p:nvSpPr>
            <p:cNvPr id="145" name="אליפסה 144">
              <a:extLst>
                <a:ext uri="{FF2B5EF4-FFF2-40B4-BE49-F238E27FC236}">
                  <a16:creationId xmlns:a16="http://schemas.microsoft.com/office/drawing/2014/main" id="{375095EB-1A6E-451F-A953-3F3B1D99CD5E}"/>
                </a:ext>
              </a:extLst>
            </p:cNvPr>
            <p:cNvSpPr/>
            <p:nvPr/>
          </p:nvSpPr>
          <p:spPr>
            <a:xfrm>
              <a:off x="1351861" y="5433172"/>
              <a:ext cx="540000" cy="539560"/>
            </a:xfrm>
            <a:prstGeom prst="ellipse">
              <a:avLst/>
            </a:prstGeom>
            <a:solidFill>
              <a:srgbClr val="F19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46" name="גרפיקה 15">
              <a:extLst>
                <a:ext uri="{FF2B5EF4-FFF2-40B4-BE49-F238E27FC236}">
                  <a16:creationId xmlns:a16="http://schemas.microsoft.com/office/drawing/2014/main" id="{74DA0634-1DA1-4D93-A7A1-CEA0325D9FEF}"/>
                </a:ext>
              </a:extLst>
            </p:cNvPr>
            <p:cNvGrpSpPr/>
            <p:nvPr/>
          </p:nvGrpSpPr>
          <p:grpSpPr>
            <a:xfrm>
              <a:off x="1391292" y="5523299"/>
              <a:ext cx="427104" cy="399098"/>
              <a:chOff x="3170589" y="6511377"/>
              <a:chExt cx="1517216" cy="1417727"/>
            </a:xfrm>
            <a:solidFill>
              <a:schemeClr val="bg1"/>
            </a:solidFill>
          </p:grpSpPr>
          <p:sp>
            <p:nvSpPr>
              <p:cNvPr id="147" name="צורה חופשית: צורה 146">
                <a:extLst>
                  <a:ext uri="{FF2B5EF4-FFF2-40B4-BE49-F238E27FC236}">
                    <a16:creationId xmlns:a16="http://schemas.microsoft.com/office/drawing/2014/main" id="{0131B465-6DFD-442B-89AB-60FE877DA6C0}"/>
                  </a:ext>
                </a:extLst>
              </p:cNvPr>
              <p:cNvSpPr/>
              <p:nvPr/>
            </p:nvSpPr>
            <p:spPr>
              <a:xfrm>
                <a:off x="3170589" y="6588883"/>
                <a:ext cx="963772" cy="963773"/>
              </a:xfrm>
              <a:custGeom>
                <a:avLst/>
                <a:gdLst>
                  <a:gd name="connsiteX0" fmla="*/ 1100947 w 1114425"/>
                  <a:gd name="connsiteY0" fmla="*/ 544144 h 1114425"/>
                  <a:gd name="connsiteX1" fmla="*/ 931955 w 1114425"/>
                  <a:gd name="connsiteY1" fmla="*/ 481822 h 1114425"/>
                  <a:gd name="connsiteX2" fmla="*/ 636842 w 1114425"/>
                  <a:gd name="connsiteY2" fmla="*/ 186719 h 1114425"/>
                  <a:gd name="connsiteX3" fmla="*/ 574510 w 1114425"/>
                  <a:gd name="connsiteY3" fmla="*/ 17717 h 1114425"/>
                  <a:gd name="connsiteX4" fmla="*/ 559337 w 1114425"/>
                  <a:gd name="connsiteY4" fmla="*/ 7144 h 1114425"/>
                  <a:gd name="connsiteX5" fmla="*/ 544163 w 1114425"/>
                  <a:gd name="connsiteY5" fmla="*/ 17717 h 1114425"/>
                  <a:gd name="connsiteX6" fmla="*/ 481832 w 1114425"/>
                  <a:gd name="connsiteY6" fmla="*/ 186709 h 1114425"/>
                  <a:gd name="connsiteX7" fmla="*/ 186719 w 1114425"/>
                  <a:gd name="connsiteY7" fmla="*/ 481822 h 1114425"/>
                  <a:gd name="connsiteX8" fmla="*/ 17717 w 1114425"/>
                  <a:gd name="connsiteY8" fmla="*/ 544144 h 1114425"/>
                  <a:gd name="connsiteX9" fmla="*/ 7144 w 1114425"/>
                  <a:gd name="connsiteY9" fmla="*/ 559318 h 1114425"/>
                  <a:gd name="connsiteX10" fmla="*/ 17717 w 1114425"/>
                  <a:gd name="connsiteY10" fmla="*/ 574491 h 1114425"/>
                  <a:gd name="connsiteX11" fmla="*/ 186728 w 1114425"/>
                  <a:gd name="connsiteY11" fmla="*/ 636832 h 1114425"/>
                  <a:gd name="connsiteX12" fmla="*/ 481832 w 1114425"/>
                  <a:gd name="connsiteY12" fmla="*/ 931936 h 1114425"/>
                  <a:gd name="connsiteX13" fmla="*/ 544163 w 1114425"/>
                  <a:gd name="connsiteY13" fmla="*/ 1100947 h 1114425"/>
                  <a:gd name="connsiteX14" fmla="*/ 559337 w 1114425"/>
                  <a:gd name="connsiteY14" fmla="*/ 1111520 h 1114425"/>
                  <a:gd name="connsiteX15" fmla="*/ 574510 w 1114425"/>
                  <a:gd name="connsiteY15" fmla="*/ 1100947 h 1114425"/>
                  <a:gd name="connsiteX16" fmla="*/ 636842 w 1114425"/>
                  <a:gd name="connsiteY16" fmla="*/ 931936 h 1114425"/>
                  <a:gd name="connsiteX17" fmla="*/ 931945 w 1114425"/>
                  <a:gd name="connsiteY17" fmla="*/ 636832 h 1114425"/>
                  <a:gd name="connsiteX18" fmla="*/ 1100957 w 1114425"/>
                  <a:gd name="connsiteY18" fmla="*/ 574491 h 1114425"/>
                  <a:gd name="connsiteX19" fmla="*/ 1111530 w 1114425"/>
                  <a:gd name="connsiteY19" fmla="*/ 559318 h 1114425"/>
                  <a:gd name="connsiteX20" fmla="*/ 1100947 w 1114425"/>
                  <a:gd name="connsiteY20" fmla="*/ 544144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4425" h="1114425">
                    <a:moveTo>
                      <a:pt x="1100947" y="544144"/>
                    </a:moveTo>
                    <a:lnTo>
                      <a:pt x="931955" y="481822"/>
                    </a:lnTo>
                    <a:cubicBezTo>
                      <a:pt x="795137" y="431368"/>
                      <a:pt x="687286" y="323526"/>
                      <a:pt x="636842" y="186719"/>
                    </a:cubicBezTo>
                    <a:lnTo>
                      <a:pt x="574510" y="17717"/>
                    </a:lnTo>
                    <a:cubicBezTo>
                      <a:pt x="572167" y="11363"/>
                      <a:pt x="566109" y="7144"/>
                      <a:pt x="559337" y="7144"/>
                    </a:cubicBezTo>
                    <a:cubicBezTo>
                      <a:pt x="552564" y="7144"/>
                      <a:pt x="546506" y="11363"/>
                      <a:pt x="544163" y="17717"/>
                    </a:cubicBezTo>
                    <a:lnTo>
                      <a:pt x="481832" y="186709"/>
                    </a:lnTo>
                    <a:cubicBezTo>
                      <a:pt x="431378" y="323526"/>
                      <a:pt x="323526" y="431368"/>
                      <a:pt x="186719" y="481822"/>
                    </a:cubicBezTo>
                    <a:lnTo>
                      <a:pt x="17717" y="544144"/>
                    </a:lnTo>
                    <a:cubicBezTo>
                      <a:pt x="11363" y="546487"/>
                      <a:pt x="7144" y="552545"/>
                      <a:pt x="7144" y="559318"/>
                    </a:cubicBezTo>
                    <a:cubicBezTo>
                      <a:pt x="7144" y="566090"/>
                      <a:pt x="11363" y="572148"/>
                      <a:pt x="17717" y="574491"/>
                    </a:cubicBezTo>
                    <a:lnTo>
                      <a:pt x="186728" y="636832"/>
                    </a:lnTo>
                    <a:cubicBezTo>
                      <a:pt x="323536" y="687286"/>
                      <a:pt x="431378" y="795128"/>
                      <a:pt x="481832" y="931936"/>
                    </a:cubicBezTo>
                    <a:lnTo>
                      <a:pt x="544163" y="1100947"/>
                    </a:lnTo>
                    <a:cubicBezTo>
                      <a:pt x="546506" y="1107300"/>
                      <a:pt x="552564" y="1111520"/>
                      <a:pt x="559337" y="1111520"/>
                    </a:cubicBezTo>
                    <a:cubicBezTo>
                      <a:pt x="566109" y="1111520"/>
                      <a:pt x="572167" y="1107300"/>
                      <a:pt x="574510" y="1100947"/>
                    </a:cubicBezTo>
                    <a:lnTo>
                      <a:pt x="636842" y="931936"/>
                    </a:lnTo>
                    <a:cubicBezTo>
                      <a:pt x="687296" y="795128"/>
                      <a:pt x="795137" y="687276"/>
                      <a:pt x="931945" y="636832"/>
                    </a:cubicBezTo>
                    <a:lnTo>
                      <a:pt x="1100957" y="574491"/>
                    </a:lnTo>
                    <a:cubicBezTo>
                      <a:pt x="1107310" y="572148"/>
                      <a:pt x="1111530" y="566090"/>
                      <a:pt x="1111530" y="559318"/>
                    </a:cubicBezTo>
                    <a:cubicBezTo>
                      <a:pt x="1111530" y="552545"/>
                      <a:pt x="1107300" y="546487"/>
                      <a:pt x="1100947" y="544144"/>
                    </a:cubicBezTo>
                    <a:close/>
                  </a:path>
                </a:pathLst>
              </a:custGeom>
              <a:grpFill/>
              <a:ln w="9525" cap="flat">
                <a:noFill/>
                <a:prstDash val="solid"/>
                <a:miter/>
              </a:ln>
            </p:spPr>
            <p:txBody>
              <a:bodyPr rtlCol="1" anchor="ctr"/>
              <a:lstStyle/>
              <a:p>
                <a:endParaRPr lang="he-IL" dirty="0"/>
              </a:p>
            </p:txBody>
          </p:sp>
          <p:sp>
            <p:nvSpPr>
              <p:cNvPr id="148" name="צורה חופשית: צורה 147">
                <a:extLst>
                  <a:ext uri="{FF2B5EF4-FFF2-40B4-BE49-F238E27FC236}">
                    <a16:creationId xmlns:a16="http://schemas.microsoft.com/office/drawing/2014/main" id="{B4B570E1-D92F-4B92-A4FD-C00E8D1EA38E}"/>
                  </a:ext>
                </a:extLst>
              </p:cNvPr>
              <p:cNvSpPr/>
              <p:nvPr/>
            </p:nvSpPr>
            <p:spPr>
              <a:xfrm>
                <a:off x="3925805" y="7167105"/>
                <a:ext cx="762000" cy="761999"/>
              </a:xfrm>
              <a:custGeom>
                <a:avLst/>
                <a:gdLst>
                  <a:gd name="connsiteX0" fmla="*/ 750513 w 762000"/>
                  <a:gd name="connsiteY0" fmla="*/ 372104 h 762000"/>
                  <a:gd name="connsiteX1" fmla="*/ 635651 w 762000"/>
                  <a:gd name="connsiteY1" fmla="*/ 329746 h 762000"/>
                  <a:gd name="connsiteX2" fmla="*/ 435092 w 762000"/>
                  <a:gd name="connsiteY2" fmla="*/ 129188 h 762000"/>
                  <a:gd name="connsiteX3" fmla="*/ 392735 w 762000"/>
                  <a:gd name="connsiteY3" fmla="*/ 14335 h 762000"/>
                  <a:gd name="connsiteX4" fmla="*/ 382419 w 762000"/>
                  <a:gd name="connsiteY4" fmla="*/ 7144 h 762000"/>
                  <a:gd name="connsiteX5" fmla="*/ 372104 w 762000"/>
                  <a:gd name="connsiteY5" fmla="*/ 14335 h 762000"/>
                  <a:gd name="connsiteX6" fmla="*/ 329756 w 762000"/>
                  <a:gd name="connsiteY6" fmla="*/ 129178 h 762000"/>
                  <a:gd name="connsiteX7" fmla="*/ 129188 w 762000"/>
                  <a:gd name="connsiteY7" fmla="*/ 329746 h 762000"/>
                  <a:gd name="connsiteX8" fmla="*/ 14335 w 762000"/>
                  <a:gd name="connsiteY8" fmla="*/ 372104 h 762000"/>
                  <a:gd name="connsiteX9" fmla="*/ 7144 w 762000"/>
                  <a:gd name="connsiteY9" fmla="*/ 382410 h 762000"/>
                  <a:gd name="connsiteX10" fmla="*/ 14335 w 762000"/>
                  <a:gd name="connsiteY10" fmla="*/ 392725 h 762000"/>
                  <a:gd name="connsiteX11" fmla="*/ 129197 w 762000"/>
                  <a:gd name="connsiteY11" fmla="*/ 435073 h 762000"/>
                  <a:gd name="connsiteX12" fmla="*/ 329756 w 762000"/>
                  <a:gd name="connsiteY12" fmla="*/ 635641 h 762000"/>
                  <a:gd name="connsiteX13" fmla="*/ 372104 w 762000"/>
                  <a:gd name="connsiteY13" fmla="*/ 750513 h 762000"/>
                  <a:gd name="connsiteX14" fmla="*/ 382419 w 762000"/>
                  <a:gd name="connsiteY14" fmla="*/ 757704 h 762000"/>
                  <a:gd name="connsiteX15" fmla="*/ 392735 w 762000"/>
                  <a:gd name="connsiteY15" fmla="*/ 750513 h 762000"/>
                  <a:gd name="connsiteX16" fmla="*/ 435092 w 762000"/>
                  <a:gd name="connsiteY16" fmla="*/ 635641 h 762000"/>
                  <a:gd name="connsiteX17" fmla="*/ 635651 w 762000"/>
                  <a:gd name="connsiteY17" fmla="*/ 435083 h 762000"/>
                  <a:gd name="connsiteX18" fmla="*/ 750513 w 762000"/>
                  <a:gd name="connsiteY18" fmla="*/ 392725 h 762000"/>
                  <a:gd name="connsiteX19" fmla="*/ 757704 w 762000"/>
                  <a:gd name="connsiteY19" fmla="*/ 382410 h 762000"/>
                  <a:gd name="connsiteX20" fmla="*/ 750513 w 762000"/>
                  <a:gd name="connsiteY20" fmla="*/ 372104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762000">
                    <a:moveTo>
                      <a:pt x="750513" y="372104"/>
                    </a:moveTo>
                    <a:lnTo>
                      <a:pt x="635651" y="329746"/>
                    </a:lnTo>
                    <a:cubicBezTo>
                      <a:pt x="542678" y="295456"/>
                      <a:pt x="469383" y="222161"/>
                      <a:pt x="435092" y="129188"/>
                    </a:cubicBezTo>
                    <a:lnTo>
                      <a:pt x="392735" y="14335"/>
                    </a:lnTo>
                    <a:cubicBezTo>
                      <a:pt x="391135" y="10020"/>
                      <a:pt x="387020" y="7144"/>
                      <a:pt x="382419" y="7144"/>
                    </a:cubicBezTo>
                    <a:cubicBezTo>
                      <a:pt x="377819" y="7144"/>
                      <a:pt x="373704" y="10020"/>
                      <a:pt x="372104" y="14335"/>
                    </a:cubicBezTo>
                    <a:lnTo>
                      <a:pt x="329756" y="129178"/>
                    </a:lnTo>
                    <a:cubicBezTo>
                      <a:pt x="295466" y="222161"/>
                      <a:pt x="222171" y="295456"/>
                      <a:pt x="129188" y="329746"/>
                    </a:cubicBezTo>
                    <a:lnTo>
                      <a:pt x="14335" y="372104"/>
                    </a:lnTo>
                    <a:cubicBezTo>
                      <a:pt x="10020" y="373694"/>
                      <a:pt x="7144" y="377809"/>
                      <a:pt x="7144" y="382410"/>
                    </a:cubicBezTo>
                    <a:cubicBezTo>
                      <a:pt x="7144" y="387010"/>
                      <a:pt x="10020" y="391135"/>
                      <a:pt x="14335" y="392725"/>
                    </a:cubicBezTo>
                    <a:lnTo>
                      <a:pt x="129197" y="435073"/>
                    </a:lnTo>
                    <a:cubicBezTo>
                      <a:pt x="222171" y="469373"/>
                      <a:pt x="295466" y="542668"/>
                      <a:pt x="329756" y="635641"/>
                    </a:cubicBezTo>
                    <a:lnTo>
                      <a:pt x="372104" y="750513"/>
                    </a:lnTo>
                    <a:cubicBezTo>
                      <a:pt x="373704" y="754828"/>
                      <a:pt x="377819" y="757704"/>
                      <a:pt x="382419" y="757704"/>
                    </a:cubicBezTo>
                    <a:cubicBezTo>
                      <a:pt x="387020" y="757704"/>
                      <a:pt x="391135" y="754828"/>
                      <a:pt x="392735" y="750513"/>
                    </a:cubicBezTo>
                    <a:lnTo>
                      <a:pt x="435092" y="635641"/>
                    </a:lnTo>
                    <a:cubicBezTo>
                      <a:pt x="469383" y="542658"/>
                      <a:pt x="542668" y="469373"/>
                      <a:pt x="635651" y="435083"/>
                    </a:cubicBezTo>
                    <a:lnTo>
                      <a:pt x="750513" y="392725"/>
                    </a:lnTo>
                    <a:cubicBezTo>
                      <a:pt x="754828" y="391135"/>
                      <a:pt x="757704" y="387010"/>
                      <a:pt x="757704" y="382410"/>
                    </a:cubicBezTo>
                    <a:cubicBezTo>
                      <a:pt x="757704" y="377809"/>
                      <a:pt x="754828" y="373694"/>
                      <a:pt x="750513" y="372104"/>
                    </a:cubicBezTo>
                    <a:close/>
                  </a:path>
                </a:pathLst>
              </a:custGeom>
              <a:grpFill/>
              <a:ln w="9525" cap="flat">
                <a:noFill/>
                <a:prstDash val="solid"/>
                <a:miter/>
              </a:ln>
            </p:spPr>
            <p:txBody>
              <a:bodyPr rtlCol="1" anchor="ctr"/>
              <a:lstStyle/>
              <a:p>
                <a:endParaRPr lang="he-IL"/>
              </a:p>
            </p:txBody>
          </p:sp>
          <p:sp>
            <p:nvSpPr>
              <p:cNvPr id="149" name="צורה חופשית: צורה 148">
                <a:extLst>
                  <a:ext uri="{FF2B5EF4-FFF2-40B4-BE49-F238E27FC236}">
                    <a16:creationId xmlns:a16="http://schemas.microsoft.com/office/drawing/2014/main" id="{6AECE615-5808-4B67-ADAC-6B5C78EC1F9E}"/>
                  </a:ext>
                </a:extLst>
              </p:cNvPr>
              <p:cNvSpPr/>
              <p:nvPr/>
            </p:nvSpPr>
            <p:spPr>
              <a:xfrm>
                <a:off x="4052452" y="6511377"/>
                <a:ext cx="533401" cy="533400"/>
              </a:xfrm>
              <a:custGeom>
                <a:avLst/>
                <a:gdLst>
                  <a:gd name="connsiteX0" fmla="*/ 525675 w 533400"/>
                  <a:gd name="connsiteY0" fmla="*/ 261709 h 533400"/>
                  <a:gd name="connsiteX1" fmla="*/ 445551 w 533400"/>
                  <a:gd name="connsiteY1" fmla="*/ 232162 h 533400"/>
                  <a:gd name="connsiteX2" fmla="*/ 305667 w 533400"/>
                  <a:gd name="connsiteY2" fmla="*/ 92269 h 533400"/>
                  <a:gd name="connsiteX3" fmla="*/ 276111 w 533400"/>
                  <a:gd name="connsiteY3" fmla="*/ 12163 h 533400"/>
                  <a:gd name="connsiteX4" fmla="*/ 268919 w 533400"/>
                  <a:gd name="connsiteY4" fmla="*/ 7144 h 533400"/>
                  <a:gd name="connsiteX5" fmla="*/ 261728 w 533400"/>
                  <a:gd name="connsiteY5" fmla="*/ 12154 h 533400"/>
                  <a:gd name="connsiteX6" fmla="*/ 232181 w 533400"/>
                  <a:gd name="connsiteY6" fmla="*/ 92250 h 533400"/>
                  <a:gd name="connsiteX7" fmla="*/ 92278 w 533400"/>
                  <a:gd name="connsiteY7" fmla="*/ 232153 h 533400"/>
                  <a:gd name="connsiteX8" fmla="*/ 12154 w 533400"/>
                  <a:gd name="connsiteY8" fmla="*/ 261699 h 533400"/>
                  <a:gd name="connsiteX9" fmla="*/ 7144 w 533400"/>
                  <a:gd name="connsiteY9" fmla="*/ 268891 h 533400"/>
                  <a:gd name="connsiteX10" fmla="*/ 12154 w 533400"/>
                  <a:gd name="connsiteY10" fmla="*/ 276082 h 533400"/>
                  <a:gd name="connsiteX11" fmla="*/ 92269 w 533400"/>
                  <a:gd name="connsiteY11" fmla="*/ 305638 h 533400"/>
                  <a:gd name="connsiteX12" fmla="*/ 232181 w 533400"/>
                  <a:gd name="connsiteY12" fmla="*/ 445551 h 533400"/>
                  <a:gd name="connsiteX13" fmla="*/ 261728 w 533400"/>
                  <a:gd name="connsiteY13" fmla="*/ 525656 h 533400"/>
                  <a:gd name="connsiteX14" fmla="*/ 268919 w 533400"/>
                  <a:gd name="connsiteY14" fmla="*/ 530666 h 533400"/>
                  <a:gd name="connsiteX15" fmla="*/ 276111 w 533400"/>
                  <a:gd name="connsiteY15" fmla="*/ 525656 h 533400"/>
                  <a:gd name="connsiteX16" fmla="*/ 305667 w 533400"/>
                  <a:gd name="connsiteY16" fmla="*/ 445541 h 533400"/>
                  <a:gd name="connsiteX17" fmla="*/ 445570 w 533400"/>
                  <a:gd name="connsiteY17" fmla="*/ 305648 h 533400"/>
                  <a:gd name="connsiteX18" fmla="*/ 525685 w 533400"/>
                  <a:gd name="connsiteY18" fmla="*/ 276092 h 533400"/>
                  <a:gd name="connsiteX19" fmla="*/ 530695 w 533400"/>
                  <a:gd name="connsiteY19" fmla="*/ 268900 h 533400"/>
                  <a:gd name="connsiteX20" fmla="*/ 525675 w 533400"/>
                  <a:gd name="connsiteY20" fmla="*/ 261709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3400" h="533400">
                    <a:moveTo>
                      <a:pt x="525675" y="261709"/>
                    </a:moveTo>
                    <a:lnTo>
                      <a:pt x="445551" y="232162"/>
                    </a:lnTo>
                    <a:cubicBezTo>
                      <a:pt x="380695" y="208245"/>
                      <a:pt x="329575" y="157124"/>
                      <a:pt x="305667" y="92269"/>
                    </a:cubicBezTo>
                    <a:lnTo>
                      <a:pt x="276111" y="12163"/>
                    </a:lnTo>
                    <a:cubicBezTo>
                      <a:pt x="275006" y="9144"/>
                      <a:pt x="272129" y="7144"/>
                      <a:pt x="268919" y="7144"/>
                    </a:cubicBezTo>
                    <a:cubicBezTo>
                      <a:pt x="265710" y="7144"/>
                      <a:pt x="262833" y="9144"/>
                      <a:pt x="261728" y="12154"/>
                    </a:cubicBezTo>
                    <a:lnTo>
                      <a:pt x="232181" y="92250"/>
                    </a:lnTo>
                    <a:cubicBezTo>
                      <a:pt x="208264" y="157105"/>
                      <a:pt x="157134" y="208236"/>
                      <a:pt x="92278" y="232153"/>
                    </a:cubicBezTo>
                    <a:lnTo>
                      <a:pt x="12154" y="261699"/>
                    </a:lnTo>
                    <a:cubicBezTo>
                      <a:pt x="9144" y="262804"/>
                      <a:pt x="7144" y="265681"/>
                      <a:pt x="7144" y="268891"/>
                    </a:cubicBezTo>
                    <a:cubicBezTo>
                      <a:pt x="7144" y="272101"/>
                      <a:pt x="9144" y="274977"/>
                      <a:pt x="12154" y="276082"/>
                    </a:cubicBezTo>
                    <a:lnTo>
                      <a:pt x="92269" y="305638"/>
                    </a:lnTo>
                    <a:cubicBezTo>
                      <a:pt x="157134" y="329555"/>
                      <a:pt x="208264" y="380686"/>
                      <a:pt x="232181" y="445551"/>
                    </a:cubicBezTo>
                    <a:lnTo>
                      <a:pt x="261728" y="525656"/>
                    </a:lnTo>
                    <a:cubicBezTo>
                      <a:pt x="262833" y="528666"/>
                      <a:pt x="265710" y="530666"/>
                      <a:pt x="268919" y="530666"/>
                    </a:cubicBezTo>
                    <a:cubicBezTo>
                      <a:pt x="272129" y="530666"/>
                      <a:pt x="275006" y="528666"/>
                      <a:pt x="276111" y="525656"/>
                    </a:cubicBezTo>
                    <a:lnTo>
                      <a:pt x="305667" y="445541"/>
                    </a:lnTo>
                    <a:cubicBezTo>
                      <a:pt x="329584" y="380676"/>
                      <a:pt x="380705" y="329555"/>
                      <a:pt x="445570" y="305648"/>
                    </a:cubicBezTo>
                    <a:lnTo>
                      <a:pt x="525685" y="276092"/>
                    </a:lnTo>
                    <a:cubicBezTo>
                      <a:pt x="528695" y="274987"/>
                      <a:pt x="530695" y="272110"/>
                      <a:pt x="530695" y="268900"/>
                    </a:cubicBezTo>
                    <a:cubicBezTo>
                      <a:pt x="530695" y="265690"/>
                      <a:pt x="528695" y="262814"/>
                      <a:pt x="525675" y="261709"/>
                    </a:cubicBezTo>
                    <a:close/>
                  </a:path>
                </a:pathLst>
              </a:custGeom>
              <a:grpFill/>
              <a:ln w="9525" cap="flat">
                <a:noFill/>
                <a:prstDash val="solid"/>
                <a:miter/>
              </a:ln>
            </p:spPr>
            <p:txBody>
              <a:bodyPr rtlCol="1" anchor="ctr"/>
              <a:lstStyle/>
              <a:p>
                <a:endParaRPr lang="he-IL"/>
              </a:p>
            </p:txBody>
          </p:sp>
        </p:grpSp>
      </p:grpSp>
      <p:sp>
        <p:nvSpPr>
          <p:cNvPr id="132" name="מלבן 131">
            <a:extLst>
              <a:ext uri="{FF2B5EF4-FFF2-40B4-BE49-F238E27FC236}">
                <a16:creationId xmlns:a16="http://schemas.microsoft.com/office/drawing/2014/main" id="{7B3328CC-AA7F-4945-9FF4-DE544EFC569C}"/>
              </a:ext>
            </a:extLst>
          </p:cNvPr>
          <p:cNvSpPr/>
          <p:nvPr/>
        </p:nvSpPr>
        <p:spPr>
          <a:xfrm>
            <a:off x="2267722" y="1444148"/>
            <a:ext cx="1476000" cy="539448"/>
          </a:xfrm>
          <a:prstGeom prst="rect">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601" dirty="0"/>
              <a:t>ניהול הבית והשגרה</a:t>
            </a:r>
          </a:p>
        </p:txBody>
      </p:sp>
      <p:sp>
        <p:nvSpPr>
          <p:cNvPr id="136" name="מלבן 135">
            <a:extLst>
              <a:ext uri="{FF2B5EF4-FFF2-40B4-BE49-F238E27FC236}">
                <a16:creationId xmlns:a16="http://schemas.microsoft.com/office/drawing/2014/main" id="{3C4E6F76-8F95-4D08-BABD-0CEA1444D052}"/>
              </a:ext>
            </a:extLst>
          </p:cNvPr>
          <p:cNvSpPr/>
          <p:nvPr/>
        </p:nvSpPr>
        <p:spPr>
          <a:xfrm>
            <a:off x="2267722" y="1983107"/>
            <a:ext cx="1476000" cy="515855"/>
          </a:xfrm>
          <a:prstGeom prst="rect">
            <a:avLst/>
          </a:prstGeom>
          <a:solidFill>
            <a:srgbClr val="98C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dirty="0"/>
          </a:p>
        </p:txBody>
      </p:sp>
      <p:grpSp>
        <p:nvGrpSpPr>
          <p:cNvPr id="150" name="קבוצה 149">
            <a:extLst>
              <a:ext uri="{FF2B5EF4-FFF2-40B4-BE49-F238E27FC236}">
                <a16:creationId xmlns:a16="http://schemas.microsoft.com/office/drawing/2014/main" id="{FB425DD1-EC19-4E07-8116-F287CADB1363}"/>
              </a:ext>
            </a:extLst>
          </p:cNvPr>
          <p:cNvGrpSpPr/>
          <p:nvPr/>
        </p:nvGrpSpPr>
        <p:grpSpPr>
          <a:xfrm>
            <a:off x="2718902" y="2009778"/>
            <a:ext cx="565849" cy="462512"/>
            <a:chOff x="-1790423" y="2658663"/>
            <a:chExt cx="1619682" cy="1323885"/>
          </a:xfrm>
        </p:grpSpPr>
        <p:grpSp>
          <p:nvGrpSpPr>
            <p:cNvPr id="151" name="קבוצה 150">
              <a:extLst>
                <a:ext uri="{FF2B5EF4-FFF2-40B4-BE49-F238E27FC236}">
                  <a16:creationId xmlns:a16="http://schemas.microsoft.com/office/drawing/2014/main" id="{04FD8981-9654-409F-8D48-3D59D7D3E93B}"/>
                </a:ext>
              </a:extLst>
            </p:cNvPr>
            <p:cNvGrpSpPr/>
            <p:nvPr/>
          </p:nvGrpSpPr>
          <p:grpSpPr>
            <a:xfrm>
              <a:off x="-1652599" y="2658663"/>
              <a:ext cx="1342711" cy="1323885"/>
              <a:chOff x="-1652599" y="2658663"/>
              <a:chExt cx="1342711" cy="1323885"/>
            </a:xfrm>
            <a:solidFill>
              <a:schemeClr val="bg1"/>
            </a:solidFill>
          </p:grpSpPr>
          <p:sp>
            <p:nvSpPr>
              <p:cNvPr id="153" name="צורה חופשית: צורה 152">
                <a:extLst>
                  <a:ext uri="{FF2B5EF4-FFF2-40B4-BE49-F238E27FC236}">
                    <a16:creationId xmlns:a16="http://schemas.microsoft.com/office/drawing/2014/main" id="{3F4D8363-40BE-4826-A894-B63AE1788428}"/>
                  </a:ext>
                </a:extLst>
              </p:cNvPr>
              <p:cNvSpPr/>
              <p:nvPr/>
            </p:nvSpPr>
            <p:spPr>
              <a:xfrm>
                <a:off x="-1652599" y="2658663"/>
                <a:ext cx="1171546" cy="1150579"/>
              </a:xfrm>
              <a:custGeom>
                <a:avLst/>
                <a:gdLst>
                  <a:gd name="connsiteX0" fmla="*/ 1169871 w 1171545"/>
                  <a:gd name="connsiteY0" fmla="*/ 214275 h 1150578"/>
                  <a:gd name="connsiteX1" fmla="*/ 1106029 w 1171545"/>
                  <a:gd name="connsiteY1" fmla="*/ 87858 h 1150578"/>
                  <a:gd name="connsiteX2" fmla="*/ 1077854 w 1171545"/>
                  <a:gd name="connsiteY2" fmla="*/ 78593 h 1150578"/>
                  <a:gd name="connsiteX3" fmla="*/ 1068600 w 1171545"/>
                  <a:gd name="connsiteY3" fmla="*/ 106758 h 1150578"/>
                  <a:gd name="connsiteX4" fmla="*/ 1088345 w 1171545"/>
                  <a:gd name="connsiteY4" fmla="*/ 145856 h 1150578"/>
                  <a:gd name="connsiteX5" fmla="*/ 671490 w 1171545"/>
                  <a:gd name="connsiteY5" fmla="*/ 537 h 1150578"/>
                  <a:gd name="connsiteX6" fmla="*/ 197064 w 1171545"/>
                  <a:gd name="connsiteY6" fmla="*/ 197053 h 1150578"/>
                  <a:gd name="connsiteX7" fmla="*/ 537 w 1171545"/>
                  <a:gd name="connsiteY7" fmla="*/ 671490 h 1150578"/>
                  <a:gd name="connsiteX8" fmla="*/ 197064 w 1171545"/>
                  <a:gd name="connsiteY8" fmla="*/ 1145916 h 1150578"/>
                  <a:gd name="connsiteX9" fmla="*/ 211888 w 1171545"/>
                  <a:gd name="connsiteY9" fmla="*/ 1152060 h 1150578"/>
                  <a:gd name="connsiteX10" fmla="*/ 226711 w 1171545"/>
                  <a:gd name="connsiteY10" fmla="*/ 1145916 h 1150578"/>
                  <a:gd name="connsiteX11" fmla="*/ 226711 w 1171545"/>
                  <a:gd name="connsiteY11" fmla="*/ 1116266 h 1150578"/>
                  <a:gd name="connsiteX12" fmla="*/ 42472 w 1171545"/>
                  <a:gd name="connsiteY12" fmla="*/ 671490 h 1150578"/>
                  <a:gd name="connsiteX13" fmla="*/ 226714 w 1171545"/>
                  <a:gd name="connsiteY13" fmla="*/ 226704 h 1150578"/>
                  <a:gd name="connsiteX14" fmla="*/ 671490 w 1171545"/>
                  <a:gd name="connsiteY14" fmla="*/ 42472 h 1150578"/>
                  <a:gd name="connsiteX15" fmla="*/ 1062168 w 1171545"/>
                  <a:gd name="connsiteY15" fmla="*/ 178607 h 1150578"/>
                  <a:gd name="connsiteX16" fmla="*/ 1019539 w 1171545"/>
                  <a:gd name="connsiteY16" fmla="*/ 167385 h 1150578"/>
                  <a:gd name="connsiteX17" fmla="*/ 993925 w 1171545"/>
                  <a:gd name="connsiteY17" fmla="*/ 182311 h 1150578"/>
                  <a:gd name="connsiteX18" fmla="*/ 1008851 w 1171545"/>
                  <a:gd name="connsiteY18" fmla="*/ 207925 h 1150578"/>
                  <a:gd name="connsiteX19" fmla="*/ 1145814 w 1171545"/>
                  <a:gd name="connsiteY19" fmla="*/ 243994 h 1150578"/>
                  <a:gd name="connsiteX20" fmla="*/ 1151158 w 1171545"/>
                  <a:gd name="connsiteY20" fmla="*/ 244691 h 1150578"/>
                  <a:gd name="connsiteX21" fmla="*/ 1167458 w 1171545"/>
                  <a:gd name="connsiteY21" fmla="*/ 236909 h 1150578"/>
                  <a:gd name="connsiteX22" fmla="*/ 1169871 w 1171545"/>
                  <a:gd name="connsiteY22" fmla="*/ 214275 h 115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1545" h="1150578">
                    <a:moveTo>
                      <a:pt x="1169871" y="214275"/>
                    </a:moveTo>
                    <a:lnTo>
                      <a:pt x="1106029" y="87858"/>
                    </a:lnTo>
                    <a:cubicBezTo>
                      <a:pt x="1100829" y="77508"/>
                      <a:pt x="1088194" y="73320"/>
                      <a:pt x="1077854" y="78593"/>
                    </a:cubicBezTo>
                    <a:cubicBezTo>
                      <a:pt x="1067533" y="83814"/>
                      <a:pt x="1063379" y="96429"/>
                      <a:pt x="1068600" y="106758"/>
                    </a:cubicBezTo>
                    <a:lnTo>
                      <a:pt x="1088345" y="145856"/>
                    </a:lnTo>
                    <a:cubicBezTo>
                      <a:pt x="970166" y="51758"/>
                      <a:pt x="824808" y="537"/>
                      <a:pt x="671490" y="537"/>
                    </a:cubicBezTo>
                    <a:cubicBezTo>
                      <a:pt x="492264" y="537"/>
                      <a:pt x="323790" y="70330"/>
                      <a:pt x="197064" y="197053"/>
                    </a:cubicBezTo>
                    <a:cubicBezTo>
                      <a:pt x="70338" y="323777"/>
                      <a:pt x="537" y="492264"/>
                      <a:pt x="537" y="671490"/>
                    </a:cubicBezTo>
                    <a:cubicBezTo>
                      <a:pt x="537" y="850716"/>
                      <a:pt x="70340" y="1019190"/>
                      <a:pt x="197064" y="1145916"/>
                    </a:cubicBezTo>
                    <a:cubicBezTo>
                      <a:pt x="201160" y="1150013"/>
                      <a:pt x="206523" y="1152060"/>
                      <a:pt x="211888" y="1152060"/>
                    </a:cubicBezTo>
                    <a:cubicBezTo>
                      <a:pt x="217253" y="1152060"/>
                      <a:pt x="222618" y="1150013"/>
                      <a:pt x="226711" y="1145916"/>
                    </a:cubicBezTo>
                    <a:cubicBezTo>
                      <a:pt x="234902" y="1137726"/>
                      <a:pt x="234902" y="1124456"/>
                      <a:pt x="226711" y="1116266"/>
                    </a:cubicBezTo>
                    <a:cubicBezTo>
                      <a:pt x="107913" y="997465"/>
                      <a:pt x="42472" y="839514"/>
                      <a:pt x="42472" y="671490"/>
                    </a:cubicBezTo>
                    <a:cubicBezTo>
                      <a:pt x="42472" y="503466"/>
                      <a:pt x="107913" y="345504"/>
                      <a:pt x="226714" y="226704"/>
                    </a:cubicBezTo>
                    <a:cubicBezTo>
                      <a:pt x="345515" y="107903"/>
                      <a:pt x="503466" y="42472"/>
                      <a:pt x="671490" y="42472"/>
                    </a:cubicBezTo>
                    <a:cubicBezTo>
                      <a:pt x="815173" y="42472"/>
                      <a:pt x="951400" y="90458"/>
                      <a:pt x="1062168" y="178607"/>
                    </a:cubicBezTo>
                    <a:lnTo>
                      <a:pt x="1019539" y="167385"/>
                    </a:lnTo>
                    <a:cubicBezTo>
                      <a:pt x="1008358" y="164446"/>
                      <a:pt x="996873" y="171111"/>
                      <a:pt x="993925" y="182311"/>
                    </a:cubicBezTo>
                    <a:cubicBezTo>
                      <a:pt x="990976" y="193510"/>
                      <a:pt x="997652" y="204976"/>
                      <a:pt x="1008851" y="207925"/>
                    </a:cubicBezTo>
                    <a:lnTo>
                      <a:pt x="1145814" y="243994"/>
                    </a:lnTo>
                    <a:cubicBezTo>
                      <a:pt x="1147596" y="244465"/>
                      <a:pt x="1149376" y="244691"/>
                      <a:pt x="1151158" y="244691"/>
                    </a:cubicBezTo>
                    <a:cubicBezTo>
                      <a:pt x="1157383" y="244691"/>
                      <a:pt x="1163424" y="241905"/>
                      <a:pt x="1167458" y="236909"/>
                    </a:cubicBezTo>
                    <a:cubicBezTo>
                      <a:pt x="1172657" y="230501"/>
                      <a:pt x="1173598" y="221635"/>
                      <a:pt x="1169871" y="214275"/>
                    </a:cubicBezTo>
                    <a:close/>
                  </a:path>
                </a:pathLst>
              </a:custGeom>
              <a:grpFill/>
              <a:ln w="2604" cap="flat">
                <a:noFill/>
                <a:prstDash val="solid"/>
                <a:miter/>
              </a:ln>
            </p:spPr>
            <p:txBody>
              <a:bodyPr rtlCol="1" anchor="ctr"/>
              <a:lstStyle/>
              <a:p>
                <a:endParaRPr lang="he-IL" sz="800"/>
              </a:p>
            </p:txBody>
          </p:sp>
          <p:sp>
            <p:nvSpPr>
              <p:cNvPr id="154" name="צורה חופשית: צורה 153">
                <a:extLst>
                  <a:ext uri="{FF2B5EF4-FFF2-40B4-BE49-F238E27FC236}">
                    <a16:creationId xmlns:a16="http://schemas.microsoft.com/office/drawing/2014/main" id="{7BE4538C-B70A-404E-8A05-5848CEED9A40}"/>
                  </a:ext>
                </a:extLst>
              </p:cNvPr>
              <p:cNvSpPr/>
              <p:nvPr/>
            </p:nvSpPr>
            <p:spPr>
              <a:xfrm>
                <a:off x="-1149633" y="3917474"/>
                <a:ext cx="86490" cy="52418"/>
              </a:xfrm>
              <a:custGeom>
                <a:avLst/>
                <a:gdLst>
                  <a:gd name="connsiteX0" fmla="*/ 64280 w 86489"/>
                  <a:gd name="connsiteY0" fmla="*/ 50998 h 52418"/>
                  <a:gd name="connsiteX1" fmla="*/ 61392 w 86489"/>
                  <a:gd name="connsiteY1" fmla="*/ 50794 h 52418"/>
                  <a:gd name="connsiteX2" fmla="*/ 18700 w 86489"/>
                  <a:gd name="connsiteY2" fmla="*/ 43463 h 52418"/>
                  <a:gd name="connsiteX3" fmla="*/ 2400 w 86489"/>
                  <a:gd name="connsiteY3" fmla="*/ 18688 h 52418"/>
                  <a:gd name="connsiteX4" fmla="*/ 27176 w 86489"/>
                  <a:gd name="connsiteY4" fmla="*/ 2388 h 52418"/>
                  <a:gd name="connsiteX5" fmla="*/ 67124 w 86489"/>
                  <a:gd name="connsiteY5" fmla="*/ 9268 h 52418"/>
                  <a:gd name="connsiteX6" fmla="*/ 85019 w 86489"/>
                  <a:gd name="connsiteY6" fmla="*/ 32898 h 52418"/>
                  <a:gd name="connsiteX7" fmla="*/ 64280 w 86489"/>
                  <a:gd name="connsiteY7" fmla="*/ 50998 h 5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89" h="52418">
                    <a:moveTo>
                      <a:pt x="64280" y="50998"/>
                    </a:moveTo>
                    <a:cubicBezTo>
                      <a:pt x="63339" y="50998"/>
                      <a:pt x="62356" y="50938"/>
                      <a:pt x="61392" y="50794"/>
                    </a:cubicBezTo>
                    <a:cubicBezTo>
                      <a:pt x="47160" y="48828"/>
                      <a:pt x="32787" y="46370"/>
                      <a:pt x="18700" y="43463"/>
                    </a:cubicBezTo>
                    <a:cubicBezTo>
                      <a:pt x="7356" y="41128"/>
                      <a:pt x="68" y="30031"/>
                      <a:pt x="2400" y="18688"/>
                    </a:cubicBezTo>
                    <a:cubicBezTo>
                      <a:pt x="4736" y="7365"/>
                      <a:pt x="15670" y="95"/>
                      <a:pt x="27176" y="2388"/>
                    </a:cubicBezTo>
                    <a:cubicBezTo>
                      <a:pt x="40341" y="5111"/>
                      <a:pt x="53670" y="7405"/>
                      <a:pt x="67124" y="9268"/>
                    </a:cubicBezTo>
                    <a:cubicBezTo>
                      <a:pt x="78590" y="10846"/>
                      <a:pt x="86618" y="21432"/>
                      <a:pt x="85019" y="32898"/>
                    </a:cubicBezTo>
                    <a:cubicBezTo>
                      <a:pt x="83567" y="43403"/>
                      <a:pt x="74598" y="50998"/>
                      <a:pt x="64280" y="50998"/>
                    </a:cubicBezTo>
                    <a:close/>
                  </a:path>
                </a:pathLst>
              </a:custGeom>
              <a:grpFill/>
              <a:ln w="9525" cap="flat">
                <a:noFill/>
                <a:prstDash val="solid"/>
                <a:miter/>
              </a:ln>
            </p:spPr>
            <p:txBody>
              <a:bodyPr rtlCol="1" anchor="ctr"/>
              <a:lstStyle/>
              <a:p>
                <a:endParaRPr lang="he-IL" sz="800"/>
              </a:p>
            </p:txBody>
          </p:sp>
          <p:sp>
            <p:nvSpPr>
              <p:cNvPr id="155" name="צורה חופשית: צורה 154">
                <a:extLst>
                  <a:ext uri="{FF2B5EF4-FFF2-40B4-BE49-F238E27FC236}">
                    <a16:creationId xmlns:a16="http://schemas.microsoft.com/office/drawing/2014/main" id="{B6841B0B-B932-4051-B459-AE1CFAD65B9D}"/>
                  </a:ext>
                </a:extLst>
              </p:cNvPr>
              <p:cNvSpPr/>
              <p:nvPr/>
            </p:nvSpPr>
            <p:spPr>
              <a:xfrm>
                <a:off x="-1279304" y="3876231"/>
                <a:ext cx="83869" cy="60281"/>
              </a:xfrm>
              <a:custGeom>
                <a:avLst/>
                <a:gdLst>
                  <a:gd name="connsiteX0" fmla="*/ 61860 w 83869"/>
                  <a:gd name="connsiteY0" fmla="*/ 59500 h 60280"/>
                  <a:gd name="connsiteX1" fmla="*/ 54694 w 83869"/>
                  <a:gd name="connsiteY1" fmla="*/ 58232 h 60280"/>
                  <a:gd name="connsiteX2" fmla="*/ 14500 w 83869"/>
                  <a:gd name="connsiteY2" fmla="*/ 42118 h 60280"/>
                  <a:gd name="connsiteX3" fmla="*/ 3749 w 83869"/>
                  <a:gd name="connsiteY3" fmla="*/ 14497 h 60280"/>
                  <a:gd name="connsiteX4" fmla="*/ 31371 w 83869"/>
                  <a:gd name="connsiteY4" fmla="*/ 3746 h 60280"/>
                  <a:gd name="connsiteX5" fmla="*/ 69025 w 83869"/>
                  <a:gd name="connsiteY5" fmla="*/ 18837 h 60280"/>
                  <a:gd name="connsiteX6" fmla="*/ 81556 w 83869"/>
                  <a:gd name="connsiteY6" fmla="*/ 45701 h 60280"/>
                  <a:gd name="connsiteX7" fmla="*/ 61860 w 83869"/>
                  <a:gd name="connsiteY7" fmla="*/ 59500 h 6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69" h="60280">
                    <a:moveTo>
                      <a:pt x="61860" y="59500"/>
                    </a:moveTo>
                    <a:cubicBezTo>
                      <a:pt x="59485" y="59500"/>
                      <a:pt x="57069" y="59091"/>
                      <a:pt x="54694" y="58232"/>
                    </a:cubicBezTo>
                    <a:cubicBezTo>
                      <a:pt x="41097" y="53297"/>
                      <a:pt x="27583" y="47871"/>
                      <a:pt x="14500" y="42118"/>
                    </a:cubicBezTo>
                    <a:cubicBezTo>
                      <a:pt x="3893" y="37472"/>
                      <a:pt x="-919" y="25083"/>
                      <a:pt x="3749" y="14497"/>
                    </a:cubicBezTo>
                    <a:cubicBezTo>
                      <a:pt x="8377" y="3911"/>
                      <a:pt x="20743" y="-922"/>
                      <a:pt x="31371" y="3746"/>
                    </a:cubicBezTo>
                    <a:cubicBezTo>
                      <a:pt x="43718" y="9171"/>
                      <a:pt x="56269" y="14187"/>
                      <a:pt x="69025" y="18837"/>
                    </a:cubicBezTo>
                    <a:cubicBezTo>
                      <a:pt x="79897" y="22789"/>
                      <a:pt x="85529" y="34809"/>
                      <a:pt x="81556" y="45701"/>
                    </a:cubicBezTo>
                    <a:cubicBezTo>
                      <a:pt x="78466" y="54219"/>
                      <a:pt x="70420" y="59500"/>
                      <a:pt x="61860" y="59500"/>
                    </a:cubicBezTo>
                    <a:close/>
                  </a:path>
                </a:pathLst>
              </a:custGeom>
              <a:grpFill/>
              <a:ln w="9525" cap="flat">
                <a:noFill/>
                <a:prstDash val="solid"/>
                <a:miter/>
              </a:ln>
            </p:spPr>
            <p:txBody>
              <a:bodyPr rtlCol="1" anchor="ctr"/>
              <a:lstStyle/>
              <a:p>
                <a:endParaRPr lang="he-IL" sz="800"/>
              </a:p>
            </p:txBody>
          </p:sp>
          <p:sp>
            <p:nvSpPr>
              <p:cNvPr id="156" name="צורה חופשית: צורה 155">
                <a:extLst>
                  <a:ext uri="{FF2B5EF4-FFF2-40B4-BE49-F238E27FC236}">
                    <a16:creationId xmlns:a16="http://schemas.microsoft.com/office/drawing/2014/main" id="{550DFDF8-34C6-41E4-9891-9E0E9D0144B8}"/>
                  </a:ext>
                </a:extLst>
              </p:cNvPr>
              <p:cNvSpPr/>
              <p:nvPr/>
            </p:nvSpPr>
            <p:spPr>
              <a:xfrm>
                <a:off x="-1397399" y="3808787"/>
                <a:ext cx="78627" cy="68144"/>
              </a:xfrm>
              <a:custGeom>
                <a:avLst/>
                <a:gdLst>
                  <a:gd name="connsiteX0" fmla="*/ 57694 w 78627"/>
                  <a:gd name="connsiteY0" fmla="*/ 67279 h 68143"/>
                  <a:gd name="connsiteX1" fmla="*/ 46576 w 78627"/>
                  <a:gd name="connsiteY1" fmla="*/ 64084 h 68143"/>
                  <a:gd name="connsiteX2" fmla="*/ 10683 w 78627"/>
                  <a:gd name="connsiteY2" fmla="*/ 39943 h 68143"/>
                  <a:gd name="connsiteX3" fmla="*/ 5913 w 78627"/>
                  <a:gd name="connsiteY3" fmla="*/ 10683 h 68143"/>
                  <a:gd name="connsiteX4" fmla="*/ 35173 w 78627"/>
                  <a:gd name="connsiteY4" fmla="*/ 5913 h 68143"/>
                  <a:gd name="connsiteX5" fmla="*/ 68857 w 78627"/>
                  <a:gd name="connsiteY5" fmla="*/ 28539 h 68143"/>
                  <a:gd name="connsiteX6" fmla="*/ 75490 w 78627"/>
                  <a:gd name="connsiteY6" fmla="*/ 57451 h 68143"/>
                  <a:gd name="connsiteX7" fmla="*/ 57694 w 78627"/>
                  <a:gd name="connsiteY7" fmla="*/ 67279 h 6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27" h="68143">
                    <a:moveTo>
                      <a:pt x="57694" y="67279"/>
                    </a:moveTo>
                    <a:cubicBezTo>
                      <a:pt x="53886" y="67279"/>
                      <a:pt x="50036" y="66254"/>
                      <a:pt x="46576" y="64084"/>
                    </a:cubicBezTo>
                    <a:cubicBezTo>
                      <a:pt x="34353" y="56405"/>
                      <a:pt x="22354" y="48359"/>
                      <a:pt x="10683" y="39943"/>
                    </a:cubicBezTo>
                    <a:cubicBezTo>
                      <a:pt x="1285" y="33186"/>
                      <a:pt x="-844" y="20082"/>
                      <a:pt x="5913" y="10683"/>
                    </a:cubicBezTo>
                    <a:cubicBezTo>
                      <a:pt x="12649" y="1285"/>
                      <a:pt x="25774" y="-844"/>
                      <a:pt x="35173" y="5913"/>
                    </a:cubicBezTo>
                    <a:cubicBezTo>
                      <a:pt x="46149" y="13797"/>
                      <a:pt x="57369" y="21353"/>
                      <a:pt x="68857" y="28539"/>
                    </a:cubicBezTo>
                    <a:cubicBezTo>
                      <a:pt x="78664" y="34704"/>
                      <a:pt x="81634" y="47643"/>
                      <a:pt x="75490" y="57451"/>
                    </a:cubicBezTo>
                    <a:cubicBezTo>
                      <a:pt x="71496" y="63798"/>
                      <a:pt x="64676" y="67279"/>
                      <a:pt x="57694" y="67279"/>
                    </a:cubicBezTo>
                    <a:close/>
                  </a:path>
                </a:pathLst>
              </a:custGeom>
              <a:grpFill/>
              <a:ln w="9525" cap="flat">
                <a:noFill/>
                <a:prstDash val="solid"/>
                <a:miter/>
              </a:ln>
            </p:spPr>
            <p:txBody>
              <a:bodyPr rtlCol="1" anchor="ctr"/>
              <a:lstStyle/>
              <a:p>
                <a:endParaRPr lang="he-IL" sz="800"/>
              </a:p>
            </p:txBody>
          </p:sp>
          <p:grpSp>
            <p:nvGrpSpPr>
              <p:cNvPr id="157" name="קבוצה 156">
                <a:extLst>
                  <a:ext uri="{FF2B5EF4-FFF2-40B4-BE49-F238E27FC236}">
                    <a16:creationId xmlns:a16="http://schemas.microsoft.com/office/drawing/2014/main" id="{EC599C4A-9F9A-4C8A-B39F-66DA22EF448D}"/>
                  </a:ext>
                </a:extLst>
              </p:cNvPr>
              <p:cNvGrpSpPr/>
              <p:nvPr/>
            </p:nvGrpSpPr>
            <p:grpSpPr>
              <a:xfrm>
                <a:off x="-466060" y="2942334"/>
                <a:ext cx="156172" cy="604802"/>
                <a:chOff x="-466060" y="2942334"/>
                <a:chExt cx="156172" cy="604802"/>
              </a:xfrm>
              <a:grpFill/>
            </p:grpSpPr>
            <p:sp>
              <p:nvSpPr>
                <p:cNvPr id="188" name="צורה חופשית: צורה 187">
                  <a:extLst>
                    <a:ext uri="{FF2B5EF4-FFF2-40B4-BE49-F238E27FC236}">
                      <a16:creationId xmlns:a16="http://schemas.microsoft.com/office/drawing/2014/main" id="{74B0B467-5052-4EB7-AC9E-B37AE856A613}"/>
                    </a:ext>
                  </a:extLst>
                </p:cNvPr>
                <p:cNvSpPr/>
                <p:nvPr/>
              </p:nvSpPr>
              <p:spPr>
                <a:xfrm>
                  <a:off x="-384261" y="3463267"/>
                  <a:ext cx="55039" cy="83869"/>
                </a:xfrm>
                <a:custGeom>
                  <a:avLst/>
                  <a:gdLst>
                    <a:gd name="connsiteX0" fmla="*/ 22936 w 55039"/>
                    <a:gd name="connsiteY0" fmla="*/ 84257 h 83869"/>
                    <a:gd name="connsiteX1" fmla="*/ 16609 w 55039"/>
                    <a:gd name="connsiteY1" fmla="*/ 83274 h 83869"/>
                    <a:gd name="connsiteX2" fmla="*/ 2952 w 55039"/>
                    <a:gd name="connsiteY2" fmla="*/ 56963 h 83869"/>
                    <a:gd name="connsiteX3" fmla="*/ 13928 w 55039"/>
                    <a:gd name="connsiteY3" fmla="*/ 17935 h 83869"/>
                    <a:gd name="connsiteX4" fmla="*/ 39298 w 55039"/>
                    <a:gd name="connsiteY4" fmla="*/ 2598 h 83869"/>
                    <a:gd name="connsiteX5" fmla="*/ 54636 w 55039"/>
                    <a:gd name="connsiteY5" fmla="*/ 27968 h 83869"/>
                    <a:gd name="connsiteX6" fmla="*/ 42923 w 55039"/>
                    <a:gd name="connsiteY6" fmla="*/ 69617 h 83869"/>
                    <a:gd name="connsiteX7" fmla="*/ 22936 w 55039"/>
                    <a:gd name="connsiteY7" fmla="*/ 84257 h 8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39" h="83869">
                      <a:moveTo>
                        <a:pt x="22936" y="84257"/>
                      </a:moveTo>
                      <a:cubicBezTo>
                        <a:pt x="20847" y="84257"/>
                        <a:pt x="18719" y="83951"/>
                        <a:pt x="16609" y="83274"/>
                      </a:cubicBezTo>
                      <a:cubicBezTo>
                        <a:pt x="5573" y="79794"/>
                        <a:pt x="-550" y="68000"/>
                        <a:pt x="2952" y="56963"/>
                      </a:cubicBezTo>
                      <a:cubicBezTo>
                        <a:pt x="7006" y="44126"/>
                        <a:pt x="10670" y="31103"/>
                        <a:pt x="13928" y="17935"/>
                      </a:cubicBezTo>
                      <a:cubicBezTo>
                        <a:pt x="16693" y="6694"/>
                        <a:pt x="28118" y="-228"/>
                        <a:pt x="39298" y="2598"/>
                      </a:cubicBezTo>
                      <a:cubicBezTo>
                        <a:pt x="50539" y="5363"/>
                        <a:pt x="57419" y="16727"/>
                        <a:pt x="54636" y="27968"/>
                      </a:cubicBezTo>
                      <a:cubicBezTo>
                        <a:pt x="51176" y="42034"/>
                        <a:pt x="47263" y="55917"/>
                        <a:pt x="42923" y="69617"/>
                      </a:cubicBezTo>
                      <a:cubicBezTo>
                        <a:pt x="40093" y="78546"/>
                        <a:pt x="31842" y="84257"/>
                        <a:pt x="22936" y="84257"/>
                      </a:cubicBezTo>
                      <a:close/>
                    </a:path>
                  </a:pathLst>
                </a:custGeom>
                <a:grpFill/>
                <a:ln w="9525" cap="flat">
                  <a:noFill/>
                  <a:prstDash val="solid"/>
                  <a:miter/>
                </a:ln>
              </p:spPr>
              <p:txBody>
                <a:bodyPr rtlCol="1" anchor="ctr"/>
                <a:lstStyle/>
                <a:p>
                  <a:endParaRPr lang="he-IL" sz="800"/>
                </a:p>
              </p:txBody>
            </p:sp>
            <p:sp>
              <p:nvSpPr>
                <p:cNvPr id="189" name="צורה חופשית: צורה 188">
                  <a:extLst>
                    <a:ext uri="{FF2B5EF4-FFF2-40B4-BE49-F238E27FC236}">
                      <a16:creationId xmlns:a16="http://schemas.microsoft.com/office/drawing/2014/main" id="{1FF8CC6F-190D-4B1F-9F48-BBC801D3B4E3}"/>
                    </a:ext>
                  </a:extLst>
                </p:cNvPr>
                <p:cNvSpPr/>
                <p:nvPr/>
              </p:nvSpPr>
              <p:spPr>
                <a:xfrm>
                  <a:off x="-357064" y="3328543"/>
                  <a:ext cx="47176" cy="86490"/>
                </a:xfrm>
                <a:custGeom>
                  <a:avLst/>
                  <a:gdLst>
                    <a:gd name="connsiteX0" fmla="*/ 22949 w 47176"/>
                    <a:gd name="connsiteY0" fmla="*/ 85745 h 86489"/>
                    <a:gd name="connsiteX1" fmla="*/ 20941 w 47176"/>
                    <a:gd name="connsiteY1" fmla="*/ 85642 h 86489"/>
                    <a:gd name="connsiteX2" fmla="*/ 2063 w 47176"/>
                    <a:gd name="connsiteY2" fmla="*/ 62791 h 86489"/>
                    <a:gd name="connsiteX3" fmla="*/ 4642 w 47176"/>
                    <a:gd name="connsiteY3" fmla="*/ 22290 h 86489"/>
                    <a:gd name="connsiteX4" fmla="*/ 26264 w 47176"/>
                    <a:gd name="connsiteY4" fmla="*/ 2020 h 86489"/>
                    <a:gd name="connsiteX5" fmla="*/ 46534 w 47176"/>
                    <a:gd name="connsiteY5" fmla="*/ 23642 h 86489"/>
                    <a:gd name="connsiteX6" fmla="*/ 43790 w 47176"/>
                    <a:gd name="connsiteY6" fmla="*/ 66764 h 86489"/>
                    <a:gd name="connsiteX7" fmla="*/ 22949 w 47176"/>
                    <a:gd name="connsiteY7" fmla="*/ 85745 h 8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76" h="86489">
                      <a:moveTo>
                        <a:pt x="22949" y="85745"/>
                      </a:moveTo>
                      <a:cubicBezTo>
                        <a:pt x="22294" y="85745"/>
                        <a:pt x="21618" y="85724"/>
                        <a:pt x="20941" y="85642"/>
                      </a:cubicBezTo>
                      <a:cubicBezTo>
                        <a:pt x="9415" y="84557"/>
                        <a:pt x="957" y="74320"/>
                        <a:pt x="2063" y="62791"/>
                      </a:cubicBezTo>
                      <a:cubicBezTo>
                        <a:pt x="3331" y="49419"/>
                        <a:pt x="4194" y="35926"/>
                        <a:pt x="4642" y="22290"/>
                      </a:cubicBezTo>
                      <a:cubicBezTo>
                        <a:pt x="4990" y="10721"/>
                        <a:pt x="14963" y="1158"/>
                        <a:pt x="26264" y="2020"/>
                      </a:cubicBezTo>
                      <a:cubicBezTo>
                        <a:pt x="37833" y="2389"/>
                        <a:pt x="46925" y="12074"/>
                        <a:pt x="46534" y="23642"/>
                      </a:cubicBezTo>
                      <a:cubicBezTo>
                        <a:pt x="46084" y="38139"/>
                        <a:pt x="45143" y="52533"/>
                        <a:pt x="43790" y="66764"/>
                      </a:cubicBezTo>
                      <a:cubicBezTo>
                        <a:pt x="42771" y="77617"/>
                        <a:pt x="33640" y="85745"/>
                        <a:pt x="22949" y="85745"/>
                      </a:cubicBezTo>
                      <a:close/>
                    </a:path>
                  </a:pathLst>
                </a:custGeom>
                <a:grpFill/>
                <a:ln w="9525" cap="flat">
                  <a:noFill/>
                  <a:prstDash val="solid"/>
                  <a:miter/>
                </a:ln>
              </p:spPr>
              <p:txBody>
                <a:bodyPr rtlCol="1" anchor="ctr"/>
                <a:lstStyle/>
                <a:p>
                  <a:endParaRPr lang="he-IL" sz="800"/>
                </a:p>
              </p:txBody>
            </p:sp>
            <p:sp>
              <p:nvSpPr>
                <p:cNvPr id="190" name="צורה חופשית: צורה 189">
                  <a:extLst>
                    <a:ext uri="{FF2B5EF4-FFF2-40B4-BE49-F238E27FC236}">
                      <a16:creationId xmlns:a16="http://schemas.microsoft.com/office/drawing/2014/main" id="{D28D9CCA-9689-4D66-9B01-399ABB70207C}"/>
                    </a:ext>
                  </a:extLst>
                </p:cNvPr>
                <p:cNvSpPr/>
                <p:nvPr/>
              </p:nvSpPr>
              <p:spPr>
                <a:xfrm>
                  <a:off x="-364069" y="3192899"/>
                  <a:ext cx="49797" cy="86490"/>
                </a:xfrm>
                <a:custGeom>
                  <a:avLst/>
                  <a:gdLst>
                    <a:gd name="connsiteX0" fmla="*/ 28890 w 49797"/>
                    <a:gd name="connsiteY0" fmla="*/ 85389 h 86489"/>
                    <a:gd name="connsiteX1" fmla="*/ 8067 w 49797"/>
                    <a:gd name="connsiteY1" fmla="*/ 66715 h 86489"/>
                    <a:gd name="connsiteX2" fmla="*/ 2293 w 49797"/>
                    <a:gd name="connsiteY2" fmla="*/ 26623 h 86489"/>
                    <a:gd name="connsiteX3" fmla="*/ 19247 w 49797"/>
                    <a:gd name="connsiteY3" fmla="*/ 2298 h 86489"/>
                    <a:gd name="connsiteX4" fmla="*/ 43572 w 49797"/>
                    <a:gd name="connsiteY4" fmla="*/ 19253 h 86489"/>
                    <a:gd name="connsiteX5" fmla="*/ 49755 w 49797"/>
                    <a:gd name="connsiteY5" fmla="*/ 62128 h 86489"/>
                    <a:gd name="connsiteX6" fmla="*/ 31204 w 49797"/>
                    <a:gd name="connsiteY6" fmla="*/ 85266 h 86489"/>
                    <a:gd name="connsiteX7" fmla="*/ 28890 w 49797"/>
                    <a:gd name="connsiteY7" fmla="*/ 85389 h 8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97" h="86489">
                      <a:moveTo>
                        <a:pt x="28890" y="85389"/>
                      </a:moveTo>
                      <a:cubicBezTo>
                        <a:pt x="18325" y="85389"/>
                        <a:pt x="9254" y="77445"/>
                        <a:pt x="8067" y="66715"/>
                      </a:cubicBezTo>
                      <a:cubicBezTo>
                        <a:pt x="6612" y="53466"/>
                        <a:pt x="4667" y="39974"/>
                        <a:pt x="2293" y="26623"/>
                      </a:cubicBezTo>
                      <a:cubicBezTo>
                        <a:pt x="267" y="15217"/>
                        <a:pt x="7862" y="4324"/>
                        <a:pt x="19247" y="2298"/>
                      </a:cubicBezTo>
                      <a:cubicBezTo>
                        <a:pt x="30879" y="251"/>
                        <a:pt x="41567" y="7868"/>
                        <a:pt x="43572" y="19253"/>
                      </a:cubicBezTo>
                      <a:cubicBezTo>
                        <a:pt x="46112" y="33545"/>
                        <a:pt x="48201" y="47960"/>
                        <a:pt x="49755" y="62128"/>
                      </a:cubicBezTo>
                      <a:cubicBezTo>
                        <a:pt x="51023" y="73637"/>
                        <a:pt x="42710" y="83997"/>
                        <a:pt x="31204" y="85266"/>
                      </a:cubicBezTo>
                      <a:cubicBezTo>
                        <a:pt x="30426" y="85347"/>
                        <a:pt x="29647" y="85389"/>
                        <a:pt x="28890" y="85389"/>
                      </a:cubicBezTo>
                      <a:close/>
                    </a:path>
                  </a:pathLst>
                </a:custGeom>
                <a:grpFill/>
                <a:ln w="9525" cap="flat">
                  <a:noFill/>
                  <a:prstDash val="solid"/>
                  <a:miter/>
                </a:ln>
              </p:spPr>
              <p:txBody>
                <a:bodyPr rtlCol="1" anchor="ctr"/>
                <a:lstStyle/>
                <a:p>
                  <a:endParaRPr lang="he-IL" sz="800"/>
                </a:p>
              </p:txBody>
            </p:sp>
            <p:sp>
              <p:nvSpPr>
                <p:cNvPr id="191" name="צורה חופשית: צורה 190">
                  <a:extLst>
                    <a:ext uri="{FF2B5EF4-FFF2-40B4-BE49-F238E27FC236}">
                      <a16:creationId xmlns:a16="http://schemas.microsoft.com/office/drawing/2014/main" id="{A90F0015-9499-4982-B086-EB78212E5EC4}"/>
                    </a:ext>
                  </a:extLst>
                </p:cNvPr>
                <p:cNvSpPr/>
                <p:nvPr/>
              </p:nvSpPr>
              <p:spPr>
                <a:xfrm>
                  <a:off x="-401812" y="3062228"/>
                  <a:ext cx="60281" cy="83869"/>
                </a:xfrm>
                <a:custGeom>
                  <a:avLst/>
                  <a:gdLst>
                    <a:gd name="connsiteX0" fmla="*/ 37476 w 60280"/>
                    <a:gd name="connsiteY0" fmla="*/ 83212 h 83869"/>
                    <a:gd name="connsiteX1" fmla="*/ 17573 w 60280"/>
                    <a:gd name="connsiteY1" fmla="*/ 68857 h 83869"/>
                    <a:gd name="connsiteX2" fmla="*/ 3527 w 60280"/>
                    <a:gd name="connsiteY2" fmla="*/ 30875 h 83869"/>
                    <a:gd name="connsiteX3" fmla="*/ 15015 w 60280"/>
                    <a:gd name="connsiteY3" fmla="*/ 3539 h 83869"/>
                    <a:gd name="connsiteX4" fmla="*/ 42351 w 60280"/>
                    <a:gd name="connsiteY4" fmla="*/ 15026 h 83869"/>
                    <a:gd name="connsiteX5" fmla="*/ 57379 w 60280"/>
                    <a:gd name="connsiteY5" fmla="*/ 55629 h 83869"/>
                    <a:gd name="connsiteX6" fmla="*/ 44091 w 60280"/>
                    <a:gd name="connsiteY6" fmla="*/ 82145 h 83869"/>
                    <a:gd name="connsiteX7" fmla="*/ 37476 w 60280"/>
                    <a:gd name="connsiteY7" fmla="*/ 83212 h 8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80" h="83869">
                      <a:moveTo>
                        <a:pt x="37476" y="83212"/>
                      </a:moveTo>
                      <a:cubicBezTo>
                        <a:pt x="28691" y="83212"/>
                        <a:pt x="20500" y="77663"/>
                        <a:pt x="17573" y="68857"/>
                      </a:cubicBezTo>
                      <a:cubicBezTo>
                        <a:pt x="13314" y="56020"/>
                        <a:pt x="8604" y="43345"/>
                        <a:pt x="3527" y="30875"/>
                      </a:cubicBezTo>
                      <a:cubicBezTo>
                        <a:pt x="-855" y="20145"/>
                        <a:pt x="4306" y="7910"/>
                        <a:pt x="15015" y="3539"/>
                      </a:cubicBezTo>
                      <a:cubicBezTo>
                        <a:pt x="25703" y="-864"/>
                        <a:pt x="37968" y="4296"/>
                        <a:pt x="42351" y="15026"/>
                      </a:cubicBezTo>
                      <a:cubicBezTo>
                        <a:pt x="47797" y="28356"/>
                        <a:pt x="52834" y="42014"/>
                        <a:pt x="57379" y="55629"/>
                      </a:cubicBezTo>
                      <a:cubicBezTo>
                        <a:pt x="61025" y="66606"/>
                        <a:pt x="55086" y="78481"/>
                        <a:pt x="44091" y="82145"/>
                      </a:cubicBezTo>
                      <a:cubicBezTo>
                        <a:pt x="41900" y="82863"/>
                        <a:pt x="39667" y="83212"/>
                        <a:pt x="37476" y="83212"/>
                      </a:cubicBezTo>
                      <a:close/>
                    </a:path>
                  </a:pathLst>
                </a:custGeom>
                <a:grpFill/>
                <a:ln w="9525" cap="flat">
                  <a:noFill/>
                  <a:prstDash val="solid"/>
                  <a:miter/>
                </a:ln>
              </p:spPr>
              <p:txBody>
                <a:bodyPr rtlCol="1" anchor="ctr"/>
                <a:lstStyle/>
                <a:p>
                  <a:endParaRPr lang="he-IL" sz="800"/>
                </a:p>
              </p:txBody>
            </p:sp>
            <p:sp>
              <p:nvSpPr>
                <p:cNvPr id="192" name="צורה חופשית: צורה 191">
                  <a:extLst>
                    <a:ext uri="{FF2B5EF4-FFF2-40B4-BE49-F238E27FC236}">
                      <a16:creationId xmlns:a16="http://schemas.microsoft.com/office/drawing/2014/main" id="{459B32D0-396D-4875-B353-2998DCAA2D5D}"/>
                    </a:ext>
                  </a:extLst>
                </p:cNvPr>
                <p:cNvSpPr/>
                <p:nvPr/>
              </p:nvSpPr>
              <p:spPr>
                <a:xfrm>
                  <a:off x="-466060" y="2942334"/>
                  <a:ext cx="68144" cy="81248"/>
                </a:xfrm>
                <a:custGeom>
                  <a:avLst/>
                  <a:gdLst>
                    <a:gd name="connsiteX0" fmla="*/ 45374 w 68143"/>
                    <a:gd name="connsiteY0" fmla="*/ 79320 h 81248"/>
                    <a:gd name="connsiteX1" fmla="*/ 27295 w 68143"/>
                    <a:gd name="connsiteY1" fmla="*/ 68999 h 81248"/>
                    <a:gd name="connsiteX2" fmla="*/ 5591 w 68143"/>
                    <a:gd name="connsiteY2" fmla="*/ 34722 h 81248"/>
                    <a:gd name="connsiteX3" fmla="*/ 11160 w 68143"/>
                    <a:gd name="connsiteY3" fmla="*/ 5596 h 81248"/>
                    <a:gd name="connsiteX4" fmla="*/ 40276 w 68143"/>
                    <a:gd name="connsiteY4" fmla="*/ 11155 h 81248"/>
                    <a:gd name="connsiteX5" fmla="*/ 63414 w 68143"/>
                    <a:gd name="connsiteY5" fmla="*/ 47704 h 81248"/>
                    <a:gd name="connsiteX6" fmla="*/ 56002 w 68143"/>
                    <a:gd name="connsiteY6" fmla="*/ 76411 h 81248"/>
                    <a:gd name="connsiteX7" fmla="*/ 45374 w 68143"/>
                    <a:gd name="connsiteY7" fmla="*/ 79320 h 8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43" h="81248">
                      <a:moveTo>
                        <a:pt x="45374" y="79320"/>
                      </a:moveTo>
                      <a:cubicBezTo>
                        <a:pt x="38187" y="79320"/>
                        <a:pt x="31205" y="75635"/>
                        <a:pt x="27295" y="68999"/>
                      </a:cubicBezTo>
                      <a:cubicBezTo>
                        <a:pt x="20415" y="57338"/>
                        <a:pt x="13186" y="45901"/>
                        <a:pt x="5591" y="34722"/>
                      </a:cubicBezTo>
                      <a:cubicBezTo>
                        <a:pt x="-919" y="25140"/>
                        <a:pt x="1578" y="12096"/>
                        <a:pt x="11160" y="5596"/>
                      </a:cubicBezTo>
                      <a:cubicBezTo>
                        <a:pt x="20742" y="-925"/>
                        <a:pt x="33766" y="1584"/>
                        <a:pt x="40276" y="11155"/>
                      </a:cubicBezTo>
                      <a:cubicBezTo>
                        <a:pt x="48364" y="23072"/>
                        <a:pt x="56083" y="35265"/>
                        <a:pt x="63414" y="47704"/>
                      </a:cubicBezTo>
                      <a:cubicBezTo>
                        <a:pt x="69290" y="57676"/>
                        <a:pt x="65974" y="70534"/>
                        <a:pt x="56002" y="76411"/>
                      </a:cubicBezTo>
                      <a:cubicBezTo>
                        <a:pt x="52663" y="78387"/>
                        <a:pt x="48999" y="79320"/>
                        <a:pt x="45374" y="79320"/>
                      </a:cubicBezTo>
                      <a:close/>
                    </a:path>
                  </a:pathLst>
                </a:custGeom>
                <a:grpFill/>
                <a:ln w="9525" cap="flat">
                  <a:noFill/>
                  <a:prstDash val="solid"/>
                  <a:miter/>
                </a:ln>
              </p:spPr>
              <p:txBody>
                <a:bodyPr rtlCol="1" anchor="ctr"/>
                <a:lstStyle/>
                <a:p>
                  <a:endParaRPr lang="he-IL" sz="800"/>
                </a:p>
              </p:txBody>
            </p:sp>
          </p:grpSp>
          <p:grpSp>
            <p:nvGrpSpPr>
              <p:cNvPr id="162" name="קבוצה 161">
                <a:extLst>
                  <a:ext uri="{FF2B5EF4-FFF2-40B4-BE49-F238E27FC236}">
                    <a16:creationId xmlns:a16="http://schemas.microsoft.com/office/drawing/2014/main" id="{38E43406-AE05-4D11-BEC3-036B5FD34412}"/>
                  </a:ext>
                </a:extLst>
              </p:cNvPr>
              <p:cNvGrpSpPr/>
              <p:nvPr/>
            </p:nvGrpSpPr>
            <p:grpSpPr>
              <a:xfrm rot="3865185">
                <a:off x="-718037" y="3496584"/>
                <a:ext cx="156172" cy="604802"/>
                <a:chOff x="-466060" y="2942334"/>
                <a:chExt cx="156172" cy="604802"/>
              </a:xfrm>
              <a:grpFill/>
            </p:grpSpPr>
            <p:sp>
              <p:nvSpPr>
                <p:cNvPr id="183" name="צורה חופשית: צורה 182">
                  <a:extLst>
                    <a:ext uri="{FF2B5EF4-FFF2-40B4-BE49-F238E27FC236}">
                      <a16:creationId xmlns:a16="http://schemas.microsoft.com/office/drawing/2014/main" id="{43221C38-E4CB-477C-9402-A7686069C656}"/>
                    </a:ext>
                  </a:extLst>
                </p:cNvPr>
                <p:cNvSpPr/>
                <p:nvPr/>
              </p:nvSpPr>
              <p:spPr>
                <a:xfrm>
                  <a:off x="-384261" y="3463267"/>
                  <a:ext cx="55039" cy="83869"/>
                </a:xfrm>
                <a:custGeom>
                  <a:avLst/>
                  <a:gdLst>
                    <a:gd name="connsiteX0" fmla="*/ 22936 w 55039"/>
                    <a:gd name="connsiteY0" fmla="*/ 84257 h 83869"/>
                    <a:gd name="connsiteX1" fmla="*/ 16609 w 55039"/>
                    <a:gd name="connsiteY1" fmla="*/ 83274 h 83869"/>
                    <a:gd name="connsiteX2" fmla="*/ 2952 w 55039"/>
                    <a:gd name="connsiteY2" fmla="*/ 56963 h 83869"/>
                    <a:gd name="connsiteX3" fmla="*/ 13928 w 55039"/>
                    <a:gd name="connsiteY3" fmla="*/ 17935 h 83869"/>
                    <a:gd name="connsiteX4" fmla="*/ 39298 w 55039"/>
                    <a:gd name="connsiteY4" fmla="*/ 2598 h 83869"/>
                    <a:gd name="connsiteX5" fmla="*/ 54636 w 55039"/>
                    <a:gd name="connsiteY5" fmla="*/ 27968 h 83869"/>
                    <a:gd name="connsiteX6" fmla="*/ 42923 w 55039"/>
                    <a:gd name="connsiteY6" fmla="*/ 69617 h 83869"/>
                    <a:gd name="connsiteX7" fmla="*/ 22936 w 55039"/>
                    <a:gd name="connsiteY7" fmla="*/ 84257 h 8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39" h="83869">
                      <a:moveTo>
                        <a:pt x="22936" y="84257"/>
                      </a:moveTo>
                      <a:cubicBezTo>
                        <a:pt x="20847" y="84257"/>
                        <a:pt x="18719" y="83951"/>
                        <a:pt x="16609" y="83274"/>
                      </a:cubicBezTo>
                      <a:cubicBezTo>
                        <a:pt x="5573" y="79794"/>
                        <a:pt x="-550" y="68000"/>
                        <a:pt x="2952" y="56963"/>
                      </a:cubicBezTo>
                      <a:cubicBezTo>
                        <a:pt x="7006" y="44126"/>
                        <a:pt x="10670" y="31103"/>
                        <a:pt x="13928" y="17935"/>
                      </a:cubicBezTo>
                      <a:cubicBezTo>
                        <a:pt x="16693" y="6694"/>
                        <a:pt x="28118" y="-228"/>
                        <a:pt x="39298" y="2598"/>
                      </a:cubicBezTo>
                      <a:cubicBezTo>
                        <a:pt x="50539" y="5363"/>
                        <a:pt x="57419" y="16727"/>
                        <a:pt x="54636" y="27968"/>
                      </a:cubicBezTo>
                      <a:cubicBezTo>
                        <a:pt x="51176" y="42034"/>
                        <a:pt x="47263" y="55917"/>
                        <a:pt x="42923" y="69617"/>
                      </a:cubicBezTo>
                      <a:cubicBezTo>
                        <a:pt x="40093" y="78546"/>
                        <a:pt x="31842" y="84257"/>
                        <a:pt x="22936" y="84257"/>
                      </a:cubicBezTo>
                      <a:close/>
                    </a:path>
                  </a:pathLst>
                </a:custGeom>
                <a:grpFill/>
                <a:ln w="9525" cap="flat">
                  <a:noFill/>
                  <a:prstDash val="solid"/>
                  <a:miter/>
                </a:ln>
              </p:spPr>
              <p:txBody>
                <a:bodyPr rtlCol="1" anchor="ctr"/>
                <a:lstStyle/>
                <a:p>
                  <a:endParaRPr lang="he-IL" sz="800"/>
                </a:p>
              </p:txBody>
            </p:sp>
            <p:sp>
              <p:nvSpPr>
                <p:cNvPr id="184" name="צורה חופשית: צורה 183">
                  <a:extLst>
                    <a:ext uri="{FF2B5EF4-FFF2-40B4-BE49-F238E27FC236}">
                      <a16:creationId xmlns:a16="http://schemas.microsoft.com/office/drawing/2014/main" id="{2499896B-1628-4B21-8DB0-0E5285743851}"/>
                    </a:ext>
                  </a:extLst>
                </p:cNvPr>
                <p:cNvSpPr/>
                <p:nvPr/>
              </p:nvSpPr>
              <p:spPr>
                <a:xfrm>
                  <a:off x="-357064" y="3328543"/>
                  <a:ext cx="47176" cy="86490"/>
                </a:xfrm>
                <a:custGeom>
                  <a:avLst/>
                  <a:gdLst>
                    <a:gd name="connsiteX0" fmla="*/ 22949 w 47176"/>
                    <a:gd name="connsiteY0" fmla="*/ 85745 h 86489"/>
                    <a:gd name="connsiteX1" fmla="*/ 20941 w 47176"/>
                    <a:gd name="connsiteY1" fmla="*/ 85642 h 86489"/>
                    <a:gd name="connsiteX2" fmla="*/ 2063 w 47176"/>
                    <a:gd name="connsiteY2" fmla="*/ 62791 h 86489"/>
                    <a:gd name="connsiteX3" fmla="*/ 4642 w 47176"/>
                    <a:gd name="connsiteY3" fmla="*/ 22290 h 86489"/>
                    <a:gd name="connsiteX4" fmla="*/ 26264 w 47176"/>
                    <a:gd name="connsiteY4" fmla="*/ 2020 h 86489"/>
                    <a:gd name="connsiteX5" fmla="*/ 46534 w 47176"/>
                    <a:gd name="connsiteY5" fmla="*/ 23642 h 86489"/>
                    <a:gd name="connsiteX6" fmla="*/ 43790 w 47176"/>
                    <a:gd name="connsiteY6" fmla="*/ 66764 h 86489"/>
                    <a:gd name="connsiteX7" fmla="*/ 22949 w 47176"/>
                    <a:gd name="connsiteY7" fmla="*/ 85745 h 8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76" h="86489">
                      <a:moveTo>
                        <a:pt x="22949" y="85745"/>
                      </a:moveTo>
                      <a:cubicBezTo>
                        <a:pt x="22294" y="85745"/>
                        <a:pt x="21618" y="85724"/>
                        <a:pt x="20941" y="85642"/>
                      </a:cubicBezTo>
                      <a:cubicBezTo>
                        <a:pt x="9415" y="84557"/>
                        <a:pt x="957" y="74320"/>
                        <a:pt x="2063" y="62791"/>
                      </a:cubicBezTo>
                      <a:cubicBezTo>
                        <a:pt x="3331" y="49419"/>
                        <a:pt x="4194" y="35926"/>
                        <a:pt x="4642" y="22290"/>
                      </a:cubicBezTo>
                      <a:cubicBezTo>
                        <a:pt x="4990" y="10721"/>
                        <a:pt x="14963" y="1158"/>
                        <a:pt x="26264" y="2020"/>
                      </a:cubicBezTo>
                      <a:cubicBezTo>
                        <a:pt x="37833" y="2389"/>
                        <a:pt x="46925" y="12074"/>
                        <a:pt x="46534" y="23642"/>
                      </a:cubicBezTo>
                      <a:cubicBezTo>
                        <a:pt x="46084" y="38139"/>
                        <a:pt x="45143" y="52533"/>
                        <a:pt x="43790" y="66764"/>
                      </a:cubicBezTo>
                      <a:cubicBezTo>
                        <a:pt x="42771" y="77617"/>
                        <a:pt x="33640" y="85745"/>
                        <a:pt x="22949" y="85745"/>
                      </a:cubicBezTo>
                      <a:close/>
                    </a:path>
                  </a:pathLst>
                </a:custGeom>
                <a:grpFill/>
                <a:ln w="9525" cap="flat">
                  <a:noFill/>
                  <a:prstDash val="solid"/>
                  <a:miter/>
                </a:ln>
              </p:spPr>
              <p:txBody>
                <a:bodyPr rtlCol="1" anchor="ctr"/>
                <a:lstStyle/>
                <a:p>
                  <a:endParaRPr lang="he-IL" sz="800"/>
                </a:p>
              </p:txBody>
            </p:sp>
            <p:sp>
              <p:nvSpPr>
                <p:cNvPr id="185" name="צורה חופשית: צורה 184">
                  <a:extLst>
                    <a:ext uri="{FF2B5EF4-FFF2-40B4-BE49-F238E27FC236}">
                      <a16:creationId xmlns:a16="http://schemas.microsoft.com/office/drawing/2014/main" id="{69EBDF0F-6497-49CD-8DAE-67B0BE84F0FF}"/>
                    </a:ext>
                  </a:extLst>
                </p:cNvPr>
                <p:cNvSpPr/>
                <p:nvPr/>
              </p:nvSpPr>
              <p:spPr>
                <a:xfrm>
                  <a:off x="-364069" y="3192899"/>
                  <a:ext cx="49797" cy="86490"/>
                </a:xfrm>
                <a:custGeom>
                  <a:avLst/>
                  <a:gdLst>
                    <a:gd name="connsiteX0" fmla="*/ 28890 w 49797"/>
                    <a:gd name="connsiteY0" fmla="*/ 85389 h 86489"/>
                    <a:gd name="connsiteX1" fmla="*/ 8067 w 49797"/>
                    <a:gd name="connsiteY1" fmla="*/ 66715 h 86489"/>
                    <a:gd name="connsiteX2" fmla="*/ 2293 w 49797"/>
                    <a:gd name="connsiteY2" fmla="*/ 26623 h 86489"/>
                    <a:gd name="connsiteX3" fmla="*/ 19247 w 49797"/>
                    <a:gd name="connsiteY3" fmla="*/ 2298 h 86489"/>
                    <a:gd name="connsiteX4" fmla="*/ 43572 w 49797"/>
                    <a:gd name="connsiteY4" fmla="*/ 19253 h 86489"/>
                    <a:gd name="connsiteX5" fmla="*/ 49755 w 49797"/>
                    <a:gd name="connsiteY5" fmla="*/ 62128 h 86489"/>
                    <a:gd name="connsiteX6" fmla="*/ 31204 w 49797"/>
                    <a:gd name="connsiteY6" fmla="*/ 85266 h 86489"/>
                    <a:gd name="connsiteX7" fmla="*/ 28890 w 49797"/>
                    <a:gd name="connsiteY7" fmla="*/ 85389 h 8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97" h="86489">
                      <a:moveTo>
                        <a:pt x="28890" y="85389"/>
                      </a:moveTo>
                      <a:cubicBezTo>
                        <a:pt x="18325" y="85389"/>
                        <a:pt x="9254" y="77445"/>
                        <a:pt x="8067" y="66715"/>
                      </a:cubicBezTo>
                      <a:cubicBezTo>
                        <a:pt x="6612" y="53466"/>
                        <a:pt x="4667" y="39974"/>
                        <a:pt x="2293" y="26623"/>
                      </a:cubicBezTo>
                      <a:cubicBezTo>
                        <a:pt x="267" y="15217"/>
                        <a:pt x="7862" y="4324"/>
                        <a:pt x="19247" y="2298"/>
                      </a:cubicBezTo>
                      <a:cubicBezTo>
                        <a:pt x="30879" y="251"/>
                        <a:pt x="41567" y="7868"/>
                        <a:pt x="43572" y="19253"/>
                      </a:cubicBezTo>
                      <a:cubicBezTo>
                        <a:pt x="46112" y="33545"/>
                        <a:pt x="48201" y="47960"/>
                        <a:pt x="49755" y="62128"/>
                      </a:cubicBezTo>
                      <a:cubicBezTo>
                        <a:pt x="51023" y="73637"/>
                        <a:pt x="42710" y="83997"/>
                        <a:pt x="31204" y="85266"/>
                      </a:cubicBezTo>
                      <a:cubicBezTo>
                        <a:pt x="30426" y="85347"/>
                        <a:pt x="29647" y="85389"/>
                        <a:pt x="28890" y="85389"/>
                      </a:cubicBezTo>
                      <a:close/>
                    </a:path>
                  </a:pathLst>
                </a:custGeom>
                <a:grpFill/>
                <a:ln w="9525" cap="flat">
                  <a:noFill/>
                  <a:prstDash val="solid"/>
                  <a:miter/>
                </a:ln>
              </p:spPr>
              <p:txBody>
                <a:bodyPr rtlCol="1" anchor="ctr"/>
                <a:lstStyle/>
                <a:p>
                  <a:endParaRPr lang="he-IL" sz="800"/>
                </a:p>
              </p:txBody>
            </p:sp>
            <p:sp>
              <p:nvSpPr>
                <p:cNvPr id="186" name="צורה חופשית: צורה 185">
                  <a:extLst>
                    <a:ext uri="{FF2B5EF4-FFF2-40B4-BE49-F238E27FC236}">
                      <a16:creationId xmlns:a16="http://schemas.microsoft.com/office/drawing/2014/main" id="{42DEEA53-C404-4317-BC44-CCF1B4F43D42}"/>
                    </a:ext>
                  </a:extLst>
                </p:cNvPr>
                <p:cNvSpPr/>
                <p:nvPr/>
              </p:nvSpPr>
              <p:spPr>
                <a:xfrm>
                  <a:off x="-401812" y="3062228"/>
                  <a:ext cx="60281" cy="83869"/>
                </a:xfrm>
                <a:custGeom>
                  <a:avLst/>
                  <a:gdLst>
                    <a:gd name="connsiteX0" fmla="*/ 37476 w 60280"/>
                    <a:gd name="connsiteY0" fmla="*/ 83212 h 83869"/>
                    <a:gd name="connsiteX1" fmla="*/ 17573 w 60280"/>
                    <a:gd name="connsiteY1" fmla="*/ 68857 h 83869"/>
                    <a:gd name="connsiteX2" fmla="*/ 3527 w 60280"/>
                    <a:gd name="connsiteY2" fmla="*/ 30875 h 83869"/>
                    <a:gd name="connsiteX3" fmla="*/ 15015 w 60280"/>
                    <a:gd name="connsiteY3" fmla="*/ 3539 h 83869"/>
                    <a:gd name="connsiteX4" fmla="*/ 42351 w 60280"/>
                    <a:gd name="connsiteY4" fmla="*/ 15026 h 83869"/>
                    <a:gd name="connsiteX5" fmla="*/ 57379 w 60280"/>
                    <a:gd name="connsiteY5" fmla="*/ 55629 h 83869"/>
                    <a:gd name="connsiteX6" fmla="*/ 44091 w 60280"/>
                    <a:gd name="connsiteY6" fmla="*/ 82145 h 83869"/>
                    <a:gd name="connsiteX7" fmla="*/ 37476 w 60280"/>
                    <a:gd name="connsiteY7" fmla="*/ 83212 h 8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80" h="83869">
                      <a:moveTo>
                        <a:pt x="37476" y="83212"/>
                      </a:moveTo>
                      <a:cubicBezTo>
                        <a:pt x="28691" y="83212"/>
                        <a:pt x="20500" y="77663"/>
                        <a:pt x="17573" y="68857"/>
                      </a:cubicBezTo>
                      <a:cubicBezTo>
                        <a:pt x="13314" y="56020"/>
                        <a:pt x="8604" y="43345"/>
                        <a:pt x="3527" y="30875"/>
                      </a:cubicBezTo>
                      <a:cubicBezTo>
                        <a:pt x="-855" y="20145"/>
                        <a:pt x="4306" y="7910"/>
                        <a:pt x="15015" y="3539"/>
                      </a:cubicBezTo>
                      <a:cubicBezTo>
                        <a:pt x="25703" y="-864"/>
                        <a:pt x="37968" y="4296"/>
                        <a:pt x="42351" y="15026"/>
                      </a:cubicBezTo>
                      <a:cubicBezTo>
                        <a:pt x="47797" y="28356"/>
                        <a:pt x="52834" y="42014"/>
                        <a:pt x="57379" y="55629"/>
                      </a:cubicBezTo>
                      <a:cubicBezTo>
                        <a:pt x="61025" y="66606"/>
                        <a:pt x="55086" y="78481"/>
                        <a:pt x="44091" y="82145"/>
                      </a:cubicBezTo>
                      <a:cubicBezTo>
                        <a:pt x="41900" y="82863"/>
                        <a:pt x="39667" y="83212"/>
                        <a:pt x="37476" y="83212"/>
                      </a:cubicBezTo>
                      <a:close/>
                    </a:path>
                  </a:pathLst>
                </a:custGeom>
                <a:grpFill/>
                <a:ln w="9525" cap="flat">
                  <a:noFill/>
                  <a:prstDash val="solid"/>
                  <a:miter/>
                </a:ln>
              </p:spPr>
              <p:txBody>
                <a:bodyPr rtlCol="1" anchor="ctr"/>
                <a:lstStyle/>
                <a:p>
                  <a:endParaRPr lang="he-IL" sz="800"/>
                </a:p>
              </p:txBody>
            </p:sp>
            <p:sp>
              <p:nvSpPr>
                <p:cNvPr id="187" name="צורה חופשית: צורה 186">
                  <a:extLst>
                    <a:ext uri="{FF2B5EF4-FFF2-40B4-BE49-F238E27FC236}">
                      <a16:creationId xmlns:a16="http://schemas.microsoft.com/office/drawing/2014/main" id="{70E538A3-106D-4FAA-ABB5-8A080D5A2B67}"/>
                    </a:ext>
                  </a:extLst>
                </p:cNvPr>
                <p:cNvSpPr/>
                <p:nvPr/>
              </p:nvSpPr>
              <p:spPr>
                <a:xfrm>
                  <a:off x="-466060" y="2942334"/>
                  <a:ext cx="68144" cy="81248"/>
                </a:xfrm>
                <a:custGeom>
                  <a:avLst/>
                  <a:gdLst>
                    <a:gd name="connsiteX0" fmla="*/ 45374 w 68143"/>
                    <a:gd name="connsiteY0" fmla="*/ 79320 h 81248"/>
                    <a:gd name="connsiteX1" fmla="*/ 27295 w 68143"/>
                    <a:gd name="connsiteY1" fmla="*/ 68999 h 81248"/>
                    <a:gd name="connsiteX2" fmla="*/ 5591 w 68143"/>
                    <a:gd name="connsiteY2" fmla="*/ 34722 h 81248"/>
                    <a:gd name="connsiteX3" fmla="*/ 11160 w 68143"/>
                    <a:gd name="connsiteY3" fmla="*/ 5596 h 81248"/>
                    <a:gd name="connsiteX4" fmla="*/ 40276 w 68143"/>
                    <a:gd name="connsiteY4" fmla="*/ 11155 h 81248"/>
                    <a:gd name="connsiteX5" fmla="*/ 63414 w 68143"/>
                    <a:gd name="connsiteY5" fmla="*/ 47704 h 81248"/>
                    <a:gd name="connsiteX6" fmla="*/ 56002 w 68143"/>
                    <a:gd name="connsiteY6" fmla="*/ 76411 h 81248"/>
                    <a:gd name="connsiteX7" fmla="*/ 45374 w 68143"/>
                    <a:gd name="connsiteY7" fmla="*/ 79320 h 8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43" h="81248">
                      <a:moveTo>
                        <a:pt x="45374" y="79320"/>
                      </a:moveTo>
                      <a:cubicBezTo>
                        <a:pt x="38187" y="79320"/>
                        <a:pt x="31205" y="75635"/>
                        <a:pt x="27295" y="68999"/>
                      </a:cubicBezTo>
                      <a:cubicBezTo>
                        <a:pt x="20415" y="57338"/>
                        <a:pt x="13186" y="45901"/>
                        <a:pt x="5591" y="34722"/>
                      </a:cubicBezTo>
                      <a:cubicBezTo>
                        <a:pt x="-919" y="25140"/>
                        <a:pt x="1578" y="12096"/>
                        <a:pt x="11160" y="5596"/>
                      </a:cubicBezTo>
                      <a:cubicBezTo>
                        <a:pt x="20742" y="-925"/>
                        <a:pt x="33766" y="1584"/>
                        <a:pt x="40276" y="11155"/>
                      </a:cubicBezTo>
                      <a:cubicBezTo>
                        <a:pt x="48364" y="23072"/>
                        <a:pt x="56083" y="35265"/>
                        <a:pt x="63414" y="47704"/>
                      </a:cubicBezTo>
                      <a:cubicBezTo>
                        <a:pt x="69290" y="57676"/>
                        <a:pt x="65974" y="70534"/>
                        <a:pt x="56002" y="76411"/>
                      </a:cubicBezTo>
                      <a:cubicBezTo>
                        <a:pt x="52663" y="78387"/>
                        <a:pt x="48999" y="79320"/>
                        <a:pt x="45374" y="79320"/>
                      </a:cubicBezTo>
                      <a:close/>
                    </a:path>
                  </a:pathLst>
                </a:custGeom>
                <a:grpFill/>
                <a:ln w="9525" cap="flat">
                  <a:noFill/>
                  <a:prstDash val="solid"/>
                  <a:miter/>
                </a:ln>
              </p:spPr>
              <p:txBody>
                <a:bodyPr rtlCol="1" anchor="ctr"/>
                <a:lstStyle/>
                <a:p>
                  <a:endParaRPr lang="he-IL" sz="800"/>
                </a:p>
              </p:txBody>
            </p:sp>
          </p:grpSp>
          <p:sp>
            <p:nvSpPr>
              <p:cNvPr id="163" name="צורה חופשית: צורה 162">
                <a:extLst>
                  <a:ext uri="{FF2B5EF4-FFF2-40B4-BE49-F238E27FC236}">
                    <a16:creationId xmlns:a16="http://schemas.microsoft.com/office/drawing/2014/main" id="{DA02E735-349D-4B89-A7FA-6DA80AAF9037}"/>
                  </a:ext>
                </a:extLst>
              </p:cNvPr>
              <p:cNvSpPr/>
              <p:nvPr/>
            </p:nvSpPr>
            <p:spPr>
              <a:xfrm rot="20959712">
                <a:off x="-1029082" y="3930130"/>
                <a:ext cx="86490" cy="52418"/>
              </a:xfrm>
              <a:custGeom>
                <a:avLst/>
                <a:gdLst>
                  <a:gd name="connsiteX0" fmla="*/ 64280 w 86489"/>
                  <a:gd name="connsiteY0" fmla="*/ 50998 h 52418"/>
                  <a:gd name="connsiteX1" fmla="*/ 61392 w 86489"/>
                  <a:gd name="connsiteY1" fmla="*/ 50794 h 52418"/>
                  <a:gd name="connsiteX2" fmla="*/ 18700 w 86489"/>
                  <a:gd name="connsiteY2" fmla="*/ 43463 h 52418"/>
                  <a:gd name="connsiteX3" fmla="*/ 2400 w 86489"/>
                  <a:gd name="connsiteY3" fmla="*/ 18688 h 52418"/>
                  <a:gd name="connsiteX4" fmla="*/ 27176 w 86489"/>
                  <a:gd name="connsiteY4" fmla="*/ 2388 h 52418"/>
                  <a:gd name="connsiteX5" fmla="*/ 67124 w 86489"/>
                  <a:gd name="connsiteY5" fmla="*/ 9268 h 52418"/>
                  <a:gd name="connsiteX6" fmla="*/ 85019 w 86489"/>
                  <a:gd name="connsiteY6" fmla="*/ 32898 h 52418"/>
                  <a:gd name="connsiteX7" fmla="*/ 64280 w 86489"/>
                  <a:gd name="connsiteY7" fmla="*/ 50998 h 5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89" h="52418">
                    <a:moveTo>
                      <a:pt x="64280" y="50998"/>
                    </a:moveTo>
                    <a:cubicBezTo>
                      <a:pt x="63339" y="50998"/>
                      <a:pt x="62356" y="50938"/>
                      <a:pt x="61392" y="50794"/>
                    </a:cubicBezTo>
                    <a:cubicBezTo>
                      <a:pt x="47160" y="48828"/>
                      <a:pt x="32787" y="46370"/>
                      <a:pt x="18700" y="43463"/>
                    </a:cubicBezTo>
                    <a:cubicBezTo>
                      <a:pt x="7356" y="41128"/>
                      <a:pt x="68" y="30031"/>
                      <a:pt x="2400" y="18688"/>
                    </a:cubicBezTo>
                    <a:cubicBezTo>
                      <a:pt x="4736" y="7365"/>
                      <a:pt x="15670" y="95"/>
                      <a:pt x="27176" y="2388"/>
                    </a:cubicBezTo>
                    <a:cubicBezTo>
                      <a:pt x="40341" y="5111"/>
                      <a:pt x="53670" y="7405"/>
                      <a:pt x="67124" y="9268"/>
                    </a:cubicBezTo>
                    <a:cubicBezTo>
                      <a:pt x="78590" y="10846"/>
                      <a:pt x="86618" y="21432"/>
                      <a:pt x="85019" y="32898"/>
                    </a:cubicBezTo>
                    <a:cubicBezTo>
                      <a:pt x="83567" y="43403"/>
                      <a:pt x="74598" y="50998"/>
                      <a:pt x="64280" y="50998"/>
                    </a:cubicBezTo>
                    <a:close/>
                  </a:path>
                </a:pathLst>
              </a:custGeom>
              <a:grpFill/>
              <a:ln w="9525" cap="flat">
                <a:noFill/>
                <a:prstDash val="solid"/>
                <a:miter/>
              </a:ln>
            </p:spPr>
            <p:txBody>
              <a:bodyPr rtlCol="1" anchor="ctr"/>
              <a:lstStyle/>
              <a:p>
                <a:endParaRPr lang="he-IL" sz="800"/>
              </a:p>
            </p:txBody>
          </p:sp>
        </p:grpSp>
        <p:sp>
          <p:nvSpPr>
            <p:cNvPr id="152" name="TextBox 151">
              <a:extLst>
                <a:ext uri="{FF2B5EF4-FFF2-40B4-BE49-F238E27FC236}">
                  <a16:creationId xmlns:a16="http://schemas.microsoft.com/office/drawing/2014/main" id="{28FA9D47-362F-43FD-8824-62F54F077D3C}"/>
                </a:ext>
              </a:extLst>
            </p:cNvPr>
            <p:cNvSpPr txBox="1"/>
            <p:nvPr/>
          </p:nvSpPr>
          <p:spPr>
            <a:xfrm>
              <a:off x="-1790423" y="2954152"/>
              <a:ext cx="1619682" cy="748828"/>
            </a:xfrm>
            <a:prstGeom prst="rect">
              <a:avLst/>
            </a:prstGeom>
            <a:noFill/>
          </p:spPr>
          <p:txBody>
            <a:bodyPr wrap="square" rtlCol="1">
              <a:spAutoFit/>
            </a:bodyPr>
            <a:lstStyle/>
            <a:p>
              <a:pPr algn="ctr"/>
              <a:r>
                <a:rPr lang="he-IL" sz="1100" dirty="0">
                  <a:ln w="6350">
                    <a:solidFill>
                      <a:schemeClr val="bg1"/>
                    </a:solidFill>
                  </a:ln>
                  <a:solidFill>
                    <a:schemeClr val="bg1"/>
                  </a:solidFill>
                </a:rPr>
                <a:t>7 / 24</a:t>
              </a:r>
            </a:p>
          </p:txBody>
        </p:sp>
      </p:grpSp>
      <p:sp>
        <p:nvSpPr>
          <p:cNvPr id="193" name="מלבן 192">
            <a:hlinkClick r:id="rId6" action="ppaction://hlinksldjump"/>
            <a:extLst>
              <a:ext uri="{FF2B5EF4-FFF2-40B4-BE49-F238E27FC236}">
                <a16:creationId xmlns:a16="http://schemas.microsoft.com/office/drawing/2014/main" id="{10C8B990-7428-4BCC-98BC-5E1513752548}"/>
              </a:ext>
            </a:extLst>
          </p:cNvPr>
          <p:cNvSpPr/>
          <p:nvPr/>
        </p:nvSpPr>
        <p:spPr>
          <a:xfrm>
            <a:off x="5385652" y="2549242"/>
            <a:ext cx="1476000" cy="355208"/>
          </a:xfrm>
          <a:prstGeom prst="rect">
            <a:avLst/>
          </a:prstGeom>
          <a:solidFill>
            <a:schemeClr val="accent2">
              <a:lumMod val="20000"/>
              <a:lumOff val="80000"/>
              <a:alpha val="30000"/>
            </a:schemeClr>
          </a:solidFill>
          <a:ln w="317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500" dirty="0">
                <a:solidFill>
                  <a:srgbClr val="E74361"/>
                </a:solidFill>
                <a:latin typeface="Arial Unicode MS" panose="020B0604020202020204" pitchFamily="34" charset="-128"/>
                <a:ea typeface="Arial Unicode MS" panose="020B0604020202020204" pitchFamily="34" charset="-128"/>
                <a:cs typeface="Arial Unicode MS" panose="020B0604020202020204" pitchFamily="34" charset="-128"/>
              </a:rPr>
              <a:t>מי אנחנו</a:t>
            </a:r>
          </a:p>
        </p:txBody>
      </p:sp>
      <p:sp>
        <p:nvSpPr>
          <p:cNvPr id="194" name="מלבן 193">
            <a:hlinkClick r:id="rId7" action="ppaction://hlinksldjump"/>
            <a:extLst>
              <a:ext uri="{FF2B5EF4-FFF2-40B4-BE49-F238E27FC236}">
                <a16:creationId xmlns:a16="http://schemas.microsoft.com/office/drawing/2014/main" id="{1D423A89-6CEE-49AA-B1DE-DE6D9D7886C5}"/>
              </a:ext>
            </a:extLst>
          </p:cNvPr>
          <p:cNvSpPr/>
          <p:nvPr/>
        </p:nvSpPr>
        <p:spPr>
          <a:xfrm>
            <a:off x="5385652" y="2945199"/>
            <a:ext cx="1476000" cy="355208"/>
          </a:xfrm>
          <a:prstGeom prst="rect">
            <a:avLst/>
          </a:prstGeom>
          <a:solidFill>
            <a:schemeClr val="accent2">
              <a:lumMod val="20000"/>
              <a:lumOff val="80000"/>
              <a:alpha val="30000"/>
            </a:schemeClr>
          </a:solidFill>
          <a:ln w="317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500" dirty="0">
                <a:solidFill>
                  <a:srgbClr val="E74361"/>
                </a:solidFill>
                <a:latin typeface="Arial Unicode MS" panose="020B0604020202020204" pitchFamily="34" charset="-128"/>
                <a:ea typeface="Arial Unicode MS" panose="020B0604020202020204" pitchFamily="34" charset="-128"/>
                <a:cs typeface="Arial Unicode MS" panose="020B0604020202020204" pitchFamily="34" charset="-128"/>
              </a:rPr>
              <a:t>ערכים וחזון</a:t>
            </a:r>
          </a:p>
        </p:txBody>
      </p:sp>
      <p:sp>
        <p:nvSpPr>
          <p:cNvPr id="195" name="מלבן 194">
            <a:hlinkClick r:id="rId8" action="ppaction://hlinksldjump"/>
            <a:extLst>
              <a:ext uri="{FF2B5EF4-FFF2-40B4-BE49-F238E27FC236}">
                <a16:creationId xmlns:a16="http://schemas.microsoft.com/office/drawing/2014/main" id="{37AA123C-F6E0-47EF-864F-52E153DE6F38}"/>
              </a:ext>
            </a:extLst>
          </p:cNvPr>
          <p:cNvSpPr/>
          <p:nvPr/>
        </p:nvSpPr>
        <p:spPr>
          <a:xfrm>
            <a:off x="5385652" y="3344601"/>
            <a:ext cx="1476000" cy="648000"/>
          </a:xfrm>
          <a:prstGeom prst="rect">
            <a:avLst/>
          </a:prstGeom>
          <a:solidFill>
            <a:schemeClr val="accent2">
              <a:lumMod val="20000"/>
              <a:lumOff val="80000"/>
              <a:alpha val="30000"/>
            </a:schemeClr>
          </a:solidFill>
          <a:ln w="317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500" dirty="0">
                <a:solidFill>
                  <a:srgbClr val="E74361"/>
                </a:solidFill>
                <a:latin typeface="Arial Unicode MS" panose="020B0604020202020204" pitchFamily="34" charset="-128"/>
                <a:ea typeface="Arial Unicode MS" panose="020B0604020202020204" pitchFamily="34" charset="-128"/>
                <a:cs typeface="Arial Unicode MS" panose="020B0604020202020204" pitchFamily="34" charset="-128"/>
              </a:rPr>
              <a:t>עולם הפנימיות וכפרי הילדים</a:t>
            </a:r>
          </a:p>
        </p:txBody>
      </p:sp>
      <p:sp>
        <p:nvSpPr>
          <p:cNvPr id="196" name="מלבן 195">
            <a:hlinkClick r:id="rId9" action="ppaction://hlinksldjump"/>
            <a:extLst>
              <a:ext uri="{FF2B5EF4-FFF2-40B4-BE49-F238E27FC236}">
                <a16:creationId xmlns:a16="http://schemas.microsoft.com/office/drawing/2014/main" id="{9ECD1996-5880-42F7-BDF0-2D29E2A22AA0}"/>
              </a:ext>
            </a:extLst>
          </p:cNvPr>
          <p:cNvSpPr/>
          <p:nvPr/>
        </p:nvSpPr>
        <p:spPr>
          <a:xfrm>
            <a:off x="5385652" y="4035610"/>
            <a:ext cx="1476000" cy="648000"/>
          </a:xfrm>
          <a:prstGeom prst="rect">
            <a:avLst/>
          </a:prstGeom>
          <a:solidFill>
            <a:schemeClr val="accent2">
              <a:lumMod val="20000"/>
              <a:lumOff val="80000"/>
              <a:alpha val="30000"/>
            </a:schemeClr>
          </a:solidFill>
          <a:ln w="317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500" dirty="0">
                <a:solidFill>
                  <a:srgbClr val="E74361"/>
                </a:solidFill>
                <a:latin typeface="Arial Unicode MS" panose="020B0604020202020204" pitchFamily="34" charset="-128"/>
                <a:ea typeface="Arial Unicode MS" panose="020B0604020202020204" pitchFamily="34" charset="-128"/>
                <a:cs typeface="Arial Unicode MS" panose="020B0604020202020204" pitchFamily="34" charset="-128"/>
              </a:rPr>
              <a:t>תפקידים משמעותיים</a:t>
            </a:r>
          </a:p>
        </p:txBody>
      </p:sp>
      <p:sp>
        <p:nvSpPr>
          <p:cNvPr id="197" name="מלבן 196">
            <a:hlinkClick r:id="rId10" action="ppaction://hlinksldjump"/>
            <a:extLst>
              <a:ext uri="{FF2B5EF4-FFF2-40B4-BE49-F238E27FC236}">
                <a16:creationId xmlns:a16="http://schemas.microsoft.com/office/drawing/2014/main" id="{B162E4CD-CCA6-4475-A994-E8DBEF692C61}"/>
              </a:ext>
            </a:extLst>
          </p:cNvPr>
          <p:cNvSpPr/>
          <p:nvPr/>
        </p:nvSpPr>
        <p:spPr>
          <a:xfrm>
            <a:off x="5385652" y="4730284"/>
            <a:ext cx="1476000" cy="355208"/>
          </a:xfrm>
          <a:prstGeom prst="rect">
            <a:avLst/>
          </a:prstGeom>
          <a:solidFill>
            <a:schemeClr val="accent2">
              <a:lumMod val="20000"/>
              <a:lumOff val="80000"/>
              <a:alpha val="30000"/>
            </a:schemeClr>
          </a:solidFill>
          <a:ln w="317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500" dirty="0">
                <a:solidFill>
                  <a:srgbClr val="E74361"/>
                </a:solidFill>
                <a:latin typeface="Arial Unicode MS" panose="020B0604020202020204" pitchFamily="34" charset="-128"/>
                <a:ea typeface="Arial Unicode MS" panose="020B0604020202020204" pitchFamily="34" charset="-128"/>
                <a:cs typeface="Arial Unicode MS" panose="020B0604020202020204" pitchFamily="34" charset="-128"/>
              </a:rPr>
              <a:t>אני בתוך כל זה</a:t>
            </a:r>
          </a:p>
        </p:txBody>
      </p:sp>
      <p:sp>
        <p:nvSpPr>
          <p:cNvPr id="199" name="מלבן 198">
            <a:hlinkClick r:id="rId11" action="ppaction://hlinksldjump"/>
            <a:extLst>
              <a:ext uri="{FF2B5EF4-FFF2-40B4-BE49-F238E27FC236}">
                <a16:creationId xmlns:a16="http://schemas.microsoft.com/office/drawing/2014/main" id="{CA9753DA-AAD7-416E-BD20-5B3EE59E66BE}"/>
              </a:ext>
            </a:extLst>
          </p:cNvPr>
          <p:cNvSpPr/>
          <p:nvPr/>
        </p:nvSpPr>
        <p:spPr>
          <a:xfrm>
            <a:off x="3819177" y="2549242"/>
            <a:ext cx="1476000" cy="355208"/>
          </a:xfrm>
          <a:prstGeom prst="rect">
            <a:avLst/>
          </a:prstGeom>
          <a:solidFill>
            <a:schemeClr val="accent1">
              <a:lumMod val="20000"/>
              <a:lumOff val="80000"/>
              <a:alpha val="20000"/>
            </a:schemeClr>
          </a:solidFill>
          <a:ln w="31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500" dirty="0">
                <a:solidFill>
                  <a:srgbClr val="00B0E6"/>
                </a:solidFill>
                <a:latin typeface="Arial Unicode MS" panose="020B0604020202020204" pitchFamily="34" charset="-128"/>
                <a:ea typeface="Arial Unicode MS" panose="020B0604020202020204" pitchFamily="34" charset="-128"/>
                <a:cs typeface="Arial Unicode MS" panose="020B0604020202020204" pitchFamily="34" charset="-128"/>
              </a:rPr>
              <a:t>הילד במרכז</a:t>
            </a:r>
          </a:p>
        </p:txBody>
      </p:sp>
      <p:sp>
        <p:nvSpPr>
          <p:cNvPr id="200" name="מלבן 199">
            <a:hlinkClick r:id="rId12" action="ppaction://hlinksldjump"/>
            <a:extLst>
              <a:ext uri="{FF2B5EF4-FFF2-40B4-BE49-F238E27FC236}">
                <a16:creationId xmlns:a16="http://schemas.microsoft.com/office/drawing/2014/main" id="{7980F89C-835B-4F3F-BAB2-BE3992D238DD}"/>
              </a:ext>
            </a:extLst>
          </p:cNvPr>
          <p:cNvSpPr/>
          <p:nvPr/>
        </p:nvSpPr>
        <p:spPr>
          <a:xfrm>
            <a:off x="3819177" y="2945199"/>
            <a:ext cx="1476000" cy="648000"/>
          </a:xfrm>
          <a:prstGeom prst="rect">
            <a:avLst/>
          </a:prstGeom>
          <a:solidFill>
            <a:schemeClr val="accent1">
              <a:lumMod val="20000"/>
              <a:lumOff val="80000"/>
              <a:alpha val="20000"/>
            </a:schemeClr>
          </a:solidFill>
          <a:ln w="31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500" dirty="0">
                <a:solidFill>
                  <a:srgbClr val="00B0E6"/>
                </a:solidFill>
                <a:latin typeface="Arial Unicode MS" panose="020B0604020202020204" pitchFamily="34" charset="-128"/>
                <a:ea typeface="Arial Unicode MS" panose="020B0604020202020204" pitchFamily="34" charset="-128"/>
                <a:cs typeface="Arial Unicode MS" panose="020B0604020202020204" pitchFamily="34" charset="-128"/>
              </a:rPr>
              <a:t>הילד - עולם ומלואו</a:t>
            </a:r>
          </a:p>
        </p:txBody>
      </p:sp>
      <p:sp>
        <p:nvSpPr>
          <p:cNvPr id="201" name="מלבן 200">
            <a:hlinkClick r:id="rId13" action="ppaction://hlinksldjump"/>
            <a:extLst>
              <a:ext uri="{FF2B5EF4-FFF2-40B4-BE49-F238E27FC236}">
                <a16:creationId xmlns:a16="http://schemas.microsoft.com/office/drawing/2014/main" id="{9CB363E2-F29B-4BCB-9D3E-FD1E994514A6}"/>
              </a:ext>
            </a:extLst>
          </p:cNvPr>
          <p:cNvSpPr/>
          <p:nvPr/>
        </p:nvSpPr>
        <p:spPr>
          <a:xfrm>
            <a:off x="3819177" y="3626427"/>
            <a:ext cx="1476000" cy="648000"/>
          </a:xfrm>
          <a:prstGeom prst="rect">
            <a:avLst/>
          </a:prstGeom>
          <a:solidFill>
            <a:schemeClr val="accent1">
              <a:lumMod val="20000"/>
              <a:lumOff val="80000"/>
              <a:alpha val="20000"/>
            </a:schemeClr>
          </a:solidFill>
          <a:ln w="31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500" dirty="0">
                <a:solidFill>
                  <a:srgbClr val="00B0E6"/>
                </a:solidFill>
                <a:latin typeface="Arial Unicode MS" panose="020B0604020202020204" pitchFamily="34" charset="-128"/>
                <a:ea typeface="Arial Unicode MS" panose="020B0604020202020204" pitchFamily="34" charset="-128"/>
                <a:cs typeface="Arial Unicode MS" panose="020B0604020202020204" pitchFamily="34" charset="-128"/>
              </a:rPr>
              <a:t>המשפחה הביולוגית</a:t>
            </a:r>
          </a:p>
        </p:txBody>
      </p:sp>
      <p:sp>
        <p:nvSpPr>
          <p:cNvPr id="202" name="מלבן 201">
            <a:hlinkClick r:id="rId14" action="ppaction://hlinksldjump"/>
            <a:extLst>
              <a:ext uri="{FF2B5EF4-FFF2-40B4-BE49-F238E27FC236}">
                <a16:creationId xmlns:a16="http://schemas.microsoft.com/office/drawing/2014/main" id="{88095391-1601-4202-B12D-46D3482DACD2}"/>
              </a:ext>
            </a:extLst>
          </p:cNvPr>
          <p:cNvSpPr/>
          <p:nvPr/>
        </p:nvSpPr>
        <p:spPr>
          <a:xfrm>
            <a:off x="3819177" y="4316596"/>
            <a:ext cx="1476000" cy="648000"/>
          </a:xfrm>
          <a:prstGeom prst="rect">
            <a:avLst/>
          </a:prstGeom>
          <a:solidFill>
            <a:schemeClr val="accent1">
              <a:lumMod val="20000"/>
              <a:lumOff val="80000"/>
              <a:alpha val="20000"/>
            </a:schemeClr>
          </a:solidFill>
          <a:ln w="31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500" dirty="0">
                <a:solidFill>
                  <a:srgbClr val="00B0E6"/>
                </a:solidFill>
                <a:latin typeface="Arial Unicode MS" panose="020B0604020202020204" pitchFamily="34" charset="-128"/>
                <a:ea typeface="Arial Unicode MS" panose="020B0604020202020204" pitchFamily="34" charset="-128"/>
                <a:cs typeface="Arial Unicode MS" panose="020B0604020202020204" pitchFamily="34" charset="-128"/>
              </a:rPr>
              <a:t>המשפחה המארחת</a:t>
            </a:r>
          </a:p>
        </p:txBody>
      </p:sp>
      <p:sp>
        <p:nvSpPr>
          <p:cNvPr id="203" name="מלבן 202">
            <a:hlinkClick r:id="rId15" action="ppaction://hlinksldjump"/>
            <a:extLst>
              <a:ext uri="{FF2B5EF4-FFF2-40B4-BE49-F238E27FC236}">
                <a16:creationId xmlns:a16="http://schemas.microsoft.com/office/drawing/2014/main" id="{F5BA8CC9-E8D7-48FD-8BD0-9AA55A016CCA}"/>
              </a:ext>
            </a:extLst>
          </p:cNvPr>
          <p:cNvSpPr/>
          <p:nvPr/>
        </p:nvSpPr>
        <p:spPr>
          <a:xfrm>
            <a:off x="3819177" y="5009582"/>
            <a:ext cx="1476000" cy="648000"/>
          </a:xfrm>
          <a:prstGeom prst="rect">
            <a:avLst/>
          </a:prstGeom>
          <a:solidFill>
            <a:schemeClr val="accent1">
              <a:lumMod val="20000"/>
              <a:lumOff val="80000"/>
              <a:alpha val="20000"/>
            </a:schemeClr>
          </a:solidFill>
          <a:ln w="31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500" dirty="0">
                <a:solidFill>
                  <a:srgbClr val="00B0E6"/>
                </a:solidFill>
                <a:latin typeface="Arial Unicode MS" panose="020B0604020202020204" pitchFamily="34" charset="-128"/>
                <a:ea typeface="Arial Unicode MS" panose="020B0604020202020204" pitchFamily="34" charset="-128"/>
                <a:cs typeface="Arial Unicode MS" panose="020B0604020202020204" pitchFamily="34" charset="-128"/>
              </a:rPr>
              <a:t>בית הספר ולמידה</a:t>
            </a:r>
          </a:p>
        </p:txBody>
      </p:sp>
      <p:sp>
        <p:nvSpPr>
          <p:cNvPr id="229" name="מלבן 228">
            <a:hlinkClick r:id="rId16" action="ppaction://hlinksldjump"/>
            <a:extLst>
              <a:ext uri="{FF2B5EF4-FFF2-40B4-BE49-F238E27FC236}">
                <a16:creationId xmlns:a16="http://schemas.microsoft.com/office/drawing/2014/main" id="{A8357C83-330A-40CC-B199-B440555F10DF}"/>
              </a:ext>
            </a:extLst>
          </p:cNvPr>
          <p:cNvSpPr/>
          <p:nvPr/>
        </p:nvSpPr>
        <p:spPr>
          <a:xfrm>
            <a:off x="2260323" y="2549242"/>
            <a:ext cx="1476000" cy="350370"/>
          </a:xfrm>
          <a:prstGeom prst="rect">
            <a:avLst/>
          </a:prstGeom>
          <a:solidFill>
            <a:schemeClr val="accent5">
              <a:lumMod val="20000"/>
              <a:lumOff val="80000"/>
              <a:alpha val="40000"/>
            </a:schemeClr>
          </a:solidFill>
          <a:ln w="31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500" dirty="0">
                <a:solidFill>
                  <a:schemeClr val="accent5"/>
                </a:solidFill>
                <a:latin typeface="Arial Unicode MS" panose="020B0604020202020204" pitchFamily="34" charset="-128"/>
                <a:ea typeface="Arial Unicode MS" panose="020B0604020202020204" pitchFamily="34" charset="-128"/>
                <a:cs typeface="Arial Unicode MS" panose="020B0604020202020204" pitchFamily="34" charset="-128"/>
              </a:rPr>
              <a:t>המרחב הביתי</a:t>
            </a:r>
          </a:p>
        </p:txBody>
      </p:sp>
      <p:sp>
        <p:nvSpPr>
          <p:cNvPr id="230" name="מלבן 229">
            <a:hlinkClick r:id="rId17" action="ppaction://hlinksldjump"/>
            <a:extLst>
              <a:ext uri="{FF2B5EF4-FFF2-40B4-BE49-F238E27FC236}">
                <a16:creationId xmlns:a16="http://schemas.microsoft.com/office/drawing/2014/main" id="{F8359FEB-8FDE-4743-90D7-260422F7584B}"/>
              </a:ext>
            </a:extLst>
          </p:cNvPr>
          <p:cNvSpPr/>
          <p:nvPr/>
        </p:nvSpPr>
        <p:spPr>
          <a:xfrm>
            <a:off x="2260323" y="2935674"/>
            <a:ext cx="1476000" cy="648000"/>
          </a:xfrm>
          <a:prstGeom prst="rect">
            <a:avLst/>
          </a:prstGeom>
          <a:solidFill>
            <a:schemeClr val="accent5">
              <a:lumMod val="20000"/>
              <a:lumOff val="80000"/>
              <a:alpha val="40000"/>
            </a:schemeClr>
          </a:solidFill>
          <a:ln w="31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500" dirty="0">
                <a:solidFill>
                  <a:schemeClr val="accent5"/>
                </a:solidFill>
                <a:latin typeface="Arial Unicode MS" panose="020B0604020202020204" pitchFamily="34" charset="-128"/>
                <a:ea typeface="Arial Unicode MS" panose="020B0604020202020204" pitchFamily="34" charset="-128"/>
                <a:cs typeface="Arial Unicode MS" panose="020B0604020202020204" pitchFamily="34" charset="-128"/>
              </a:rPr>
              <a:t>מטלות הבית ולוגיסטיקה</a:t>
            </a:r>
          </a:p>
        </p:txBody>
      </p:sp>
      <p:sp>
        <p:nvSpPr>
          <p:cNvPr id="235" name="מלבן 234">
            <a:hlinkClick r:id="rId18" action="ppaction://hlinksldjump"/>
            <a:extLst>
              <a:ext uri="{FF2B5EF4-FFF2-40B4-BE49-F238E27FC236}">
                <a16:creationId xmlns:a16="http://schemas.microsoft.com/office/drawing/2014/main" id="{30C1AEEB-02AF-459D-99BF-F3FC1894B8F2}"/>
              </a:ext>
            </a:extLst>
          </p:cNvPr>
          <p:cNvSpPr/>
          <p:nvPr/>
        </p:nvSpPr>
        <p:spPr>
          <a:xfrm>
            <a:off x="701469" y="2549242"/>
            <a:ext cx="1476000" cy="355208"/>
          </a:xfrm>
          <a:prstGeom prst="rect">
            <a:avLst/>
          </a:prstGeom>
          <a:solidFill>
            <a:schemeClr val="accent4">
              <a:lumMod val="20000"/>
              <a:lumOff val="80000"/>
              <a:alpha val="40000"/>
            </a:schemeClr>
          </a:solidFill>
          <a:ln w="31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500" dirty="0">
                <a:solidFill>
                  <a:schemeClr val="accent4"/>
                </a:solidFill>
                <a:latin typeface="Arial Unicode MS" panose="020B0604020202020204" pitchFamily="34" charset="-128"/>
                <a:ea typeface="Arial Unicode MS" panose="020B0604020202020204" pitchFamily="34" charset="-128"/>
                <a:cs typeface="Arial Unicode MS" panose="020B0604020202020204" pitchFamily="34" charset="-128"/>
              </a:rPr>
              <a:t>קליטת ילד בכפר</a:t>
            </a:r>
          </a:p>
        </p:txBody>
      </p:sp>
      <p:sp>
        <p:nvSpPr>
          <p:cNvPr id="237" name="מלבן 236">
            <a:hlinkClick r:id="rId19" action="ppaction://hlinksldjump"/>
            <a:extLst>
              <a:ext uri="{FF2B5EF4-FFF2-40B4-BE49-F238E27FC236}">
                <a16:creationId xmlns:a16="http://schemas.microsoft.com/office/drawing/2014/main" id="{87577FA8-685C-4F68-98E6-D442B0F79D5F}"/>
              </a:ext>
            </a:extLst>
          </p:cNvPr>
          <p:cNvSpPr/>
          <p:nvPr/>
        </p:nvSpPr>
        <p:spPr>
          <a:xfrm>
            <a:off x="701469" y="2940627"/>
            <a:ext cx="1476000" cy="317800"/>
          </a:xfrm>
          <a:prstGeom prst="rect">
            <a:avLst/>
          </a:prstGeom>
          <a:solidFill>
            <a:schemeClr val="accent4">
              <a:lumMod val="20000"/>
              <a:lumOff val="80000"/>
              <a:alpha val="40000"/>
            </a:schemeClr>
          </a:solidFill>
          <a:ln w="31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500" dirty="0">
                <a:solidFill>
                  <a:schemeClr val="accent4"/>
                </a:solidFill>
                <a:latin typeface="Arial Unicode MS" panose="020B0604020202020204" pitchFamily="34" charset="-128"/>
                <a:ea typeface="Arial Unicode MS" panose="020B0604020202020204" pitchFamily="34" charset="-128"/>
                <a:cs typeface="Arial Unicode MS" panose="020B0604020202020204" pitchFamily="34" charset="-128"/>
              </a:rPr>
              <a:t>פרידה מילד</a:t>
            </a:r>
          </a:p>
        </p:txBody>
      </p:sp>
      <p:sp>
        <p:nvSpPr>
          <p:cNvPr id="239" name="מלבן 238">
            <a:hlinkClick r:id="rId20" action="ppaction://hlinksldjump"/>
            <a:extLst>
              <a:ext uri="{FF2B5EF4-FFF2-40B4-BE49-F238E27FC236}">
                <a16:creationId xmlns:a16="http://schemas.microsoft.com/office/drawing/2014/main" id="{DC6D7249-0121-4E1F-9086-1EDCC095B953}"/>
              </a:ext>
            </a:extLst>
          </p:cNvPr>
          <p:cNvSpPr/>
          <p:nvPr/>
        </p:nvSpPr>
        <p:spPr>
          <a:xfrm>
            <a:off x="703374" y="3659894"/>
            <a:ext cx="1476000" cy="313625"/>
          </a:xfrm>
          <a:prstGeom prst="rect">
            <a:avLst/>
          </a:prstGeom>
          <a:solidFill>
            <a:schemeClr val="accent4">
              <a:lumMod val="20000"/>
              <a:lumOff val="80000"/>
              <a:alpha val="40000"/>
            </a:schemeClr>
          </a:solidFill>
          <a:ln w="31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500" dirty="0">
                <a:solidFill>
                  <a:schemeClr val="accent4"/>
                </a:solidFill>
                <a:latin typeface="Arial Unicode MS" panose="020B0604020202020204" pitchFamily="34" charset="-128"/>
                <a:ea typeface="Arial Unicode MS" panose="020B0604020202020204" pitchFamily="34" charset="-128"/>
                <a:cs typeface="Arial Unicode MS" panose="020B0604020202020204" pitchFamily="34" charset="-128"/>
              </a:rPr>
              <a:t>טיולים</a:t>
            </a:r>
          </a:p>
        </p:txBody>
      </p:sp>
      <p:sp>
        <p:nvSpPr>
          <p:cNvPr id="84" name="מלבן 83">
            <a:hlinkClick r:id="rId21" action="ppaction://hlinksldjump"/>
            <a:extLst>
              <a:ext uri="{FF2B5EF4-FFF2-40B4-BE49-F238E27FC236}">
                <a16:creationId xmlns:a16="http://schemas.microsoft.com/office/drawing/2014/main" id="{75177AE4-1116-4B27-8171-D95E988302CA}"/>
              </a:ext>
            </a:extLst>
          </p:cNvPr>
          <p:cNvSpPr/>
          <p:nvPr/>
        </p:nvSpPr>
        <p:spPr>
          <a:xfrm>
            <a:off x="2260323" y="3626427"/>
            <a:ext cx="1476000" cy="376312"/>
          </a:xfrm>
          <a:prstGeom prst="rect">
            <a:avLst/>
          </a:prstGeom>
          <a:solidFill>
            <a:schemeClr val="accent5">
              <a:lumMod val="20000"/>
              <a:lumOff val="80000"/>
              <a:alpha val="40000"/>
            </a:schemeClr>
          </a:solidFill>
          <a:ln w="31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500" dirty="0">
                <a:solidFill>
                  <a:schemeClr val="accent5"/>
                </a:solidFill>
                <a:latin typeface="Arial Unicode MS" panose="020B0604020202020204" pitchFamily="34" charset="-128"/>
                <a:ea typeface="Arial Unicode MS" panose="020B0604020202020204" pitchFamily="34" charset="-128"/>
                <a:cs typeface="Arial Unicode MS" panose="020B0604020202020204" pitchFamily="34" charset="-128"/>
              </a:rPr>
              <a:t>אוכל ואכילה</a:t>
            </a:r>
          </a:p>
        </p:txBody>
      </p:sp>
      <p:sp>
        <p:nvSpPr>
          <p:cNvPr id="85" name="מלבן 84">
            <a:hlinkClick r:id="rId22" action="ppaction://hlinksldjump"/>
            <a:extLst>
              <a:ext uri="{FF2B5EF4-FFF2-40B4-BE49-F238E27FC236}">
                <a16:creationId xmlns:a16="http://schemas.microsoft.com/office/drawing/2014/main" id="{81B253E5-2C92-40C8-A8F6-FF2E16E8E888}"/>
              </a:ext>
            </a:extLst>
          </p:cNvPr>
          <p:cNvSpPr/>
          <p:nvPr/>
        </p:nvSpPr>
        <p:spPr>
          <a:xfrm>
            <a:off x="2260323" y="4048432"/>
            <a:ext cx="1476000" cy="611323"/>
          </a:xfrm>
          <a:prstGeom prst="rect">
            <a:avLst/>
          </a:prstGeom>
          <a:solidFill>
            <a:schemeClr val="accent5">
              <a:lumMod val="20000"/>
              <a:lumOff val="80000"/>
              <a:alpha val="40000"/>
            </a:schemeClr>
          </a:solidFill>
          <a:ln w="31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500" dirty="0">
                <a:solidFill>
                  <a:schemeClr val="accent5"/>
                </a:solidFill>
                <a:latin typeface="Arial Unicode MS" panose="020B0604020202020204" pitchFamily="34" charset="-128"/>
                <a:ea typeface="Arial Unicode MS" panose="020B0604020202020204" pitchFamily="34" charset="-128"/>
                <a:cs typeface="Arial Unicode MS" panose="020B0604020202020204" pitchFamily="34" charset="-128"/>
              </a:rPr>
              <a:t>בריאות וטיפול תרופתי</a:t>
            </a:r>
          </a:p>
        </p:txBody>
      </p:sp>
      <p:sp>
        <p:nvSpPr>
          <p:cNvPr id="88" name="מלבן 87">
            <a:hlinkClick r:id="rId23" action="ppaction://hlinksldjump"/>
            <a:extLst>
              <a:ext uri="{FF2B5EF4-FFF2-40B4-BE49-F238E27FC236}">
                <a16:creationId xmlns:a16="http://schemas.microsoft.com/office/drawing/2014/main" id="{294CCB3D-01B7-410C-98E4-5C1FD7843326}"/>
              </a:ext>
            </a:extLst>
          </p:cNvPr>
          <p:cNvSpPr/>
          <p:nvPr/>
        </p:nvSpPr>
        <p:spPr>
          <a:xfrm>
            <a:off x="2260323" y="4705401"/>
            <a:ext cx="1476000" cy="376312"/>
          </a:xfrm>
          <a:prstGeom prst="rect">
            <a:avLst/>
          </a:prstGeom>
          <a:solidFill>
            <a:schemeClr val="accent5">
              <a:lumMod val="20000"/>
              <a:lumOff val="80000"/>
              <a:alpha val="40000"/>
            </a:schemeClr>
          </a:solidFill>
          <a:ln w="31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500" dirty="0">
                <a:solidFill>
                  <a:schemeClr val="accent5"/>
                </a:solidFill>
                <a:latin typeface="Arial Unicode MS" panose="020B0604020202020204" pitchFamily="34" charset="-128"/>
                <a:ea typeface="Arial Unicode MS" panose="020B0604020202020204" pitchFamily="34" charset="-128"/>
                <a:cs typeface="Arial Unicode MS" panose="020B0604020202020204" pitchFamily="34" charset="-128"/>
              </a:rPr>
              <a:t>הצבת גבולות</a:t>
            </a:r>
          </a:p>
        </p:txBody>
      </p:sp>
      <p:sp>
        <p:nvSpPr>
          <p:cNvPr id="96" name="מלבן 95">
            <a:hlinkClick r:id="rId24" action="ppaction://hlinksldjump"/>
            <a:extLst>
              <a:ext uri="{FF2B5EF4-FFF2-40B4-BE49-F238E27FC236}">
                <a16:creationId xmlns:a16="http://schemas.microsoft.com/office/drawing/2014/main" id="{F60A048D-56CB-4E5B-89E5-D8B28AE2B62D}"/>
              </a:ext>
            </a:extLst>
          </p:cNvPr>
          <p:cNvSpPr/>
          <p:nvPr/>
        </p:nvSpPr>
        <p:spPr>
          <a:xfrm>
            <a:off x="701469" y="3291655"/>
            <a:ext cx="1476000" cy="317800"/>
          </a:xfrm>
          <a:prstGeom prst="rect">
            <a:avLst/>
          </a:prstGeom>
          <a:solidFill>
            <a:schemeClr val="accent4">
              <a:lumMod val="20000"/>
              <a:lumOff val="80000"/>
              <a:alpha val="40000"/>
            </a:schemeClr>
          </a:solidFill>
          <a:ln w="31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500" dirty="0">
                <a:solidFill>
                  <a:schemeClr val="accent4"/>
                </a:solidFill>
                <a:latin typeface="Arial Unicode MS" panose="020B0604020202020204" pitchFamily="34" charset="-128"/>
                <a:ea typeface="Arial Unicode MS" panose="020B0604020202020204" pitchFamily="34" charset="-128"/>
                <a:cs typeface="Arial Unicode MS" panose="020B0604020202020204" pitchFamily="34" charset="-128"/>
              </a:rPr>
              <a:t>תכנית הבוגרים</a:t>
            </a:r>
          </a:p>
        </p:txBody>
      </p:sp>
      <p:sp>
        <p:nvSpPr>
          <p:cNvPr id="97" name="מלבן 96">
            <a:hlinkClick r:id="rId25" action="ppaction://hlinksldjump"/>
            <a:extLst>
              <a:ext uri="{FF2B5EF4-FFF2-40B4-BE49-F238E27FC236}">
                <a16:creationId xmlns:a16="http://schemas.microsoft.com/office/drawing/2014/main" id="{69A39FA2-715D-4126-BA61-46AEB57E2E48}"/>
              </a:ext>
            </a:extLst>
          </p:cNvPr>
          <p:cNvSpPr/>
          <p:nvPr/>
        </p:nvSpPr>
        <p:spPr>
          <a:xfrm>
            <a:off x="703374" y="4017759"/>
            <a:ext cx="1476000" cy="313625"/>
          </a:xfrm>
          <a:prstGeom prst="rect">
            <a:avLst/>
          </a:prstGeom>
          <a:solidFill>
            <a:schemeClr val="accent4">
              <a:lumMod val="20000"/>
              <a:lumOff val="80000"/>
              <a:alpha val="40000"/>
            </a:schemeClr>
          </a:solidFill>
          <a:ln w="31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500" dirty="0">
                <a:solidFill>
                  <a:schemeClr val="accent4"/>
                </a:solidFill>
                <a:latin typeface="Arial Unicode MS" panose="020B0604020202020204" pitchFamily="34" charset="-128"/>
                <a:ea typeface="Arial Unicode MS" panose="020B0604020202020204" pitchFamily="34" charset="-128"/>
                <a:cs typeface="Arial Unicode MS" panose="020B0604020202020204" pitchFamily="34" charset="-128"/>
              </a:rPr>
              <a:t>ימי הולדת</a:t>
            </a:r>
          </a:p>
        </p:txBody>
      </p:sp>
      <p:sp>
        <p:nvSpPr>
          <p:cNvPr id="98" name="מלבן 97">
            <a:hlinkClick r:id="rId26" action="ppaction://hlinksldjump"/>
            <a:extLst>
              <a:ext uri="{FF2B5EF4-FFF2-40B4-BE49-F238E27FC236}">
                <a16:creationId xmlns:a16="http://schemas.microsoft.com/office/drawing/2014/main" id="{99F256E1-F6F1-415F-905C-EFD595823519}"/>
              </a:ext>
            </a:extLst>
          </p:cNvPr>
          <p:cNvSpPr/>
          <p:nvPr/>
        </p:nvSpPr>
        <p:spPr>
          <a:xfrm>
            <a:off x="703374" y="4388324"/>
            <a:ext cx="1476000" cy="313625"/>
          </a:xfrm>
          <a:prstGeom prst="rect">
            <a:avLst/>
          </a:prstGeom>
          <a:solidFill>
            <a:schemeClr val="accent4">
              <a:lumMod val="20000"/>
              <a:lumOff val="80000"/>
              <a:alpha val="40000"/>
            </a:schemeClr>
          </a:solidFill>
          <a:ln w="31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500" dirty="0">
                <a:solidFill>
                  <a:schemeClr val="accent4"/>
                </a:solidFill>
                <a:latin typeface="Arial Unicode MS" panose="020B0604020202020204" pitchFamily="34" charset="-128"/>
                <a:ea typeface="Arial Unicode MS" panose="020B0604020202020204" pitchFamily="34" charset="-128"/>
                <a:cs typeface="Arial Unicode MS" panose="020B0604020202020204" pitchFamily="34" charset="-128"/>
              </a:rPr>
              <a:t>חגים וסופי שבוע</a:t>
            </a:r>
          </a:p>
        </p:txBody>
      </p:sp>
      <p:sp>
        <p:nvSpPr>
          <p:cNvPr id="99" name="מלבן 98">
            <a:hlinkClick r:id="rId27" action="ppaction://hlinksldjump"/>
            <a:extLst>
              <a:ext uri="{FF2B5EF4-FFF2-40B4-BE49-F238E27FC236}">
                <a16:creationId xmlns:a16="http://schemas.microsoft.com/office/drawing/2014/main" id="{72C7D806-F931-4465-BC54-A6F509BE16A6}"/>
              </a:ext>
            </a:extLst>
          </p:cNvPr>
          <p:cNvSpPr/>
          <p:nvPr/>
        </p:nvSpPr>
        <p:spPr>
          <a:xfrm>
            <a:off x="703374" y="4758889"/>
            <a:ext cx="1476000" cy="313625"/>
          </a:xfrm>
          <a:prstGeom prst="rect">
            <a:avLst/>
          </a:prstGeom>
          <a:solidFill>
            <a:schemeClr val="accent4">
              <a:lumMod val="20000"/>
              <a:lumOff val="80000"/>
              <a:alpha val="40000"/>
            </a:schemeClr>
          </a:solidFill>
          <a:ln w="3175">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500" dirty="0">
                <a:solidFill>
                  <a:schemeClr val="accent4"/>
                </a:solidFill>
                <a:latin typeface="Arial Unicode MS" panose="020B0604020202020204" pitchFamily="34" charset="-128"/>
                <a:ea typeface="Arial Unicode MS" panose="020B0604020202020204" pitchFamily="34" charset="-128"/>
                <a:cs typeface="Arial Unicode MS" panose="020B0604020202020204" pitchFamily="34" charset="-128"/>
              </a:rPr>
              <a:t>החופש הגדול</a:t>
            </a:r>
          </a:p>
        </p:txBody>
      </p:sp>
      <p:sp>
        <p:nvSpPr>
          <p:cNvPr id="95" name="מלבן 94">
            <a:hlinkClick r:id="rId28" action="ppaction://hlinksldjump"/>
            <a:extLst>
              <a:ext uri="{FF2B5EF4-FFF2-40B4-BE49-F238E27FC236}">
                <a16:creationId xmlns:a16="http://schemas.microsoft.com/office/drawing/2014/main" id="{CD6C64B7-B18C-4548-94B7-3A443D2CCB47}"/>
              </a:ext>
            </a:extLst>
          </p:cNvPr>
          <p:cNvSpPr/>
          <p:nvPr/>
        </p:nvSpPr>
        <p:spPr>
          <a:xfrm>
            <a:off x="2260327" y="5134622"/>
            <a:ext cx="1483396" cy="376312"/>
          </a:xfrm>
          <a:prstGeom prst="rect">
            <a:avLst/>
          </a:prstGeom>
          <a:solidFill>
            <a:schemeClr val="accent5">
              <a:lumMod val="20000"/>
              <a:lumOff val="80000"/>
              <a:alpha val="40000"/>
            </a:schemeClr>
          </a:solidFill>
          <a:ln w="31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500">
                <a:solidFill>
                  <a:schemeClr val="accent5"/>
                </a:solidFill>
                <a:latin typeface="Arial Unicode MS" panose="020B0604020202020204" pitchFamily="34" charset="-128"/>
                <a:ea typeface="Arial Unicode MS" panose="020B0604020202020204" pitchFamily="34" charset="-128"/>
                <a:cs typeface="Arial Unicode MS" panose="020B0604020202020204" pitchFamily="34" charset="-128"/>
              </a:rPr>
              <a:t>השגרה היומית</a:t>
            </a:r>
            <a:endParaRPr lang="he-IL" sz="1500" dirty="0">
              <a:solidFill>
                <a:schemeClr val="accent5"/>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1" name="מלבן 90">
            <a:hlinkClick r:id="" action="ppaction://hlinkshowjump?jump=previousslide"/>
            <a:extLst>
              <a:ext uri="{FF2B5EF4-FFF2-40B4-BE49-F238E27FC236}">
                <a16:creationId xmlns:a16="http://schemas.microsoft.com/office/drawing/2014/main" id="{25BDEF6C-577E-443B-96B4-7F9ABBE741F3}"/>
              </a:ext>
            </a:extLst>
          </p:cNvPr>
          <p:cNvSpPr/>
          <p:nvPr/>
        </p:nvSpPr>
        <p:spPr>
          <a:xfrm>
            <a:off x="4117334"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a:hlinkClick r:id="rId29" action="ppaction://hlinksldjump"/>
            <a:extLst>
              <a:ext uri="{FF2B5EF4-FFF2-40B4-BE49-F238E27FC236}">
                <a16:creationId xmlns:a16="http://schemas.microsoft.com/office/drawing/2014/main" id="{36A832E2-A530-4258-ABE6-B708B225A66E}"/>
              </a:ext>
            </a:extLst>
          </p:cNvPr>
          <p:cNvSpPr/>
          <p:nvPr/>
        </p:nvSpPr>
        <p:spPr>
          <a:xfrm>
            <a:off x="5385493" y="1452850"/>
            <a:ext cx="1476000" cy="1044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3" name="מלבן 92">
            <a:hlinkClick r:id="rId30" action="ppaction://hlinksldjump"/>
            <a:extLst>
              <a:ext uri="{FF2B5EF4-FFF2-40B4-BE49-F238E27FC236}">
                <a16:creationId xmlns:a16="http://schemas.microsoft.com/office/drawing/2014/main" id="{0D4070E4-2716-49BE-B7D8-188A70FE2406}"/>
              </a:ext>
            </a:extLst>
          </p:cNvPr>
          <p:cNvSpPr/>
          <p:nvPr/>
        </p:nvSpPr>
        <p:spPr>
          <a:xfrm>
            <a:off x="3831610" y="1446931"/>
            <a:ext cx="1476000" cy="1044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4" name="מלבן 93">
            <a:hlinkClick r:id="rId31" action="ppaction://hlinksldjump"/>
            <a:extLst>
              <a:ext uri="{FF2B5EF4-FFF2-40B4-BE49-F238E27FC236}">
                <a16:creationId xmlns:a16="http://schemas.microsoft.com/office/drawing/2014/main" id="{51C76EFB-D4B1-4FA6-B16D-AD00A0B7F0F6}"/>
              </a:ext>
            </a:extLst>
          </p:cNvPr>
          <p:cNvSpPr/>
          <p:nvPr/>
        </p:nvSpPr>
        <p:spPr>
          <a:xfrm>
            <a:off x="2270107" y="1450538"/>
            <a:ext cx="1476000" cy="1044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5" name="מלבן 104">
            <a:hlinkClick r:id="rId32" action="ppaction://hlinksldjump"/>
            <a:extLst>
              <a:ext uri="{FF2B5EF4-FFF2-40B4-BE49-F238E27FC236}">
                <a16:creationId xmlns:a16="http://schemas.microsoft.com/office/drawing/2014/main" id="{AF5FAB52-D396-4E58-BDAD-020F40B7387D}"/>
              </a:ext>
            </a:extLst>
          </p:cNvPr>
          <p:cNvSpPr/>
          <p:nvPr/>
        </p:nvSpPr>
        <p:spPr>
          <a:xfrm>
            <a:off x="708604" y="1447795"/>
            <a:ext cx="1476000" cy="1044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6" name="מציין מיקום של מספר שקופית 3">
            <a:extLst>
              <a:ext uri="{FF2B5EF4-FFF2-40B4-BE49-F238E27FC236}">
                <a16:creationId xmlns:a16="http://schemas.microsoft.com/office/drawing/2014/main" id="{4310377B-FBEC-46F9-859B-245EE89511C9}"/>
              </a:ext>
            </a:extLst>
          </p:cNvPr>
          <p:cNvSpPr>
            <a:spLocks noGrp="1"/>
          </p:cNvSpPr>
          <p:nvPr>
            <p:ph type="sldNum" sz="quarter" idx="12"/>
          </p:nvPr>
        </p:nvSpPr>
        <p:spPr>
          <a:xfrm>
            <a:off x="6747496" y="9958029"/>
            <a:ext cx="535306" cy="569240"/>
          </a:xfrm>
        </p:spPr>
        <p:txBody>
          <a:bodyPr/>
          <a:lstStyle/>
          <a:p>
            <a:fld id="{FC34E841-A8CE-4C37-B5B1-BE70714D9CFA}" type="slidenum">
              <a:rPr lang="he-IL" sz="1600" smtClean="0"/>
              <a:t>3</a:t>
            </a:fld>
            <a:endParaRPr lang="he-IL" sz="1600" dirty="0"/>
          </a:p>
        </p:txBody>
      </p:sp>
    </p:spTree>
    <p:extLst>
      <p:ext uri="{BB962C8B-B14F-4D97-AF65-F5344CB8AC3E}">
        <p14:creationId xmlns:p14="http://schemas.microsoft.com/office/powerpoint/2010/main" val="278770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7"/>
            <a:ext cx="5908524" cy="770400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b="1" dirty="0">
                <a:solidFill>
                  <a:srgbClr val="EB727C"/>
                </a:solidFill>
              </a:rPr>
              <a:t>אני בתוך כל זה</a:t>
            </a:r>
          </a:p>
        </p:txBody>
      </p:sp>
      <p:sp>
        <p:nvSpPr>
          <p:cNvPr id="7" name="מלבן 6">
            <a:extLst>
              <a:ext uri="{FF2B5EF4-FFF2-40B4-BE49-F238E27FC236}">
                <a16:creationId xmlns:a16="http://schemas.microsoft.com/office/drawing/2014/main" id="{8953FB6C-5231-43DB-8E38-42949F050506}"/>
              </a:ext>
            </a:extLst>
          </p:cNvPr>
          <p:cNvSpPr/>
          <p:nvPr/>
        </p:nvSpPr>
        <p:spPr>
          <a:xfrm>
            <a:off x="4876801" y="2064160"/>
            <a:ext cx="2077343" cy="37652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פנטזיית הזהב / ההצלה</a:t>
            </a:r>
            <a:endParaRPr lang="he-IL" sz="1601" dirty="0">
              <a:solidFill>
                <a:schemeClr val="tx1">
                  <a:lumMod val="50000"/>
                  <a:lumOff val="50000"/>
                </a:schemeClr>
              </a:solidFill>
              <a:latin typeface="Arial" panose="020B0604020202020204" pitchFamily="34" charset="0"/>
            </a:endParaRPr>
          </a:p>
        </p:txBody>
      </p:sp>
      <p:sp>
        <p:nvSpPr>
          <p:cNvPr id="12" name="TextBox 11">
            <a:extLst>
              <a:ext uri="{FF2B5EF4-FFF2-40B4-BE49-F238E27FC236}">
                <a16:creationId xmlns:a16="http://schemas.microsoft.com/office/drawing/2014/main" id="{1AEFC975-59A2-40C4-A280-B7C45B36437E}"/>
              </a:ext>
            </a:extLst>
          </p:cNvPr>
          <p:cNvSpPr txBox="1"/>
          <p:nvPr/>
        </p:nvSpPr>
        <p:spPr>
          <a:xfrm>
            <a:off x="965535" y="4079802"/>
            <a:ext cx="5516240" cy="4265398"/>
          </a:xfrm>
          <a:prstGeom prst="rect">
            <a:avLst/>
          </a:prstGeom>
          <a:noFill/>
          <a:ln>
            <a:noFill/>
          </a:ln>
        </p:spPr>
        <p:txBody>
          <a:bodyPr wrap="square" rtlCol="1">
            <a:spAutoFit/>
          </a:bodyPr>
          <a:lstStyle/>
          <a:p>
            <a:pPr algn="r" rtl="1">
              <a:lnSpc>
                <a:spcPct val="150000"/>
              </a:lnSpc>
            </a:pPr>
            <a:r>
              <a:rPr lang="he-IL" sz="1601" dirty="0">
                <a:solidFill>
                  <a:schemeClr val="tx1">
                    <a:lumMod val="50000"/>
                    <a:lumOff val="50000"/>
                  </a:schemeClr>
                </a:solidFill>
              </a:rPr>
              <a:t>פעמים רבות האנשים המגיעים לטפל בילדי הכפר מאמינים כי תפקידם הוא להציל את הילדים. אמונה זו נקראת 'פנטזיית ההצלה'.</a:t>
            </a:r>
          </a:p>
          <a:p>
            <a:pPr algn="r" rtl="1">
              <a:lnSpc>
                <a:spcPct val="150000"/>
              </a:lnSpc>
            </a:pPr>
            <a:r>
              <a:rPr lang="he-IL" sz="1601" dirty="0">
                <a:solidFill>
                  <a:schemeClr val="tx1">
                    <a:lumMod val="50000"/>
                    <a:lumOff val="50000"/>
                  </a:schemeClr>
                </a:solidFill>
              </a:rPr>
              <a:t>זוהי אמונה שגויה ולא בריאה למטפל ולילדים המטופלים. אף אחד מאיתנו לא מגיע להציל אלא לקדם ולעזור.</a:t>
            </a:r>
          </a:p>
          <a:p>
            <a:pPr algn="r" rtl="1">
              <a:lnSpc>
                <a:spcPct val="150000"/>
              </a:lnSpc>
              <a:spcBef>
                <a:spcPts val="600"/>
              </a:spcBef>
            </a:pPr>
            <a:r>
              <a:rPr lang="he-IL" sz="1601" dirty="0">
                <a:solidFill>
                  <a:schemeClr val="tx1">
                    <a:lumMod val="50000"/>
                    <a:lumOff val="50000"/>
                  </a:schemeClr>
                </a:solidFill>
              </a:rPr>
              <a:t>האמונה כי תפקידנו להציל את הילד, גורמת לאכזבה ולתסכול בשלב מוקדם - דבר המביא מטפלים לוותר מהר ומשפיע באופן שלילי על הילדים.</a:t>
            </a:r>
          </a:p>
          <a:p>
            <a:pPr algn="r" rtl="1">
              <a:lnSpc>
                <a:spcPct val="150000"/>
              </a:lnSpc>
              <a:spcBef>
                <a:spcPts val="600"/>
              </a:spcBef>
            </a:pPr>
            <a:r>
              <a:rPr lang="he-IL" sz="1601" b="1" dirty="0">
                <a:solidFill>
                  <a:srgbClr val="EB727C"/>
                </a:solidFill>
              </a:rPr>
              <a:t>איך נכון לתפוס את עצמנו?</a:t>
            </a:r>
            <a:br>
              <a:rPr lang="en-US" sz="1601" b="1" dirty="0">
                <a:solidFill>
                  <a:srgbClr val="EB727C"/>
                </a:solidFill>
              </a:rPr>
            </a:br>
            <a:r>
              <a:rPr lang="he-IL" sz="1601" dirty="0">
                <a:solidFill>
                  <a:schemeClr val="tx1">
                    <a:lumMod val="50000"/>
                    <a:lumOff val="50000"/>
                  </a:schemeClr>
                </a:solidFill>
              </a:rPr>
              <a:t>חשוב שנזכיר לעצמנו כי במסגרת תפקידנו אנו באים </a:t>
            </a:r>
            <a:r>
              <a:rPr lang="he-IL" sz="1601" b="1" dirty="0">
                <a:solidFill>
                  <a:schemeClr val="tx1">
                    <a:lumMod val="50000"/>
                    <a:lumOff val="50000"/>
                  </a:schemeClr>
                </a:solidFill>
                <a:highlight>
                  <a:srgbClr val="FAD9DF"/>
                </a:highlight>
              </a:rPr>
              <a:t>לעזור, להעצים, לקדם ולטפח את הילדים עם הכלים העומדים לרשותנו ועד כמה שאפשר.</a:t>
            </a:r>
          </a:p>
        </p:txBody>
      </p:sp>
      <p:grpSp>
        <p:nvGrpSpPr>
          <p:cNvPr id="24" name="קבוצה 23">
            <a:extLst>
              <a:ext uri="{FF2B5EF4-FFF2-40B4-BE49-F238E27FC236}">
                <a16:creationId xmlns:a16="http://schemas.microsoft.com/office/drawing/2014/main" id="{9119A1D5-20B6-4AB8-BDA1-2D157B7F169D}"/>
              </a:ext>
            </a:extLst>
          </p:cNvPr>
          <p:cNvGrpSpPr/>
          <p:nvPr/>
        </p:nvGrpSpPr>
        <p:grpSpPr>
          <a:xfrm>
            <a:off x="1233905" y="2663496"/>
            <a:ext cx="5109216" cy="1266237"/>
            <a:chOff x="1233905" y="2663495"/>
            <a:chExt cx="5109216" cy="1266237"/>
          </a:xfrm>
        </p:grpSpPr>
        <p:sp>
          <p:nvSpPr>
            <p:cNvPr id="9" name="מלבן 8">
              <a:extLst>
                <a:ext uri="{FF2B5EF4-FFF2-40B4-BE49-F238E27FC236}">
                  <a16:creationId xmlns:a16="http://schemas.microsoft.com/office/drawing/2014/main" id="{97EF6184-1A6B-435B-9E2D-475DF94A1D7E}"/>
                </a:ext>
              </a:extLst>
            </p:cNvPr>
            <p:cNvSpPr/>
            <p:nvPr/>
          </p:nvSpPr>
          <p:spPr>
            <a:xfrm>
              <a:off x="1320800" y="2791884"/>
              <a:ext cx="4886409" cy="869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 name="קבוצה 5">
              <a:extLst>
                <a:ext uri="{FF2B5EF4-FFF2-40B4-BE49-F238E27FC236}">
                  <a16:creationId xmlns:a16="http://schemas.microsoft.com/office/drawing/2014/main" id="{C420798B-FF27-4D5E-98A0-C76F18FDB349}"/>
                </a:ext>
              </a:extLst>
            </p:cNvPr>
            <p:cNvGrpSpPr/>
            <p:nvPr/>
          </p:nvGrpSpPr>
          <p:grpSpPr>
            <a:xfrm>
              <a:off x="5599017" y="2663495"/>
              <a:ext cx="744104" cy="599139"/>
              <a:chOff x="5599017" y="2663495"/>
              <a:chExt cx="744104" cy="599139"/>
            </a:xfrm>
            <a:solidFill>
              <a:srgbClr val="EF8D94"/>
            </a:solidFill>
          </p:grpSpPr>
          <p:grpSp>
            <p:nvGrpSpPr>
              <p:cNvPr id="15" name="קבוצה 14">
                <a:extLst>
                  <a:ext uri="{FF2B5EF4-FFF2-40B4-BE49-F238E27FC236}">
                    <a16:creationId xmlns:a16="http://schemas.microsoft.com/office/drawing/2014/main" id="{C750C4C0-7673-41B7-9C14-51F04967C854}"/>
                  </a:ext>
                </a:extLst>
              </p:cNvPr>
              <p:cNvGrpSpPr/>
              <p:nvPr/>
            </p:nvGrpSpPr>
            <p:grpSpPr>
              <a:xfrm>
                <a:off x="5919048" y="2663495"/>
                <a:ext cx="424073" cy="599139"/>
                <a:chOff x="7218330" y="4347499"/>
                <a:chExt cx="4555798" cy="6436523"/>
              </a:xfrm>
              <a:grpFill/>
            </p:grpSpPr>
            <p:sp>
              <p:nvSpPr>
                <p:cNvPr id="16" name="מלבן 15">
                  <a:extLst>
                    <a:ext uri="{FF2B5EF4-FFF2-40B4-BE49-F238E27FC236}">
                      <a16:creationId xmlns:a16="http://schemas.microsoft.com/office/drawing/2014/main" id="{E8CE368F-F5ED-4921-96DC-48FA02B6A1E1}"/>
                    </a:ext>
                  </a:extLst>
                </p:cNvPr>
                <p:cNvSpPr/>
                <p:nvPr/>
              </p:nvSpPr>
              <p:spPr>
                <a:xfrm>
                  <a:off x="8853947" y="4347499"/>
                  <a:ext cx="2920181" cy="42330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קשת מלאה 16">
                  <a:extLst>
                    <a:ext uri="{FF2B5EF4-FFF2-40B4-BE49-F238E27FC236}">
                      <a16:creationId xmlns:a16="http://schemas.microsoft.com/office/drawing/2014/main" id="{CAB60775-CF98-40CC-A039-E48E6BB182DB}"/>
                    </a:ext>
                  </a:extLst>
                </p:cNvPr>
                <p:cNvSpPr/>
                <p:nvPr/>
              </p:nvSpPr>
              <p:spPr>
                <a:xfrm rot="4510900">
                  <a:off x="7218330" y="6233062"/>
                  <a:ext cx="4550960" cy="4550960"/>
                </a:xfrm>
                <a:prstGeom prst="blockArc">
                  <a:avLst>
                    <a:gd name="adj1" fmla="val 17042176"/>
                    <a:gd name="adj2" fmla="val 479559"/>
                    <a:gd name="adj3" fmla="val 289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he-IL"/>
                </a:p>
              </p:txBody>
            </p:sp>
          </p:grpSp>
          <p:grpSp>
            <p:nvGrpSpPr>
              <p:cNvPr id="18" name="קבוצה 17">
                <a:extLst>
                  <a:ext uri="{FF2B5EF4-FFF2-40B4-BE49-F238E27FC236}">
                    <a16:creationId xmlns:a16="http://schemas.microsoft.com/office/drawing/2014/main" id="{4A4772B4-23E4-4AC7-91E8-F4939CB20456}"/>
                  </a:ext>
                </a:extLst>
              </p:cNvPr>
              <p:cNvGrpSpPr/>
              <p:nvPr/>
            </p:nvGrpSpPr>
            <p:grpSpPr>
              <a:xfrm>
                <a:off x="5599017" y="2663495"/>
                <a:ext cx="424073" cy="599139"/>
                <a:chOff x="7218330" y="4347499"/>
                <a:chExt cx="4555798" cy="6436523"/>
              </a:xfrm>
              <a:grpFill/>
            </p:grpSpPr>
            <p:sp>
              <p:nvSpPr>
                <p:cNvPr id="19" name="מלבן 18">
                  <a:extLst>
                    <a:ext uri="{FF2B5EF4-FFF2-40B4-BE49-F238E27FC236}">
                      <a16:creationId xmlns:a16="http://schemas.microsoft.com/office/drawing/2014/main" id="{11DF79A4-E940-474E-BCB4-FA8CD3151BDB}"/>
                    </a:ext>
                  </a:extLst>
                </p:cNvPr>
                <p:cNvSpPr/>
                <p:nvPr/>
              </p:nvSpPr>
              <p:spPr>
                <a:xfrm>
                  <a:off x="8853947" y="4347499"/>
                  <a:ext cx="2920181" cy="42330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קשת מלאה 19">
                  <a:extLst>
                    <a:ext uri="{FF2B5EF4-FFF2-40B4-BE49-F238E27FC236}">
                      <a16:creationId xmlns:a16="http://schemas.microsoft.com/office/drawing/2014/main" id="{8152EDAA-D1CA-4BD6-9B04-6AE665F36BA5}"/>
                    </a:ext>
                  </a:extLst>
                </p:cNvPr>
                <p:cNvSpPr/>
                <p:nvPr/>
              </p:nvSpPr>
              <p:spPr>
                <a:xfrm rot="4510900">
                  <a:off x="7218330" y="6233062"/>
                  <a:ext cx="4550960" cy="4550960"/>
                </a:xfrm>
                <a:prstGeom prst="blockArc">
                  <a:avLst>
                    <a:gd name="adj1" fmla="val 17042176"/>
                    <a:gd name="adj2" fmla="val 479559"/>
                    <a:gd name="adj3" fmla="val 289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he-IL"/>
                </a:p>
              </p:txBody>
            </p:sp>
          </p:grpSp>
        </p:grpSp>
        <p:sp>
          <p:nvSpPr>
            <p:cNvPr id="11" name="מלבן 10">
              <a:extLst>
                <a:ext uri="{FF2B5EF4-FFF2-40B4-BE49-F238E27FC236}">
                  <a16:creationId xmlns:a16="http://schemas.microsoft.com/office/drawing/2014/main" id="{B70D6B1E-DBA4-44BC-925C-AB93996D68D9}"/>
                </a:ext>
              </a:extLst>
            </p:cNvPr>
            <p:cNvSpPr/>
            <p:nvPr/>
          </p:nvSpPr>
          <p:spPr>
            <a:xfrm>
              <a:off x="1835576" y="2870369"/>
              <a:ext cx="3778250" cy="707886"/>
            </a:xfrm>
            <a:prstGeom prst="rect">
              <a:avLst/>
            </a:prstGeom>
          </p:spPr>
          <p:txBody>
            <a:bodyPr>
              <a:spAutoFit/>
            </a:bodyPr>
            <a:lstStyle/>
            <a:p>
              <a:pPr algn="ctr" rtl="1"/>
              <a:r>
                <a:rPr lang="he-IL" sz="2000" i="1" dirty="0">
                  <a:solidFill>
                    <a:schemeClr val="tx1">
                      <a:lumMod val="50000"/>
                      <a:lumOff val="50000"/>
                    </a:schemeClr>
                  </a:solidFill>
                </a:rPr>
                <a:t>אמור לאדם שהוא אמיץ</a:t>
              </a:r>
              <a:br>
                <a:rPr lang="en-US" sz="2000" i="1" dirty="0">
                  <a:solidFill>
                    <a:schemeClr val="tx1">
                      <a:lumMod val="50000"/>
                      <a:lumOff val="50000"/>
                    </a:schemeClr>
                  </a:solidFill>
                </a:rPr>
              </a:br>
              <a:r>
                <a:rPr lang="he-IL" sz="2000" b="1" i="1" dirty="0">
                  <a:ln w="3175">
                    <a:solidFill>
                      <a:srgbClr val="7F7F7F"/>
                    </a:solidFill>
                  </a:ln>
                  <a:solidFill>
                    <a:schemeClr val="tx1">
                      <a:lumMod val="50000"/>
                      <a:lumOff val="50000"/>
                    </a:schemeClr>
                  </a:solidFill>
                </a:rPr>
                <a:t>ותעזור לו </a:t>
              </a:r>
              <a:r>
                <a:rPr lang="he-IL" sz="2000" i="1" dirty="0">
                  <a:solidFill>
                    <a:schemeClr val="tx1">
                      <a:lumMod val="50000"/>
                      <a:lumOff val="50000"/>
                    </a:schemeClr>
                  </a:solidFill>
                </a:rPr>
                <a:t>להפוך לכזה</a:t>
              </a:r>
              <a:endParaRPr lang="he-IL" sz="2000" i="1" dirty="0"/>
            </a:p>
          </p:txBody>
        </p:sp>
        <p:sp>
          <p:nvSpPr>
            <p:cNvPr id="23" name="מלבן 22">
              <a:extLst>
                <a:ext uri="{FF2B5EF4-FFF2-40B4-BE49-F238E27FC236}">
                  <a16:creationId xmlns:a16="http://schemas.microsoft.com/office/drawing/2014/main" id="{933D8761-84EB-4E3A-BD30-097F3BFCE0D0}"/>
                </a:ext>
              </a:extLst>
            </p:cNvPr>
            <p:cNvSpPr/>
            <p:nvPr/>
          </p:nvSpPr>
          <p:spPr>
            <a:xfrm>
              <a:off x="1233905" y="3594576"/>
              <a:ext cx="928459" cy="335156"/>
            </a:xfrm>
            <a:prstGeom prst="rect">
              <a:avLst/>
            </a:prstGeom>
          </p:spPr>
          <p:txBody>
            <a:bodyPr wrap="none">
              <a:spAutoFit/>
            </a:bodyPr>
            <a:lstStyle/>
            <a:p>
              <a:pPr algn="l">
                <a:lnSpc>
                  <a:spcPct val="150000"/>
                </a:lnSpc>
              </a:pPr>
              <a:r>
                <a:rPr lang="he-IL" sz="1200" dirty="0">
                  <a:solidFill>
                    <a:schemeClr val="tx1">
                      <a:lumMod val="50000"/>
                      <a:lumOff val="50000"/>
                    </a:schemeClr>
                  </a:solidFill>
                </a:rPr>
                <a:t>תומס </a:t>
              </a:r>
              <a:r>
                <a:rPr lang="he-IL" sz="1200" dirty="0" err="1">
                  <a:solidFill>
                    <a:schemeClr val="tx1">
                      <a:lumMod val="50000"/>
                      <a:lumOff val="50000"/>
                    </a:schemeClr>
                  </a:solidFill>
                </a:rPr>
                <a:t>קרלייל</a:t>
              </a:r>
              <a:endParaRPr lang="he-IL" sz="1200" dirty="0">
                <a:solidFill>
                  <a:schemeClr val="tx1">
                    <a:lumMod val="50000"/>
                    <a:lumOff val="50000"/>
                  </a:schemeClr>
                </a:solidFill>
              </a:endParaRPr>
            </a:p>
          </p:txBody>
        </p:sp>
      </p:grpSp>
      <p:sp>
        <p:nvSpPr>
          <p:cNvPr id="28" name="מלבן 27">
            <a:hlinkClick r:id="" action="ppaction://hlinkshowjump?jump=nextslide"/>
            <a:extLst>
              <a:ext uri="{FF2B5EF4-FFF2-40B4-BE49-F238E27FC236}">
                <a16:creationId xmlns:a16="http://schemas.microsoft.com/office/drawing/2014/main" id="{541817F1-F98F-43A3-8432-576D492A9EA9}"/>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a:hlinkClick r:id="" action="ppaction://hlinkshowjump?jump=previousslide"/>
            <a:extLst>
              <a:ext uri="{FF2B5EF4-FFF2-40B4-BE49-F238E27FC236}">
                <a16:creationId xmlns:a16="http://schemas.microsoft.com/office/drawing/2014/main" id="{EAB91C18-753D-43DA-B874-4FD76231132F}"/>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לבן 29">
            <a:hlinkClick r:id="rId2" action="ppaction://hlinksldjump"/>
            <a:extLst>
              <a:ext uri="{FF2B5EF4-FFF2-40B4-BE49-F238E27FC236}">
                <a16:creationId xmlns:a16="http://schemas.microsoft.com/office/drawing/2014/main" id="{E168840B-410F-4D52-91D1-D5A5648248FA}"/>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לבן 30">
            <a:hlinkClick r:id="rId3" action="ppaction://hlinksldjump"/>
            <a:extLst>
              <a:ext uri="{FF2B5EF4-FFF2-40B4-BE49-F238E27FC236}">
                <a16:creationId xmlns:a16="http://schemas.microsoft.com/office/drawing/2014/main" id="{835A6E2E-06E9-4054-B85B-F9D49DACD43B}"/>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ציין מיקום של מספר שקופית 3">
            <a:extLst>
              <a:ext uri="{FF2B5EF4-FFF2-40B4-BE49-F238E27FC236}">
                <a16:creationId xmlns:a16="http://schemas.microsoft.com/office/drawing/2014/main" id="{19C295BA-F3B5-4873-9AC6-B9AD3B47B082}"/>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30</a:t>
            </a:fld>
            <a:endParaRPr lang="he-IL" dirty="0"/>
          </a:p>
        </p:txBody>
      </p:sp>
    </p:spTree>
    <p:extLst>
      <p:ext uri="{BB962C8B-B14F-4D97-AF65-F5344CB8AC3E}">
        <p14:creationId xmlns:p14="http://schemas.microsoft.com/office/powerpoint/2010/main" val="63723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7"/>
            <a:ext cx="5908524" cy="770400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b="1" dirty="0">
                <a:solidFill>
                  <a:srgbClr val="EB727C"/>
                </a:solidFill>
              </a:rPr>
              <a:t>אני בתוך כל זה</a:t>
            </a:r>
          </a:p>
        </p:txBody>
      </p:sp>
      <p:grpSp>
        <p:nvGrpSpPr>
          <p:cNvPr id="5" name="קבוצה 4">
            <a:extLst>
              <a:ext uri="{FF2B5EF4-FFF2-40B4-BE49-F238E27FC236}">
                <a16:creationId xmlns:a16="http://schemas.microsoft.com/office/drawing/2014/main" id="{02F533F9-C3F9-4D5B-ABC3-7095202AA1D0}"/>
              </a:ext>
            </a:extLst>
          </p:cNvPr>
          <p:cNvGrpSpPr/>
          <p:nvPr/>
        </p:nvGrpSpPr>
        <p:grpSpPr>
          <a:xfrm>
            <a:off x="973397" y="2064164"/>
            <a:ext cx="5980749" cy="910579"/>
            <a:chOff x="973394" y="2064160"/>
            <a:chExt cx="5980749" cy="910579"/>
          </a:xfrm>
        </p:grpSpPr>
        <p:sp>
          <p:nvSpPr>
            <p:cNvPr id="7" name="מלבן 6">
              <a:extLst>
                <a:ext uri="{FF2B5EF4-FFF2-40B4-BE49-F238E27FC236}">
                  <a16:creationId xmlns:a16="http://schemas.microsoft.com/office/drawing/2014/main" id="{8953FB6C-5231-43DB-8E38-42949F050506}"/>
                </a:ext>
              </a:extLst>
            </p:cNvPr>
            <p:cNvSpPr/>
            <p:nvPr/>
          </p:nvSpPr>
          <p:spPr>
            <a:xfrm>
              <a:off x="4127501" y="2064160"/>
              <a:ext cx="2826642" cy="37652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אני ככלי טיפולי ותהליכים פנימיים</a:t>
              </a:r>
              <a:endParaRPr lang="he-IL" sz="1601" dirty="0">
                <a:solidFill>
                  <a:schemeClr val="tx1">
                    <a:lumMod val="50000"/>
                    <a:lumOff val="50000"/>
                  </a:schemeClr>
                </a:solidFill>
                <a:latin typeface="Arial" panose="020B0604020202020204" pitchFamily="34" charset="0"/>
              </a:endParaRPr>
            </a:p>
          </p:txBody>
        </p:sp>
        <p:sp>
          <p:nvSpPr>
            <p:cNvPr id="8" name="TextBox 7">
              <a:extLst>
                <a:ext uri="{FF2B5EF4-FFF2-40B4-BE49-F238E27FC236}">
                  <a16:creationId xmlns:a16="http://schemas.microsoft.com/office/drawing/2014/main" id="{98F3E99F-DD21-4CE6-BD56-541074EF9E86}"/>
                </a:ext>
              </a:extLst>
            </p:cNvPr>
            <p:cNvSpPr txBox="1"/>
            <p:nvPr/>
          </p:nvSpPr>
          <p:spPr>
            <a:xfrm>
              <a:off x="973394" y="2558471"/>
              <a:ext cx="5516240" cy="416268"/>
            </a:xfrm>
            <a:prstGeom prst="rect">
              <a:avLst/>
            </a:prstGeom>
            <a:noFill/>
          </p:spPr>
          <p:txBody>
            <a:bodyPr wrap="square" rtlCol="1">
              <a:spAutoFit/>
            </a:bodyPr>
            <a:lstStyle/>
            <a:p>
              <a:pPr algn="r" rtl="1">
                <a:lnSpc>
                  <a:spcPct val="150000"/>
                </a:lnSpc>
              </a:pPr>
              <a:endParaRPr lang="he-IL" sz="1601" dirty="0">
                <a:solidFill>
                  <a:schemeClr val="tx1">
                    <a:lumMod val="50000"/>
                    <a:lumOff val="50000"/>
                  </a:schemeClr>
                </a:solidFill>
              </a:endParaRPr>
            </a:p>
          </p:txBody>
        </p:sp>
      </p:grpSp>
      <p:grpSp>
        <p:nvGrpSpPr>
          <p:cNvPr id="12" name="קבוצה 11">
            <a:extLst>
              <a:ext uri="{FF2B5EF4-FFF2-40B4-BE49-F238E27FC236}">
                <a16:creationId xmlns:a16="http://schemas.microsoft.com/office/drawing/2014/main" id="{67958208-9E6A-4DD5-AD4F-79FBE1C6CB0E}"/>
              </a:ext>
            </a:extLst>
          </p:cNvPr>
          <p:cNvGrpSpPr/>
          <p:nvPr/>
        </p:nvGrpSpPr>
        <p:grpSpPr>
          <a:xfrm>
            <a:off x="1291617" y="2663496"/>
            <a:ext cx="5051507" cy="1266237"/>
            <a:chOff x="1291614" y="2663495"/>
            <a:chExt cx="5051507" cy="1266237"/>
          </a:xfrm>
        </p:grpSpPr>
        <p:sp>
          <p:nvSpPr>
            <p:cNvPr id="15" name="מלבן 14">
              <a:extLst>
                <a:ext uri="{FF2B5EF4-FFF2-40B4-BE49-F238E27FC236}">
                  <a16:creationId xmlns:a16="http://schemas.microsoft.com/office/drawing/2014/main" id="{8271C792-7DB5-45D5-A6E0-75BC1473A176}"/>
                </a:ext>
              </a:extLst>
            </p:cNvPr>
            <p:cNvSpPr/>
            <p:nvPr/>
          </p:nvSpPr>
          <p:spPr>
            <a:xfrm>
              <a:off x="1320800" y="2791884"/>
              <a:ext cx="4886409" cy="869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6" name="קבוצה 15">
              <a:extLst>
                <a:ext uri="{FF2B5EF4-FFF2-40B4-BE49-F238E27FC236}">
                  <a16:creationId xmlns:a16="http://schemas.microsoft.com/office/drawing/2014/main" id="{E5732257-348B-4066-9A8A-D763D8D37F89}"/>
                </a:ext>
              </a:extLst>
            </p:cNvPr>
            <p:cNvGrpSpPr/>
            <p:nvPr/>
          </p:nvGrpSpPr>
          <p:grpSpPr>
            <a:xfrm>
              <a:off x="5599017" y="2663495"/>
              <a:ext cx="744104" cy="599139"/>
              <a:chOff x="5599017" y="2663495"/>
              <a:chExt cx="744104" cy="599139"/>
            </a:xfrm>
            <a:solidFill>
              <a:srgbClr val="EF8D94"/>
            </a:solidFill>
          </p:grpSpPr>
          <p:grpSp>
            <p:nvGrpSpPr>
              <p:cNvPr id="19" name="קבוצה 18">
                <a:extLst>
                  <a:ext uri="{FF2B5EF4-FFF2-40B4-BE49-F238E27FC236}">
                    <a16:creationId xmlns:a16="http://schemas.microsoft.com/office/drawing/2014/main" id="{578AA996-E388-4954-8F23-75F67CDFB3E6}"/>
                  </a:ext>
                </a:extLst>
              </p:cNvPr>
              <p:cNvGrpSpPr/>
              <p:nvPr/>
            </p:nvGrpSpPr>
            <p:grpSpPr>
              <a:xfrm>
                <a:off x="5919048" y="2663495"/>
                <a:ext cx="424073" cy="599139"/>
                <a:chOff x="7218330" y="4347499"/>
                <a:chExt cx="4555798" cy="6436523"/>
              </a:xfrm>
              <a:grpFill/>
            </p:grpSpPr>
            <p:sp>
              <p:nvSpPr>
                <p:cNvPr id="24" name="מלבן 23">
                  <a:extLst>
                    <a:ext uri="{FF2B5EF4-FFF2-40B4-BE49-F238E27FC236}">
                      <a16:creationId xmlns:a16="http://schemas.microsoft.com/office/drawing/2014/main" id="{F5F01495-7CE5-4F1E-AF53-C6B363775D06}"/>
                    </a:ext>
                  </a:extLst>
                </p:cNvPr>
                <p:cNvSpPr/>
                <p:nvPr/>
              </p:nvSpPr>
              <p:spPr>
                <a:xfrm>
                  <a:off x="8853947" y="4347499"/>
                  <a:ext cx="2920181" cy="42330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קשת מלאה 24">
                  <a:extLst>
                    <a:ext uri="{FF2B5EF4-FFF2-40B4-BE49-F238E27FC236}">
                      <a16:creationId xmlns:a16="http://schemas.microsoft.com/office/drawing/2014/main" id="{F1165D30-06D9-47BD-85F3-1480F9200ED1}"/>
                    </a:ext>
                  </a:extLst>
                </p:cNvPr>
                <p:cNvSpPr/>
                <p:nvPr/>
              </p:nvSpPr>
              <p:spPr>
                <a:xfrm rot="4510900">
                  <a:off x="7218330" y="6233062"/>
                  <a:ext cx="4550960" cy="4550960"/>
                </a:xfrm>
                <a:prstGeom prst="blockArc">
                  <a:avLst>
                    <a:gd name="adj1" fmla="val 17042176"/>
                    <a:gd name="adj2" fmla="val 479559"/>
                    <a:gd name="adj3" fmla="val 289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he-IL"/>
                </a:p>
              </p:txBody>
            </p:sp>
          </p:grpSp>
          <p:grpSp>
            <p:nvGrpSpPr>
              <p:cNvPr id="20" name="קבוצה 19">
                <a:extLst>
                  <a:ext uri="{FF2B5EF4-FFF2-40B4-BE49-F238E27FC236}">
                    <a16:creationId xmlns:a16="http://schemas.microsoft.com/office/drawing/2014/main" id="{B8D1ADDB-AEF4-4447-A272-0325050A088B}"/>
                  </a:ext>
                </a:extLst>
              </p:cNvPr>
              <p:cNvGrpSpPr/>
              <p:nvPr/>
            </p:nvGrpSpPr>
            <p:grpSpPr>
              <a:xfrm>
                <a:off x="5599017" y="2663495"/>
                <a:ext cx="424073" cy="599139"/>
                <a:chOff x="7218330" y="4347499"/>
                <a:chExt cx="4555798" cy="6436523"/>
              </a:xfrm>
              <a:grpFill/>
            </p:grpSpPr>
            <p:sp>
              <p:nvSpPr>
                <p:cNvPr id="22" name="מלבן 21">
                  <a:extLst>
                    <a:ext uri="{FF2B5EF4-FFF2-40B4-BE49-F238E27FC236}">
                      <a16:creationId xmlns:a16="http://schemas.microsoft.com/office/drawing/2014/main" id="{33C5FBC8-9102-419A-BF97-959E93184E82}"/>
                    </a:ext>
                  </a:extLst>
                </p:cNvPr>
                <p:cNvSpPr/>
                <p:nvPr/>
              </p:nvSpPr>
              <p:spPr>
                <a:xfrm>
                  <a:off x="8853947" y="4347499"/>
                  <a:ext cx="2920181" cy="42330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קשת מלאה 22">
                  <a:extLst>
                    <a:ext uri="{FF2B5EF4-FFF2-40B4-BE49-F238E27FC236}">
                      <a16:creationId xmlns:a16="http://schemas.microsoft.com/office/drawing/2014/main" id="{CF0C64AD-F843-4F3C-B71C-22A20C9FF667}"/>
                    </a:ext>
                  </a:extLst>
                </p:cNvPr>
                <p:cNvSpPr/>
                <p:nvPr/>
              </p:nvSpPr>
              <p:spPr>
                <a:xfrm rot="4510900">
                  <a:off x="7218330" y="6233062"/>
                  <a:ext cx="4550960" cy="4550960"/>
                </a:xfrm>
                <a:prstGeom prst="blockArc">
                  <a:avLst>
                    <a:gd name="adj1" fmla="val 17042176"/>
                    <a:gd name="adj2" fmla="val 479559"/>
                    <a:gd name="adj3" fmla="val 289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he-IL"/>
                </a:p>
              </p:txBody>
            </p:sp>
          </p:grpSp>
        </p:grpSp>
        <p:sp>
          <p:nvSpPr>
            <p:cNvPr id="17" name="מלבן 16">
              <a:extLst>
                <a:ext uri="{FF2B5EF4-FFF2-40B4-BE49-F238E27FC236}">
                  <a16:creationId xmlns:a16="http://schemas.microsoft.com/office/drawing/2014/main" id="{D8BD0BAE-3C60-4ACE-915D-2221B69A3BE2}"/>
                </a:ext>
              </a:extLst>
            </p:cNvPr>
            <p:cNvSpPr/>
            <p:nvPr/>
          </p:nvSpPr>
          <p:spPr>
            <a:xfrm>
              <a:off x="1835575" y="2870369"/>
              <a:ext cx="3778250" cy="707886"/>
            </a:xfrm>
            <a:prstGeom prst="rect">
              <a:avLst/>
            </a:prstGeom>
          </p:spPr>
          <p:txBody>
            <a:bodyPr>
              <a:spAutoFit/>
            </a:bodyPr>
            <a:lstStyle/>
            <a:p>
              <a:pPr algn="ctr" rtl="1"/>
              <a:r>
                <a:rPr lang="he-IL" sz="2000" b="1" i="1" dirty="0">
                  <a:ln w="3175">
                    <a:solidFill>
                      <a:srgbClr val="7F7F7F"/>
                    </a:solidFill>
                  </a:ln>
                  <a:solidFill>
                    <a:schemeClr val="tx1">
                      <a:lumMod val="50000"/>
                      <a:lumOff val="50000"/>
                    </a:schemeClr>
                  </a:solidFill>
                </a:rPr>
                <a:t>הכרה עצמית </a:t>
              </a:r>
              <a:r>
                <a:rPr lang="he-IL" sz="2000" i="1" dirty="0">
                  <a:solidFill>
                    <a:schemeClr val="tx1">
                      <a:lumMod val="50000"/>
                      <a:lumOff val="50000"/>
                    </a:schemeClr>
                  </a:solidFill>
                </a:rPr>
                <a:t>צריכה להקדים</a:t>
              </a:r>
              <a:br>
                <a:rPr lang="en-US" sz="2000" i="1" dirty="0">
                  <a:solidFill>
                    <a:schemeClr val="tx1">
                      <a:lumMod val="50000"/>
                      <a:lumOff val="50000"/>
                    </a:schemeClr>
                  </a:solidFill>
                </a:rPr>
              </a:br>
              <a:r>
                <a:rPr lang="he-IL" sz="2000" i="1" dirty="0">
                  <a:solidFill>
                    <a:schemeClr val="tx1">
                      <a:lumMod val="50000"/>
                      <a:lumOff val="50000"/>
                    </a:schemeClr>
                  </a:solidFill>
                </a:rPr>
                <a:t>את ההגנה העצמית</a:t>
              </a:r>
              <a:endParaRPr lang="he-IL" sz="2000" i="1" dirty="0"/>
            </a:p>
          </p:txBody>
        </p:sp>
        <p:sp>
          <p:nvSpPr>
            <p:cNvPr id="18" name="מלבן 17">
              <a:extLst>
                <a:ext uri="{FF2B5EF4-FFF2-40B4-BE49-F238E27FC236}">
                  <a16:creationId xmlns:a16="http://schemas.microsoft.com/office/drawing/2014/main" id="{03CC8534-4F58-4938-A614-DA25261C2381}"/>
                </a:ext>
              </a:extLst>
            </p:cNvPr>
            <p:cNvSpPr/>
            <p:nvPr/>
          </p:nvSpPr>
          <p:spPr>
            <a:xfrm>
              <a:off x="1291614" y="3594576"/>
              <a:ext cx="870751" cy="335156"/>
            </a:xfrm>
            <a:prstGeom prst="rect">
              <a:avLst/>
            </a:prstGeom>
          </p:spPr>
          <p:txBody>
            <a:bodyPr wrap="none">
              <a:spAutoFit/>
            </a:bodyPr>
            <a:lstStyle/>
            <a:p>
              <a:pPr algn="r" rtl="1">
                <a:lnSpc>
                  <a:spcPct val="150000"/>
                </a:lnSpc>
              </a:pPr>
              <a:r>
                <a:rPr lang="he-IL" sz="1200" dirty="0">
                  <a:solidFill>
                    <a:schemeClr val="tx1">
                      <a:lumMod val="50000"/>
                      <a:lumOff val="50000"/>
                    </a:schemeClr>
                  </a:solidFill>
                </a:rPr>
                <a:t>ד"ר מל </a:t>
              </a:r>
              <a:r>
                <a:rPr lang="he-IL" sz="1200" dirty="0" err="1">
                  <a:solidFill>
                    <a:schemeClr val="tx1">
                      <a:lumMod val="50000"/>
                      <a:lumOff val="50000"/>
                    </a:schemeClr>
                  </a:solidFill>
                </a:rPr>
                <a:t>לווין</a:t>
              </a:r>
              <a:endParaRPr lang="he-IL" sz="1200" dirty="0">
                <a:solidFill>
                  <a:schemeClr val="tx1">
                    <a:lumMod val="50000"/>
                    <a:lumOff val="50000"/>
                  </a:schemeClr>
                </a:solidFill>
              </a:endParaRPr>
            </a:p>
          </p:txBody>
        </p:sp>
      </p:grpSp>
      <p:sp>
        <p:nvSpPr>
          <p:cNvPr id="26" name="TextBox 25">
            <a:extLst>
              <a:ext uri="{FF2B5EF4-FFF2-40B4-BE49-F238E27FC236}">
                <a16:creationId xmlns:a16="http://schemas.microsoft.com/office/drawing/2014/main" id="{39136371-81D7-488B-82C9-EA99CBFD5AA9}"/>
              </a:ext>
            </a:extLst>
          </p:cNvPr>
          <p:cNvSpPr txBox="1"/>
          <p:nvPr/>
        </p:nvSpPr>
        <p:spPr>
          <a:xfrm>
            <a:off x="965535" y="4079804"/>
            <a:ext cx="5516240" cy="4711867"/>
          </a:xfrm>
          <a:prstGeom prst="rect">
            <a:avLst/>
          </a:prstGeom>
          <a:noFill/>
          <a:ln>
            <a:noFill/>
          </a:ln>
        </p:spPr>
        <p:txBody>
          <a:bodyPr wrap="square" rtlCol="1">
            <a:spAutoFit/>
          </a:bodyPr>
          <a:lstStyle/>
          <a:p>
            <a:pPr algn="r" rtl="1">
              <a:lnSpc>
                <a:spcPct val="150000"/>
              </a:lnSpc>
              <a:spcBef>
                <a:spcPts val="600"/>
              </a:spcBef>
            </a:pPr>
            <a:r>
              <a:rPr lang="he-IL" sz="1601" dirty="0">
                <a:solidFill>
                  <a:schemeClr val="tx1">
                    <a:lumMod val="50000"/>
                    <a:lumOff val="50000"/>
                  </a:schemeClr>
                </a:solidFill>
              </a:rPr>
              <a:t>כל אחת ואחד מאיתנו הוא עולם ומלואו. לכל מקום אליו אנו מגיעים, אנו מביאים איתנו את עצמנו: האמונות שלנו, הדימוי העצמי, הפחדים, השאיפות החוויות שחווינו, ועוד...</a:t>
            </a:r>
          </a:p>
          <a:p>
            <a:pPr algn="r" rtl="1">
              <a:lnSpc>
                <a:spcPct val="150000"/>
              </a:lnSpc>
              <a:spcBef>
                <a:spcPts val="600"/>
              </a:spcBef>
            </a:pPr>
            <a:r>
              <a:rPr lang="he-IL" sz="1601" dirty="0">
                <a:solidFill>
                  <a:schemeClr val="tx1">
                    <a:lumMod val="50000"/>
                    <a:lumOff val="50000"/>
                  </a:schemeClr>
                </a:solidFill>
              </a:rPr>
              <a:t>גם הילדים בכפר מביאים איתם את עולמם ובמקרה זה עולמם מוצף בחוויות קשות ושליליות ופחדים המביאים את חלקם להתנהגות שלילית ואף תוקפנית.</a:t>
            </a:r>
          </a:p>
          <a:p>
            <a:pPr algn="r" rtl="1">
              <a:lnSpc>
                <a:spcPct val="150000"/>
              </a:lnSpc>
              <a:spcBef>
                <a:spcPts val="600"/>
              </a:spcBef>
            </a:pPr>
            <a:r>
              <a:rPr lang="he-IL" sz="1601" b="1" dirty="0">
                <a:solidFill>
                  <a:schemeClr val="tx1">
                    <a:lumMod val="50000"/>
                    <a:lumOff val="50000"/>
                  </a:schemeClr>
                </a:solidFill>
                <a:highlight>
                  <a:srgbClr val="FAD9DF"/>
                </a:highlight>
              </a:rPr>
              <a:t>חשוב לזכור!</a:t>
            </a:r>
            <a:br>
              <a:rPr lang="en-US" sz="1601" b="1" dirty="0">
                <a:solidFill>
                  <a:schemeClr val="tx1">
                    <a:lumMod val="50000"/>
                    <a:lumOff val="50000"/>
                  </a:schemeClr>
                </a:solidFill>
                <a:highlight>
                  <a:srgbClr val="FAD9DF"/>
                </a:highlight>
              </a:rPr>
            </a:br>
            <a:r>
              <a:rPr lang="he-IL" sz="1601" b="1" dirty="0">
                <a:solidFill>
                  <a:schemeClr val="tx1">
                    <a:lumMod val="50000"/>
                    <a:lumOff val="50000"/>
                  </a:schemeClr>
                </a:solidFill>
                <a:highlight>
                  <a:srgbClr val="FAD9DF"/>
                </a:highlight>
              </a:rPr>
              <a:t>אנחנו - הנוכחות שלנו, האוזן הקשבת, ההכלה, האמפתיה, הגבולות, הטמעת השגרה, ההבנה של המצב - כל אלו הם הכלי הטיפולי של הילדים בכפר.</a:t>
            </a:r>
          </a:p>
          <a:p>
            <a:pPr algn="r" rtl="1">
              <a:lnSpc>
                <a:spcPct val="150000"/>
              </a:lnSpc>
              <a:spcBef>
                <a:spcPts val="600"/>
              </a:spcBef>
            </a:pPr>
            <a:r>
              <a:rPr lang="he-IL" sz="1601" dirty="0">
                <a:solidFill>
                  <a:schemeClr val="tx1">
                    <a:lumMod val="50000"/>
                    <a:lumOff val="50000"/>
                  </a:schemeClr>
                </a:solidFill>
              </a:rPr>
              <a:t>ילד במצב קשה המתנהג בתוקפנות כלפינו עושה זאת משום </a:t>
            </a:r>
            <a:r>
              <a:rPr lang="he-IL" sz="1601" b="1" dirty="0">
                <a:solidFill>
                  <a:schemeClr val="tx1">
                    <a:lumMod val="50000"/>
                    <a:lumOff val="50000"/>
                  </a:schemeClr>
                </a:solidFill>
                <a:highlight>
                  <a:srgbClr val="FAD9DF"/>
                </a:highlight>
              </a:rPr>
              <a:t>שאנו שם בשבילו</a:t>
            </a:r>
            <a:r>
              <a:rPr lang="he-IL" sz="1601" b="1" dirty="0">
                <a:solidFill>
                  <a:schemeClr val="tx1">
                    <a:lumMod val="50000"/>
                    <a:lumOff val="50000"/>
                  </a:schemeClr>
                </a:solidFill>
              </a:rPr>
              <a:t> </a:t>
            </a:r>
            <a:r>
              <a:rPr lang="he-IL" sz="1601" dirty="0">
                <a:solidFill>
                  <a:schemeClr val="tx1">
                    <a:lumMod val="50000"/>
                    <a:lumOff val="50000"/>
                  </a:schemeClr>
                </a:solidFill>
              </a:rPr>
              <a:t>(ולא אף אחד אחר) ומשום </a:t>
            </a:r>
            <a:r>
              <a:rPr lang="he-IL" sz="1601" b="1" dirty="0">
                <a:solidFill>
                  <a:schemeClr val="tx1">
                    <a:lumMod val="50000"/>
                    <a:lumOff val="50000"/>
                  </a:schemeClr>
                </a:solidFill>
                <a:highlight>
                  <a:srgbClr val="FAD9DF"/>
                </a:highlight>
              </a:rPr>
              <a:t>שזה מה שהוא מכיר</a:t>
            </a:r>
            <a:r>
              <a:rPr lang="he-IL" sz="1601" dirty="0">
                <a:solidFill>
                  <a:schemeClr val="tx1">
                    <a:lumMod val="50000"/>
                    <a:lumOff val="50000"/>
                  </a:schemeClr>
                </a:solidFill>
              </a:rPr>
              <a:t>.</a:t>
            </a:r>
          </a:p>
        </p:txBody>
      </p:sp>
      <p:sp>
        <p:nvSpPr>
          <p:cNvPr id="27" name="TextBox 26">
            <a:extLst>
              <a:ext uri="{FF2B5EF4-FFF2-40B4-BE49-F238E27FC236}">
                <a16:creationId xmlns:a16="http://schemas.microsoft.com/office/drawing/2014/main" id="{7F405185-8F95-42A4-827A-DA460435C117}"/>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32" name="מלבן 31">
            <a:hlinkClick r:id="" action="ppaction://hlinkshowjump?jump=nextslide"/>
            <a:extLst>
              <a:ext uri="{FF2B5EF4-FFF2-40B4-BE49-F238E27FC236}">
                <a16:creationId xmlns:a16="http://schemas.microsoft.com/office/drawing/2014/main" id="{6DE251AE-CDCF-4CB9-A078-80F40A023B18}"/>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מלבן 32">
            <a:hlinkClick r:id="" action="ppaction://hlinkshowjump?jump=previousslide"/>
            <a:extLst>
              <a:ext uri="{FF2B5EF4-FFF2-40B4-BE49-F238E27FC236}">
                <a16:creationId xmlns:a16="http://schemas.microsoft.com/office/drawing/2014/main" id="{6FEA9B82-AEEB-4A88-91FE-6B15E2B0B8F3}"/>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מלבן 33">
            <a:hlinkClick r:id="rId2" action="ppaction://hlinksldjump"/>
            <a:extLst>
              <a:ext uri="{FF2B5EF4-FFF2-40B4-BE49-F238E27FC236}">
                <a16:creationId xmlns:a16="http://schemas.microsoft.com/office/drawing/2014/main" id="{ADD9A742-9DDF-44A5-8B52-68E30443FB09}"/>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מלבן 34">
            <a:hlinkClick r:id="rId3" action="ppaction://hlinksldjump"/>
            <a:extLst>
              <a:ext uri="{FF2B5EF4-FFF2-40B4-BE49-F238E27FC236}">
                <a16:creationId xmlns:a16="http://schemas.microsoft.com/office/drawing/2014/main" id="{ADAC67F2-959C-4E46-A4F4-4811D7D4962C}"/>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ציין מיקום של מספר שקופית 3">
            <a:extLst>
              <a:ext uri="{FF2B5EF4-FFF2-40B4-BE49-F238E27FC236}">
                <a16:creationId xmlns:a16="http://schemas.microsoft.com/office/drawing/2014/main" id="{CE7A37CE-7137-4E18-ABEB-AC2BD4489077}"/>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31</a:t>
            </a:fld>
            <a:endParaRPr lang="he-IL" dirty="0"/>
          </a:p>
        </p:txBody>
      </p:sp>
    </p:spTree>
    <p:extLst>
      <p:ext uri="{BB962C8B-B14F-4D97-AF65-F5344CB8AC3E}">
        <p14:creationId xmlns:p14="http://schemas.microsoft.com/office/powerpoint/2010/main" val="112126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7"/>
            <a:ext cx="5908524" cy="770400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b="1" dirty="0">
                <a:solidFill>
                  <a:srgbClr val="EB727C"/>
                </a:solidFill>
              </a:rPr>
              <a:t>אני בתוך כל זה</a:t>
            </a:r>
          </a:p>
        </p:txBody>
      </p:sp>
      <p:sp>
        <p:nvSpPr>
          <p:cNvPr id="27" name="TextBox 26">
            <a:extLst>
              <a:ext uri="{FF2B5EF4-FFF2-40B4-BE49-F238E27FC236}">
                <a16:creationId xmlns:a16="http://schemas.microsoft.com/office/drawing/2014/main" id="{7F405185-8F95-42A4-827A-DA460435C117}"/>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28" name="TextBox 27">
            <a:extLst>
              <a:ext uri="{FF2B5EF4-FFF2-40B4-BE49-F238E27FC236}">
                <a16:creationId xmlns:a16="http://schemas.microsoft.com/office/drawing/2014/main" id="{B8EDB2F4-A26A-4659-AC17-F5AA434E9469}"/>
              </a:ext>
            </a:extLst>
          </p:cNvPr>
          <p:cNvSpPr txBox="1"/>
          <p:nvPr/>
        </p:nvSpPr>
        <p:spPr>
          <a:xfrm>
            <a:off x="973395" y="2425408"/>
            <a:ext cx="5516240" cy="456535"/>
          </a:xfrm>
          <a:prstGeom prst="rect">
            <a:avLst/>
          </a:prstGeom>
          <a:noFill/>
          <a:ln>
            <a:noFill/>
          </a:ln>
        </p:spPr>
        <p:txBody>
          <a:bodyPr wrap="square" rtlCol="1">
            <a:spAutoFit/>
          </a:bodyPr>
          <a:lstStyle/>
          <a:p>
            <a:pPr algn="r" rtl="1">
              <a:lnSpc>
                <a:spcPct val="150000"/>
              </a:lnSpc>
            </a:pPr>
            <a:r>
              <a:rPr lang="he-IL" b="1" dirty="0">
                <a:solidFill>
                  <a:srgbClr val="EB727C"/>
                </a:solidFill>
              </a:rPr>
              <a:t>כל אחת ואחד מאיתנו יהווה כלי טיפול משמעותי כאשר:</a:t>
            </a:r>
          </a:p>
        </p:txBody>
      </p:sp>
      <p:sp>
        <p:nvSpPr>
          <p:cNvPr id="29" name="TextBox 28">
            <a:extLst>
              <a:ext uri="{FF2B5EF4-FFF2-40B4-BE49-F238E27FC236}">
                <a16:creationId xmlns:a16="http://schemas.microsoft.com/office/drawing/2014/main" id="{92E9D95C-73CE-409F-BCEB-90B973AEA868}"/>
              </a:ext>
            </a:extLst>
          </p:cNvPr>
          <p:cNvSpPr txBox="1"/>
          <p:nvPr/>
        </p:nvSpPr>
        <p:spPr>
          <a:xfrm>
            <a:off x="973396" y="2920710"/>
            <a:ext cx="5516240" cy="2633413"/>
          </a:xfrm>
          <a:prstGeom prst="rect">
            <a:avLst/>
          </a:prstGeom>
          <a:noFill/>
          <a:ln>
            <a:noFill/>
          </a:ln>
        </p:spPr>
        <p:txBody>
          <a:bodyPr wrap="square" rtlCol="1">
            <a:spAutoFit/>
          </a:bodyPr>
          <a:lstStyle/>
          <a:p>
            <a:pPr marL="444502" indent="-444502" algn="r" rtl="1">
              <a:lnSpc>
                <a:spcPct val="150000"/>
              </a:lnSpc>
              <a:buClr>
                <a:srgbClr val="EB727C"/>
              </a:buClr>
              <a:buFont typeface="Segoe UI Semilight" panose="020B0402040204020203" pitchFamily="34" charset="0"/>
              <a:buChar char="❶"/>
            </a:pPr>
            <a:r>
              <a:rPr lang="he-IL" sz="1601" b="1" dirty="0">
                <a:solidFill>
                  <a:srgbClr val="EB727C"/>
                </a:solidFill>
              </a:rPr>
              <a:t>נזכיר לעצמנו שאנחנו המודל של הילד </a:t>
            </a:r>
            <a:r>
              <a:rPr lang="en-US" sz="1601" b="1" dirty="0">
                <a:solidFill>
                  <a:srgbClr val="EB727C"/>
                </a:solidFill>
              </a:rPr>
              <a:t>|</a:t>
            </a:r>
            <a:br>
              <a:rPr lang="en-US" sz="1601" b="1" dirty="0">
                <a:solidFill>
                  <a:srgbClr val="EB727C"/>
                </a:solidFill>
              </a:rPr>
            </a:br>
            <a:r>
              <a:rPr lang="he-IL" sz="1601" b="1" dirty="0">
                <a:solidFill>
                  <a:schemeClr val="tx1">
                    <a:lumMod val="50000"/>
                    <a:lumOff val="50000"/>
                  </a:schemeClr>
                </a:solidFill>
                <a:highlight>
                  <a:srgbClr val="FAD9DF"/>
                </a:highlight>
              </a:rPr>
              <a:t>האופן בו אנו נתנהג ישפיע על האופן בו הילד ילמד להתנהג</a:t>
            </a:r>
            <a:r>
              <a:rPr lang="he-IL" sz="1601" b="1" dirty="0">
                <a:solidFill>
                  <a:schemeClr val="tx1">
                    <a:lumMod val="50000"/>
                    <a:lumOff val="50000"/>
                  </a:schemeClr>
                </a:solidFill>
              </a:rPr>
              <a:t>.</a:t>
            </a:r>
          </a:p>
          <a:p>
            <a:pPr marL="622305" lvl="1" indent="-165101" algn="r" rtl="1">
              <a:lnSpc>
                <a:spcPct val="150000"/>
              </a:lnSpc>
              <a:buClr>
                <a:srgbClr val="EB727C"/>
              </a:buClr>
              <a:buFont typeface="Arial" panose="020B0604020202020204" pitchFamily="34" charset="0"/>
              <a:buChar char="•"/>
            </a:pPr>
            <a:r>
              <a:rPr lang="he-IL" sz="1601" dirty="0">
                <a:solidFill>
                  <a:srgbClr val="7F7F7F"/>
                </a:solidFill>
              </a:rPr>
              <a:t>נתגונן, נאשים, נצעק ונתפרץ על </a:t>
            </a:r>
            <a:r>
              <a:rPr lang="he-IL" sz="1601" dirty="0">
                <a:solidFill>
                  <a:schemeClr val="tx1">
                    <a:lumMod val="50000"/>
                    <a:lumOff val="50000"/>
                  </a:schemeClr>
                </a:solidFill>
              </a:rPr>
              <a:t>הילד - התוקפנות של הילד תתעצם כלפינו.</a:t>
            </a:r>
          </a:p>
          <a:p>
            <a:pPr marL="622305" lvl="1" indent="-165101" algn="r" rtl="1">
              <a:lnSpc>
                <a:spcPct val="150000"/>
              </a:lnSpc>
              <a:buClr>
                <a:srgbClr val="EB727C"/>
              </a:buClr>
              <a:buFont typeface="Arial" panose="020B0604020202020204" pitchFamily="34" charset="0"/>
              <a:buChar char="•"/>
            </a:pPr>
            <a:r>
              <a:rPr lang="he-IL" sz="1601" dirty="0">
                <a:solidFill>
                  <a:schemeClr val="tx1">
                    <a:lumMod val="50000"/>
                    <a:lumOff val="50000"/>
                  </a:schemeClr>
                </a:solidFill>
              </a:rPr>
              <a:t>נשמור על רוגע וקור רוח מבלי לקחת את דבריו של הילד באופן אישי - הילד יילמד להתמודד עם משברים בצורה שקולה ונכונה.</a:t>
            </a:r>
          </a:p>
        </p:txBody>
      </p:sp>
      <p:sp>
        <p:nvSpPr>
          <p:cNvPr id="30" name="TextBox 29">
            <a:extLst>
              <a:ext uri="{FF2B5EF4-FFF2-40B4-BE49-F238E27FC236}">
                <a16:creationId xmlns:a16="http://schemas.microsoft.com/office/drawing/2014/main" id="{FDCFC8B8-FBE6-430A-BFE8-47C9EB108A04}"/>
              </a:ext>
            </a:extLst>
          </p:cNvPr>
          <p:cNvSpPr txBox="1"/>
          <p:nvPr/>
        </p:nvSpPr>
        <p:spPr>
          <a:xfrm>
            <a:off x="973396" y="5633997"/>
            <a:ext cx="5516240" cy="2263889"/>
          </a:xfrm>
          <a:prstGeom prst="rect">
            <a:avLst/>
          </a:prstGeom>
          <a:noFill/>
          <a:ln>
            <a:noFill/>
          </a:ln>
        </p:spPr>
        <p:txBody>
          <a:bodyPr wrap="square" rtlCol="1">
            <a:spAutoFit/>
          </a:bodyPr>
          <a:lstStyle/>
          <a:p>
            <a:pPr marL="444502" indent="-444502" algn="r" rtl="1">
              <a:lnSpc>
                <a:spcPct val="150000"/>
              </a:lnSpc>
              <a:buClr>
                <a:srgbClr val="EB727C"/>
              </a:buClr>
              <a:buFont typeface="Calibri" panose="020F0502020204030204" pitchFamily="34" charset="0"/>
              <a:buChar char="❷"/>
            </a:pPr>
            <a:r>
              <a:rPr lang="he-IL" sz="1601" b="1" dirty="0">
                <a:solidFill>
                  <a:srgbClr val="EB727C"/>
                </a:solidFill>
              </a:rPr>
              <a:t>נבין שההתמודדות עם המצבים המאתגרים מצריכה מאיתנו לעבור תהליך התפתחותי אישי </a:t>
            </a:r>
            <a:r>
              <a:rPr lang="en-US" sz="1601" b="1" dirty="0">
                <a:solidFill>
                  <a:srgbClr val="EB727C"/>
                </a:solidFill>
              </a:rPr>
              <a:t>|</a:t>
            </a:r>
            <a:br>
              <a:rPr lang="en-US" sz="1601" b="1" dirty="0">
                <a:solidFill>
                  <a:srgbClr val="EB727C"/>
                </a:solidFill>
              </a:rPr>
            </a:br>
            <a:r>
              <a:rPr lang="he-IL" sz="1601" dirty="0">
                <a:solidFill>
                  <a:schemeClr val="tx1">
                    <a:lumMod val="50000"/>
                    <a:lumOff val="50000"/>
                  </a:schemeClr>
                </a:solidFill>
              </a:rPr>
              <a:t>כאשר ילד נמצא במצב של תוקפנות והוא משקף לנו את נקודות החולשה שלנו, </a:t>
            </a:r>
            <a:r>
              <a:rPr lang="he-IL" sz="1601" b="1" dirty="0">
                <a:solidFill>
                  <a:schemeClr val="tx1">
                    <a:lumMod val="50000"/>
                    <a:lumOff val="50000"/>
                  </a:schemeClr>
                </a:solidFill>
                <a:highlight>
                  <a:srgbClr val="FAD9DF"/>
                </a:highlight>
              </a:rPr>
              <a:t>עלינו ללמוד לא להיפגע ממנו באופן אישי.</a:t>
            </a:r>
            <a:r>
              <a:rPr lang="he-IL" sz="1601" b="1" dirty="0">
                <a:solidFill>
                  <a:schemeClr val="tx1">
                    <a:lumMod val="50000"/>
                    <a:lumOff val="50000"/>
                  </a:schemeClr>
                </a:solidFill>
              </a:rPr>
              <a:t> </a:t>
            </a:r>
            <a:r>
              <a:rPr lang="he-IL" sz="1601" dirty="0">
                <a:solidFill>
                  <a:schemeClr val="tx1">
                    <a:lumMod val="50000"/>
                    <a:lumOff val="50000"/>
                  </a:schemeClr>
                </a:solidFill>
              </a:rPr>
              <a:t>לשם כך עלינו להסכים לעבור תהליך התפתחותי אישי בליווי הגורמים המלווים אותנו בכפר.</a:t>
            </a:r>
          </a:p>
        </p:txBody>
      </p:sp>
      <p:sp>
        <p:nvSpPr>
          <p:cNvPr id="31" name="TextBox 30">
            <a:extLst>
              <a:ext uri="{FF2B5EF4-FFF2-40B4-BE49-F238E27FC236}">
                <a16:creationId xmlns:a16="http://schemas.microsoft.com/office/drawing/2014/main" id="{BCC6A9E7-DA0C-4F81-856D-C7331E8B2814}"/>
              </a:ext>
            </a:extLst>
          </p:cNvPr>
          <p:cNvSpPr txBox="1"/>
          <p:nvPr/>
        </p:nvSpPr>
        <p:spPr>
          <a:xfrm>
            <a:off x="973396" y="8044895"/>
            <a:ext cx="5516240" cy="1524841"/>
          </a:xfrm>
          <a:prstGeom prst="rect">
            <a:avLst/>
          </a:prstGeom>
          <a:noFill/>
          <a:ln>
            <a:noFill/>
          </a:ln>
        </p:spPr>
        <p:txBody>
          <a:bodyPr wrap="square" rtlCol="1">
            <a:spAutoFit/>
          </a:bodyPr>
          <a:lstStyle/>
          <a:p>
            <a:pPr marL="444502" indent="-444502" algn="r" rtl="1">
              <a:lnSpc>
                <a:spcPct val="150000"/>
              </a:lnSpc>
              <a:buClr>
                <a:srgbClr val="EB727C"/>
              </a:buClr>
              <a:buFont typeface="Segoe UI Semilight" panose="020B0402040204020203" pitchFamily="34" charset="0"/>
              <a:buChar char="❸"/>
            </a:pPr>
            <a:r>
              <a:rPr lang="he-IL" sz="1601" b="1" dirty="0">
                <a:solidFill>
                  <a:srgbClr val="EB727C"/>
                </a:solidFill>
              </a:rPr>
              <a:t>נקבל את העובדה שאנחנו לא מושלמים </a:t>
            </a:r>
            <a:r>
              <a:rPr lang="en-US" sz="1601" b="1" dirty="0">
                <a:solidFill>
                  <a:srgbClr val="EB727C"/>
                </a:solidFill>
              </a:rPr>
              <a:t>|</a:t>
            </a:r>
            <a:br>
              <a:rPr lang="en-US" sz="1601" b="1" dirty="0">
                <a:solidFill>
                  <a:srgbClr val="EB727C"/>
                </a:solidFill>
              </a:rPr>
            </a:br>
            <a:r>
              <a:rPr lang="he-IL" sz="1601" b="1" dirty="0">
                <a:solidFill>
                  <a:schemeClr val="tx1">
                    <a:lumMod val="50000"/>
                    <a:lumOff val="50000"/>
                  </a:schemeClr>
                </a:solidFill>
                <a:highlight>
                  <a:srgbClr val="FAD9DF"/>
                </a:highlight>
              </a:rPr>
              <a:t>נעשה מה שאנחנו יכולים</a:t>
            </a:r>
            <a:r>
              <a:rPr lang="he-IL" sz="1601" dirty="0">
                <a:solidFill>
                  <a:schemeClr val="tx1">
                    <a:lumMod val="50000"/>
                    <a:lumOff val="50000"/>
                  </a:schemeClr>
                </a:solidFill>
                <a:highlight>
                  <a:srgbClr val="FBE1E5"/>
                </a:highlight>
              </a:rPr>
              <a:t>.</a:t>
            </a:r>
            <a:r>
              <a:rPr lang="he-IL" sz="1601" dirty="0">
                <a:solidFill>
                  <a:schemeClr val="tx1">
                    <a:lumMod val="50000"/>
                    <a:lumOff val="50000"/>
                  </a:schemeClr>
                </a:solidFill>
              </a:rPr>
              <a:t> גם כאשר אין לנו פתרון, זה בסדר. חשוב קודם כל להיות נוכחים בשביל הילד ולשים את המטען האישי שלנו בצד.</a:t>
            </a:r>
          </a:p>
        </p:txBody>
      </p:sp>
      <p:sp>
        <p:nvSpPr>
          <p:cNvPr id="15" name="מלבן 14">
            <a:hlinkClick r:id="" action="ppaction://hlinkshowjump?jump=nextslide"/>
            <a:extLst>
              <a:ext uri="{FF2B5EF4-FFF2-40B4-BE49-F238E27FC236}">
                <a16:creationId xmlns:a16="http://schemas.microsoft.com/office/drawing/2014/main" id="{FE763D05-68F5-4DB8-88A6-21D169B9788C}"/>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a:hlinkClick r:id="" action="ppaction://hlinkshowjump?jump=previousslide"/>
            <a:extLst>
              <a:ext uri="{FF2B5EF4-FFF2-40B4-BE49-F238E27FC236}">
                <a16:creationId xmlns:a16="http://schemas.microsoft.com/office/drawing/2014/main" id="{B9148328-3A03-43D2-9B2C-FBA7DE29ADE6}"/>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hlinkClick r:id="rId2" action="ppaction://hlinksldjump"/>
            <a:extLst>
              <a:ext uri="{FF2B5EF4-FFF2-40B4-BE49-F238E27FC236}">
                <a16:creationId xmlns:a16="http://schemas.microsoft.com/office/drawing/2014/main" id="{D9BC92DE-17E4-4385-BFF1-DA128957C1E0}"/>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a:hlinkClick r:id="rId3" action="ppaction://hlinksldjump"/>
            <a:extLst>
              <a:ext uri="{FF2B5EF4-FFF2-40B4-BE49-F238E27FC236}">
                <a16:creationId xmlns:a16="http://schemas.microsoft.com/office/drawing/2014/main" id="{89581142-A6C8-4802-8F3C-241E0FEEB5AA}"/>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ציין מיקום של מספר שקופית 3">
            <a:extLst>
              <a:ext uri="{FF2B5EF4-FFF2-40B4-BE49-F238E27FC236}">
                <a16:creationId xmlns:a16="http://schemas.microsoft.com/office/drawing/2014/main" id="{B7E50F97-57D2-462A-8EA5-7CC451E012A1}"/>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32</a:t>
            </a:fld>
            <a:endParaRPr lang="he-IL" dirty="0"/>
          </a:p>
        </p:txBody>
      </p:sp>
    </p:spTree>
    <p:extLst>
      <p:ext uri="{BB962C8B-B14F-4D97-AF65-F5344CB8AC3E}">
        <p14:creationId xmlns:p14="http://schemas.microsoft.com/office/powerpoint/2010/main" val="33274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7"/>
            <a:ext cx="5908524" cy="770400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b="1" dirty="0">
                <a:solidFill>
                  <a:srgbClr val="EB727C"/>
                </a:solidFill>
              </a:rPr>
              <a:t>אני בתוך כל זה</a:t>
            </a:r>
          </a:p>
        </p:txBody>
      </p:sp>
      <p:grpSp>
        <p:nvGrpSpPr>
          <p:cNvPr id="5" name="קבוצה 4">
            <a:extLst>
              <a:ext uri="{FF2B5EF4-FFF2-40B4-BE49-F238E27FC236}">
                <a16:creationId xmlns:a16="http://schemas.microsoft.com/office/drawing/2014/main" id="{02F533F9-C3F9-4D5B-ABC3-7095202AA1D0}"/>
              </a:ext>
            </a:extLst>
          </p:cNvPr>
          <p:cNvGrpSpPr/>
          <p:nvPr/>
        </p:nvGrpSpPr>
        <p:grpSpPr>
          <a:xfrm>
            <a:off x="973397" y="2064164"/>
            <a:ext cx="5980749" cy="910579"/>
            <a:chOff x="973394" y="2064160"/>
            <a:chExt cx="5980749" cy="910579"/>
          </a:xfrm>
        </p:grpSpPr>
        <p:sp>
          <p:nvSpPr>
            <p:cNvPr id="7" name="מלבן 6">
              <a:extLst>
                <a:ext uri="{FF2B5EF4-FFF2-40B4-BE49-F238E27FC236}">
                  <a16:creationId xmlns:a16="http://schemas.microsoft.com/office/drawing/2014/main" id="{8953FB6C-5231-43DB-8E38-42949F050506}"/>
                </a:ext>
              </a:extLst>
            </p:cNvPr>
            <p:cNvSpPr/>
            <p:nvPr/>
          </p:nvSpPr>
          <p:spPr>
            <a:xfrm>
              <a:off x="3390901" y="2064160"/>
              <a:ext cx="3563242" cy="37652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en-US" sz="1601" dirty="0">
                  <a:solidFill>
                    <a:schemeClr val="tx1">
                      <a:lumMod val="50000"/>
                      <a:lumOff val="50000"/>
                    </a:schemeClr>
                  </a:solidFill>
                </a:rPr>
                <a:t>Good enough mother</a:t>
              </a:r>
              <a:r>
                <a:rPr lang="he-IL" sz="1601" dirty="0">
                  <a:solidFill>
                    <a:schemeClr val="tx1">
                      <a:lumMod val="50000"/>
                      <a:lumOff val="50000"/>
                    </a:schemeClr>
                  </a:solidFill>
                </a:rPr>
                <a:t> - האימא הטובה דיו</a:t>
              </a:r>
              <a:endParaRPr lang="he-IL" sz="1601" dirty="0">
                <a:solidFill>
                  <a:schemeClr val="tx1">
                    <a:lumMod val="50000"/>
                    <a:lumOff val="50000"/>
                  </a:schemeClr>
                </a:solidFill>
                <a:latin typeface="Arial" panose="020B0604020202020204" pitchFamily="34" charset="0"/>
              </a:endParaRPr>
            </a:p>
          </p:txBody>
        </p:sp>
        <p:sp>
          <p:nvSpPr>
            <p:cNvPr id="8" name="TextBox 7">
              <a:extLst>
                <a:ext uri="{FF2B5EF4-FFF2-40B4-BE49-F238E27FC236}">
                  <a16:creationId xmlns:a16="http://schemas.microsoft.com/office/drawing/2014/main" id="{98F3E99F-DD21-4CE6-BD56-541074EF9E86}"/>
                </a:ext>
              </a:extLst>
            </p:cNvPr>
            <p:cNvSpPr txBox="1"/>
            <p:nvPr/>
          </p:nvSpPr>
          <p:spPr>
            <a:xfrm>
              <a:off x="973394" y="2558471"/>
              <a:ext cx="5516240" cy="416268"/>
            </a:xfrm>
            <a:prstGeom prst="rect">
              <a:avLst/>
            </a:prstGeom>
            <a:noFill/>
          </p:spPr>
          <p:txBody>
            <a:bodyPr wrap="square" rtlCol="1">
              <a:spAutoFit/>
            </a:bodyPr>
            <a:lstStyle/>
            <a:p>
              <a:pPr algn="r" rtl="1">
                <a:lnSpc>
                  <a:spcPct val="150000"/>
                </a:lnSpc>
              </a:pPr>
              <a:endParaRPr lang="he-IL" sz="1601" dirty="0">
                <a:solidFill>
                  <a:schemeClr val="tx1">
                    <a:lumMod val="50000"/>
                    <a:lumOff val="50000"/>
                  </a:schemeClr>
                </a:solidFill>
              </a:endParaRPr>
            </a:p>
          </p:txBody>
        </p:sp>
      </p:grpSp>
      <p:sp>
        <p:nvSpPr>
          <p:cNvPr id="26" name="TextBox 25">
            <a:extLst>
              <a:ext uri="{FF2B5EF4-FFF2-40B4-BE49-F238E27FC236}">
                <a16:creationId xmlns:a16="http://schemas.microsoft.com/office/drawing/2014/main" id="{C89711CD-BC9C-4F42-A86E-1FB90512EB40}"/>
              </a:ext>
            </a:extLst>
          </p:cNvPr>
          <p:cNvSpPr txBox="1"/>
          <p:nvPr/>
        </p:nvSpPr>
        <p:spPr>
          <a:xfrm>
            <a:off x="965535" y="5616501"/>
            <a:ext cx="5516240" cy="1200906"/>
          </a:xfrm>
          <a:prstGeom prst="rect">
            <a:avLst/>
          </a:prstGeom>
          <a:noFill/>
          <a:ln>
            <a:noFill/>
          </a:ln>
        </p:spPr>
        <p:txBody>
          <a:bodyPr wrap="square" rtlCol="1">
            <a:spAutoFit/>
          </a:bodyPr>
          <a:lstStyle/>
          <a:p>
            <a:pPr algn="r" rtl="1" fontAlgn="ctr">
              <a:lnSpc>
                <a:spcPct val="150000"/>
              </a:lnSpc>
              <a:spcBef>
                <a:spcPts val="600"/>
              </a:spcBef>
            </a:pPr>
            <a:r>
              <a:rPr lang="he-IL" sz="1601" dirty="0">
                <a:solidFill>
                  <a:schemeClr val="tx1">
                    <a:lumMod val="50000"/>
                    <a:lumOff val="50000"/>
                  </a:schemeClr>
                </a:solidFill>
                <a:latin typeface="Arial" panose="020B0604020202020204" pitchFamily="34" charset="0"/>
              </a:rPr>
              <a:t>אנו, בכפרי הילדים, מייחסים את המונח למטפלים ולטיפול הפנימייתי כטוב דיו. כדי להעניק לילדים בכפר את הטיפול הפנימייתי ה'טוב דיו', חשוב שנאזן בין שני גורמים:</a:t>
            </a:r>
          </a:p>
        </p:txBody>
      </p:sp>
      <p:grpSp>
        <p:nvGrpSpPr>
          <p:cNvPr id="6" name="קבוצה 5">
            <a:extLst>
              <a:ext uri="{FF2B5EF4-FFF2-40B4-BE49-F238E27FC236}">
                <a16:creationId xmlns:a16="http://schemas.microsoft.com/office/drawing/2014/main" id="{2CD71AA0-762B-4417-94F9-E8F10D948F91}"/>
              </a:ext>
            </a:extLst>
          </p:cNvPr>
          <p:cNvGrpSpPr/>
          <p:nvPr/>
        </p:nvGrpSpPr>
        <p:grpSpPr>
          <a:xfrm>
            <a:off x="1078953" y="3895396"/>
            <a:ext cx="5320443" cy="1559368"/>
            <a:chOff x="1022679" y="5635295"/>
            <a:chExt cx="5320442" cy="1559368"/>
          </a:xfrm>
        </p:grpSpPr>
        <p:sp>
          <p:nvSpPr>
            <p:cNvPr id="15" name="מלבן 14">
              <a:extLst>
                <a:ext uri="{FF2B5EF4-FFF2-40B4-BE49-F238E27FC236}">
                  <a16:creationId xmlns:a16="http://schemas.microsoft.com/office/drawing/2014/main" id="{6CB8884F-E46D-4E58-9F9A-247C0A290CBE}"/>
                </a:ext>
              </a:extLst>
            </p:cNvPr>
            <p:cNvSpPr/>
            <p:nvPr/>
          </p:nvSpPr>
          <p:spPr>
            <a:xfrm>
              <a:off x="1066800" y="5763684"/>
              <a:ext cx="5140409" cy="1142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6" name="קבוצה 15">
              <a:extLst>
                <a:ext uri="{FF2B5EF4-FFF2-40B4-BE49-F238E27FC236}">
                  <a16:creationId xmlns:a16="http://schemas.microsoft.com/office/drawing/2014/main" id="{DD6EF810-020C-4231-B7C4-81692B47034A}"/>
                </a:ext>
              </a:extLst>
            </p:cNvPr>
            <p:cNvGrpSpPr/>
            <p:nvPr/>
          </p:nvGrpSpPr>
          <p:grpSpPr>
            <a:xfrm>
              <a:off x="5599017" y="5635295"/>
              <a:ext cx="744104" cy="599139"/>
              <a:chOff x="5599017" y="2663495"/>
              <a:chExt cx="744104" cy="599139"/>
            </a:xfrm>
            <a:solidFill>
              <a:srgbClr val="EF8D94"/>
            </a:solidFill>
          </p:grpSpPr>
          <p:grpSp>
            <p:nvGrpSpPr>
              <p:cNvPr id="19" name="קבוצה 18">
                <a:extLst>
                  <a:ext uri="{FF2B5EF4-FFF2-40B4-BE49-F238E27FC236}">
                    <a16:creationId xmlns:a16="http://schemas.microsoft.com/office/drawing/2014/main" id="{A0360B12-3BCB-4660-A45B-71C2B2BB876B}"/>
                  </a:ext>
                </a:extLst>
              </p:cNvPr>
              <p:cNvGrpSpPr/>
              <p:nvPr/>
            </p:nvGrpSpPr>
            <p:grpSpPr>
              <a:xfrm>
                <a:off x="5919048" y="2663495"/>
                <a:ext cx="424073" cy="599139"/>
                <a:chOff x="7218330" y="4347499"/>
                <a:chExt cx="4555798" cy="6436523"/>
              </a:xfrm>
              <a:grpFill/>
            </p:grpSpPr>
            <p:sp>
              <p:nvSpPr>
                <p:cNvPr id="24" name="מלבן 23">
                  <a:extLst>
                    <a:ext uri="{FF2B5EF4-FFF2-40B4-BE49-F238E27FC236}">
                      <a16:creationId xmlns:a16="http://schemas.microsoft.com/office/drawing/2014/main" id="{B7DD3A3B-A11C-4DB9-A988-E79B208379D4}"/>
                    </a:ext>
                  </a:extLst>
                </p:cNvPr>
                <p:cNvSpPr/>
                <p:nvPr/>
              </p:nvSpPr>
              <p:spPr>
                <a:xfrm>
                  <a:off x="8853947" y="4347499"/>
                  <a:ext cx="2920181" cy="42330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קשת מלאה 24">
                  <a:extLst>
                    <a:ext uri="{FF2B5EF4-FFF2-40B4-BE49-F238E27FC236}">
                      <a16:creationId xmlns:a16="http://schemas.microsoft.com/office/drawing/2014/main" id="{447FAF08-51DC-440D-A55B-C65506E583F5}"/>
                    </a:ext>
                  </a:extLst>
                </p:cNvPr>
                <p:cNvSpPr/>
                <p:nvPr/>
              </p:nvSpPr>
              <p:spPr>
                <a:xfrm rot="4510900">
                  <a:off x="7218330" y="6233062"/>
                  <a:ext cx="4550960" cy="4550960"/>
                </a:xfrm>
                <a:prstGeom prst="blockArc">
                  <a:avLst>
                    <a:gd name="adj1" fmla="val 17042176"/>
                    <a:gd name="adj2" fmla="val 479559"/>
                    <a:gd name="adj3" fmla="val 289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he-IL"/>
                </a:p>
              </p:txBody>
            </p:sp>
          </p:grpSp>
          <p:grpSp>
            <p:nvGrpSpPr>
              <p:cNvPr id="20" name="קבוצה 19">
                <a:extLst>
                  <a:ext uri="{FF2B5EF4-FFF2-40B4-BE49-F238E27FC236}">
                    <a16:creationId xmlns:a16="http://schemas.microsoft.com/office/drawing/2014/main" id="{64BEAEF1-9CC2-40C6-B13F-1516514E6E9A}"/>
                  </a:ext>
                </a:extLst>
              </p:cNvPr>
              <p:cNvGrpSpPr/>
              <p:nvPr/>
            </p:nvGrpSpPr>
            <p:grpSpPr>
              <a:xfrm>
                <a:off x="5599017" y="2663495"/>
                <a:ext cx="424073" cy="599139"/>
                <a:chOff x="7218330" y="4347499"/>
                <a:chExt cx="4555798" cy="6436523"/>
              </a:xfrm>
              <a:grpFill/>
            </p:grpSpPr>
            <p:sp>
              <p:nvSpPr>
                <p:cNvPr id="22" name="מלבן 21">
                  <a:extLst>
                    <a:ext uri="{FF2B5EF4-FFF2-40B4-BE49-F238E27FC236}">
                      <a16:creationId xmlns:a16="http://schemas.microsoft.com/office/drawing/2014/main" id="{F9A6CDB1-6C6F-497D-A169-B464A9832620}"/>
                    </a:ext>
                  </a:extLst>
                </p:cNvPr>
                <p:cNvSpPr/>
                <p:nvPr/>
              </p:nvSpPr>
              <p:spPr>
                <a:xfrm>
                  <a:off x="8853947" y="4347499"/>
                  <a:ext cx="2920181" cy="42330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קשת מלאה 22">
                  <a:extLst>
                    <a:ext uri="{FF2B5EF4-FFF2-40B4-BE49-F238E27FC236}">
                      <a16:creationId xmlns:a16="http://schemas.microsoft.com/office/drawing/2014/main" id="{2316DB76-1967-4137-86A7-6E8FB51C3C18}"/>
                    </a:ext>
                  </a:extLst>
                </p:cNvPr>
                <p:cNvSpPr/>
                <p:nvPr/>
              </p:nvSpPr>
              <p:spPr>
                <a:xfrm rot="4510900">
                  <a:off x="7218330" y="6233062"/>
                  <a:ext cx="4550960" cy="4550960"/>
                </a:xfrm>
                <a:prstGeom prst="blockArc">
                  <a:avLst>
                    <a:gd name="adj1" fmla="val 17042176"/>
                    <a:gd name="adj2" fmla="val 479559"/>
                    <a:gd name="adj3" fmla="val 289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he-IL"/>
                </a:p>
              </p:txBody>
            </p:sp>
          </p:grpSp>
        </p:grpSp>
        <p:sp>
          <p:nvSpPr>
            <p:cNvPr id="17" name="מלבן 16">
              <a:extLst>
                <a:ext uri="{FF2B5EF4-FFF2-40B4-BE49-F238E27FC236}">
                  <a16:creationId xmlns:a16="http://schemas.microsoft.com/office/drawing/2014/main" id="{A5CF0F75-4138-4CE8-B0EF-C7E6FE3F4109}"/>
                </a:ext>
              </a:extLst>
            </p:cNvPr>
            <p:cNvSpPr/>
            <p:nvPr/>
          </p:nvSpPr>
          <p:spPr>
            <a:xfrm>
              <a:off x="1085765" y="5842169"/>
              <a:ext cx="4648713" cy="1000274"/>
            </a:xfrm>
            <a:prstGeom prst="rect">
              <a:avLst/>
            </a:prstGeom>
          </p:spPr>
          <p:txBody>
            <a:bodyPr wrap="square">
              <a:spAutoFit/>
            </a:bodyPr>
            <a:lstStyle/>
            <a:p>
              <a:pPr algn="ctr" rtl="1">
                <a:spcBef>
                  <a:spcPts val="600"/>
                </a:spcBef>
              </a:pPr>
              <a:r>
                <a:rPr lang="he-IL" i="1" dirty="0">
                  <a:ln w="3175">
                    <a:noFill/>
                  </a:ln>
                  <a:solidFill>
                    <a:schemeClr val="tx1">
                      <a:lumMod val="50000"/>
                      <a:lumOff val="50000"/>
                    </a:schemeClr>
                  </a:solidFill>
                </a:rPr>
                <a:t>מיהם האנשים המסוגלים לעבוד</a:t>
              </a:r>
              <a:r>
                <a:rPr lang="en-US" i="1" dirty="0">
                  <a:ln w="3175">
                    <a:noFill/>
                  </a:ln>
                  <a:solidFill>
                    <a:schemeClr val="tx1">
                      <a:lumMod val="50000"/>
                      <a:lumOff val="50000"/>
                    </a:schemeClr>
                  </a:solidFill>
                </a:rPr>
                <a:t> </a:t>
              </a:r>
              <a:r>
                <a:rPr lang="he-IL" i="1" dirty="0">
                  <a:ln w="3175">
                    <a:noFill/>
                  </a:ln>
                  <a:solidFill>
                    <a:schemeClr val="tx1">
                      <a:lumMod val="50000"/>
                      <a:lumOff val="50000"/>
                    </a:schemeClr>
                  </a:solidFill>
                </a:rPr>
                <a:t>בפנימייה טיפולית?</a:t>
              </a:r>
            </a:p>
            <a:p>
              <a:pPr algn="ctr" rtl="1">
                <a:spcBef>
                  <a:spcPts val="600"/>
                </a:spcBef>
              </a:pPr>
              <a:r>
                <a:rPr lang="he-IL" i="1" dirty="0">
                  <a:ln w="3175">
                    <a:noFill/>
                  </a:ln>
                  <a:solidFill>
                    <a:schemeClr val="tx1">
                      <a:lumMod val="50000"/>
                      <a:lumOff val="50000"/>
                    </a:schemeClr>
                  </a:solidFill>
                </a:rPr>
                <a:t>אנשים המוכנים לתת לקבוצת ילדים</a:t>
              </a:r>
              <a:br>
                <a:rPr lang="en-US" i="1" dirty="0">
                  <a:ln w="3175">
                    <a:noFill/>
                  </a:ln>
                  <a:solidFill>
                    <a:schemeClr val="tx1">
                      <a:lumMod val="50000"/>
                      <a:lumOff val="50000"/>
                    </a:schemeClr>
                  </a:solidFill>
                </a:rPr>
              </a:br>
              <a:r>
                <a:rPr lang="he-IL" i="1" dirty="0">
                  <a:ln w="3175">
                    <a:noFill/>
                  </a:ln>
                  <a:solidFill>
                    <a:schemeClr val="tx1">
                      <a:lumMod val="50000"/>
                      <a:lumOff val="50000"/>
                    </a:schemeClr>
                  </a:solidFill>
                </a:rPr>
                <a:t>לגנוב שנים מהחיים שלהם</a:t>
              </a:r>
              <a:endParaRPr lang="he-IL" i="1" dirty="0"/>
            </a:p>
          </p:txBody>
        </p:sp>
        <p:sp>
          <p:nvSpPr>
            <p:cNvPr id="18" name="מלבן 17">
              <a:extLst>
                <a:ext uri="{FF2B5EF4-FFF2-40B4-BE49-F238E27FC236}">
                  <a16:creationId xmlns:a16="http://schemas.microsoft.com/office/drawing/2014/main" id="{16F1C8DC-2B80-40DB-A147-BADB93985027}"/>
                </a:ext>
              </a:extLst>
            </p:cNvPr>
            <p:cNvSpPr/>
            <p:nvPr/>
          </p:nvSpPr>
          <p:spPr>
            <a:xfrm>
              <a:off x="1022679" y="6859507"/>
              <a:ext cx="569387" cy="335156"/>
            </a:xfrm>
            <a:prstGeom prst="rect">
              <a:avLst/>
            </a:prstGeom>
          </p:spPr>
          <p:txBody>
            <a:bodyPr wrap="none">
              <a:spAutoFit/>
            </a:bodyPr>
            <a:lstStyle/>
            <a:p>
              <a:pPr algn="r" rtl="1">
                <a:lnSpc>
                  <a:spcPct val="150000"/>
                </a:lnSpc>
              </a:pPr>
              <a:r>
                <a:rPr lang="he-IL" sz="1200" dirty="0">
                  <a:solidFill>
                    <a:schemeClr val="tx1">
                      <a:lumMod val="50000"/>
                      <a:lumOff val="50000"/>
                    </a:schemeClr>
                  </a:solidFill>
                </a:rPr>
                <a:t>ויניקוט</a:t>
              </a:r>
            </a:p>
          </p:txBody>
        </p:sp>
      </p:grpSp>
      <p:sp>
        <p:nvSpPr>
          <p:cNvPr id="28" name="TextBox 27">
            <a:extLst>
              <a:ext uri="{FF2B5EF4-FFF2-40B4-BE49-F238E27FC236}">
                <a16:creationId xmlns:a16="http://schemas.microsoft.com/office/drawing/2014/main" id="{BAE33722-B8A8-4C14-A23F-E5245242EED0}"/>
              </a:ext>
            </a:extLst>
          </p:cNvPr>
          <p:cNvSpPr txBox="1"/>
          <p:nvPr/>
        </p:nvSpPr>
        <p:spPr>
          <a:xfrm>
            <a:off x="824810" y="2558472"/>
            <a:ext cx="5670624" cy="1200906"/>
          </a:xfrm>
          <a:prstGeom prst="rect">
            <a:avLst/>
          </a:prstGeom>
          <a:noFill/>
          <a:ln>
            <a:noFill/>
          </a:ln>
        </p:spPr>
        <p:txBody>
          <a:bodyPr wrap="square" rtlCol="1">
            <a:spAutoFit/>
          </a:bodyPr>
          <a:lstStyle/>
          <a:p>
            <a:pPr algn="r" rtl="1" fontAlgn="ctr">
              <a:lnSpc>
                <a:spcPct val="150000"/>
              </a:lnSpc>
            </a:pPr>
            <a:r>
              <a:rPr lang="he-IL" sz="1601" dirty="0">
                <a:solidFill>
                  <a:schemeClr val="tx1">
                    <a:lumMod val="50000"/>
                    <a:lumOff val="50000"/>
                  </a:schemeClr>
                </a:solidFill>
              </a:rPr>
              <a:t>זהו מונח שטבע וויניקוט (רופא ילדים ופסיכואנליטיקאי). הוא מתייחס לאם המתאימה את עצמה לצרכי תינוקה ובכך מאפשרת לו לפתח בהדרגה אמונה עצמית ביכולת שלו להיות עצמאי ולהתמודד עם העולם.</a:t>
            </a:r>
          </a:p>
        </p:txBody>
      </p:sp>
      <p:sp>
        <p:nvSpPr>
          <p:cNvPr id="9" name="משולש שווה-שוקיים 8">
            <a:extLst>
              <a:ext uri="{FF2B5EF4-FFF2-40B4-BE49-F238E27FC236}">
                <a16:creationId xmlns:a16="http://schemas.microsoft.com/office/drawing/2014/main" id="{CEE3B499-BEE2-41B3-802E-8E9273A3EDE6}"/>
              </a:ext>
            </a:extLst>
          </p:cNvPr>
          <p:cNvSpPr/>
          <p:nvPr/>
        </p:nvSpPr>
        <p:spPr>
          <a:xfrm>
            <a:off x="3631752" y="9296400"/>
            <a:ext cx="294640" cy="25400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29" name="מחבר ישר 28">
            <a:extLst>
              <a:ext uri="{FF2B5EF4-FFF2-40B4-BE49-F238E27FC236}">
                <a16:creationId xmlns:a16="http://schemas.microsoft.com/office/drawing/2014/main" id="{3B2F3AD8-28B6-4DAC-9AAA-BD155B08C869}"/>
              </a:ext>
            </a:extLst>
          </p:cNvPr>
          <p:cNvCxnSpPr>
            <a:cxnSpLocks/>
          </p:cNvCxnSpPr>
          <p:nvPr/>
        </p:nvCxnSpPr>
        <p:spPr>
          <a:xfrm>
            <a:off x="1295251" y="9296399"/>
            <a:ext cx="4967649"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BEE6D4A-5219-4DE9-966B-C549E73D14D5}"/>
              </a:ext>
            </a:extLst>
          </p:cNvPr>
          <p:cNvSpPr txBox="1"/>
          <p:nvPr/>
        </p:nvSpPr>
        <p:spPr>
          <a:xfrm>
            <a:off x="3860738" y="7298110"/>
            <a:ext cx="2356082" cy="1894365"/>
          </a:xfrm>
          <a:prstGeom prst="rect">
            <a:avLst/>
          </a:prstGeom>
          <a:noFill/>
        </p:spPr>
        <p:txBody>
          <a:bodyPr wrap="square" rtlCol="1">
            <a:spAutoFit/>
          </a:bodyPr>
          <a:lstStyle/>
          <a:p>
            <a:pPr algn="r" rtl="1">
              <a:lnSpc>
                <a:spcPct val="150000"/>
              </a:lnSpc>
            </a:pPr>
            <a:r>
              <a:rPr lang="he-IL" sz="1601" b="1" dirty="0">
                <a:solidFill>
                  <a:schemeClr val="tx1">
                    <a:lumMod val="50000"/>
                    <a:lumOff val="50000"/>
                  </a:schemeClr>
                </a:solidFill>
                <a:highlight>
                  <a:srgbClr val="FBE1E5"/>
                </a:highlight>
                <a:latin typeface="Arial" panose="020B0604020202020204" pitchFamily="34" charset="0"/>
              </a:rPr>
              <a:t>עלינו לבחור להיות פה בשביל הילדים:</a:t>
            </a:r>
            <a:r>
              <a:rPr lang="he-IL" sz="1601" dirty="0">
                <a:solidFill>
                  <a:schemeClr val="tx1">
                    <a:lumMod val="50000"/>
                    <a:lumOff val="50000"/>
                  </a:schemeClr>
                </a:solidFill>
                <a:latin typeface="Arial" panose="020B0604020202020204" pitchFamily="34" charset="0"/>
              </a:rPr>
              <a:t> לשים את המטען שלנו בצד ולהביא איתנו רק את מה שיקדם את הילדים</a:t>
            </a:r>
          </a:p>
        </p:txBody>
      </p:sp>
      <p:sp>
        <p:nvSpPr>
          <p:cNvPr id="32" name="TextBox 31">
            <a:extLst>
              <a:ext uri="{FF2B5EF4-FFF2-40B4-BE49-F238E27FC236}">
                <a16:creationId xmlns:a16="http://schemas.microsoft.com/office/drawing/2014/main" id="{ADF30314-8043-438F-8549-97002A2071E2}"/>
              </a:ext>
            </a:extLst>
          </p:cNvPr>
          <p:cNvSpPr txBox="1"/>
          <p:nvPr/>
        </p:nvSpPr>
        <p:spPr>
          <a:xfrm>
            <a:off x="1239562" y="7298112"/>
            <a:ext cx="2813731" cy="1894365"/>
          </a:xfrm>
          <a:prstGeom prst="rect">
            <a:avLst/>
          </a:prstGeom>
          <a:noFill/>
        </p:spPr>
        <p:txBody>
          <a:bodyPr wrap="square" rtlCol="1">
            <a:spAutoFit/>
          </a:bodyPr>
          <a:lstStyle/>
          <a:p>
            <a:pPr rtl="1">
              <a:lnSpc>
                <a:spcPct val="150000"/>
              </a:lnSpc>
            </a:pPr>
            <a:r>
              <a:rPr lang="he-IL" sz="1601" b="1" dirty="0">
                <a:solidFill>
                  <a:schemeClr val="tx1">
                    <a:lumMod val="50000"/>
                    <a:lumOff val="50000"/>
                  </a:schemeClr>
                </a:solidFill>
                <a:highlight>
                  <a:srgbClr val="FAD9DF"/>
                </a:highlight>
                <a:latin typeface="Arial" panose="020B0604020202020204" pitchFamily="34" charset="0"/>
              </a:rPr>
              <a:t>אין מושלם - יש שלם:</a:t>
            </a:r>
          </a:p>
          <a:p>
            <a:pPr rtl="1">
              <a:lnSpc>
                <a:spcPct val="150000"/>
              </a:lnSpc>
            </a:pPr>
            <a:r>
              <a:rPr lang="he-IL" sz="1601" dirty="0">
                <a:solidFill>
                  <a:schemeClr val="tx1">
                    <a:lumMod val="50000"/>
                    <a:lumOff val="50000"/>
                  </a:schemeClr>
                </a:solidFill>
                <a:latin typeface="Arial" panose="020B0604020202020204" pitchFamily="34" charset="0"/>
              </a:rPr>
              <a:t>עלינו לזכור שאנחנו לא מושלמים ולקבל את העובדה שאנחנו יכולים לעשות את המקסימום שאנחנו יכולים לעשות</a:t>
            </a:r>
          </a:p>
        </p:txBody>
      </p:sp>
      <p:sp>
        <p:nvSpPr>
          <p:cNvPr id="33" name="מלבן 32">
            <a:hlinkClick r:id="" action="ppaction://hlinkshowjump?jump=nextslide"/>
            <a:extLst>
              <a:ext uri="{FF2B5EF4-FFF2-40B4-BE49-F238E27FC236}">
                <a16:creationId xmlns:a16="http://schemas.microsoft.com/office/drawing/2014/main" id="{570C58F6-3B9A-45EF-AE67-7EEDA4BAF49C}"/>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מלבן 36">
            <a:hlinkClick r:id="" action="ppaction://hlinkshowjump?jump=previousslide"/>
            <a:extLst>
              <a:ext uri="{FF2B5EF4-FFF2-40B4-BE49-F238E27FC236}">
                <a16:creationId xmlns:a16="http://schemas.microsoft.com/office/drawing/2014/main" id="{D77EDCF2-2D62-4C6F-8EEB-5110A502B435}"/>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מלבן 37">
            <a:hlinkClick r:id="rId2" action="ppaction://hlinksldjump"/>
            <a:extLst>
              <a:ext uri="{FF2B5EF4-FFF2-40B4-BE49-F238E27FC236}">
                <a16:creationId xmlns:a16="http://schemas.microsoft.com/office/drawing/2014/main" id="{AA69C9BF-E669-4C57-85DA-3F432880FE18}"/>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מלבן 38">
            <a:hlinkClick r:id="rId3" action="ppaction://hlinksldjump"/>
            <a:extLst>
              <a:ext uri="{FF2B5EF4-FFF2-40B4-BE49-F238E27FC236}">
                <a16:creationId xmlns:a16="http://schemas.microsoft.com/office/drawing/2014/main" id="{E20A4A81-63CC-4DDB-81C0-07D7F53E7DF5}"/>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ציין מיקום של מספר שקופית 3">
            <a:extLst>
              <a:ext uri="{FF2B5EF4-FFF2-40B4-BE49-F238E27FC236}">
                <a16:creationId xmlns:a16="http://schemas.microsoft.com/office/drawing/2014/main" id="{3B3A455B-A664-45C1-BB1C-305AC8DFA0A4}"/>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33</a:t>
            </a:fld>
            <a:endParaRPr lang="he-IL" dirty="0"/>
          </a:p>
        </p:txBody>
      </p:sp>
    </p:spTree>
    <p:extLst>
      <p:ext uri="{BB962C8B-B14F-4D97-AF65-F5344CB8AC3E}">
        <p14:creationId xmlns:p14="http://schemas.microsoft.com/office/powerpoint/2010/main" val="325720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7"/>
            <a:ext cx="5908524" cy="770400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b="1" dirty="0">
                <a:solidFill>
                  <a:srgbClr val="EB727C"/>
                </a:solidFill>
              </a:rPr>
              <a:t>אני בתוך כל זה</a:t>
            </a:r>
          </a:p>
        </p:txBody>
      </p:sp>
      <p:grpSp>
        <p:nvGrpSpPr>
          <p:cNvPr id="5" name="קבוצה 4">
            <a:extLst>
              <a:ext uri="{FF2B5EF4-FFF2-40B4-BE49-F238E27FC236}">
                <a16:creationId xmlns:a16="http://schemas.microsoft.com/office/drawing/2014/main" id="{02F533F9-C3F9-4D5B-ABC3-7095202AA1D0}"/>
              </a:ext>
            </a:extLst>
          </p:cNvPr>
          <p:cNvGrpSpPr/>
          <p:nvPr/>
        </p:nvGrpSpPr>
        <p:grpSpPr>
          <a:xfrm>
            <a:off x="973394" y="2064164"/>
            <a:ext cx="5980748" cy="910579"/>
            <a:chOff x="973394" y="2064160"/>
            <a:chExt cx="5980748" cy="910579"/>
          </a:xfrm>
        </p:grpSpPr>
        <p:sp>
          <p:nvSpPr>
            <p:cNvPr id="7" name="מלבן 6">
              <a:extLst>
                <a:ext uri="{FF2B5EF4-FFF2-40B4-BE49-F238E27FC236}">
                  <a16:creationId xmlns:a16="http://schemas.microsoft.com/office/drawing/2014/main" id="{8953FB6C-5231-43DB-8E38-42949F050506}"/>
                </a:ext>
              </a:extLst>
            </p:cNvPr>
            <p:cNvSpPr/>
            <p:nvPr/>
          </p:nvSpPr>
          <p:spPr>
            <a:xfrm>
              <a:off x="4368800" y="2064160"/>
              <a:ext cx="2585342" cy="37652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en-US" sz="1601" dirty="0">
                  <a:solidFill>
                    <a:schemeClr val="tx1">
                      <a:lumMod val="50000"/>
                      <a:lumOff val="50000"/>
                    </a:schemeClr>
                  </a:solidFill>
                </a:rPr>
                <a:t>Mindfulness</a:t>
              </a:r>
              <a:r>
                <a:rPr lang="he-IL" sz="1601" dirty="0">
                  <a:solidFill>
                    <a:schemeClr val="tx1">
                      <a:lumMod val="50000"/>
                      <a:lumOff val="50000"/>
                    </a:schemeClr>
                  </a:solidFill>
                </a:rPr>
                <a:t> - מודעות קשובה</a:t>
              </a:r>
              <a:endParaRPr lang="he-IL" sz="1601" dirty="0">
                <a:solidFill>
                  <a:schemeClr val="tx1">
                    <a:lumMod val="50000"/>
                    <a:lumOff val="50000"/>
                  </a:schemeClr>
                </a:solidFill>
                <a:latin typeface="Arial" panose="020B0604020202020204" pitchFamily="34" charset="0"/>
              </a:endParaRPr>
            </a:p>
          </p:txBody>
        </p:sp>
        <p:sp>
          <p:nvSpPr>
            <p:cNvPr id="8" name="TextBox 7">
              <a:extLst>
                <a:ext uri="{FF2B5EF4-FFF2-40B4-BE49-F238E27FC236}">
                  <a16:creationId xmlns:a16="http://schemas.microsoft.com/office/drawing/2014/main" id="{98F3E99F-DD21-4CE6-BD56-541074EF9E86}"/>
                </a:ext>
              </a:extLst>
            </p:cNvPr>
            <p:cNvSpPr txBox="1"/>
            <p:nvPr/>
          </p:nvSpPr>
          <p:spPr>
            <a:xfrm>
              <a:off x="973394" y="2558471"/>
              <a:ext cx="5516240" cy="416268"/>
            </a:xfrm>
            <a:prstGeom prst="rect">
              <a:avLst/>
            </a:prstGeom>
            <a:noFill/>
          </p:spPr>
          <p:txBody>
            <a:bodyPr wrap="square" rtlCol="1">
              <a:spAutoFit/>
            </a:bodyPr>
            <a:lstStyle/>
            <a:p>
              <a:pPr algn="r" rtl="1">
                <a:lnSpc>
                  <a:spcPct val="150000"/>
                </a:lnSpc>
              </a:pPr>
              <a:endParaRPr lang="he-IL" sz="1601" dirty="0">
                <a:solidFill>
                  <a:schemeClr val="tx1">
                    <a:lumMod val="50000"/>
                    <a:lumOff val="50000"/>
                  </a:schemeClr>
                </a:solidFill>
              </a:endParaRPr>
            </a:p>
          </p:txBody>
        </p:sp>
      </p:grpSp>
      <p:grpSp>
        <p:nvGrpSpPr>
          <p:cNvPr id="12" name="קבוצה 11">
            <a:extLst>
              <a:ext uri="{FF2B5EF4-FFF2-40B4-BE49-F238E27FC236}">
                <a16:creationId xmlns:a16="http://schemas.microsoft.com/office/drawing/2014/main" id="{E7CCE3D4-7D2F-433E-B57F-147769D13A94}"/>
              </a:ext>
            </a:extLst>
          </p:cNvPr>
          <p:cNvGrpSpPr/>
          <p:nvPr/>
        </p:nvGrpSpPr>
        <p:grpSpPr>
          <a:xfrm>
            <a:off x="1244003" y="2663497"/>
            <a:ext cx="5099118" cy="1304815"/>
            <a:chOff x="1244003" y="2663495"/>
            <a:chExt cx="5099118" cy="1304815"/>
          </a:xfrm>
        </p:grpSpPr>
        <p:sp>
          <p:nvSpPr>
            <p:cNvPr id="15" name="מלבן 14">
              <a:extLst>
                <a:ext uri="{FF2B5EF4-FFF2-40B4-BE49-F238E27FC236}">
                  <a16:creationId xmlns:a16="http://schemas.microsoft.com/office/drawing/2014/main" id="{6D1AFED2-0F2E-47AA-8681-C36179DAF88E}"/>
                </a:ext>
              </a:extLst>
            </p:cNvPr>
            <p:cNvSpPr/>
            <p:nvPr/>
          </p:nvSpPr>
          <p:spPr>
            <a:xfrm>
              <a:off x="1320800" y="2791884"/>
              <a:ext cx="4886409" cy="869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6" name="קבוצה 15">
              <a:extLst>
                <a:ext uri="{FF2B5EF4-FFF2-40B4-BE49-F238E27FC236}">
                  <a16:creationId xmlns:a16="http://schemas.microsoft.com/office/drawing/2014/main" id="{DC1C058C-E837-4A99-9326-96E25B3A31C3}"/>
                </a:ext>
              </a:extLst>
            </p:cNvPr>
            <p:cNvGrpSpPr/>
            <p:nvPr/>
          </p:nvGrpSpPr>
          <p:grpSpPr>
            <a:xfrm>
              <a:off x="5599017" y="2663495"/>
              <a:ext cx="744104" cy="599139"/>
              <a:chOff x="5599017" y="2663495"/>
              <a:chExt cx="744104" cy="599139"/>
            </a:xfrm>
            <a:solidFill>
              <a:srgbClr val="EF8D94"/>
            </a:solidFill>
          </p:grpSpPr>
          <p:grpSp>
            <p:nvGrpSpPr>
              <p:cNvPr id="19" name="קבוצה 18">
                <a:extLst>
                  <a:ext uri="{FF2B5EF4-FFF2-40B4-BE49-F238E27FC236}">
                    <a16:creationId xmlns:a16="http://schemas.microsoft.com/office/drawing/2014/main" id="{E529DC41-2182-474E-9BAC-BF9BA83C218C}"/>
                  </a:ext>
                </a:extLst>
              </p:cNvPr>
              <p:cNvGrpSpPr/>
              <p:nvPr/>
            </p:nvGrpSpPr>
            <p:grpSpPr>
              <a:xfrm>
                <a:off x="5919048" y="2663495"/>
                <a:ext cx="424073" cy="599139"/>
                <a:chOff x="7218330" y="4347499"/>
                <a:chExt cx="4555798" cy="6436523"/>
              </a:xfrm>
              <a:grpFill/>
            </p:grpSpPr>
            <p:sp>
              <p:nvSpPr>
                <p:cNvPr id="24" name="מלבן 23">
                  <a:extLst>
                    <a:ext uri="{FF2B5EF4-FFF2-40B4-BE49-F238E27FC236}">
                      <a16:creationId xmlns:a16="http://schemas.microsoft.com/office/drawing/2014/main" id="{E242BF39-BDDD-4816-81BD-EA082F95352A}"/>
                    </a:ext>
                  </a:extLst>
                </p:cNvPr>
                <p:cNvSpPr/>
                <p:nvPr/>
              </p:nvSpPr>
              <p:spPr>
                <a:xfrm>
                  <a:off x="8853947" y="4347499"/>
                  <a:ext cx="2920181" cy="42330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קשת מלאה 24">
                  <a:extLst>
                    <a:ext uri="{FF2B5EF4-FFF2-40B4-BE49-F238E27FC236}">
                      <a16:creationId xmlns:a16="http://schemas.microsoft.com/office/drawing/2014/main" id="{25020B5F-224E-4B53-AAE6-95581C829CBC}"/>
                    </a:ext>
                  </a:extLst>
                </p:cNvPr>
                <p:cNvSpPr/>
                <p:nvPr/>
              </p:nvSpPr>
              <p:spPr>
                <a:xfrm rot="4510900">
                  <a:off x="7218330" y="6233062"/>
                  <a:ext cx="4550960" cy="4550960"/>
                </a:xfrm>
                <a:prstGeom prst="blockArc">
                  <a:avLst>
                    <a:gd name="adj1" fmla="val 17042176"/>
                    <a:gd name="adj2" fmla="val 479559"/>
                    <a:gd name="adj3" fmla="val 289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he-IL"/>
                </a:p>
              </p:txBody>
            </p:sp>
          </p:grpSp>
          <p:grpSp>
            <p:nvGrpSpPr>
              <p:cNvPr id="20" name="קבוצה 19">
                <a:extLst>
                  <a:ext uri="{FF2B5EF4-FFF2-40B4-BE49-F238E27FC236}">
                    <a16:creationId xmlns:a16="http://schemas.microsoft.com/office/drawing/2014/main" id="{96D59244-7F8E-4C4A-87CE-52934D63C2D6}"/>
                  </a:ext>
                </a:extLst>
              </p:cNvPr>
              <p:cNvGrpSpPr/>
              <p:nvPr/>
            </p:nvGrpSpPr>
            <p:grpSpPr>
              <a:xfrm>
                <a:off x="5599017" y="2663495"/>
                <a:ext cx="424073" cy="599139"/>
                <a:chOff x="7218330" y="4347499"/>
                <a:chExt cx="4555798" cy="6436523"/>
              </a:xfrm>
              <a:grpFill/>
            </p:grpSpPr>
            <p:sp>
              <p:nvSpPr>
                <p:cNvPr id="22" name="מלבן 21">
                  <a:extLst>
                    <a:ext uri="{FF2B5EF4-FFF2-40B4-BE49-F238E27FC236}">
                      <a16:creationId xmlns:a16="http://schemas.microsoft.com/office/drawing/2014/main" id="{725EDA91-2035-42A6-98A0-03A6AF675A40}"/>
                    </a:ext>
                  </a:extLst>
                </p:cNvPr>
                <p:cNvSpPr/>
                <p:nvPr/>
              </p:nvSpPr>
              <p:spPr>
                <a:xfrm>
                  <a:off x="8853947" y="4347499"/>
                  <a:ext cx="2920181" cy="42330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קשת מלאה 22">
                  <a:extLst>
                    <a:ext uri="{FF2B5EF4-FFF2-40B4-BE49-F238E27FC236}">
                      <a16:creationId xmlns:a16="http://schemas.microsoft.com/office/drawing/2014/main" id="{8D2ABD63-1BEB-4F10-A5E0-0B9994152582}"/>
                    </a:ext>
                  </a:extLst>
                </p:cNvPr>
                <p:cNvSpPr/>
                <p:nvPr/>
              </p:nvSpPr>
              <p:spPr>
                <a:xfrm rot="4510900">
                  <a:off x="7218330" y="6233062"/>
                  <a:ext cx="4550960" cy="4550960"/>
                </a:xfrm>
                <a:prstGeom prst="blockArc">
                  <a:avLst>
                    <a:gd name="adj1" fmla="val 17042176"/>
                    <a:gd name="adj2" fmla="val 479559"/>
                    <a:gd name="adj3" fmla="val 2892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he-IL"/>
                </a:p>
              </p:txBody>
            </p:sp>
          </p:grpSp>
        </p:grpSp>
        <p:sp>
          <p:nvSpPr>
            <p:cNvPr id="17" name="מלבן 16">
              <a:extLst>
                <a:ext uri="{FF2B5EF4-FFF2-40B4-BE49-F238E27FC236}">
                  <a16:creationId xmlns:a16="http://schemas.microsoft.com/office/drawing/2014/main" id="{0092E1A9-6C30-4725-9711-E612AE404C66}"/>
                </a:ext>
              </a:extLst>
            </p:cNvPr>
            <p:cNvSpPr/>
            <p:nvPr/>
          </p:nvSpPr>
          <p:spPr>
            <a:xfrm>
              <a:off x="1415615" y="2852635"/>
              <a:ext cx="4261360" cy="707886"/>
            </a:xfrm>
            <a:prstGeom prst="rect">
              <a:avLst/>
            </a:prstGeom>
          </p:spPr>
          <p:txBody>
            <a:bodyPr wrap="square">
              <a:spAutoFit/>
            </a:bodyPr>
            <a:lstStyle/>
            <a:p>
              <a:pPr algn="ctr" rtl="1"/>
              <a:r>
                <a:rPr lang="he-IL" i="1" dirty="0">
                  <a:ln w="3175">
                    <a:noFill/>
                  </a:ln>
                  <a:solidFill>
                    <a:schemeClr val="tx1">
                      <a:lumMod val="50000"/>
                      <a:lumOff val="50000"/>
                    </a:schemeClr>
                  </a:solidFill>
                </a:rPr>
                <a:t>אני לא יכול לשנות את כיוון הרוח אבל </a:t>
              </a:r>
              <a:r>
                <a:rPr lang="he-IL" sz="2000" b="1" i="1" dirty="0">
                  <a:ln w="3175">
                    <a:solidFill>
                      <a:srgbClr val="7F7F7F"/>
                    </a:solidFill>
                  </a:ln>
                  <a:solidFill>
                    <a:schemeClr val="tx1">
                      <a:lumMod val="50000"/>
                      <a:lumOff val="50000"/>
                    </a:schemeClr>
                  </a:solidFill>
                </a:rPr>
                <a:t>אני יכול להתאים את המפרשים כדי להגיע ליעד</a:t>
              </a:r>
              <a:endParaRPr lang="he-IL" sz="2000" i="1" dirty="0"/>
            </a:p>
          </p:txBody>
        </p:sp>
        <p:sp>
          <p:nvSpPr>
            <p:cNvPr id="18" name="מלבן 17">
              <a:extLst>
                <a:ext uri="{FF2B5EF4-FFF2-40B4-BE49-F238E27FC236}">
                  <a16:creationId xmlns:a16="http://schemas.microsoft.com/office/drawing/2014/main" id="{582C2CD7-2816-4263-B770-94436E96C07A}"/>
                </a:ext>
              </a:extLst>
            </p:cNvPr>
            <p:cNvSpPr/>
            <p:nvPr/>
          </p:nvSpPr>
          <p:spPr>
            <a:xfrm>
              <a:off x="1244003" y="3633154"/>
              <a:ext cx="681597" cy="335156"/>
            </a:xfrm>
            <a:prstGeom prst="rect">
              <a:avLst/>
            </a:prstGeom>
          </p:spPr>
          <p:txBody>
            <a:bodyPr wrap="none">
              <a:spAutoFit/>
            </a:bodyPr>
            <a:lstStyle/>
            <a:p>
              <a:pPr algn="r" rtl="1">
                <a:lnSpc>
                  <a:spcPct val="150000"/>
                </a:lnSpc>
              </a:pPr>
              <a:r>
                <a:rPr lang="he-IL" sz="1200" dirty="0">
                  <a:solidFill>
                    <a:schemeClr val="tx1">
                      <a:lumMod val="50000"/>
                      <a:lumOff val="50000"/>
                    </a:schemeClr>
                  </a:solidFill>
                </a:rPr>
                <a:t>ג'יימי דין</a:t>
              </a:r>
            </a:p>
          </p:txBody>
        </p:sp>
      </p:grpSp>
      <p:sp>
        <p:nvSpPr>
          <p:cNvPr id="26" name="TextBox 25">
            <a:extLst>
              <a:ext uri="{FF2B5EF4-FFF2-40B4-BE49-F238E27FC236}">
                <a16:creationId xmlns:a16="http://schemas.microsoft.com/office/drawing/2014/main" id="{3B059B8A-3EAC-4B28-A555-87111C3603C2}"/>
              </a:ext>
            </a:extLst>
          </p:cNvPr>
          <p:cNvSpPr txBox="1"/>
          <p:nvPr/>
        </p:nvSpPr>
        <p:spPr>
          <a:xfrm>
            <a:off x="1020953" y="4631343"/>
            <a:ext cx="5516240" cy="416268"/>
          </a:xfrm>
          <a:prstGeom prst="rect">
            <a:avLst/>
          </a:prstGeom>
          <a:noFill/>
          <a:ln>
            <a:noFill/>
          </a:ln>
        </p:spPr>
        <p:txBody>
          <a:bodyPr wrap="square" rtlCol="1">
            <a:spAutoFit/>
          </a:bodyPr>
          <a:lstStyle/>
          <a:p>
            <a:pPr algn="ctr" rtl="1">
              <a:lnSpc>
                <a:spcPct val="150000"/>
              </a:lnSpc>
              <a:spcBef>
                <a:spcPts val="600"/>
              </a:spcBef>
            </a:pPr>
            <a:r>
              <a:rPr lang="he-IL" sz="1601" b="1" dirty="0">
                <a:solidFill>
                  <a:schemeClr val="tx1">
                    <a:lumMod val="50000"/>
                    <a:lumOff val="50000"/>
                  </a:schemeClr>
                </a:solidFill>
                <a:highlight>
                  <a:srgbClr val="FAD9DF"/>
                </a:highlight>
              </a:rPr>
              <a:t>מודעות קשובה = בחירה</a:t>
            </a:r>
          </a:p>
        </p:txBody>
      </p:sp>
      <p:sp>
        <p:nvSpPr>
          <p:cNvPr id="6" name="אליפסה 5">
            <a:extLst>
              <a:ext uri="{FF2B5EF4-FFF2-40B4-BE49-F238E27FC236}">
                <a16:creationId xmlns:a16="http://schemas.microsoft.com/office/drawing/2014/main" id="{AD7F6361-F3C0-48A4-9FA5-4AC72267E1F5}"/>
              </a:ext>
            </a:extLst>
          </p:cNvPr>
          <p:cNvSpPr/>
          <p:nvPr/>
        </p:nvSpPr>
        <p:spPr>
          <a:xfrm>
            <a:off x="4991101" y="5756953"/>
            <a:ext cx="1270000" cy="1270000"/>
          </a:xfrm>
          <a:prstGeom prst="ellipse">
            <a:avLst/>
          </a:prstGeom>
          <a:solidFill>
            <a:srgbClr val="EB727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אליפסה 26">
            <a:extLst>
              <a:ext uri="{FF2B5EF4-FFF2-40B4-BE49-F238E27FC236}">
                <a16:creationId xmlns:a16="http://schemas.microsoft.com/office/drawing/2014/main" id="{23C2D83C-C892-4B19-9E99-C9740BBC2FDB}"/>
              </a:ext>
            </a:extLst>
          </p:cNvPr>
          <p:cNvSpPr/>
          <p:nvPr/>
        </p:nvSpPr>
        <p:spPr>
          <a:xfrm>
            <a:off x="3144073" y="5771837"/>
            <a:ext cx="1270000" cy="1270000"/>
          </a:xfrm>
          <a:prstGeom prst="ellipse">
            <a:avLst/>
          </a:prstGeom>
          <a:solidFill>
            <a:srgbClr val="EB727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אליפסה 27">
            <a:extLst>
              <a:ext uri="{FF2B5EF4-FFF2-40B4-BE49-F238E27FC236}">
                <a16:creationId xmlns:a16="http://schemas.microsoft.com/office/drawing/2014/main" id="{BCF0F775-B7A8-420B-B92F-3CBE1C14E7C9}"/>
              </a:ext>
            </a:extLst>
          </p:cNvPr>
          <p:cNvSpPr/>
          <p:nvPr/>
        </p:nvSpPr>
        <p:spPr>
          <a:xfrm>
            <a:off x="1297044" y="5756953"/>
            <a:ext cx="1270000" cy="1270000"/>
          </a:xfrm>
          <a:prstGeom prst="ellipse">
            <a:avLst/>
          </a:prstGeom>
          <a:solidFill>
            <a:srgbClr val="EB727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1" name="מחבר: מרפקי 10">
            <a:extLst>
              <a:ext uri="{FF2B5EF4-FFF2-40B4-BE49-F238E27FC236}">
                <a16:creationId xmlns:a16="http://schemas.microsoft.com/office/drawing/2014/main" id="{CFBA9DC5-6B19-455D-8E31-79A0ECC5AC30}"/>
              </a:ext>
            </a:extLst>
          </p:cNvPr>
          <p:cNvCxnSpPr>
            <a:stCxn id="26" idx="2"/>
            <a:endCxn id="6" idx="0"/>
          </p:cNvCxnSpPr>
          <p:nvPr/>
        </p:nvCxnSpPr>
        <p:spPr>
          <a:xfrm rot="16200000" flipH="1">
            <a:off x="4347916" y="4478768"/>
            <a:ext cx="709342" cy="1847028"/>
          </a:xfrm>
          <a:prstGeom prst="bentConnector3">
            <a:avLst/>
          </a:prstGeom>
          <a:ln>
            <a:solidFill>
              <a:srgbClr val="EB727C"/>
            </a:solidFill>
            <a:tailEnd type="triangle"/>
          </a:ln>
        </p:spPr>
        <p:style>
          <a:lnRef idx="1">
            <a:schemeClr val="accent1"/>
          </a:lnRef>
          <a:fillRef idx="0">
            <a:schemeClr val="accent1"/>
          </a:fillRef>
          <a:effectRef idx="0">
            <a:schemeClr val="accent1"/>
          </a:effectRef>
          <a:fontRef idx="minor">
            <a:schemeClr val="tx1"/>
          </a:fontRef>
        </p:style>
      </p:cxnSp>
      <p:cxnSp>
        <p:nvCxnSpPr>
          <p:cNvPr id="29" name="מחבר: מרפקי 28">
            <a:extLst>
              <a:ext uri="{FF2B5EF4-FFF2-40B4-BE49-F238E27FC236}">
                <a16:creationId xmlns:a16="http://schemas.microsoft.com/office/drawing/2014/main" id="{514750A5-5672-473A-8687-85728BCA98C3}"/>
              </a:ext>
            </a:extLst>
          </p:cNvPr>
          <p:cNvCxnSpPr>
            <a:cxnSpLocks/>
            <a:stCxn id="26" idx="2"/>
            <a:endCxn id="28" idx="0"/>
          </p:cNvCxnSpPr>
          <p:nvPr/>
        </p:nvCxnSpPr>
        <p:spPr>
          <a:xfrm rot="5400000">
            <a:off x="2500888" y="4478770"/>
            <a:ext cx="709342" cy="1847029"/>
          </a:xfrm>
          <a:prstGeom prst="bentConnector3">
            <a:avLst>
              <a:gd name="adj1" fmla="val 50000"/>
            </a:avLst>
          </a:prstGeom>
          <a:ln>
            <a:solidFill>
              <a:srgbClr val="EB727C"/>
            </a:solidFill>
            <a:tailEnd type="triangle"/>
          </a:ln>
        </p:spPr>
        <p:style>
          <a:lnRef idx="1">
            <a:schemeClr val="accent1"/>
          </a:lnRef>
          <a:fillRef idx="0">
            <a:schemeClr val="accent1"/>
          </a:fillRef>
          <a:effectRef idx="0">
            <a:schemeClr val="accent1"/>
          </a:effectRef>
          <a:fontRef idx="minor">
            <a:schemeClr val="tx1"/>
          </a:fontRef>
        </p:style>
      </p:cxnSp>
      <p:cxnSp>
        <p:nvCxnSpPr>
          <p:cNvPr id="33" name="מחבר חץ ישר 32">
            <a:extLst>
              <a:ext uri="{FF2B5EF4-FFF2-40B4-BE49-F238E27FC236}">
                <a16:creationId xmlns:a16="http://schemas.microsoft.com/office/drawing/2014/main" id="{F941E5FA-3CAD-4BAE-95F5-B09931CE8D0D}"/>
              </a:ext>
            </a:extLst>
          </p:cNvPr>
          <p:cNvCxnSpPr>
            <a:cxnSpLocks/>
            <a:stCxn id="26" idx="2"/>
            <a:endCxn id="27" idx="0"/>
          </p:cNvCxnSpPr>
          <p:nvPr/>
        </p:nvCxnSpPr>
        <p:spPr>
          <a:xfrm>
            <a:off x="3779073" y="5047611"/>
            <a:ext cx="0" cy="724226"/>
          </a:xfrm>
          <a:prstGeom prst="straightConnector1">
            <a:avLst/>
          </a:prstGeom>
          <a:ln>
            <a:solidFill>
              <a:srgbClr val="EB727C"/>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39A02C9-4D85-4BF9-807E-56D1B4C0120F}"/>
              </a:ext>
            </a:extLst>
          </p:cNvPr>
          <p:cNvSpPr txBox="1"/>
          <p:nvPr/>
        </p:nvSpPr>
        <p:spPr>
          <a:xfrm>
            <a:off x="4899494" y="6009423"/>
            <a:ext cx="1468223" cy="769570"/>
          </a:xfrm>
          <a:prstGeom prst="rect">
            <a:avLst/>
          </a:prstGeom>
          <a:noFill/>
        </p:spPr>
        <p:txBody>
          <a:bodyPr wrap="square" rtlCol="1">
            <a:spAutoFit/>
          </a:bodyPr>
          <a:lstStyle/>
          <a:p>
            <a:pPr algn="ctr" rtl="1"/>
            <a:r>
              <a:rPr lang="he-IL" sz="1400" dirty="0">
                <a:solidFill>
                  <a:schemeClr val="bg1"/>
                </a:solidFill>
              </a:rPr>
              <a:t>בחירה</a:t>
            </a:r>
            <a:br>
              <a:rPr lang="en-US" sz="1400" b="1" dirty="0">
                <a:solidFill>
                  <a:schemeClr val="bg1"/>
                </a:solidFill>
              </a:rPr>
            </a:br>
            <a:r>
              <a:rPr lang="he-IL" sz="1601" b="1" dirty="0">
                <a:solidFill>
                  <a:schemeClr val="bg1"/>
                </a:solidFill>
              </a:rPr>
              <a:t>להתרכז בהווה</a:t>
            </a:r>
            <a:br>
              <a:rPr lang="en-US" sz="1400" b="1" dirty="0">
                <a:solidFill>
                  <a:schemeClr val="bg1"/>
                </a:solidFill>
              </a:rPr>
            </a:br>
            <a:r>
              <a:rPr lang="he-IL" sz="1400" b="1" dirty="0">
                <a:solidFill>
                  <a:schemeClr val="bg1"/>
                </a:solidFill>
              </a:rPr>
              <a:t>(כאן ועכשיו)</a:t>
            </a:r>
          </a:p>
        </p:txBody>
      </p:sp>
      <p:sp>
        <p:nvSpPr>
          <p:cNvPr id="37" name="TextBox 36">
            <a:extLst>
              <a:ext uri="{FF2B5EF4-FFF2-40B4-BE49-F238E27FC236}">
                <a16:creationId xmlns:a16="http://schemas.microsoft.com/office/drawing/2014/main" id="{7DDE6EC0-FA1D-4767-AB05-45BB9A8B6F3B}"/>
              </a:ext>
            </a:extLst>
          </p:cNvPr>
          <p:cNvSpPr txBox="1"/>
          <p:nvPr/>
        </p:nvSpPr>
        <p:spPr>
          <a:xfrm>
            <a:off x="3151713" y="5987227"/>
            <a:ext cx="1254719" cy="800476"/>
          </a:xfrm>
          <a:prstGeom prst="rect">
            <a:avLst/>
          </a:prstGeom>
          <a:noFill/>
        </p:spPr>
        <p:txBody>
          <a:bodyPr wrap="square" rtlCol="1">
            <a:spAutoFit/>
          </a:bodyPr>
          <a:lstStyle/>
          <a:p>
            <a:pPr algn="ctr" rtl="1"/>
            <a:r>
              <a:rPr lang="he-IL" sz="1400" dirty="0">
                <a:solidFill>
                  <a:schemeClr val="bg1"/>
                </a:solidFill>
              </a:rPr>
              <a:t>בחירה</a:t>
            </a:r>
            <a:br>
              <a:rPr lang="en-US" sz="1400" dirty="0">
                <a:solidFill>
                  <a:schemeClr val="bg1"/>
                </a:solidFill>
              </a:rPr>
            </a:br>
            <a:r>
              <a:rPr lang="he-IL" sz="1601" b="1" dirty="0">
                <a:solidFill>
                  <a:schemeClr val="bg1"/>
                </a:solidFill>
              </a:rPr>
              <a:t>לקבל את השלם שבי</a:t>
            </a:r>
            <a:endParaRPr lang="he-IL" sz="1400" b="1" dirty="0">
              <a:solidFill>
                <a:schemeClr val="bg1"/>
              </a:solidFill>
            </a:endParaRPr>
          </a:p>
        </p:txBody>
      </p:sp>
      <p:sp>
        <p:nvSpPr>
          <p:cNvPr id="38" name="TextBox 37">
            <a:extLst>
              <a:ext uri="{FF2B5EF4-FFF2-40B4-BE49-F238E27FC236}">
                <a16:creationId xmlns:a16="http://schemas.microsoft.com/office/drawing/2014/main" id="{036430BB-D349-415B-A93C-E9297BF5BB74}"/>
              </a:ext>
            </a:extLst>
          </p:cNvPr>
          <p:cNvSpPr txBox="1"/>
          <p:nvPr/>
        </p:nvSpPr>
        <p:spPr>
          <a:xfrm>
            <a:off x="1244002" y="5826921"/>
            <a:ext cx="1376084" cy="1046825"/>
          </a:xfrm>
          <a:prstGeom prst="rect">
            <a:avLst/>
          </a:prstGeom>
          <a:noFill/>
        </p:spPr>
        <p:txBody>
          <a:bodyPr wrap="square" rtlCol="1">
            <a:spAutoFit/>
          </a:bodyPr>
          <a:lstStyle/>
          <a:p>
            <a:pPr algn="ctr" rtl="1"/>
            <a:r>
              <a:rPr lang="he-IL" sz="1400" dirty="0">
                <a:solidFill>
                  <a:schemeClr val="bg1"/>
                </a:solidFill>
              </a:rPr>
              <a:t>בחירה</a:t>
            </a:r>
            <a:br>
              <a:rPr lang="en-US" sz="1400" dirty="0">
                <a:solidFill>
                  <a:schemeClr val="bg1"/>
                </a:solidFill>
              </a:rPr>
            </a:br>
            <a:r>
              <a:rPr lang="he-IL" sz="1601" b="1" dirty="0">
                <a:solidFill>
                  <a:schemeClr val="bg1"/>
                </a:solidFill>
              </a:rPr>
              <a:t>לעשות מה שאפשר</a:t>
            </a:r>
            <a:br>
              <a:rPr lang="en-US" sz="1601" b="1" dirty="0">
                <a:solidFill>
                  <a:schemeClr val="bg1"/>
                </a:solidFill>
              </a:rPr>
            </a:br>
            <a:r>
              <a:rPr lang="he-IL" sz="1601" b="1" dirty="0">
                <a:solidFill>
                  <a:schemeClr val="bg1"/>
                </a:solidFill>
              </a:rPr>
              <a:t>ברגע זה</a:t>
            </a:r>
            <a:endParaRPr lang="he-IL" sz="1400" b="1" dirty="0">
              <a:solidFill>
                <a:schemeClr val="bg1"/>
              </a:solidFill>
            </a:endParaRPr>
          </a:p>
        </p:txBody>
      </p:sp>
      <p:sp>
        <p:nvSpPr>
          <p:cNvPr id="39" name="TextBox 38">
            <a:extLst>
              <a:ext uri="{FF2B5EF4-FFF2-40B4-BE49-F238E27FC236}">
                <a16:creationId xmlns:a16="http://schemas.microsoft.com/office/drawing/2014/main" id="{F5118300-C6A6-4012-9A88-C65869386DEE}"/>
              </a:ext>
            </a:extLst>
          </p:cNvPr>
          <p:cNvSpPr txBox="1"/>
          <p:nvPr/>
        </p:nvSpPr>
        <p:spPr>
          <a:xfrm>
            <a:off x="4717710" y="7116469"/>
            <a:ext cx="1847029" cy="1155316"/>
          </a:xfrm>
          <a:prstGeom prst="rect">
            <a:avLst/>
          </a:prstGeom>
          <a:noFill/>
        </p:spPr>
        <p:txBody>
          <a:bodyPr wrap="square" rtlCol="1">
            <a:spAutoFit/>
          </a:bodyPr>
          <a:lstStyle/>
          <a:p>
            <a:pPr algn="ctr" rtl="1">
              <a:lnSpc>
                <a:spcPct val="150000"/>
              </a:lnSpc>
            </a:pPr>
            <a:r>
              <a:rPr lang="he-IL" sz="1601" dirty="0">
                <a:solidFill>
                  <a:schemeClr val="tx1">
                    <a:lumMod val="50000"/>
                    <a:lumOff val="50000"/>
                  </a:schemeClr>
                </a:solidFill>
                <a:latin typeface="Arial" panose="020B0604020202020204" pitchFamily="34" charset="0"/>
              </a:rPr>
              <a:t>לא להתחרט על העבר ולא להיות מוטרדים מהעתיד</a:t>
            </a:r>
          </a:p>
        </p:txBody>
      </p:sp>
      <p:sp>
        <p:nvSpPr>
          <p:cNvPr id="40" name="TextBox 39">
            <a:extLst>
              <a:ext uri="{FF2B5EF4-FFF2-40B4-BE49-F238E27FC236}">
                <a16:creationId xmlns:a16="http://schemas.microsoft.com/office/drawing/2014/main" id="{3BDB9EE9-EFE2-45D5-A139-B02311C51006}"/>
              </a:ext>
            </a:extLst>
          </p:cNvPr>
          <p:cNvSpPr txBox="1"/>
          <p:nvPr/>
        </p:nvSpPr>
        <p:spPr>
          <a:xfrm>
            <a:off x="2858670" y="7112488"/>
            <a:ext cx="1847029" cy="785793"/>
          </a:xfrm>
          <a:prstGeom prst="rect">
            <a:avLst/>
          </a:prstGeom>
          <a:noFill/>
        </p:spPr>
        <p:txBody>
          <a:bodyPr wrap="square" rtlCol="1">
            <a:spAutoFit/>
          </a:bodyPr>
          <a:lstStyle/>
          <a:p>
            <a:pPr algn="ctr" rtl="1">
              <a:lnSpc>
                <a:spcPct val="150000"/>
              </a:lnSpc>
            </a:pPr>
            <a:r>
              <a:rPr lang="he-IL" sz="1601" dirty="0">
                <a:solidFill>
                  <a:schemeClr val="tx1">
                    <a:lumMod val="50000"/>
                    <a:lumOff val="50000"/>
                  </a:schemeClr>
                </a:solidFill>
                <a:latin typeface="Arial" panose="020B0604020202020204" pitchFamily="34" charset="0"/>
              </a:rPr>
              <a:t>הטוב והרע שבי בלי שיפוטיות עצמית</a:t>
            </a:r>
          </a:p>
        </p:txBody>
      </p:sp>
      <p:sp>
        <p:nvSpPr>
          <p:cNvPr id="41" name="TextBox 40">
            <a:extLst>
              <a:ext uri="{FF2B5EF4-FFF2-40B4-BE49-F238E27FC236}">
                <a16:creationId xmlns:a16="http://schemas.microsoft.com/office/drawing/2014/main" id="{7860A9E7-45C0-4D2E-B14D-1BB7603E637B}"/>
              </a:ext>
            </a:extLst>
          </p:cNvPr>
          <p:cNvSpPr txBox="1"/>
          <p:nvPr/>
        </p:nvSpPr>
        <p:spPr>
          <a:xfrm>
            <a:off x="1004410" y="7122098"/>
            <a:ext cx="1847029" cy="1155316"/>
          </a:xfrm>
          <a:prstGeom prst="rect">
            <a:avLst/>
          </a:prstGeom>
          <a:noFill/>
        </p:spPr>
        <p:txBody>
          <a:bodyPr wrap="square" rtlCol="1">
            <a:spAutoFit/>
          </a:bodyPr>
          <a:lstStyle/>
          <a:p>
            <a:pPr algn="ctr" rtl="1">
              <a:lnSpc>
                <a:spcPct val="150000"/>
              </a:lnSpc>
            </a:pPr>
            <a:r>
              <a:rPr lang="he-IL" sz="1601" dirty="0">
                <a:solidFill>
                  <a:schemeClr val="tx1">
                    <a:lumMod val="50000"/>
                    <a:lumOff val="50000"/>
                  </a:schemeClr>
                </a:solidFill>
                <a:latin typeface="Arial" panose="020B0604020202020204" pitchFamily="34" charset="0"/>
              </a:rPr>
              <a:t>לקבל שמה שאני עושה הוא הטוב ביותר ברגע הנתון</a:t>
            </a:r>
          </a:p>
        </p:txBody>
      </p:sp>
      <p:sp>
        <p:nvSpPr>
          <p:cNvPr id="43" name="TextBox 42">
            <a:extLst>
              <a:ext uri="{FF2B5EF4-FFF2-40B4-BE49-F238E27FC236}">
                <a16:creationId xmlns:a16="http://schemas.microsoft.com/office/drawing/2014/main" id="{4AB37E43-D5CA-4D2E-A364-633E76765F28}"/>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44" name="מלבן 43">
            <a:hlinkClick r:id="" action="ppaction://hlinkshowjump?jump=nextslide"/>
            <a:extLst>
              <a:ext uri="{FF2B5EF4-FFF2-40B4-BE49-F238E27FC236}">
                <a16:creationId xmlns:a16="http://schemas.microsoft.com/office/drawing/2014/main" id="{74A8F1A1-7E2A-4393-9F5A-34BE8E38A525}"/>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מלבן 45">
            <a:hlinkClick r:id="" action="ppaction://hlinkshowjump?jump=previousslide"/>
            <a:extLst>
              <a:ext uri="{FF2B5EF4-FFF2-40B4-BE49-F238E27FC236}">
                <a16:creationId xmlns:a16="http://schemas.microsoft.com/office/drawing/2014/main" id="{5D7403B2-3C7F-4037-9405-085EC242BC51}"/>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מלבן 46">
            <a:hlinkClick r:id="rId2" action="ppaction://hlinksldjump"/>
            <a:extLst>
              <a:ext uri="{FF2B5EF4-FFF2-40B4-BE49-F238E27FC236}">
                <a16:creationId xmlns:a16="http://schemas.microsoft.com/office/drawing/2014/main" id="{90B32471-CC3F-4F5D-A804-D59E8A56E20B}"/>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מלבן 47">
            <a:hlinkClick r:id="rId3" action="ppaction://hlinksldjump"/>
            <a:extLst>
              <a:ext uri="{FF2B5EF4-FFF2-40B4-BE49-F238E27FC236}">
                <a16:creationId xmlns:a16="http://schemas.microsoft.com/office/drawing/2014/main" id="{F89914EE-0EF2-474B-93C6-DA766B08D859}"/>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מציין מיקום של מספר שקופית 3">
            <a:extLst>
              <a:ext uri="{FF2B5EF4-FFF2-40B4-BE49-F238E27FC236}">
                <a16:creationId xmlns:a16="http://schemas.microsoft.com/office/drawing/2014/main" id="{6382B061-9B63-4933-BDBB-5A615DD02D0D}"/>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34</a:t>
            </a:fld>
            <a:endParaRPr lang="he-IL" dirty="0"/>
          </a:p>
        </p:txBody>
      </p:sp>
    </p:spTree>
    <p:extLst>
      <p:ext uri="{BB962C8B-B14F-4D97-AF65-F5344CB8AC3E}">
        <p14:creationId xmlns:p14="http://schemas.microsoft.com/office/powerpoint/2010/main" val="12084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9"/>
            <a:ext cx="5908524" cy="6322667"/>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b="1" dirty="0">
                <a:solidFill>
                  <a:srgbClr val="EB727C"/>
                </a:solidFill>
              </a:rPr>
              <a:t>אני בתוך כל זה</a:t>
            </a:r>
          </a:p>
        </p:txBody>
      </p:sp>
      <p:sp>
        <p:nvSpPr>
          <p:cNvPr id="28" name="TextBox 27">
            <a:extLst>
              <a:ext uri="{FF2B5EF4-FFF2-40B4-BE49-F238E27FC236}">
                <a16:creationId xmlns:a16="http://schemas.microsoft.com/office/drawing/2014/main" id="{B8EDB2F4-A26A-4659-AC17-F5AA434E9469}"/>
              </a:ext>
            </a:extLst>
          </p:cNvPr>
          <p:cNvSpPr txBox="1"/>
          <p:nvPr/>
        </p:nvSpPr>
        <p:spPr>
          <a:xfrm>
            <a:off x="824810" y="2425409"/>
            <a:ext cx="5664824" cy="422103"/>
          </a:xfrm>
          <a:prstGeom prst="rect">
            <a:avLst/>
          </a:prstGeom>
          <a:noFill/>
          <a:ln>
            <a:noFill/>
          </a:ln>
        </p:spPr>
        <p:txBody>
          <a:bodyPr wrap="square" rtlCol="1">
            <a:spAutoFit/>
          </a:bodyPr>
          <a:lstStyle/>
          <a:p>
            <a:pPr algn="r" rtl="1">
              <a:lnSpc>
                <a:spcPct val="150000"/>
              </a:lnSpc>
            </a:pPr>
            <a:r>
              <a:rPr lang="he-IL" sz="1601" b="1" dirty="0">
                <a:solidFill>
                  <a:srgbClr val="EB727C"/>
                </a:solidFill>
              </a:rPr>
              <a:t>איך מודעות קשובה (</a:t>
            </a:r>
            <a:r>
              <a:rPr lang="en-US" sz="1601" b="1" dirty="0">
                <a:solidFill>
                  <a:srgbClr val="EB727C"/>
                </a:solidFill>
              </a:rPr>
              <a:t>Mindfulness</a:t>
            </a:r>
            <a:r>
              <a:rPr lang="he-IL" sz="1601" b="1" dirty="0">
                <a:solidFill>
                  <a:srgbClr val="EB727C"/>
                </a:solidFill>
              </a:rPr>
              <a:t>) באה לידי ביטוי בכפרי הילדים?</a:t>
            </a:r>
          </a:p>
        </p:txBody>
      </p:sp>
      <p:sp>
        <p:nvSpPr>
          <p:cNvPr id="11" name="TextBox 10">
            <a:extLst>
              <a:ext uri="{FF2B5EF4-FFF2-40B4-BE49-F238E27FC236}">
                <a16:creationId xmlns:a16="http://schemas.microsoft.com/office/drawing/2014/main" id="{D84C3964-9540-4065-BA77-2990B81C7D91}"/>
              </a:ext>
            </a:extLst>
          </p:cNvPr>
          <p:cNvSpPr txBox="1"/>
          <p:nvPr/>
        </p:nvSpPr>
        <p:spPr>
          <a:xfrm>
            <a:off x="973395" y="2864101"/>
            <a:ext cx="5516240" cy="1971309"/>
          </a:xfrm>
          <a:prstGeom prst="rect">
            <a:avLst/>
          </a:prstGeom>
          <a:noFill/>
          <a:ln>
            <a:noFill/>
          </a:ln>
        </p:spPr>
        <p:txBody>
          <a:bodyPr wrap="square" rtlCol="1">
            <a:spAutoFit/>
          </a:bodyPr>
          <a:lstStyle/>
          <a:p>
            <a:pPr algn="r" rtl="1">
              <a:lnSpc>
                <a:spcPct val="150000"/>
              </a:lnSpc>
            </a:pPr>
            <a:r>
              <a:rPr lang="he-IL" sz="1601" dirty="0">
                <a:solidFill>
                  <a:schemeClr val="tx1">
                    <a:lumMod val="50000"/>
                    <a:lumOff val="50000"/>
                  </a:schemeClr>
                </a:solidFill>
              </a:rPr>
              <a:t>כאשר אנו מגיעים לכפר, אנו פה בשביל הילדים - אנחנו הכלי הטיפולי שלהם. לכן עם כניסתנו בשערי הכפר עלינו לשים את הנושאים האישיים המטרידים אותנו בצד - לא לתת להם להשפיע על ההתנהגות, התגובות, והיחס ועל רמת הריכוז שלנו בילדים.</a:t>
            </a:r>
          </a:p>
          <a:p>
            <a:pPr algn="r" rtl="1">
              <a:lnSpc>
                <a:spcPct val="150000"/>
              </a:lnSpc>
              <a:spcBef>
                <a:spcPts val="600"/>
              </a:spcBef>
            </a:pPr>
            <a:r>
              <a:rPr lang="he-IL" sz="1601" b="1" dirty="0">
                <a:solidFill>
                  <a:schemeClr val="tx1">
                    <a:lumMod val="50000"/>
                    <a:lumOff val="50000"/>
                  </a:schemeClr>
                </a:solidFill>
                <a:highlight>
                  <a:srgbClr val="FAD9DF"/>
                </a:highlight>
              </a:rPr>
              <a:t>עלינו לבחור להיות נוכחים כאן ועכשיו!</a:t>
            </a:r>
          </a:p>
        </p:txBody>
      </p:sp>
      <p:sp>
        <p:nvSpPr>
          <p:cNvPr id="12" name="TextBox 11">
            <a:extLst>
              <a:ext uri="{FF2B5EF4-FFF2-40B4-BE49-F238E27FC236}">
                <a16:creationId xmlns:a16="http://schemas.microsoft.com/office/drawing/2014/main" id="{0D6881E9-8C08-4477-9B52-142DF34F355D}"/>
              </a:ext>
            </a:extLst>
          </p:cNvPr>
          <p:cNvSpPr txBox="1"/>
          <p:nvPr/>
        </p:nvSpPr>
        <p:spPr>
          <a:xfrm>
            <a:off x="1358901" y="5071849"/>
            <a:ext cx="5130734" cy="785793"/>
          </a:xfrm>
          <a:prstGeom prst="rect">
            <a:avLst/>
          </a:prstGeom>
          <a:noFill/>
          <a:ln>
            <a:noFill/>
          </a:ln>
        </p:spPr>
        <p:txBody>
          <a:bodyPr wrap="square" rtlCol="1">
            <a:spAutoFit/>
          </a:bodyPr>
          <a:lstStyle/>
          <a:p>
            <a:pPr algn="r" rtl="1">
              <a:lnSpc>
                <a:spcPct val="150000"/>
              </a:lnSpc>
            </a:pPr>
            <a:r>
              <a:rPr lang="he-IL" sz="1601" b="1" dirty="0">
                <a:solidFill>
                  <a:srgbClr val="EB727C"/>
                </a:solidFill>
              </a:rPr>
              <a:t>מה קורה אם ההתנהגות שלנו בכל זאת הושפעה ממה שמטריד אותנו?</a:t>
            </a:r>
          </a:p>
        </p:txBody>
      </p:sp>
      <p:sp>
        <p:nvSpPr>
          <p:cNvPr id="13" name="TextBox 12">
            <a:extLst>
              <a:ext uri="{FF2B5EF4-FFF2-40B4-BE49-F238E27FC236}">
                <a16:creationId xmlns:a16="http://schemas.microsoft.com/office/drawing/2014/main" id="{29513E5C-442F-4648-B6AC-A3867DD3A4FA}"/>
              </a:ext>
            </a:extLst>
          </p:cNvPr>
          <p:cNvSpPr txBox="1"/>
          <p:nvPr/>
        </p:nvSpPr>
        <p:spPr>
          <a:xfrm>
            <a:off x="973395" y="5887908"/>
            <a:ext cx="5516240" cy="2417778"/>
          </a:xfrm>
          <a:prstGeom prst="rect">
            <a:avLst/>
          </a:prstGeom>
          <a:noFill/>
          <a:ln>
            <a:noFill/>
          </a:ln>
        </p:spPr>
        <p:txBody>
          <a:bodyPr wrap="square" rtlCol="1">
            <a:spAutoFit/>
          </a:bodyPr>
          <a:lstStyle/>
          <a:p>
            <a:pPr marL="285751" indent="-285751" algn="r" rtl="1">
              <a:lnSpc>
                <a:spcPct val="150000"/>
              </a:lnSpc>
              <a:spcBef>
                <a:spcPts val="600"/>
              </a:spcBef>
              <a:buFont typeface="Arial" panose="020B0604020202020204" pitchFamily="34" charset="0"/>
              <a:buChar char="•"/>
            </a:pPr>
            <a:r>
              <a:rPr lang="he-IL" sz="1601" dirty="0">
                <a:solidFill>
                  <a:schemeClr val="tx1">
                    <a:lumMod val="50000"/>
                    <a:lumOff val="50000"/>
                  </a:schemeClr>
                </a:solidFill>
              </a:rPr>
              <a:t>קודם כל - לקבל את העובדה </a:t>
            </a:r>
            <a:r>
              <a:rPr lang="he-IL" sz="1601" b="1" dirty="0">
                <a:solidFill>
                  <a:schemeClr val="tx1">
                    <a:lumMod val="50000"/>
                    <a:lumOff val="50000"/>
                  </a:schemeClr>
                </a:solidFill>
                <a:highlight>
                  <a:srgbClr val="FBE1E5"/>
                </a:highlight>
              </a:rPr>
              <a:t>שאנחנו בני אדם</a:t>
            </a:r>
            <a:r>
              <a:rPr lang="he-IL" sz="1601" dirty="0">
                <a:solidFill>
                  <a:schemeClr val="tx1">
                    <a:lumMod val="50000"/>
                    <a:lumOff val="50000"/>
                  </a:schemeClr>
                </a:solidFill>
              </a:rPr>
              <a:t>.</a:t>
            </a:r>
          </a:p>
          <a:p>
            <a:pPr marL="285751" indent="-285751" algn="r" rtl="1">
              <a:lnSpc>
                <a:spcPct val="150000"/>
              </a:lnSpc>
              <a:spcBef>
                <a:spcPts val="600"/>
              </a:spcBef>
              <a:buFont typeface="Arial" panose="020B0604020202020204" pitchFamily="34" charset="0"/>
              <a:buChar char="•"/>
            </a:pPr>
            <a:r>
              <a:rPr lang="he-IL" sz="1601" dirty="0">
                <a:solidFill>
                  <a:schemeClr val="tx1">
                    <a:lumMod val="50000"/>
                    <a:lumOff val="50000"/>
                  </a:schemeClr>
                </a:solidFill>
              </a:rPr>
              <a:t>עלינו לזהות </a:t>
            </a:r>
            <a:r>
              <a:rPr lang="he-IL" sz="1601" b="1" dirty="0">
                <a:solidFill>
                  <a:schemeClr val="tx1">
                    <a:lumMod val="50000"/>
                    <a:lumOff val="50000"/>
                  </a:schemeClr>
                </a:solidFill>
                <a:highlight>
                  <a:srgbClr val="FBE1E5"/>
                </a:highlight>
              </a:rPr>
              <a:t>מתי התגובה שלנו מושפעת מהעולם האישי</a:t>
            </a:r>
            <a:r>
              <a:rPr lang="he-IL" sz="1601" dirty="0">
                <a:solidFill>
                  <a:schemeClr val="tx1">
                    <a:lumMod val="50000"/>
                    <a:lumOff val="50000"/>
                  </a:schemeClr>
                </a:solidFill>
              </a:rPr>
              <a:t> וללא קשר ל'כאן ועכשיו'.</a:t>
            </a:r>
          </a:p>
          <a:p>
            <a:pPr marL="285751" indent="-285751" algn="r" rtl="1">
              <a:lnSpc>
                <a:spcPct val="150000"/>
              </a:lnSpc>
              <a:spcBef>
                <a:spcPts val="600"/>
              </a:spcBef>
              <a:buFont typeface="Arial" panose="020B0604020202020204" pitchFamily="34" charset="0"/>
              <a:buChar char="•"/>
            </a:pPr>
            <a:r>
              <a:rPr lang="he-IL" sz="1601" dirty="0">
                <a:solidFill>
                  <a:schemeClr val="tx1">
                    <a:lumMod val="50000"/>
                    <a:lumOff val="50000"/>
                  </a:schemeClr>
                </a:solidFill>
              </a:rPr>
              <a:t>אם התנהגנו באופן שגוי מול ילד, חשוב לדבר עם הילד על כך, להסביר לו שפעלנו באופן שגוי, להסביר בכנות איך אנו מרגישים, </a:t>
            </a:r>
            <a:r>
              <a:rPr lang="he-IL" sz="1601" b="1" dirty="0">
                <a:solidFill>
                  <a:schemeClr val="tx1">
                    <a:lumMod val="50000"/>
                    <a:lumOff val="50000"/>
                  </a:schemeClr>
                </a:solidFill>
                <a:highlight>
                  <a:srgbClr val="FBE1E5"/>
                </a:highlight>
              </a:rPr>
              <a:t>להודות בטעות ולקחת אחריות</a:t>
            </a:r>
            <a:r>
              <a:rPr lang="he-IL" sz="1601" dirty="0">
                <a:solidFill>
                  <a:schemeClr val="tx1">
                    <a:lumMod val="50000"/>
                    <a:lumOff val="50000"/>
                  </a:schemeClr>
                </a:solidFill>
              </a:rPr>
              <a:t>.</a:t>
            </a:r>
          </a:p>
        </p:txBody>
      </p:sp>
      <p:grpSp>
        <p:nvGrpSpPr>
          <p:cNvPr id="2" name="קבוצה 1">
            <a:extLst>
              <a:ext uri="{FF2B5EF4-FFF2-40B4-BE49-F238E27FC236}">
                <a16:creationId xmlns:a16="http://schemas.microsoft.com/office/drawing/2014/main" id="{0A820B28-C3CB-44C2-9F26-A91629E42014}"/>
              </a:ext>
            </a:extLst>
          </p:cNvPr>
          <p:cNvGrpSpPr/>
          <p:nvPr/>
        </p:nvGrpSpPr>
        <p:grpSpPr>
          <a:xfrm>
            <a:off x="1303478" y="8581205"/>
            <a:ext cx="4952718" cy="1169163"/>
            <a:chOff x="1758139" y="8581199"/>
            <a:chExt cx="4952718" cy="1169163"/>
          </a:xfrm>
        </p:grpSpPr>
        <p:sp>
          <p:nvSpPr>
            <p:cNvPr id="15" name="מלבן 14">
              <a:extLst>
                <a:ext uri="{FF2B5EF4-FFF2-40B4-BE49-F238E27FC236}">
                  <a16:creationId xmlns:a16="http://schemas.microsoft.com/office/drawing/2014/main" id="{748BD36E-FC60-4687-8E5E-4EC32A5F5923}"/>
                </a:ext>
              </a:extLst>
            </p:cNvPr>
            <p:cNvSpPr/>
            <p:nvPr/>
          </p:nvSpPr>
          <p:spPr>
            <a:xfrm>
              <a:off x="1758140" y="8889065"/>
              <a:ext cx="4711526" cy="861297"/>
            </a:xfrm>
            <a:prstGeom prst="rect">
              <a:avLst/>
            </a:prstGeom>
            <a:solidFill>
              <a:schemeClr val="bg1"/>
            </a:solidFill>
            <a:ln>
              <a:solidFill>
                <a:srgbClr val="E7436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דמעה 16">
              <a:extLst>
                <a:ext uri="{FF2B5EF4-FFF2-40B4-BE49-F238E27FC236}">
                  <a16:creationId xmlns:a16="http://schemas.microsoft.com/office/drawing/2014/main" id="{967AE0A7-6948-47E6-AD9B-E78C410819FC}"/>
                </a:ext>
              </a:extLst>
            </p:cNvPr>
            <p:cNvSpPr/>
            <p:nvPr/>
          </p:nvSpPr>
          <p:spPr>
            <a:xfrm rot="8225039">
              <a:off x="6274659" y="8581199"/>
              <a:ext cx="436198" cy="436198"/>
            </a:xfrm>
            <a:prstGeom prst="teardrop">
              <a:avLst/>
            </a:prstGeom>
            <a:solidFill>
              <a:schemeClr val="bg1"/>
            </a:solidFill>
            <a:ln>
              <a:solidFill>
                <a:srgbClr val="FFD9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TextBox 17">
              <a:extLst>
                <a:ext uri="{FF2B5EF4-FFF2-40B4-BE49-F238E27FC236}">
                  <a16:creationId xmlns:a16="http://schemas.microsoft.com/office/drawing/2014/main" id="{6F215458-BCE6-43FB-9ACF-1D0D9F54AD6A}"/>
                </a:ext>
              </a:extLst>
            </p:cNvPr>
            <p:cNvSpPr txBox="1"/>
            <p:nvPr/>
          </p:nvSpPr>
          <p:spPr>
            <a:xfrm>
              <a:off x="4961925" y="8961645"/>
              <a:ext cx="1422937" cy="338682"/>
            </a:xfrm>
            <a:prstGeom prst="rect">
              <a:avLst/>
            </a:prstGeom>
            <a:noFill/>
          </p:spPr>
          <p:txBody>
            <a:bodyPr wrap="square" rtlCol="1">
              <a:spAutoFit/>
            </a:bodyPr>
            <a:lstStyle/>
            <a:p>
              <a:pPr algn="r" rtl="1"/>
              <a:r>
                <a:rPr lang="he-IL" sz="1601" dirty="0">
                  <a:solidFill>
                    <a:schemeClr val="tx1">
                      <a:lumMod val="50000"/>
                      <a:lumOff val="50000"/>
                    </a:schemeClr>
                  </a:solidFill>
                </a:rPr>
                <a:t>טיפ!</a:t>
              </a:r>
            </a:p>
          </p:txBody>
        </p:sp>
        <p:grpSp>
          <p:nvGrpSpPr>
            <p:cNvPr id="19" name="גרפיקה 11">
              <a:extLst>
                <a:ext uri="{FF2B5EF4-FFF2-40B4-BE49-F238E27FC236}">
                  <a16:creationId xmlns:a16="http://schemas.microsoft.com/office/drawing/2014/main" id="{7CE3F5BA-ACA6-4F2F-B55A-3594D09BD542}"/>
                </a:ext>
              </a:extLst>
            </p:cNvPr>
            <p:cNvGrpSpPr/>
            <p:nvPr/>
          </p:nvGrpSpPr>
          <p:grpSpPr>
            <a:xfrm>
              <a:off x="6385946" y="8671833"/>
              <a:ext cx="213623" cy="309448"/>
              <a:chOff x="1493257" y="6803793"/>
              <a:chExt cx="675821" cy="978975"/>
            </a:xfrm>
          </p:grpSpPr>
          <p:sp>
            <p:nvSpPr>
              <p:cNvPr id="22" name="צורה חופשית: צורה 21">
                <a:extLst>
                  <a:ext uri="{FF2B5EF4-FFF2-40B4-BE49-F238E27FC236}">
                    <a16:creationId xmlns:a16="http://schemas.microsoft.com/office/drawing/2014/main" id="{AECB531D-8255-42FE-8ABF-D931D06877F6}"/>
                  </a:ext>
                </a:extLst>
              </p:cNvPr>
              <p:cNvSpPr/>
              <p:nvPr/>
            </p:nvSpPr>
            <p:spPr>
              <a:xfrm>
                <a:off x="1493257" y="6803793"/>
                <a:ext cx="675821" cy="811751"/>
              </a:xfrm>
              <a:custGeom>
                <a:avLst/>
                <a:gdLst>
                  <a:gd name="connsiteX0" fmla="*/ 676304 w 675821"/>
                  <a:gd name="connsiteY0" fmla="*/ 338295 h 811751"/>
                  <a:gd name="connsiteX1" fmla="*/ 319955 w 675821"/>
                  <a:gd name="connsiteY1" fmla="*/ 771 h 811751"/>
                  <a:gd name="connsiteX2" fmla="*/ 331 w 675821"/>
                  <a:gd name="connsiteY2" fmla="*/ 343970 h 811751"/>
                  <a:gd name="connsiteX3" fmla="*/ 164682 w 675821"/>
                  <a:gd name="connsiteY3" fmla="*/ 628050 h 811751"/>
                  <a:gd name="connsiteX4" fmla="*/ 219991 w 675821"/>
                  <a:gd name="connsiteY4" fmla="*/ 728148 h 811751"/>
                  <a:gd name="connsiteX5" fmla="*/ 219991 w 675821"/>
                  <a:gd name="connsiteY5" fmla="*/ 811510 h 811751"/>
                  <a:gd name="connsiteX6" fmla="*/ 456597 w 675821"/>
                  <a:gd name="connsiteY6" fmla="*/ 811510 h 811751"/>
                  <a:gd name="connsiteX7" fmla="*/ 456597 w 675821"/>
                  <a:gd name="connsiteY7" fmla="*/ 728135 h 811751"/>
                  <a:gd name="connsiteX8" fmla="*/ 514700 w 675821"/>
                  <a:gd name="connsiteY8" fmla="*/ 626369 h 811751"/>
                  <a:gd name="connsiteX9" fmla="*/ 676304 w 675821"/>
                  <a:gd name="connsiteY9" fmla="*/ 338295 h 8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5821" h="811751">
                    <a:moveTo>
                      <a:pt x="676304" y="338295"/>
                    </a:moveTo>
                    <a:cubicBezTo>
                      <a:pt x="676304" y="145541"/>
                      <a:pt x="514959" y="-9531"/>
                      <a:pt x="319955" y="771"/>
                    </a:cubicBezTo>
                    <a:cubicBezTo>
                      <a:pt x="140410" y="10256"/>
                      <a:pt x="-2638" y="164199"/>
                      <a:pt x="331" y="343970"/>
                    </a:cubicBezTo>
                    <a:cubicBezTo>
                      <a:pt x="2326" y="464739"/>
                      <a:pt x="67749" y="569932"/>
                      <a:pt x="164682" y="628050"/>
                    </a:cubicBezTo>
                    <a:cubicBezTo>
                      <a:pt x="199548" y="648955"/>
                      <a:pt x="219991" y="687496"/>
                      <a:pt x="219991" y="728148"/>
                    </a:cubicBezTo>
                    <a:lnTo>
                      <a:pt x="219991" y="811510"/>
                    </a:lnTo>
                    <a:lnTo>
                      <a:pt x="456597" y="811510"/>
                    </a:lnTo>
                    <a:lnTo>
                      <a:pt x="456597" y="728135"/>
                    </a:lnTo>
                    <a:cubicBezTo>
                      <a:pt x="456597" y="686316"/>
                      <a:pt x="479045" y="648216"/>
                      <a:pt x="514700" y="626369"/>
                    </a:cubicBezTo>
                    <a:cubicBezTo>
                      <a:pt x="611601" y="566993"/>
                      <a:pt x="676304" y="460278"/>
                      <a:pt x="676304" y="338295"/>
                    </a:cubicBezTo>
                    <a:close/>
                  </a:path>
                </a:pathLst>
              </a:custGeom>
              <a:solidFill>
                <a:schemeClr val="accent6">
                  <a:lumMod val="60000"/>
                  <a:lumOff val="40000"/>
                </a:schemeClr>
              </a:solidFill>
              <a:ln w="1898" cap="flat">
                <a:noFill/>
                <a:prstDash val="solid"/>
                <a:miter/>
              </a:ln>
            </p:spPr>
            <p:txBody>
              <a:bodyPr rtlCol="1" anchor="ctr"/>
              <a:lstStyle/>
              <a:p>
                <a:endParaRPr lang="he-IL"/>
              </a:p>
            </p:txBody>
          </p:sp>
          <p:sp>
            <p:nvSpPr>
              <p:cNvPr id="23" name="צורה חופשית: צורה 22">
                <a:extLst>
                  <a:ext uri="{FF2B5EF4-FFF2-40B4-BE49-F238E27FC236}">
                    <a16:creationId xmlns:a16="http://schemas.microsoft.com/office/drawing/2014/main" id="{BA28C0A4-C50C-4FA1-BD26-5A33F7565A4F}"/>
                  </a:ext>
                </a:extLst>
              </p:cNvPr>
              <p:cNvSpPr/>
              <p:nvPr/>
            </p:nvSpPr>
            <p:spPr>
              <a:xfrm>
                <a:off x="1712960" y="7615017"/>
                <a:ext cx="235484" cy="49777"/>
              </a:xfrm>
              <a:custGeom>
                <a:avLst/>
                <a:gdLst>
                  <a:gd name="connsiteX0" fmla="*/ 203094 w 235484"/>
                  <a:gd name="connsiteY0" fmla="*/ 50986 h 49777"/>
                  <a:gd name="connsiteX1" fmla="*/ 34087 w 235484"/>
                  <a:gd name="connsiteY1" fmla="*/ 50986 h 49777"/>
                  <a:gd name="connsiteX2" fmla="*/ 286 w 235484"/>
                  <a:gd name="connsiteY2" fmla="*/ 286 h 49777"/>
                  <a:gd name="connsiteX3" fmla="*/ 236894 w 235484"/>
                  <a:gd name="connsiteY3" fmla="*/ 286 h 49777"/>
                </a:gdLst>
                <a:ahLst/>
                <a:cxnLst>
                  <a:cxn ang="0">
                    <a:pos x="connsiteX0" y="connsiteY0"/>
                  </a:cxn>
                  <a:cxn ang="0">
                    <a:pos x="connsiteX1" y="connsiteY1"/>
                  </a:cxn>
                  <a:cxn ang="0">
                    <a:pos x="connsiteX2" y="connsiteY2"/>
                  </a:cxn>
                  <a:cxn ang="0">
                    <a:pos x="connsiteX3" y="connsiteY3"/>
                  </a:cxn>
                </a:cxnLst>
                <a:rect l="l" t="t" r="r" b="b"/>
                <a:pathLst>
                  <a:path w="235484" h="49777">
                    <a:moveTo>
                      <a:pt x="203094" y="50986"/>
                    </a:moveTo>
                    <a:lnTo>
                      <a:pt x="34087" y="50986"/>
                    </a:lnTo>
                    <a:lnTo>
                      <a:pt x="286" y="286"/>
                    </a:lnTo>
                    <a:lnTo>
                      <a:pt x="236894" y="286"/>
                    </a:lnTo>
                    <a:close/>
                  </a:path>
                </a:pathLst>
              </a:custGeom>
              <a:solidFill>
                <a:srgbClr val="AFB9D2"/>
              </a:solidFill>
              <a:ln w="1898" cap="flat">
                <a:noFill/>
                <a:prstDash val="solid"/>
                <a:miter/>
              </a:ln>
            </p:spPr>
            <p:txBody>
              <a:bodyPr rtlCol="1" anchor="ctr"/>
              <a:lstStyle/>
              <a:p>
                <a:endParaRPr lang="he-IL"/>
              </a:p>
            </p:txBody>
          </p:sp>
          <p:sp>
            <p:nvSpPr>
              <p:cNvPr id="24" name="צורה חופשית: צורה 23">
                <a:extLst>
                  <a:ext uri="{FF2B5EF4-FFF2-40B4-BE49-F238E27FC236}">
                    <a16:creationId xmlns:a16="http://schemas.microsoft.com/office/drawing/2014/main" id="{81CD6A6C-47CA-4296-862E-F1271DE3B966}"/>
                  </a:ext>
                </a:extLst>
              </p:cNvPr>
              <p:cNvSpPr/>
              <p:nvPr/>
            </p:nvSpPr>
            <p:spPr>
              <a:xfrm>
                <a:off x="1712960" y="7615017"/>
                <a:ext cx="118699" cy="49777"/>
              </a:xfrm>
              <a:custGeom>
                <a:avLst/>
                <a:gdLst>
                  <a:gd name="connsiteX0" fmla="*/ 286 w 118699"/>
                  <a:gd name="connsiteY0" fmla="*/ 286 h 49777"/>
                  <a:gd name="connsiteX1" fmla="*/ 34087 w 118699"/>
                  <a:gd name="connsiteY1" fmla="*/ 50986 h 49777"/>
                  <a:gd name="connsiteX2" fmla="*/ 118591 w 118699"/>
                  <a:gd name="connsiteY2" fmla="*/ 50986 h 49777"/>
                  <a:gd name="connsiteX3" fmla="*/ 101690 w 118699"/>
                  <a:gd name="connsiteY3" fmla="*/ 286 h 49777"/>
                </a:gdLst>
                <a:ahLst/>
                <a:cxnLst>
                  <a:cxn ang="0">
                    <a:pos x="connsiteX0" y="connsiteY0"/>
                  </a:cxn>
                  <a:cxn ang="0">
                    <a:pos x="connsiteX1" y="connsiteY1"/>
                  </a:cxn>
                  <a:cxn ang="0">
                    <a:pos x="connsiteX2" y="connsiteY2"/>
                  </a:cxn>
                  <a:cxn ang="0">
                    <a:pos x="connsiteX3" y="connsiteY3"/>
                  </a:cxn>
                </a:cxnLst>
                <a:rect l="l" t="t" r="r" b="b"/>
                <a:pathLst>
                  <a:path w="118699" h="49777">
                    <a:moveTo>
                      <a:pt x="286" y="286"/>
                    </a:moveTo>
                    <a:lnTo>
                      <a:pt x="34087" y="50986"/>
                    </a:lnTo>
                    <a:lnTo>
                      <a:pt x="118591" y="50986"/>
                    </a:lnTo>
                    <a:lnTo>
                      <a:pt x="101690" y="286"/>
                    </a:lnTo>
                    <a:close/>
                  </a:path>
                </a:pathLst>
              </a:custGeom>
              <a:solidFill>
                <a:srgbClr val="959CB3"/>
              </a:solidFill>
              <a:ln w="1898" cap="flat">
                <a:noFill/>
                <a:prstDash val="solid"/>
                <a:miter/>
              </a:ln>
            </p:spPr>
            <p:txBody>
              <a:bodyPr rtlCol="1" anchor="ctr"/>
              <a:lstStyle/>
              <a:p>
                <a:endParaRPr lang="he-IL"/>
              </a:p>
            </p:txBody>
          </p:sp>
          <p:sp>
            <p:nvSpPr>
              <p:cNvPr id="25" name="צורה חופשית: צורה 24">
                <a:extLst>
                  <a:ext uri="{FF2B5EF4-FFF2-40B4-BE49-F238E27FC236}">
                    <a16:creationId xmlns:a16="http://schemas.microsoft.com/office/drawing/2014/main" id="{913B378C-2CDE-4C29-B4EE-C3069AB6598F}"/>
                  </a:ext>
                </a:extLst>
              </p:cNvPr>
              <p:cNvSpPr/>
              <p:nvPr/>
            </p:nvSpPr>
            <p:spPr>
              <a:xfrm>
                <a:off x="1729861" y="7648815"/>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4"/>
                      <a:pt x="195526" y="34089"/>
                      <a:pt x="186192" y="34089"/>
                    </a:cubicBezTo>
                    <a:close/>
                  </a:path>
                </a:pathLst>
              </a:custGeom>
              <a:solidFill>
                <a:srgbClr val="C7CFE2"/>
              </a:solidFill>
              <a:ln w="1898" cap="flat">
                <a:noFill/>
                <a:prstDash val="solid"/>
                <a:miter/>
              </a:ln>
            </p:spPr>
            <p:txBody>
              <a:bodyPr rtlCol="1" anchor="ctr"/>
              <a:lstStyle/>
              <a:p>
                <a:endParaRPr lang="he-IL"/>
              </a:p>
            </p:txBody>
          </p:sp>
          <p:sp>
            <p:nvSpPr>
              <p:cNvPr id="26" name="צורה חופשית: צורה 25">
                <a:extLst>
                  <a:ext uri="{FF2B5EF4-FFF2-40B4-BE49-F238E27FC236}">
                    <a16:creationId xmlns:a16="http://schemas.microsoft.com/office/drawing/2014/main" id="{B0BC658C-FF53-4F3F-B666-A3E8A67ECEF0}"/>
                  </a:ext>
                </a:extLst>
              </p:cNvPr>
              <p:cNvSpPr/>
              <p:nvPr/>
            </p:nvSpPr>
            <p:spPr>
              <a:xfrm>
                <a:off x="1729861" y="7682616"/>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4"/>
                      <a:pt x="195526" y="34089"/>
                      <a:pt x="186192" y="34089"/>
                    </a:cubicBezTo>
                    <a:close/>
                  </a:path>
                </a:pathLst>
              </a:custGeom>
              <a:solidFill>
                <a:srgbClr val="AFB9D2"/>
              </a:solidFill>
              <a:ln w="1898" cap="flat">
                <a:noFill/>
                <a:prstDash val="solid"/>
                <a:miter/>
              </a:ln>
            </p:spPr>
            <p:txBody>
              <a:bodyPr rtlCol="1" anchor="ctr"/>
              <a:lstStyle/>
              <a:p>
                <a:endParaRPr lang="he-IL"/>
              </a:p>
            </p:txBody>
          </p:sp>
          <p:sp>
            <p:nvSpPr>
              <p:cNvPr id="32" name="צורה חופשית: צורה 31">
                <a:extLst>
                  <a:ext uri="{FF2B5EF4-FFF2-40B4-BE49-F238E27FC236}">
                    <a16:creationId xmlns:a16="http://schemas.microsoft.com/office/drawing/2014/main" id="{FDF27C5A-D167-4EF1-9C6D-5A155A70F0FD}"/>
                  </a:ext>
                </a:extLst>
              </p:cNvPr>
              <p:cNvSpPr/>
              <p:nvPr/>
            </p:nvSpPr>
            <p:spPr>
              <a:xfrm>
                <a:off x="1729861" y="7716419"/>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2"/>
                      <a:pt x="195526" y="34089"/>
                      <a:pt x="186192" y="34089"/>
                    </a:cubicBezTo>
                    <a:close/>
                  </a:path>
                </a:pathLst>
              </a:custGeom>
              <a:solidFill>
                <a:srgbClr val="C7CFE2"/>
              </a:solidFill>
              <a:ln w="1898" cap="flat">
                <a:noFill/>
                <a:prstDash val="solid"/>
                <a:miter/>
              </a:ln>
            </p:spPr>
            <p:txBody>
              <a:bodyPr rtlCol="1" anchor="ctr"/>
              <a:lstStyle/>
              <a:p>
                <a:endParaRPr lang="he-IL"/>
              </a:p>
            </p:txBody>
          </p:sp>
          <p:sp>
            <p:nvSpPr>
              <p:cNvPr id="33" name="צורה חופשית: צורה 32">
                <a:extLst>
                  <a:ext uri="{FF2B5EF4-FFF2-40B4-BE49-F238E27FC236}">
                    <a16:creationId xmlns:a16="http://schemas.microsoft.com/office/drawing/2014/main" id="{E11FDEE8-4B24-4F30-B449-AEE3F17181A7}"/>
                  </a:ext>
                </a:extLst>
              </p:cNvPr>
              <p:cNvSpPr/>
              <p:nvPr/>
            </p:nvSpPr>
            <p:spPr>
              <a:xfrm>
                <a:off x="1746760" y="7750221"/>
                <a:ext cx="168477" cy="32547"/>
              </a:xfrm>
              <a:custGeom>
                <a:avLst/>
                <a:gdLst>
                  <a:gd name="connsiteX0" fmla="*/ 286 w 168476"/>
                  <a:gd name="connsiteY0" fmla="*/ 286 h 32546"/>
                  <a:gd name="connsiteX1" fmla="*/ 24187 w 168476"/>
                  <a:gd name="connsiteY1" fmla="*/ 24187 h 32546"/>
                  <a:gd name="connsiteX2" fmla="*/ 48087 w 168476"/>
                  <a:gd name="connsiteY2" fmla="*/ 34087 h 32546"/>
                  <a:gd name="connsiteX3" fmla="*/ 121488 w 168476"/>
                  <a:gd name="connsiteY3" fmla="*/ 34087 h 32546"/>
                  <a:gd name="connsiteX4" fmla="*/ 145389 w 168476"/>
                  <a:gd name="connsiteY4" fmla="*/ 24187 h 32546"/>
                  <a:gd name="connsiteX5" fmla="*/ 169289 w 168476"/>
                  <a:gd name="connsiteY5" fmla="*/ 286 h 32546"/>
                  <a:gd name="connsiteX6" fmla="*/ 286 w 168476"/>
                  <a:gd name="connsiteY6" fmla="*/ 286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476" h="32546">
                    <a:moveTo>
                      <a:pt x="286" y="286"/>
                    </a:moveTo>
                    <a:lnTo>
                      <a:pt x="24187" y="24187"/>
                    </a:lnTo>
                    <a:cubicBezTo>
                      <a:pt x="30526" y="30526"/>
                      <a:pt x="39122" y="34087"/>
                      <a:pt x="48087" y="34087"/>
                    </a:cubicBezTo>
                    <a:lnTo>
                      <a:pt x="121488" y="34087"/>
                    </a:lnTo>
                    <a:cubicBezTo>
                      <a:pt x="130452" y="34087"/>
                      <a:pt x="139050" y="30526"/>
                      <a:pt x="145389" y="24187"/>
                    </a:cubicBezTo>
                    <a:lnTo>
                      <a:pt x="169289" y="286"/>
                    </a:lnTo>
                    <a:lnTo>
                      <a:pt x="286" y="286"/>
                    </a:lnTo>
                    <a:close/>
                  </a:path>
                </a:pathLst>
              </a:custGeom>
              <a:solidFill>
                <a:srgbClr val="707487"/>
              </a:solidFill>
              <a:ln w="1898" cap="flat">
                <a:noFill/>
                <a:prstDash val="solid"/>
                <a:miter/>
              </a:ln>
            </p:spPr>
            <p:txBody>
              <a:bodyPr rtlCol="1" anchor="ctr"/>
              <a:lstStyle/>
              <a:p>
                <a:endParaRPr lang="he-IL"/>
              </a:p>
            </p:txBody>
          </p:sp>
          <p:sp>
            <p:nvSpPr>
              <p:cNvPr id="34" name="צורה חופשית: צורה 33">
                <a:extLst>
                  <a:ext uri="{FF2B5EF4-FFF2-40B4-BE49-F238E27FC236}">
                    <a16:creationId xmlns:a16="http://schemas.microsoft.com/office/drawing/2014/main" id="{6FE193EE-6577-471B-B163-0087588E70C5}"/>
                  </a:ext>
                </a:extLst>
              </p:cNvPr>
              <p:cNvSpPr/>
              <p:nvPr/>
            </p:nvSpPr>
            <p:spPr>
              <a:xfrm>
                <a:off x="1728711" y="7647666"/>
                <a:ext cx="103383" cy="36376"/>
              </a:xfrm>
              <a:custGeom>
                <a:avLst/>
                <a:gdLst>
                  <a:gd name="connsiteX0" fmla="*/ 85938 w 103383"/>
                  <a:gd name="connsiteY0" fmla="*/ 18337 h 36375"/>
                  <a:gd name="connsiteX1" fmla="*/ 102840 w 103383"/>
                  <a:gd name="connsiteY1" fmla="*/ 1436 h 36375"/>
                  <a:gd name="connsiteX2" fmla="*/ 18337 w 103383"/>
                  <a:gd name="connsiteY2" fmla="*/ 1436 h 36375"/>
                  <a:gd name="connsiteX3" fmla="*/ 1436 w 103383"/>
                  <a:gd name="connsiteY3" fmla="*/ 18337 h 36375"/>
                  <a:gd name="connsiteX4" fmla="*/ 18337 w 103383"/>
                  <a:gd name="connsiteY4" fmla="*/ 35238 h 36375"/>
                  <a:gd name="connsiteX5" fmla="*/ 102840 w 103383"/>
                  <a:gd name="connsiteY5" fmla="*/ 35238 h 36375"/>
                  <a:gd name="connsiteX6" fmla="*/ 85938 w 103383"/>
                  <a:gd name="connsiteY6" fmla="*/ 18337 h 3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3" h="36375">
                    <a:moveTo>
                      <a:pt x="85938" y="18337"/>
                    </a:moveTo>
                    <a:cubicBezTo>
                      <a:pt x="85938" y="9004"/>
                      <a:pt x="93506" y="1436"/>
                      <a:pt x="102840" y="1436"/>
                    </a:cubicBezTo>
                    <a:lnTo>
                      <a:pt x="18337" y="1436"/>
                    </a:lnTo>
                    <a:cubicBezTo>
                      <a:pt x="9004" y="1436"/>
                      <a:pt x="1436" y="9004"/>
                      <a:pt x="1436" y="18337"/>
                    </a:cubicBezTo>
                    <a:cubicBezTo>
                      <a:pt x="1436" y="27670"/>
                      <a:pt x="9004" y="35238"/>
                      <a:pt x="18337" y="35238"/>
                    </a:cubicBezTo>
                    <a:lnTo>
                      <a:pt x="102840" y="35238"/>
                    </a:lnTo>
                    <a:cubicBezTo>
                      <a:pt x="93505" y="35238"/>
                      <a:pt x="85938" y="27672"/>
                      <a:pt x="85938" y="18337"/>
                    </a:cubicBezTo>
                    <a:close/>
                  </a:path>
                </a:pathLst>
              </a:custGeom>
              <a:solidFill>
                <a:srgbClr val="AFB9D2"/>
              </a:solidFill>
              <a:ln w="9525" cap="flat">
                <a:noFill/>
                <a:prstDash val="solid"/>
                <a:miter/>
              </a:ln>
            </p:spPr>
            <p:txBody>
              <a:bodyPr rtlCol="1" anchor="ctr"/>
              <a:lstStyle/>
              <a:p>
                <a:endParaRPr lang="he-IL"/>
              </a:p>
            </p:txBody>
          </p:sp>
          <p:sp>
            <p:nvSpPr>
              <p:cNvPr id="35" name="צורה חופשית: צורה 34">
                <a:extLst>
                  <a:ext uri="{FF2B5EF4-FFF2-40B4-BE49-F238E27FC236}">
                    <a16:creationId xmlns:a16="http://schemas.microsoft.com/office/drawing/2014/main" id="{2CDD3BA3-7ADF-4805-8B92-D9A9CE5E89E0}"/>
                  </a:ext>
                </a:extLst>
              </p:cNvPr>
              <p:cNvSpPr/>
              <p:nvPr/>
            </p:nvSpPr>
            <p:spPr>
              <a:xfrm>
                <a:off x="1728711" y="7715269"/>
                <a:ext cx="103383" cy="36376"/>
              </a:xfrm>
              <a:custGeom>
                <a:avLst/>
                <a:gdLst>
                  <a:gd name="connsiteX0" fmla="*/ 85938 w 103383"/>
                  <a:gd name="connsiteY0" fmla="*/ 18337 h 36375"/>
                  <a:gd name="connsiteX1" fmla="*/ 102840 w 103383"/>
                  <a:gd name="connsiteY1" fmla="*/ 1436 h 36375"/>
                  <a:gd name="connsiteX2" fmla="*/ 18337 w 103383"/>
                  <a:gd name="connsiteY2" fmla="*/ 1436 h 36375"/>
                  <a:gd name="connsiteX3" fmla="*/ 1436 w 103383"/>
                  <a:gd name="connsiteY3" fmla="*/ 18337 h 36375"/>
                  <a:gd name="connsiteX4" fmla="*/ 18337 w 103383"/>
                  <a:gd name="connsiteY4" fmla="*/ 35238 h 36375"/>
                  <a:gd name="connsiteX5" fmla="*/ 102840 w 103383"/>
                  <a:gd name="connsiteY5" fmla="*/ 35238 h 36375"/>
                  <a:gd name="connsiteX6" fmla="*/ 85938 w 103383"/>
                  <a:gd name="connsiteY6" fmla="*/ 18337 h 3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3" h="36375">
                    <a:moveTo>
                      <a:pt x="85938" y="18337"/>
                    </a:moveTo>
                    <a:cubicBezTo>
                      <a:pt x="85938" y="9004"/>
                      <a:pt x="93506" y="1436"/>
                      <a:pt x="102840" y="1436"/>
                    </a:cubicBezTo>
                    <a:lnTo>
                      <a:pt x="18337" y="1436"/>
                    </a:lnTo>
                    <a:cubicBezTo>
                      <a:pt x="9004" y="1436"/>
                      <a:pt x="1436" y="9004"/>
                      <a:pt x="1436" y="18337"/>
                    </a:cubicBezTo>
                    <a:cubicBezTo>
                      <a:pt x="1436" y="27670"/>
                      <a:pt x="9004" y="35238"/>
                      <a:pt x="18337" y="35238"/>
                    </a:cubicBezTo>
                    <a:lnTo>
                      <a:pt x="102840" y="35238"/>
                    </a:lnTo>
                    <a:cubicBezTo>
                      <a:pt x="93505" y="35238"/>
                      <a:pt x="85938" y="27670"/>
                      <a:pt x="85938" y="18337"/>
                    </a:cubicBezTo>
                    <a:close/>
                  </a:path>
                </a:pathLst>
              </a:custGeom>
              <a:solidFill>
                <a:srgbClr val="AFB9D2"/>
              </a:solidFill>
              <a:ln w="9525" cap="flat">
                <a:noFill/>
                <a:prstDash val="solid"/>
                <a:miter/>
              </a:ln>
            </p:spPr>
            <p:txBody>
              <a:bodyPr rtlCol="1" anchor="ctr"/>
              <a:lstStyle/>
              <a:p>
                <a:endParaRPr lang="he-IL"/>
              </a:p>
            </p:txBody>
          </p:sp>
          <p:sp>
            <p:nvSpPr>
              <p:cNvPr id="36" name="צורה חופשית: צורה 35">
                <a:extLst>
                  <a:ext uri="{FF2B5EF4-FFF2-40B4-BE49-F238E27FC236}">
                    <a16:creationId xmlns:a16="http://schemas.microsoft.com/office/drawing/2014/main" id="{09323A75-502E-4F81-B116-8E13397F9925}"/>
                  </a:ext>
                </a:extLst>
              </p:cNvPr>
              <p:cNvSpPr/>
              <p:nvPr/>
            </p:nvSpPr>
            <p:spPr>
              <a:xfrm>
                <a:off x="1729861" y="7682618"/>
                <a:ext cx="101469" cy="32547"/>
              </a:xfrm>
              <a:custGeom>
                <a:avLst/>
                <a:gdLst>
                  <a:gd name="connsiteX0" fmla="*/ 84789 w 101468"/>
                  <a:gd name="connsiteY0" fmla="*/ 17187 h 32546"/>
                  <a:gd name="connsiteX1" fmla="*/ 101690 w 101468"/>
                  <a:gd name="connsiteY1" fmla="*/ 286 h 32546"/>
                  <a:gd name="connsiteX2" fmla="*/ 17187 w 101468"/>
                  <a:gd name="connsiteY2" fmla="*/ 286 h 32546"/>
                  <a:gd name="connsiteX3" fmla="*/ 286 w 101468"/>
                  <a:gd name="connsiteY3" fmla="*/ 17187 h 32546"/>
                  <a:gd name="connsiteX4" fmla="*/ 17187 w 101468"/>
                  <a:gd name="connsiteY4" fmla="*/ 34089 h 32546"/>
                  <a:gd name="connsiteX5" fmla="*/ 101690 w 101468"/>
                  <a:gd name="connsiteY5" fmla="*/ 34089 h 32546"/>
                  <a:gd name="connsiteX6" fmla="*/ 84789 w 101468"/>
                  <a:gd name="connsiteY6" fmla="*/ 17187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68" h="32546">
                    <a:moveTo>
                      <a:pt x="84789" y="17187"/>
                    </a:moveTo>
                    <a:cubicBezTo>
                      <a:pt x="84789" y="7854"/>
                      <a:pt x="92357" y="286"/>
                      <a:pt x="101690" y="286"/>
                    </a:cubicBezTo>
                    <a:lnTo>
                      <a:pt x="17187" y="286"/>
                    </a:lnTo>
                    <a:cubicBezTo>
                      <a:pt x="7854" y="286"/>
                      <a:pt x="286" y="7854"/>
                      <a:pt x="286" y="17187"/>
                    </a:cubicBezTo>
                    <a:cubicBezTo>
                      <a:pt x="286" y="26521"/>
                      <a:pt x="7854" y="34089"/>
                      <a:pt x="17187" y="34089"/>
                    </a:cubicBezTo>
                    <a:lnTo>
                      <a:pt x="101690" y="34089"/>
                    </a:lnTo>
                    <a:cubicBezTo>
                      <a:pt x="92355" y="34087"/>
                      <a:pt x="84789" y="26521"/>
                      <a:pt x="84789" y="17187"/>
                    </a:cubicBezTo>
                    <a:close/>
                  </a:path>
                </a:pathLst>
              </a:custGeom>
              <a:solidFill>
                <a:srgbClr val="959CB3"/>
              </a:solidFill>
              <a:ln w="1898" cap="flat">
                <a:noFill/>
                <a:prstDash val="solid"/>
                <a:miter/>
              </a:ln>
            </p:spPr>
            <p:txBody>
              <a:bodyPr rtlCol="1" anchor="ctr"/>
              <a:lstStyle/>
              <a:p>
                <a:endParaRPr lang="he-IL"/>
              </a:p>
            </p:txBody>
          </p:sp>
          <p:sp>
            <p:nvSpPr>
              <p:cNvPr id="37" name="צורה חופשית: צורה 36">
                <a:extLst>
                  <a:ext uri="{FF2B5EF4-FFF2-40B4-BE49-F238E27FC236}">
                    <a16:creationId xmlns:a16="http://schemas.microsoft.com/office/drawing/2014/main" id="{1B872E09-1458-4F28-B740-E63405AAA92B}"/>
                  </a:ext>
                </a:extLst>
              </p:cNvPr>
              <p:cNvSpPr/>
              <p:nvPr/>
            </p:nvSpPr>
            <p:spPr>
              <a:xfrm>
                <a:off x="1785173" y="7479812"/>
                <a:ext cx="91896" cy="134016"/>
              </a:xfrm>
              <a:custGeom>
                <a:avLst/>
                <a:gdLst>
                  <a:gd name="connsiteX0" fmla="*/ 92470 w 91896"/>
                  <a:gd name="connsiteY0" fmla="*/ 135491 h 134015"/>
                  <a:gd name="connsiteX1" fmla="*/ 81576 w 91896"/>
                  <a:gd name="connsiteY1" fmla="*/ 15656 h 134015"/>
                  <a:gd name="connsiteX2" fmla="*/ 64746 w 91896"/>
                  <a:gd name="connsiteY2" fmla="*/ 286 h 134015"/>
                  <a:gd name="connsiteX3" fmla="*/ 28010 w 91896"/>
                  <a:gd name="connsiteY3" fmla="*/ 286 h 134015"/>
                  <a:gd name="connsiteX4" fmla="*/ 11180 w 91896"/>
                  <a:gd name="connsiteY4" fmla="*/ 15656 h 134015"/>
                  <a:gd name="connsiteX5" fmla="*/ 286 w 91896"/>
                  <a:gd name="connsiteY5" fmla="*/ 135491 h 134015"/>
                  <a:gd name="connsiteX6" fmla="*/ 92470 w 91896"/>
                  <a:gd name="connsiteY6" fmla="*/ 135491 h 13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96" h="134015">
                    <a:moveTo>
                      <a:pt x="92470" y="135491"/>
                    </a:moveTo>
                    <a:lnTo>
                      <a:pt x="81576" y="15656"/>
                    </a:lnTo>
                    <a:cubicBezTo>
                      <a:pt x="80783" y="6950"/>
                      <a:pt x="73485" y="286"/>
                      <a:pt x="64746" y="286"/>
                    </a:cubicBezTo>
                    <a:lnTo>
                      <a:pt x="28010" y="286"/>
                    </a:lnTo>
                    <a:cubicBezTo>
                      <a:pt x="19268" y="286"/>
                      <a:pt x="11972" y="6950"/>
                      <a:pt x="11180" y="15656"/>
                    </a:cubicBezTo>
                    <a:lnTo>
                      <a:pt x="286" y="135491"/>
                    </a:lnTo>
                    <a:lnTo>
                      <a:pt x="92470" y="135491"/>
                    </a:lnTo>
                    <a:close/>
                  </a:path>
                </a:pathLst>
              </a:custGeom>
              <a:solidFill>
                <a:srgbClr val="FAEBAA"/>
              </a:solidFill>
              <a:ln w="1898" cap="flat">
                <a:noFill/>
                <a:prstDash val="solid"/>
                <a:miter/>
              </a:ln>
            </p:spPr>
            <p:txBody>
              <a:bodyPr rtlCol="1" anchor="ctr"/>
              <a:lstStyle/>
              <a:p>
                <a:endParaRPr lang="he-IL"/>
              </a:p>
            </p:txBody>
          </p:sp>
        </p:grpSp>
        <p:sp>
          <p:nvSpPr>
            <p:cNvPr id="20" name="TextBox 19">
              <a:extLst>
                <a:ext uri="{FF2B5EF4-FFF2-40B4-BE49-F238E27FC236}">
                  <a16:creationId xmlns:a16="http://schemas.microsoft.com/office/drawing/2014/main" id="{9986B57F-4230-43DF-B934-6E3532FA252C}"/>
                </a:ext>
              </a:extLst>
            </p:cNvPr>
            <p:cNvSpPr txBox="1"/>
            <p:nvPr/>
          </p:nvSpPr>
          <p:spPr>
            <a:xfrm>
              <a:off x="1758139" y="8917208"/>
              <a:ext cx="3949699" cy="785793"/>
            </a:xfrm>
            <a:prstGeom prst="rect">
              <a:avLst/>
            </a:prstGeom>
            <a:noFill/>
          </p:spPr>
          <p:txBody>
            <a:bodyPr wrap="square" rtlCol="1">
              <a:spAutoFit/>
            </a:bodyPr>
            <a:lstStyle/>
            <a:p>
              <a:pPr algn="r" rtl="1">
                <a:lnSpc>
                  <a:spcPct val="150000"/>
                </a:lnSpc>
              </a:pPr>
              <a:r>
                <a:rPr lang="he-IL" sz="1601" dirty="0">
                  <a:solidFill>
                    <a:schemeClr val="tx1">
                      <a:lumMod val="50000"/>
                      <a:lumOff val="50000"/>
                    </a:schemeClr>
                  </a:solidFill>
                </a:rPr>
                <a:t>האופן בו נגיב - גם אם נטעה ונשוחח על הטעות, </a:t>
              </a:r>
              <a:br>
                <a:rPr lang="en-US" sz="1601" dirty="0">
                  <a:solidFill>
                    <a:schemeClr val="tx1">
                      <a:lumMod val="50000"/>
                      <a:lumOff val="50000"/>
                    </a:schemeClr>
                  </a:solidFill>
                </a:rPr>
              </a:br>
              <a:r>
                <a:rPr lang="he-IL" sz="1601" dirty="0">
                  <a:solidFill>
                    <a:schemeClr val="tx1">
                      <a:lumMod val="50000"/>
                      <a:lumOff val="50000"/>
                    </a:schemeClr>
                  </a:solidFill>
                </a:rPr>
                <a:t>נהווה מודל לחיקוי עבור הילדים</a:t>
              </a:r>
            </a:p>
          </p:txBody>
        </p:sp>
      </p:grpSp>
      <p:sp>
        <p:nvSpPr>
          <p:cNvPr id="38" name="מלבן 37">
            <a:hlinkClick r:id="" action="ppaction://hlinkshowjump?jump=nextslide"/>
            <a:extLst>
              <a:ext uri="{FF2B5EF4-FFF2-40B4-BE49-F238E27FC236}">
                <a16:creationId xmlns:a16="http://schemas.microsoft.com/office/drawing/2014/main" id="{6F603192-22E6-4A73-978E-F53D2DA46688}"/>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מלבן 38">
            <a:hlinkClick r:id="" action="ppaction://hlinkshowjump?jump=previousslide"/>
            <a:extLst>
              <a:ext uri="{FF2B5EF4-FFF2-40B4-BE49-F238E27FC236}">
                <a16:creationId xmlns:a16="http://schemas.microsoft.com/office/drawing/2014/main" id="{76C5AEA8-5B95-4198-A198-16F1D2D9B2E1}"/>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מלבן 39">
            <a:hlinkClick r:id="rId2" action="ppaction://hlinksldjump"/>
            <a:extLst>
              <a:ext uri="{FF2B5EF4-FFF2-40B4-BE49-F238E27FC236}">
                <a16:creationId xmlns:a16="http://schemas.microsoft.com/office/drawing/2014/main" id="{34DB0924-08BB-47DA-8335-4621E390D032}"/>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מלבן 40">
            <a:hlinkClick r:id="rId3" action="ppaction://hlinksldjump"/>
            <a:extLst>
              <a:ext uri="{FF2B5EF4-FFF2-40B4-BE49-F238E27FC236}">
                <a16:creationId xmlns:a16="http://schemas.microsoft.com/office/drawing/2014/main" id="{6180B372-3B39-49F9-96E9-7187051FC5B7}"/>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ציין מיקום של מספר שקופית 3">
            <a:extLst>
              <a:ext uri="{FF2B5EF4-FFF2-40B4-BE49-F238E27FC236}">
                <a16:creationId xmlns:a16="http://schemas.microsoft.com/office/drawing/2014/main" id="{583FFFE4-A2F7-4F73-8EB3-CCD2FE0A6D5F}"/>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35</a:t>
            </a:fld>
            <a:endParaRPr lang="he-IL" dirty="0"/>
          </a:p>
        </p:txBody>
      </p:sp>
    </p:spTree>
    <p:extLst>
      <p:ext uri="{BB962C8B-B14F-4D97-AF65-F5344CB8AC3E}">
        <p14:creationId xmlns:p14="http://schemas.microsoft.com/office/powerpoint/2010/main" val="40739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מלבן 192">
            <a:extLst>
              <a:ext uri="{FF2B5EF4-FFF2-40B4-BE49-F238E27FC236}">
                <a16:creationId xmlns:a16="http://schemas.microsoft.com/office/drawing/2014/main" id="{10C8B990-7428-4BCC-98BC-5E1513752548}"/>
              </a:ext>
            </a:extLst>
          </p:cNvPr>
          <p:cNvSpPr/>
          <p:nvPr/>
        </p:nvSpPr>
        <p:spPr>
          <a:xfrm>
            <a:off x="3779837" y="1622407"/>
            <a:ext cx="2973758" cy="1523094"/>
          </a:xfrm>
          <a:prstGeom prst="rect">
            <a:avLst/>
          </a:prstGeom>
          <a:solidFill>
            <a:schemeClr val="accent1">
              <a:lumMod val="20000"/>
              <a:lumOff val="80000"/>
              <a:alpha val="3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108000" rtlCol="1" anchor="t"/>
          <a:lstStyle/>
          <a:p>
            <a:pPr algn="ctr" rtl="1"/>
            <a:r>
              <a:rPr lang="he-IL" b="1" dirty="0">
                <a:solidFill>
                  <a:srgbClr val="009EE0"/>
                </a:solidFill>
                <a:latin typeface="Arial Unicode MS" panose="020B0604020202020204" pitchFamily="34" charset="-128"/>
                <a:ea typeface="Arial Unicode MS" panose="020B0604020202020204" pitchFamily="34" charset="-128"/>
                <a:cs typeface="Arial Unicode MS" panose="020B0604020202020204" pitchFamily="34" charset="-128"/>
              </a:rPr>
              <a:t>הילד במרכז</a:t>
            </a:r>
          </a:p>
        </p:txBody>
      </p:sp>
      <p:sp>
        <p:nvSpPr>
          <p:cNvPr id="83" name="מלבן 82">
            <a:extLst>
              <a:ext uri="{FF2B5EF4-FFF2-40B4-BE49-F238E27FC236}">
                <a16:creationId xmlns:a16="http://schemas.microsoft.com/office/drawing/2014/main" id="{CB74684C-5B0D-45CB-A743-8F566FE516C3}"/>
              </a:ext>
            </a:extLst>
          </p:cNvPr>
          <p:cNvSpPr/>
          <p:nvPr/>
        </p:nvSpPr>
        <p:spPr>
          <a:xfrm>
            <a:off x="3779837" y="3366681"/>
            <a:ext cx="2973758" cy="4896000"/>
          </a:xfrm>
          <a:prstGeom prst="rect">
            <a:avLst/>
          </a:prstGeom>
          <a:solidFill>
            <a:schemeClr val="accent1">
              <a:lumMod val="20000"/>
              <a:lumOff val="80000"/>
              <a:alpha val="3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108000" rtlCol="1" anchor="t"/>
          <a:lstStyle/>
          <a:p>
            <a:pPr algn="ctr" rtl="1"/>
            <a:r>
              <a:rPr lang="he-IL" b="1" dirty="0">
                <a:solidFill>
                  <a:srgbClr val="009EE0"/>
                </a:solidFill>
                <a:latin typeface="Arial Unicode MS" panose="020B0604020202020204" pitchFamily="34" charset="-128"/>
                <a:ea typeface="Arial Unicode MS" panose="020B0604020202020204" pitchFamily="34" charset="-128"/>
                <a:cs typeface="Arial Unicode MS" panose="020B0604020202020204" pitchFamily="34" charset="-128"/>
              </a:rPr>
              <a:t>הילד - עולם ומלואו</a:t>
            </a:r>
          </a:p>
        </p:txBody>
      </p:sp>
      <p:sp>
        <p:nvSpPr>
          <p:cNvPr id="7" name="מלבן 6">
            <a:hlinkClick r:id="rId2" action="ppaction://hlinksldjump"/>
            <a:extLst>
              <a:ext uri="{FF2B5EF4-FFF2-40B4-BE49-F238E27FC236}">
                <a16:creationId xmlns:a16="http://schemas.microsoft.com/office/drawing/2014/main" id="{9B915D3A-42D9-4C19-BB9D-62CABA1A8539}"/>
              </a:ext>
            </a:extLst>
          </p:cNvPr>
          <p:cNvSpPr/>
          <p:nvPr/>
        </p:nvSpPr>
        <p:spPr>
          <a:xfrm>
            <a:off x="3938635" y="2133600"/>
            <a:ext cx="2656162" cy="3780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הילד והגורמים הסובבים אותו</a:t>
            </a:r>
          </a:p>
        </p:txBody>
      </p:sp>
      <p:sp>
        <p:nvSpPr>
          <p:cNvPr id="86" name="מלבן 85">
            <a:hlinkClick r:id="rId3" action="ppaction://hlinksldjump"/>
            <a:extLst>
              <a:ext uri="{FF2B5EF4-FFF2-40B4-BE49-F238E27FC236}">
                <a16:creationId xmlns:a16="http://schemas.microsoft.com/office/drawing/2014/main" id="{272619E4-FBB5-49A7-AAB5-C07D7A4CC8D7}"/>
              </a:ext>
            </a:extLst>
          </p:cNvPr>
          <p:cNvSpPr/>
          <p:nvPr/>
        </p:nvSpPr>
        <p:spPr>
          <a:xfrm>
            <a:off x="3938635" y="2578910"/>
            <a:ext cx="2656162" cy="3780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מוגנות הילד </a:t>
            </a:r>
          </a:p>
        </p:txBody>
      </p:sp>
      <p:sp>
        <p:nvSpPr>
          <p:cNvPr id="89" name="מלבן 88">
            <a:hlinkClick r:id="rId4" action="ppaction://hlinksldjump"/>
            <a:extLst>
              <a:ext uri="{FF2B5EF4-FFF2-40B4-BE49-F238E27FC236}">
                <a16:creationId xmlns:a16="http://schemas.microsoft.com/office/drawing/2014/main" id="{769C4961-FA6F-47D7-9F3A-00B6FE2D4932}"/>
              </a:ext>
            </a:extLst>
          </p:cNvPr>
          <p:cNvSpPr/>
          <p:nvPr/>
        </p:nvSpPr>
        <p:spPr>
          <a:xfrm>
            <a:off x="3938635" y="3894081"/>
            <a:ext cx="2656162" cy="3780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העוני והשפעותיו</a:t>
            </a:r>
          </a:p>
        </p:txBody>
      </p:sp>
      <p:sp>
        <p:nvSpPr>
          <p:cNvPr id="91" name="מלבן 90">
            <a:extLst>
              <a:ext uri="{FF2B5EF4-FFF2-40B4-BE49-F238E27FC236}">
                <a16:creationId xmlns:a16="http://schemas.microsoft.com/office/drawing/2014/main" id="{1D40245D-A1EC-4245-9FBC-1205610D3AEC}"/>
              </a:ext>
            </a:extLst>
          </p:cNvPr>
          <p:cNvSpPr/>
          <p:nvPr/>
        </p:nvSpPr>
        <p:spPr>
          <a:xfrm>
            <a:off x="726681" y="1622406"/>
            <a:ext cx="2973758" cy="1404000"/>
          </a:xfrm>
          <a:prstGeom prst="rect">
            <a:avLst/>
          </a:prstGeom>
          <a:solidFill>
            <a:schemeClr val="accent1">
              <a:lumMod val="20000"/>
              <a:lumOff val="80000"/>
              <a:alpha val="3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108000" rtlCol="1" anchor="t"/>
          <a:lstStyle/>
          <a:p>
            <a:pPr algn="ctr" rtl="1"/>
            <a:r>
              <a:rPr lang="he-IL" b="1" dirty="0">
                <a:solidFill>
                  <a:srgbClr val="009EE0"/>
                </a:solidFill>
                <a:latin typeface="Arial Unicode MS" panose="020B0604020202020204" pitchFamily="34" charset="-128"/>
                <a:ea typeface="Arial Unicode MS" panose="020B0604020202020204" pitchFamily="34" charset="-128"/>
                <a:cs typeface="Arial Unicode MS" panose="020B0604020202020204" pitchFamily="34" charset="-128"/>
              </a:rPr>
              <a:t>המשפחה הביולוגית</a:t>
            </a:r>
          </a:p>
        </p:txBody>
      </p:sp>
      <p:sp>
        <p:nvSpPr>
          <p:cNvPr id="92" name="מלבן 91">
            <a:hlinkClick r:id="rId5" action="ppaction://hlinksldjump"/>
            <a:extLst>
              <a:ext uri="{FF2B5EF4-FFF2-40B4-BE49-F238E27FC236}">
                <a16:creationId xmlns:a16="http://schemas.microsoft.com/office/drawing/2014/main" id="{E2B8DBED-F63E-4EA2-A25C-E3C161E51E98}"/>
              </a:ext>
            </a:extLst>
          </p:cNvPr>
          <p:cNvSpPr/>
          <p:nvPr/>
        </p:nvSpPr>
        <p:spPr>
          <a:xfrm>
            <a:off x="885478" y="2133603"/>
            <a:ext cx="2656162" cy="783003"/>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המשמעות, החשיבות והמורכבות בהתקשרות עם המשפחה הביולוגית </a:t>
            </a:r>
          </a:p>
        </p:txBody>
      </p:sp>
      <p:sp>
        <p:nvSpPr>
          <p:cNvPr id="96" name="מלבן 95">
            <a:extLst>
              <a:ext uri="{FF2B5EF4-FFF2-40B4-BE49-F238E27FC236}">
                <a16:creationId xmlns:a16="http://schemas.microsoft.com/office/drawing/2014/main" id="{89550455-29FA-43F8-91F7-A393082BD454}"/>
              </a:ext>
            </a:extLst>
          </p:cNvPr>
          <p:cNvSpPr/>
          <p:nvPr/>
        </p:nvSpPr>
        <p:spPr>
          <a:xfrm>
            <a:off x="726681" y="4865954"/>
            <a:ext cx="2973758" cy="4032000"/>
          </a:xfrm>
          <a:prstGeom prst="rect">
            <a:avLst/>
          </a:prstGeom>
          <a:solidFill>
            <a:schemeClr val="accent1">
              <a:lumMod val="20000"/>
              <a:lumOff val="80000"/>
              <a:alpha val="3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108000" rtlCol="1" anchor="t"/>
          <a:lstStyle/>
          <a:p>
            <a:pPr algn="ctr" rtl="1"/>
            <a:r>
              <a:rPr lang="he-IL" b="1" dirty="0">
                <a:solidFill>
                  <a:srgbClr val="009EE0"/>
                </a:solidFill>
                <a:latin typeface="Arial Unicode MS" panose="020B0604020202020204" pitchFamily="34" charset="-128"/>
                <a:ea typeface="Arial Unicode MS" panose="020B0604020202020204" pitchFamily="34" charset="-128"/>
                <a:cs typeface="Arial Unicode MS" panose="020B0604020202020204" pitchFamily="34" charset="-128"/>
              </a:rPr>
              <a:t>בית הספר ולמידה</a:t>
            </a:r>
          </a:p>
        </p:txBody>
      </p:sp>
      <p:sp>
        <p:nvSpPr>
          <p:cNvPr id="99" name="מלבן 98">
            <a:hlinkClick r:id="rId6" action="ppaction://hlinksldjump"/>
            <a:extLst>
              <a:ext uri="{FF2B5EF4-FFF2-40B4-BE49-F238E27FC236}">
                <a16:creationId xmlns:a16="http://schemas.microsoft.com/office/drawing/2014/main" id="{E0322C43-305A-4E71-B049-DD469795EF0C}"/>
              </a:ext>
            </a:extLst>
          </p:cNvPr>
          <p:cNvSpPr/>
          <p:nvPr/>
        </p:nvSpPr>
        <p:spPr>
          <a:xfrm>
            <a:off x="885478" y="5321154"/>
            <a:ext cx="2656162" cy="7848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השפעת ההישגים בלימודים</a:t>
            </a:r>
            <a:br>
              <a:rPr lang="en-US" sz="1601" dirty="0">
                <a:solidFill>
                  <a:schemeClr val="tx1">
                    <a:lumMod val="50000"/>
                    <a:lumOff val="50000"/>
                  </a:schemeClr>
                </a:solidFill>
                <a:latin typeface="Arial" panose="020B0604020202020204" pitchFamily="34" charset="0"/>
              </a:rPr>
            </a:br>
            <a:r>
              <a:rPr lang="he-IL" sz="1601" dirty="0">
                <a:solidFill>
                  <a:schemeClr val="tx1">
                    <a:lumMod val="50000"/>
                    <a:lumOff val="50000"/>
                  </a:schemeClr>
                </a:solidFill>
                <a:latin typeface="Arial" panose="020B0604020202020204" pitchFamily="34" charset="0"/>
              </a:rPr>
              <a:t>על ההצלחה, השכר והיציאה ממעגל העוני</a:t>
            </a:r>
          </a:p>
        </p:txBody>
      </p:sp>
      <p:sp>
        <p:nvSpPr>
          <p:cNvPr id="103" name="מלבן 102">
            <a:hlinkClick r:id="" action="ppaction://hlinkshowjump?jump=nextslide"/>
            <a:extLst>
              <a:ext uri="{FF2B5EF4-FFF2-40B4-BE49-F238E27FC236}">
                <a16:creationId xmlns:a16="http://schemas.microsoft.com/office/drawing/2014/main" id="{B979AE7A-3BB3-4C08-8824-25A58F1A69AC}"/>
              </a:ext>
            </a:extLst>
          </p:cNvPr>
          <p:cNvSpPr/>
          <p:nvPr/>
        </p:nvSpPr>
        <p:spPr>
          <a:xfrm>
            <a:off x="3104163"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4" name="מלבן 103">
            <a:hlinkClick r:id="" action="ppaction://hlinkshowjump?jump=previousslide"/>
            <a:extLst>
              <a:ext uri="{FF2B5EF4-FFF2-40B4-BE49-F238E27FC236}">
                <a16:creationId xmlns:a16="http://schemas.microsoft.com/office/drawing/2014/main" id="{39C35287-CD4F-4887-9C11-132B0E21008A}"/>
              </a:ext>
            </a:extLst>
          </p:cNvPr>
          <p:cNvSpPr/>
          <p:nvPr/>
        </p:nvSpPr>
        <p:spPr>
          <a:xfrm>
            <a:off x="4117334"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5" name="מלבן 104">
            <a:hlinkClick r:id="rId7" action="ppaction://hlinksldjump"/>
            <a:extLst>
              <a:ext uri="{FF2B5EF4-FFF2-40B4-BE49-F238E27FC236}">
                <a16:creationId xmlns:a16="http://schemas.microsoft.com/office/drawing/2014/main" id="{0D1D4943-DD10-4DAF-91D3-592AC655BC97}"/>
              </a:ext>
            </a:extLst>
          </p:cNvPr>
          <p:cNvSpPr/>
          <p:nvPr/>
        </p:nvSpPr>
        <p:spPr>
          <a:xfrm>
            <a:off x="3476626"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a:hlinkClick r:id="rId8" action="ppaction://hlinksldjump"/>
            <a:extLst>
              <a:ext uri="{FF2B5EF4-FFF2-40B4-BE49-F238E27FC236}">
                <a16:creationId xmlns:a16="http://schemas.microsoft.com/office/drawing/2014/main" id="{DD35577C-94CF-4DD1-ABE1-AFEE3415F452}"/>
              </a:ext>
            </a:extLst>
          </p:cNvPr>
          <p:cNvSpPr/>
          <p:nvPr/>
        </p:nvSpPr>
        <p:spPr>
          <a:xfrm>
            <a:off x="3938635" y="4331007"/>
            <a:ext cx="2656162" cy="3780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קבוצת השווים</a:t>
            </a:r>
          </a:p>
        </p:txBody>
      </p:sp>
      <p:sp>
        <p:nvSpPr>
          <p:cNvPr id="30" name="מלבן 29">
            <a:hlinkClick r:id="rId9" action="ppaction://hlinksldjump"/>
            <a:extLst>
              <a:ext uri="{FF2B5EF4-FFF2-40B4-BE49-F238E27FC236}">
                <a16:creationId xmlns:a16="http://schemas.microsoft.com/office/drawing/2014/main" id="{85E5DC7A-29C2-4C59-AE9E-E952911470CD}"/>
              </a:ext>
            </a:extLst>
          </p:cNvPr>
          <p:cNvSpPr/>
          <p:nvPr/>
        </p:nvSpPr>
        <p:spPr>
          <a:xfrm>
            <a:off x="3938635" y="4781587"/>
            <a:ext cx="2656162" cy="3780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עבודה עם גילאים שונים</a:t>
            </a:r>
          </a:p>
        </p:txBody>
      </p:sp>
      <p:sp>
        <p:nvSpPr>
          <p:cNvPr id="31" name="מלבן 30">
            <a:hlinkClick r:id="rId10" action="ppaction://hlinksldjump"/>
            <a:extLst>
              <a:ext uri="{FF2B5EF4-FFF2-40B4-BE49-F238E27FC236}">
                <a16:creationId xmlns:a16="http://schemas.microsoft.com/office/drawing/2014/main" id="{F5FAFC50-A923-47FE-8827-726B98DE3784}"/>
              </a:ext>
            </a:extLst>
          </p:cNvPr>
          <p:cNvSpPr/>
          <p:nvPr/>
        </p:nvSpPr>
        <p:spPr>
          <a:xfrm>
            <a:off x="3938635" y="5232168"/>
            <a:ext cx="2656162" cy="3780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עבודה עם ילדים בסיכון</a:t>
            </a:r>
          </a:p>
        </p:txBody>
      </p:sp>
      <p:sp>
        <p:nvSpPr>
          <p:cNvPr id="32" name="מלבן 31">
            <a:hlinkClick r:id="rId11" action="ppaction://hlinksldjump"/>
            <a:extLst>
              <a:ext uri="{FF2B5EF4-FFF2-40B4-BE49-F238E27FC236}">
                <a16:creationId xmlns:a16="http://schemas.microsoft.com/office/drawing/2014/main" id="{DD645FB2-C0C9-4E87-9AE3-2646E298605B}"/>
              </a:ext>
            </a:extLst>
          </p:cNvPr>
          <p:cNvSpPr/>
          <p:nvPr/>
        </p:nvSpPr>
        <p:spPr>
          <a:xfrm>
            <a:off x="3938635" y="5682751"/>
            <a:ext cx="2656162" cy="626511"/>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עבודה עם ילדים עם</a:t>
            </a:r>
            <a:br>
              <a:rPr lang="en-US" sz="1601" dirty="0">
                <a:solidFill>
                  <a:schemeClr val="tx1">
                    <a:lumMod val="50000"/>
                    <a:lumOff val="50000"/>
                  </a:schemeClr>
                </a:solidFill>
              </a:rPr>
            </a:br>
            <a:r>
              <a:rPr lang="he-IL" sz="1601" dirty="0">
                <a:solidFill>
                  <a:schemeClr val="tx1">
                    <a:lumMod val="50000"/>
                    <a:lumOff val="50000"/>
                  </a:schemeClr>
                </a:solidFill>
              </a:rPr>
              <a:t>קשב וריכוז ולקויות למידה</a:t>
            </a:r>
          </a:p>
        </p:txBody>
      </p:sp>
      <p:sp>
        <p:nvSpPr>
          <p:cNvPr id="33" name="מלבן 32">
            <a:hlinkClick r:id="rId12" action="ppaction://hlinksldjump"/>
            <a:extLst>
              <a:ext uri="{FF2B5EF4-FFF2-40B4-BE49-F238E27FC236}">
                <a16:creationId xmlns:a16="http://schemas.microsoft.com/office/drawing/2014/main" id="{252ABDA9-D548-43C0-859F-A32025835C76}"/>
              </a:ext>
            </a:extLst>
          </p:cNvPr>
          <p:cNvSpPr/>
          <p:nvPr/>
        </p:nvSpPr>
        <p:spPr>
          <a:xfrm>
            <a:off x="3938635" y="6381841"/>
            <a:ext cx="2656162" cy="3780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תיאוריית ההתקשרות</a:t>
            </a:r>
          </a:p>
        </p:txBody>
      </p:sp>
      <p:sp>
        <p:nvSpPr>
          <p:cNvPr id="34" name="מלבן 33">
            <a:hlinkClick r:id="rId13" action="ppaction://hlinksldjump"/>
            <a:extLst>
              <a:ext uri="{FF2B5EF4-FFF2-40B4-BE49-F238E27FC236}">
                <a16:creationId xmlns:a16="http://schemas.microsoft.com/office/drawing/2014/main" id="{E6D33923-7040-4457-814A-01B55EE415D9}"/>
              </a:ext>
            </a:extLst>
          </p:cNvPr>
          <p:cNvSpPr/>
          <p:nvPr/>
        </p:nvSpPr>
        <p:spPr>
          <a:xfrm>
            <a:off x="3938635" y="6832422"/>
            <a:ext cx="2656162" cy="3780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הפרעות נפשיות בקרב ילדים</a:t>
            </a:r>
          </a:p>
        </p:txBody>
      </p:sp>
      <p:sp>
        <p:nvSpPr>
          <p:cNvPr id="36" name="מלבן 35">
            <a:hlinkClick r:id="rId14" action="ppaction://hlinksldjump"/>
            <a:extLst>
              <a:ext uri="{FF2B5EF4-FFF2-40B4-BE49-F238E27FC236}">
                <a16:creationId xmlns:a16="http://schemas.microsoft.com/office/drawing/2014/main" id="{D97341B8-8832-4446-A0AE-CF5383A49131}"/>
              </a:ext>
            </a:extLst>
          </p:cNvPr>
          <p:cNvSpPr/>
          <p:nvPr/>
        </p:nvSpPr>
        <p:spPr>
          <a:xfrm>
            <a:off x="3938635" y="7283003"/>
            <a:ext cx="2656162" cy="3780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עבודה עם ילדים שחוו טראומה</a:t>
            </a:r>
          </a:p>
        </p:txBody>
      </p:sp>
      <p:sp>
        <p:nvSpPr>
          <p:cNvPr id="37" name="מלבן 36">
            <a:hlinkClick r:id="rId15" action="ppaction://hlinksldjump"/>
            <a:extLst>
              <a:ext uri="{FF2B5EF4-FFF2-40B4-BE49-F238E27FC236}">
                <a16:creationId xmlns:a16="http://schemas.microsoft.com/office/drawing/2014/main" id="{A6C5AEDE-1BD3-446B-A66F-DDEA01F3805E}"/>
              </a:ext>
            </a:extLst>
          </p:cNvPr>
          <p:cNvSpPr/>
          <p:nvPr/>
        </p:nvSpPr>
        <p:spPr>
          <a:xfrm>
            <a:off x="3938635" y="7733578"/>
            <a:ext cx="2656162" cy="3780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מין ומיניות</a:t>
            </a:r>
          </a:p>
        </p:txBody>
      </p:sp>
      <p:sp>
        <p:nvSpPr>
          <p:cNvPr id="38" name="מלבן 37">
            <a:extLst>
              <a:ext uri="{FF2B5EF4-FFF2-40B4-BE49-F238E27FC236}">
                <a16:creationId xmlns:a16="http://schemas.microsoft.com/office/drawing/2014/main" id="{78BA2CDD-AC55-44E2-AD18-38164A8A7309}"/>
              </a:ext>
            </a:extLst>
          </p:cNvPr>
          <p:cNvSpPr/>
          <p:nvPr/>
        </p:nvSpPr>
        <p:spPr>
          <a:xfrm>
            <a:off x="726681" y="3240411"/>
            <a:ext cx="2973758" cy="1404000"/>
          </a:xfrm>
          <a:prstGeom prst="rect">
            <a:avLst/>
          </a:prstGeom>
          <a:solidFill>
            <a:schemeClr val="accent1">
              <a:lumMod val="20000"/>
              <a:lumOff val="80000"/>
              <a:alpha val="3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108000" rtlCol="1" anchor="t"/>
          <a:lstStyle/>
          <a:p>
            <a:pPr algn="ctr" rtl="1"/>
            <a:r>
              <a:rPr lang="he-IL" b="1" dirty="0">
                <a:solidFill>
                  <a:srgbClr val="009EE0"/>
                </a:solidFill>
                <a:latin typeface="Arial Unicode MS" panose="020B0604020202020204" pitchFamily="34" charset="-128"/>
                <a:ea typeface="Arial Unicode MS" panose="020B0604020202020204" pitchFamily="34" charset="-128"/>
                <a:cs typeface="Arial Unicode MS" panose="020B0604020202020204" pitchFamily="34" charset="-128"/>
              </a:rPr>
              <a:t>המשפחה המארחת</a:t>
            </a:r>
          </a:p>
        </p:txBody>
      </p:sp>
      <p:sp>
        <p:nvSpPr>
          <p:cNvPr id="40" name="מלבן 39">
            <a:hlinkClick r:id="rId16" action="ppaction://hlinksldjump"/>
            <a:extLst>
              <a:ext uri="{FF2B5EF4-FFF2-40B4-BE49-F238E27FC236}">
                <a16:creationId xmlns:a16="http://schemas.microsoft.com/office/drawing/2014/main" id="{26C82812-0B0F-46B4-B5E1-BB4DCC515912}"/>
              </a:ext>
            </a:extLst>
          </p:cNvPr>
          <p:cNvSpPr/>
          <p:nvPr/>
        </p:nvSpPr>
        <p:spPr>
          <a:xfrm>
            <a:off x="885478" y="3695612"/>
            <a:ext cx="2656162" cy="783003"/>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המשמעות, החשיבות והמורכבות בהתקשרות עם המשפחה המארחת</a:t>
            </a:r>
          </a:p>
        </p:txBody>
      </p:sp>
      <p:sp>
        <p:nvSpPr>
          <p:cNvPr id="45" name="מלבן 44">
            <a:hlinkClick r:id="rId17" action="ppaction://hlinksldjump"/>
            <a:extLst>
              <a:ext uri="{FF2B5EF4-FFF2-40B4-BE49-F238E27FC236}">
                <a16:creationId xmlns:a16="http://schemas.microsoft.com/office/drawing/2014/main" id="{9972A719-715D-4097-9159-1CF0B25E25C0}"/>
              </a:ext>
            </a:extLst>
          </p:cNvPr>
          <p:cNvSpPr/>
          <p:nvPr/>
        </p:nvSpPr>
        <p:spPr>
          <a:xfrm>
            <a:off x="878674" y="6177105"/>
            <a:ext cx="2656162" cy="5184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התפקיד שלנו</a:t>
            </a:r>
            <a:br>
              <a:rPr lang="en-US" sz="1601" dirty="0">
                <a:solidFill>
                  <a:schemeClr val="tx1">
                    <a:lumMod val="50000"/>
                    <a:lumOff val="50000"/>
                  </a:schemeClr>
                </a:solidFill>
                <a:latin typeface="Arial" panose="020B0604020202020204" pitchFamily="34" charset="0"/>
              </a:rPr>
            </a:br>
            <a:r>
              <a:rPr lang="he-IL" sz="1601" dirty="0">
                <a:solidFill>
                  <a:schemeClr val="tx1">
                    <a:lumMod val="50000"/>
                    <a:lumOff val="50000"/>
                  </a:schemeClr>
                </a:solidFill>
                <a:latin typeface="Arial" panose="020B0604020202020204" pitchFamily="34" charset="0"/>
              </a:rPr>
              <a:t>בתחום החינוך הלימודי</a:t>
            </a:r>
          </a:p>
        </p:txBody>
      </p:sp>
      <p:sp>
        <p:nvSpPr>
          <p:cNvPr id="46" name="מלבן 45">
            <a:hlinkClick r:id="rId18" action="ppaction://hlinksldjump"/>
            <a:extLst>
              <a:ext uri="{FF2B5EF4-FFF2-40B4-BE49-F238E27FC236}">
                <a16:creationId xmlns:a16="http://schemas.microsoft.com/office/drawing/2014/main" id="{3DE19300-EC39-44BF-88B8-30447877B4E4}"/>
              </a:ext>
            </a:extLst>
          </p:cNvPr>
          <p:cNvSpPr/>
          <p:nvPr/>
        </p:nvSpPr>
        <p:spPr>
          <a:xfrm>
            <a:off x="885478" y="6766656"/>
            <a:ext cx="2656162" cy="5184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הזדמנויות למידה -</a:t>
            </a:r>
            <a:br>
              <a:rPr lang="en-US" sz="1601" dirty="0">
                <a:solidFill>
                  <a:schemeClr val="tx1">
                    <a:lumMod val="50000"/>
                    <a:lumOff val="50000"/>
                  </a:schemeClr>
                </a:solidFill>
                <a:latin typeface="Arial" panose="020B0604020202020204" pitchFamily="34" charset="0"/>
              </a:rPr>
            </a:br>
            <a:r>
              <a:rPr lang="he-IL" sz="1601" dirty="0">
                <a:solidFill>
                  <a:schemeClr val="tx1">
                    <a:lumMod val="50000"/>
                    <a:lumOff val="50000"/>
                  </a:schemeClr>
                </a:solidFill>
                <a:latin typeface="Arial" panose="020B0604020202020204" pitchFamily="34" charset="0"/>
              </a:rPr>
              <a:t>הטמעת הלמידה בסדר היום</a:t>
            </a:r>
          </a:p>
        </p:txBody>
      </p:sp>
      <p:sp>
        <p:nvSpPr>
          <p:cNvPr id="47" name="מלבן 46">
            <a:hlinkClick r:id="rId19" action="ppaction://hlinksldjump"/>
            <a:extLst>
              <a:ext uri="{FF2B5EF4-FFF2-40B4-BE49-F238E27FC236}">
                <a16:creationId xmlns:a16="http://schemas.microsoft.com/office/drawing/2014/main" id="{6665129A-80CE-444D-8D6B-21A4BBEE3DB4}"/>
              </a:ext>
            </a:extLst>
          </p:cNvPr>
          <p:cNvSpPr/>
          <p:nvPr/>
        </p:nvSpPr>
        <p:spPr>
          <a:xfrm>
            <a:off x="881223" y="7356207"/>
            <a:ext cx="2656162" cy="5184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לקויות למידה</a:t>
            </a:r>
            <a:br>
              <a:rPr lang="en-US" sz="1601" dirty="0">
                <a:solidFill>
                  <a:schemeClr val="tx1">
                    <a:lumMod val="50000"/>
                    <a:lumOff val="50000"/>
                  </a:schemeClr>
                </a:solidFill>
                <a:latin typeface="Arial" panose="020B0604020202020204" pitchFamily="34" charset="0"/>
              </a:rPr>
            </a:br>
            <a:r>
              <a:rPr lang="he-IL" sz="1601" dirty="0">
                <a:solidFill>
                  <a:schemeClr val="tx1">
                    <a:lumMod val="50000"/>
                    <a:lumOff val="50000"/>
                  </a:schemeClr>
                </a:solidFill>
                <a:latin typeface="Arial" panose="020B0604020202020204" pitchFamily="34" charset="0"/>
              </a:rPr>
              <a:t>והפרעת קשב וריכוז</a:t>
            </a:r>
          </a:p>
        </p:txBody>
      </p:sp>
      <p:sp>
        <p:nvSpPr>
          <p:cNvPr id="48" name="מלבן 47">
            <a:hlinkClick r:id="rId20" action="ppaction://hlinksldjump"/>
            <a:extLst>
              <a:ext uri="{FF2B5EF4-FFF2-40B4-BE49-F238E27FC236}">
                <a16:creationId xmlns:a16="http://schemas.microsoft.com/office/drawing/2014/main" id="{FC070C22-35D3-430F-BC23-E494BD362532}"/>
              </a:ext>
            </a:extLst>
          </p:cNvPr>
          <p:cNvSpPr/>
          <p:nvPr/>
        </p:nvSpPr>
        <p:spPr>
          <a:xfrm>
            <a:off x="886541" y="7945758"/>
            <a:ext cx="2656162" cy="3780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הממשק עם בתי הספר</a:t>
            </a:r>
          </a:p>
        </p:txBody>
      </p:sp>
      <p:sp>
        <p:nvSpPr>
          <p:cNvPr id="49" name="מלבן 48">
            <a:hlinkClick r:id="rId20" action="ppaction://hlinksldjump"/>
            <a:extLst>
              <a:ext uri="{FF2B5EF4-FFF2-40B4-BE49-F238E27FC236}">
                <a16:creationId xmlns:a16="http://schemas.microsoft.com/office/drawing/2014/main" id="{238A9636-DD8A-42DF-96E4-4D27DECD8341}"/>
              </a:ext>
            </a:extLst>
          </p:cNvPr>
          <p:cNvSpPr/>
          <p:nvPr/>
        </p:nvSpPr>
        <p:spPr>
          <a:xfrm>
            <a:off x="891859" y="8394909"/>
            <a:ext cx="2656162" cy="3780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מוטיבציה ללמידה</a:t>
            </a:r>
          </a:p>
        </p:txBody>
      </p:sp>
      <p:sp>
        <p:nvSpPr>
          <p:cNvPr id="39" name="מציין מיקום של מספר שקופית 3">
            <a:extLst>
              <a:ext uri="{FF2B5EF4-FFF2-40B4-BE49-F238E27FC236}">
                <a16:creationId xmlns:a16="http://schemas.microsoft.com/office/drawing/2014/main" id="{F86BB955-CAC5-4ED3-A6DC-C04C4E20DC7A}"/>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36</a:t>
            </a:fld>
            <a:endParaRPr lang="he-IL" dirty="0"/>
          </a:p>
        </p:txBody>
      </p:sp>
    </p:spTree>
    <p:extLst>
      <p:ext uri="{BB962C8B-B14F-4D97-AF65-F5344CB8AC3E}">
        <p14:creationId xmlns:p14="http://schemas.microsoft.com/office/powerpoint/2010/main" val="327654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במרכז</a:t>
            </a:r>
          </a:p>
        </p:txBody>
      </p:sp>
      <p:sp>
        <p:nvSpPr>
          <p:cNvPr id="7" name="מלבן 6">
            <a:extLst>
              <a:ext uri="{FF2B5EF4-FFF2-40B4-BE49-F238E27FC236}">
                <a16:creationId xmlns:a16="http://schemas.microsoft.com/office/drawing/2014/main" id="{8953FB6C-5231-43DB-8E38-42949F050506}"/>
              </a:ext>
            </a:extLst>
          </p:cNvPr>
          <p:cNvSpPr/>
          <p:nvPr/>
        </p:nvSpPr>
        <p:spPr>
          <a:xfrm>
            <a:off x="4429154" y="2064160"/>
            <a:ext cx="2524987" cy="376526"/>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הילד והגורמים הסובבים אותו</a:t>
            </a:r>
          </a:p>
        </p:txBody>
      </p:sp>
      <p:sp>
        <p:nvSpPr>
          <p:cNvPr id="34" name="מלבן 33">
            <a:hlinkClick r:id="" action="ppaction://hlinkshowjump?jump=nextslide"/>
            <a:extLst>
              <a:ext uri="{FF2B5EF4-FFF2-40B4-BE49-F238E27FC236}">
                <a16:creationId xmlns:a16="http://schemas.microsoft.com/office/drawing/2014/main" id="{621C846F-33B0-45A9-86C1-3FC9FC0F3510}"/>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מלבן 34">
            <a:hlinkClick r:id="" action="ppaction://hlinkshowjump?jump=previousslide"/>
            <a:extLst>
              <a:ext uri="{FF2B5EF4-FFF2-40B4-BE49-F238E27FC236}">
                <a16:creationId xmlns:a16="http://schemas.microsoft.com/office/drawing/2014/main" id="{597BC34F-1370-4616-98CA-E96E3A03EFF2}"/>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מלבן 35">
            <a:hlinkClick r:id="rId2" action="ppaction://hlinksldjump"/>
            <a:extLst>
              <a:ext uri="{FF2B5EF4-FFF2-40B4-BE49-F238E27FC236}">
                <a16:creationId xmlns:a16="http://schemas.microsoft.com/office/drawing/2014/main" id="{927645F4-6C69-4EAF-BD56-AA6B52A812DF}"/>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מלבן 36">
            <a:hlinkClick r:id="rId3" action="ppaction://hlinksldjump"/>
            <a:extLst>
              <a:ext uri="{FF2B5EF4-FFF2-40B4-BE49-F238E27FC236}">
                <a16:creationId xmlns:a16="http://schemas.microsoft.com/office/drawing/2014/main" id="{F1A2E26D-2886-4312-83BA-C74A5F476250}"/>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0" name="קבוצה 9">
            <a:extLst>
              <a:ext uri="{FF2B5EF4-FFF2-40B4-BE49-F238E27FC236}">
                <a16:creationId xmlns:a16="http://schemas.microsoft.com/office/drawing/2014/main" id="{0414A9BC-7687-4039-943D-33EA46AB7EB4}"/>
              </a:ext>
            </a:extLst>
          </p:cNvPr>
          <p:cNvGrpSpPr/>
          <p:nvPr/>
        </p:nvGrpSpPr>
        <p:grpSpPr>
          <a:xfrm>
            <a:off x="1500257" y="3153019"/>
            <a:ext cx="4593121" cy="5679505"/>
            <a:chOff x="1759471" y="2989243"/>
            <a:chExt cx="4125140" cy="5100835"/>
          </a:xfrm>
        </p:grpSpPr>
        <p:sp>
          <p:nvSpPr>
            <p:cNvPr id="44" name="אליפסה 43">
              <a:extLst>
                <a:ext uri="{FF2B5EF4-FFF2-40B4-BE49-F238E27FC236}">
                  <a16:creationId xmlns:a16="http://schemas.microsoft.com/office/drawing/2014/main" id="{0A94B306-B475-41A9-8E4E-EFBA4AE1C9E0}"/>
                </a:ext>
              </a:extLst>
            </p:cNvPr>
            <p:cNvSpPr/>
            <p:nvPr/>
          </p:nvSpPr>
          <p:spPr>
            <a:xfrm>
              <a:off x="1759471" y="2989243"/>
              <a:ext cx="4125140" cy="41251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00"/>
            </a:p>
          </p:txBody>
        </p:sp>
        <p:sp>
          <p:nvSpPr>
            <p:cNvPr id="42" name="אליפסה 41">
              <a:extLst>
                <a:ext uri="{FF2B5EF4-FFF2-40B4-BE49-F238E27FC236}">
                  <a16:creationId xmlns:a16="http://schemas.microsoft.com/office/drawing/2014/main" id="{AFAB7ED4-9D88-4333-82B6-C0AE76F791ED}"/>
                </a:ext>
              </a:extLst>
            </p:cNvPr>
            <p:cNvSpPr/>
            <p:nvPr/>
          </p:nvSpPr>
          <p:spPr>
            <a:xfrm>
              <a:off x="2172694" y="3713561"/>
              <a:ext cx="3298694" cy="3298694"/>
            </a:xfrm>
            <a:prstGeom prst="ellipse">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00"/>
            </a:p>
          </p:txBody>
        </p:sp>
        <p:sp>
          <p:nvSpPr>
            <p:cNvPr id="43" name="TextBox 42">
              <a:extLst>
                <a:ext uri="{FF2B5EF4-FFF2-40B4-BE49-F238E27FC236}">
                  <a16:creationId xmlns:a16="http://schemas.microsoft.com/office/drawing/2014/main" id="{4EFD6A4D-9F8E-42F3-B120-F5C7A278FD9E}"/>
                </a:ext>
              </a:extLst>
            </p:cNvPr>
            <p:cNvSpPr txBox="1"/>
            <p:nvPr/>
          </p:nvSpPr>
          <p:spPr>
            <a:xfrm>
              <a:off x="3003129" y="3964787"/>
              <a:ext cx="1637825" cy="331702"/>
            </a:xfrm>
            <a:prstGeom prst="rect">
              <a:avLst/>
            </a:prstGeom>
            <a:noFill/>
          </p:spPr>
          <p:txBody>
            <a:bodyPr wrap="square" rtlCol="1">
              <a:spAutoFit/>
            </a:bodyPr>
            <a:lstStyle/>
            <a:p>
              <a:pPr algn="ctr" rtl="1"/>
              <a:r>
                <a:rPr lang="he-IL" dirty="0">
                  <a:solidFill>
                    <a:schemeClr val="bg1"/>
                  </a:solidFill>
                </a:rPr>
                <a:t>עו"ס </a:t>
              </a:r>
              <a:r>
                <a:rPr lang="he-IL" dirty="0">
                  <a:solidFill>
                    <a:schemeClr val="bg1"/>
                  </a:solidFill>
                  <a:latin typeface="Segoe UI Semilight" panose="020B0402040204020203" pitchFamily="34" charset="0"/>
                  <a:cs typeface="Segoe UI Semilight" panose="020B0402040204020203" pitchFamily="34" charset="0"/>
                </a:rPr>
                <a:t>• </a:t>
              </a:r>
              <a:r>
                <a:rPr lang="he-IL" dirty="0">
                  <a:solidFill>
                    <a:schemeClr val="bg1"/>
                  </a:solidFill>
                </a:rPr>
                <a:t>רכז אשכול</a:t>
              </a:r>
            </a:p>
          </p:txBody>
        </p:sp>
        <p:sp>
          <p:nvSpPr>
            <p:cNvPr id="45" name="TextBox 44">
              <a:extLst>
                <a:ext uri="{FF2B5EF4-FFF2-40B4-BE49-F238E27FC236}">
                  <a16:creationId xmlns:a16="http://schemas.microsoft.com/office/drawing/2014/main" id="{8616D12F-1949-4A5E-A1D7-BEEABFA27A2C}"/>
                </a:ext>
              </a:extLst>
            </p:cNvPr>
            <p:cNvSpPr txBox="1"/>
            <p:nvPr/>
          </p:nvSpPr>
          <p:spPr>
            <a:xfrm>
              <a:off x="2814751" y="3077647"/>
              <a:ext cx="2014581" cy="580478"/>
            </a:xfrm>
            <a:prstGeom prst="rect">
              <a:avLst/>
            </a:prstGeom>
            <a:noFill/>
          </p:spPr>
          <p:txBody>
            <a:bodyPr wrap="square" rtlCol="1">
              <a:spAutoFit/>
            </a:bodyPr>
            <a:lstStyle/>
            <a:p>
              <a:pPr algn="ctr" rtl="1"/>
              <a:r>
                <a:rPr lang="he-IL" dirty="0">
                  <a:solidFill>
                    <a:schemeClr val="bg1"/>
                  </a:solidFill>
                </a:rPr>
                <a:t>מנהל הכפר </a:t>
              </a:r>
              <a:r>
                <a:rPr lang="he-IL" dirty="0">
                  <a:solidFill>
                    <a:schemeClr val="bg1"/>
                  </a:solidFill>
                  <a:latin typeface="Segoe UI Semilight" panose="020B0402040204020203" pitchFamily="34" charset="0"/>
                  <a:cs typeface="Segoe UI Semilight" panose="020B0402040204020203" pitchFamily="34" charset="0"/>
                </a:rPr>
                <a:t>• </a:t>
              </a:r>
              <a:r>
                <a:rPr lang="he-IL" dirty="0">
                  <a:solidFill>
                    <a:schemeClr val="bg1"/>
                  </a:solidFill>
                </a:rPr>
                <a:t>רכז/ת חינוך / חברתי / טיפולי</a:t>
              </a:r>
            </a:p>
          </p:txBody>
        </p:sp>
        <p:sp>
          <p:nvSpPr>
            <p:cNvPr id="6" name="מלבן: פינות מעוגלות 5">
              <a:extLst>
                <a:ext uri="{FF2B5EF4-FFF2-40B4-BE49-F238E27FC236}">
                  <a16:creationId xmlns:a16="http://schemas.microsoft.com/office/drawing/2014/main" id="{7C8BB4C6-D472-4673-8FAA-123A150A4482}"/>
                </a:ext>
              </a:extLst>
            </p:cNvPr>
            <p:cNvSpPr/>
            <p:nvPr/>
          </p:nvSpPr>
          <p:spPr>
            <a:xfrm rot="18545605">
              <a:off x="1556771" y="4982034"/>
              <a:ext cx="3742706" cy="2473382"/>
            </a:xfrm>
            <a:prstGeom prst="roundRect">
              <a:avLst>
                <a:gd name="adj" fmla="val 50000"/>
              </a:avLst>
            </a:prstGeom>
            <a:solidFill>
              <a:schemeClr val="accent6">
                <a:alpha val="17000"/>
              </a:schemeClr>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00"/>
            </a:p>
          </p:txBody>
        </p:sp>
        <p:sp>
          <p:nvSpPr>
            <p:cNvPr id="39" name="אליפסה 38">
              <a:extLst>
                <a:ext uri="{FF2B5EF4-FFF2-40B4-BE49-F238E27FC236}">
                  <a16:creationId xmlns:a16="http://schemas.microsoft.com/office/drawing/2014/main" id="{7E93C675-D42D-426A-B17F-2A09E1D784B3}"/>
                </a:ext>
              </a:extLst>
            </p:cNvPr>
            <p:cNvSpPr/>
            <p:nvPr/>
          </p:nvSpPr>
          <p:spPr>
            <a:xfrm>
              <a:off x="2626374" y="4531147"/>
              <a:ext cx="2391335" cy="239133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00"/>
            </a:p>
          </p:txBody>
        </p:sp>
        <p:sp>
          <p:nvSpPr>
            <p:cNvPr id="24" name="TextBox 23">
              <a:extLst>
                <a:ext uri="{FF2B5EF4-FFF2-40B4-BE49-F238E27FC236}">
                  <a16:creationId xmlns:a16="http://schemas.microsoft.com/office/drawing/2014/main" id="{0BBD1ABD-C4A7-4F91-8324-671941D3D66F}"/>
                </a:ext>
              </a:extLst>
            </p:cNvPr>
            <p:cNvSpPr txBox="1"/>
            <p:nvPr/>
          </p:nvSpPr>
          <p:spPr>
            <a:xfrm>
              <a:off x="2024108" y="7092652"/>
              <a:ext cx="1637825" cy="580478"/>
            </a:xfrm>
            <a:prstGeom prst="rect">
              <a:avLst/>
            </a:prstGeom>
            <a:noFill/>
          </p:spPr>
          <p:txBody>
            <a:bodyPr wrap="square" rtlCol="1">
              <a:spAutoFit/>
            </a:bodyPr>
            <a:lstStyle/>
            <a:p>
              <a:pPr algn="ctr" rtl="1"/>
              <a:r>
                <a:rPr lang="he-IL" dirty="0">
                  <a:solidFill>
                    <a:schemeClr val="tx1">
                      <a:lumMod val="50000"/>
                      <a:lumOff val="50000"/>
                    </a:schemeClr>
                  </a:solidFill>
                </a:rPr>
                <a:t>משפחה ביולוגית / מארחת</a:t>
              </a:r>
            </a:p>
          </p:txBody>
        </p:sp>
        <p:grpSp>
          <p:nvGrpSpPr>
            <p:cNvPr id="40" name="קבוצה 39">
              <a:extLst>
                <a:ext uri="{FF2B5EF4-FFF2-40B4-BE49-F238E27FC236}">
                  <a16:creationId xmlns:a16="http://schemas.microsoft.com/office/drawing/2014/main" id="{BEA281E3-44AE-44A5-B78C-C5F389EB8BDC}"/>
                </a:ext>
              </a:extLst>
            </p:cNvPr>
            <p:cNvGrpSpPr/>
            <p:nvPr/>
          </p:nvGrpSpPr>
          <p:grpSpPr>
            <a:xfrm>
              <a:off x="3191899" y="5573338"/>
              <a:ext cx="1260285" cy="1260285"/>
              <a:chOff x="3148819" y="7277850"/>
              <a:chExt cx="1260285" cy="1260285"/>
            </a:xfrm>
          </p:grpSpPr>
          <p:sp>
            <p:nvSpPr>
              <p:cNvPr id="9" name="אליפסה 8">
                <a:extLst>
                  <a:ext uri="{FF2B5EF4-FFF2-40B4-BE49-F238E27FC236}">
                    <a16:creationId xmlns:a16="http://schemas.microsoft.com/office/drawing/2014/main" id="{ECD055C3-4DC2-492E-919D-CC9201689BFE}"/>
                  </a:ext>
                </a:extLst>
              </p:cNvPr>
              <p:cNvSpPr/>
              <p:nvPr/>
            </p:nvSpPr>
            <p:spPr>
              <a:xfrm>
                <a:off x="3148819" y="7277850"/>
                <a:ext cx="1260285" cy="1260285"/>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00"/>
              </a:p>
            </p:txBody>
          </p:sp>
          <p:pic>
            <p:nvPicPr>
              <p:cNvPr id="8" name="גרפיקה 7">
                <a:extLst>
                  <a:ext uri="{FF2B5EF4-FFF2-40B4-BE49-F238E27FC236}">
                    <a16:creationId xmlns:a16="http://schemas.microsoft.com/office/drawing/2014/main" id="{7AC061CC-3D67-4EA0-BB8B-4FCF142204FB}"/>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55192" y="7457057"/>
                <a:ext cx="658279" cy="658279"/>
              </a:xfrm>
              <a:prstGeom prst="rect">
                <a:avLst/>
              </a:prstGeom>
            </p:spPr>
          </p:pic>
          <p:pic>
            <p:nvPicPr>
              <p:cNvPr id="5" name="גרפיקה 4">
                <a:extLst>
                  <a:ext uri="{FF2B5EF4-FFF2-40B4-BE49-F238E27FC236}">
                    <a16:creationId xmlns:a16="http://schemas.microsoft.com/office/drawing/2014/main" id="{DCDF442E-F71E-4B08-8EFF-5FD2C9645332}"/>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63066" y="7632041"/>
                <a:ext cx="632863" cy="632863"/>
              </a:xfrm>
              <a:prstGeom prst="rect">
                <a:avLst/>
              </a:prstGeom>
            </p:spPr>
          </p:pic>
        </p:grpSp>
        <p:sp>
          <p:nvSpPr>
            <p:cNvPr id="41" name="TextBox 40">
              <a:extLst>
                <a:ext uri="{FF2B5EF4-FFF2-40B4-BE49-F238E27FC236}">
                  <a16:creationId xmlns:a16="http://schemas.microsoft.com/office/drawing/2014/main" id="{C5EECD4B-C1EF-458D-9873-44D78E55CAE4}"/>
                </a:ext>
              </a:extLst>
            </p:cNvPr>
            <p:cNvSpPr txBox="1"/>
            <p:nvPr/>
          </p:nvSpPr>
          <p:spPr>
            <a:xfrm>
              <a:off x="2790135" y="4700046"/>
              <a:ext cx="2014582" cy="580478"/>
            </a:xfrm>
            <a:prstGeom prst="rect">
              <a:avLst/>
            </a:prstGeom>
            <a:noFill/>
          </p:spPr>
          <p:txBody>
            <a:bodyPr wrap="square" rtlCol="1">
              <a:spAutoFit/>
            </a:bodyPr>
            <a:lstStyle/>
            <a:p>
              <a:pPr algn="ctr" rtl="1"/>
              <a:r>
                <a:rPr lang="he-IL" dirty="0">
                  <a:solidFill>
                    <a:schemeClr val="tx1">
                      <a:lumMod val="50000"/>
                      <a:lumOff val="50000"/>
                    </a:schemeClr>
                  </a:solidFill>
                </a:rPr>
                <a:t>אם הבית</a:t>
              </a:r>
              <a:br>
                <a:rPr lang="en-US" dirty="0">
                  <a:solidFill>
                    <a:schemeClr val="tx1">
                      <a:lumMod val="50000"/>
                      <a:lumOff val="50000"/>
                    </a:schemeClr>
                  </a:solidFill>
                </a:rPr>
              </a:br>
              <a:r>
                <a:rPr lang="he-IL" dirty="0">
                  <a:solidFill>
                    <a:schemeClr val="tx1">
                      <a:lumMod val="50000"/>
                      <a:lumOff val="50000"/>
                    </a:schemeClr>
                  </a:solidFill>
                </a:rPr>
                <a:t>• מדריך</a:t>
              </a:r>
            </a:p>
          </p:txBody>
        </p:sp>
      </p:grpSp>
      <p:sp>
        <p:nvSpPr>
          <p:cNvPr id="23" name="מציין מיקום של מספר שקופית 3">
            <a:extLst>
              <a:ext uri="{FF2B5EF4-FFF2-40B4-BE49-F238E27FC236}">
                <a16:creationId xmlns:a16="http://schemas.microsoft.com/office/drawing/2014/main" id="{97851585-C101-4C6A-92CD-35F9532F6A11}"/>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37</a:t>
            </a:fld>
            <a:endParaRPr lang="he-IL" dirty="0"/>
          </a:p>
        </p:txBody>
      </p:sp>
    </p:spTree>
    <p:extLst>
      <p:ext uri="{BB962C8B-B14F-4D97-AF65-F5344CB8AC3E}">
        <p14:creationId xmlns:p14="http://schemas.microsoft.com/office/powerpoint/2010/main" val="315581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במרכז</a:t>
            </a:r>
          </a:p>
        </p:txBody>
      </p:sp>
      <p:sp>
        <p:nvSpPr>
          <p:cNvPr id="7" name="מלבן 6">
            <a:extLst>
              <a:ext uri="{FF2B5EF4-FFF2-40B4-BE49-F238E27FC236}">
                <a16:creationId xmlns:a16="http://schemas.microsoft.com/office/drawing/2014/main" id="{8953FB6C-5231-43DB-8E38-42949F050506}"/>
              </a:ext>
            </a:extLst>
          </p:cNvPr>
          <p:cNvSpPr/>
          <p:nvPr/>
        </p:nvSpPr>
        <p:spPr>
          <a:xfrm>
            <a:off x="5777345" y="2064160"/>
            <a:ext cx="1176796" cy="376526"/>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מוגנות הילד</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25" name="TextBox 24">
            <a:extLst>
              <a:ext uri="{FF2B5EF4-FFF2-40B4-BE49-F238E27FC236}">
                <a16:creationId xmlns:a16="http://schemas.microsoft.com/office/drawing/2014/main" id="{EB1F90C1-F929-4579-B842-32A4A685548A}"/>
              </a:ext>
            </a:extLst>
          </p:cNvPr>
          <p:cNvSpPr txBox="1"/>
          <p:nvPr/>
        </p:nvSpPr>
        <p:spPr>
          <a:xfrm>
            <a:off x="824810" y="2558472"/>
            <a:ext cx="5670624" cy="461858"/>
          </a:xfrm>
          <a:prstGeom prst="rect">
            <a:avLst/>
          </a:prstGeom>
          <a:noFill/>
          <a:ln>
            <a:noFill/>
          </a:ln>
        </p:spPr>
        <p:txBody>
          <a:bodyPr wrap="square" rtlCol="1">
            <a:spAutoFit/>
          </a:bodyPr>
          <a:lstStyle/>
          <a:p>
            <a:pPr algn="r" rtl="1" fontAlgn="ctr">
              <a:lnSpc>
                <a:spcPct val="150000"/>
              </a:lnSpc>
            </a:pPr>
            <a:r>
              <a:rPr lang="he-IL" sz="1601" dirty="0">
                <a:solidFill>
                  <a:schemeClr val="tx1">
                    <a:lumMod val="50000"/>
                    <a:lumOff val="50000"/>
                  </a:schemeClr>
                </a:solidFill>
              </a:rPr>
              <a:t>כחלק מתפקידנו אנו מחויבים להגן על הילדים שבאחריותנו ולהתייחס ל:</a:t>
            </a:r>
          </a:p>
        </p:txBody>
      </p:sp>
      <p:sp>
        <p:nvSpPr>
          <p:cNvPr id="26" name="TextBox 25">
            <a:extLst>
              <a:ext uri="{FF2B5EF4-FFF2-40B4-BE49-F238E27FC236}">
                <a16:creationId xmlns:a16="http://schemas.microsoft.com/office/drawing/2014/main" id="{3D1CF328-E57B-494B-AD73-57B82ED395C1}"/>
              </a:ext>
            </a:extLst>
          </p:cNvPr>
          <p:cNvSpPr txBox="1"/>
          <p:nvPr/>
        </p:nvSpPr>
        <p:spPr>
          <a:xfrm>
            <a:off x="2656756" y="6545879"/>
            <a:ext cx="3838681" cy="422103"/>
          </a:xfrm>
          <a:prstGeom prst="rect">
            <a:avLst/>
          </a:prstGeom>
          <a:noFill/>
        </p:spPr>
        <p:txBody>
          <a:bodyPr wrap="square" rtlCol="1">
            <a:spAutoFit/>
          </a:bodyPr>
          <a:lstStyle/>
          <a:p>
            <a:pPr indent="-174626" algn="r" rtl="1">
              <a:lnSpc>
                <a:spcPct val="150000"/>
              </a:lnSpc>
              <a:spcAft>
                <a:spcPts val="600"/>
              </a:spcAft>
              <a:buClr>
                <a:srgbClr val="00B0E6"/>
              </a:buClr>
            </a:pPr>
            <a:r>
              <a:rPr lang="he-IL" sz="1601" b="1" dirty="0">
                <a:solidFill>
                  <a:srgbClr val="00B0E6"/>
                </a:solidFill>
              </a:rPr>
              <a:t>מטרות המדיניות של </a:t>
            </a:r>
            <a:r>
              <a:rPr lang="en-US" sz="1601" b="1" dirty="0">
                <a:solidFill>
                  <a:srgbClr val="00B0E6"/>
                </a:solidFill>
              </a:rPr>
              <a:t>SOS</a:t>
            </a:r>
            <a:r>
              <a:rPr lang="he-IL" sz="1601" b="1" dirty="0">
                <a:solidFill>
                  <a:srgbClr val="00B0E6"/>
                </a:solidFill>
              </a:rPr>
              <a:t> להגנת הילד:</a:t>
            </a:r>
          </a:p>
        </p:txBody>
      </p:sp>
      <p:sp>
        <p:nvSpPr>
          <p:cNvPr id="5" name="מלבן 4">
            <a:extLst>
              <a:ext uri="{FF2B5EF4-FFF2-40B4-BE49-F238E27FC236}">
                <a16:creationId xmlns:a16="http://schemas.microsoft.com/office/drawing/2014/main" id="{3B699816-BD94-4F1C-81DB-3B3EA35566A6}"/>
              </a:ext>
            </a:extLst>
          </p:cNvPr>
          <p:cNvSpPr/>
          <p:nvPr/>
        </p:nvSpPr>
        <p:spPr>
          <a:xfrm>
            <a:off x="824812" y="7036629"/>
            <a:ext cx="5600106" cy="2494722"/>
          </a:xfrm>
          <a:prstGeom prst="rect">
            <a:avLst/>
          </a:prstGeom>
        </p:spPr>
        <p:txBody>
          <a:bodyPr wrap="square">
            <a:spAutoFit/>
          </a:bodyPr>
          <a:lstStyle/>
          <a:p>
            <a:pPr marL="174626" indent="-174626" algn="r" rtl="1">
              <a:lnSpc>
                <a:spcPct val="150000"/>
              </a:lnSpc>
              <a:spcAft>
                <a:spcPts val="600"/>
              </a:spcAft>
              <a:buClr>
                <a:srgbClr val="00B0E6"/>
              </a:buClr>
              <a:buFont typeface="Arial" pitchFamily="34" charset="0"/>
              <a:buChar char="•"/>
            </a:pPr>
            <a:r>
              <a:rPr lang="he-IL" sz="1601" b="1" dirty="0">
                <a:solidFill>
                  <a:prstClr val="black">
                    <a:lumMod val="50000"/>
                    <a:lumOff val="50000"/>
                  </a:prstClr>
                </a:solidFill>
                <a:highlight>
                  <a:srgbClr val="D5F2FF"/>
                </a:highlight>
              </a:rPr>
              <a:t>למנוע ולצמצם</a:t>
            </a:r>
            <a:r>
              <a:rPr lang="he-IL" sz="1601" b="1" dirty="0">
                <a:solidFill>
                  <a:prstClr val="black">
                    <a:lumMod val="50000"/>
                    <a:lumOff val="50000"/>
                  </a:prstClr>
                </a:solidFill>
              </a:rPr>
              <a:t> </a:t>
            </a:r>
            <a:r>
              <a:rPr lang="he-IL" sz="1601" dirty="0">
                <a:solidFill>
                  <a:schemeClr val="tx1">
                    <a:lumMod val="50000"/>
                    <a:lumOff val="50000"/>
                  </a:schemeClr>
                </a:solidFill>
              </a:rPr>
              <a:t>מקרים של התעללות בילדים</a:t>
            </a:r>
          </a:p>
          <a:p>
            <a:pPr marL="174626" indent="-174626" algn="r" rtl="1">
              <a:lnSpc>
                <a:spcPct val="150000"/>
              </a:lnSpc>
              <a:spcAft>
                <a:spcPts val="600"/>
              </a:spcAft>
              <a:buClr>
                <a:srgbClr val="00B0E6"/>
              </a:buClr>
              <a:buFont typeface="Arial" pitchFamily="34" charset="0"/>
              <a:buChar char="•"/>
            </a:pPr>
            <a:r>
              <a:rPr lang="he-IL" sz="1601" b="1" dirty="0">
                <a:solidFill>
                  <a:prstClr val="black">
                    <a:lumMod val="50000"/>
                    <a:lumOff val="50000"/>
                  </a:prstClr>
                </a:solidFill>
                <a:highlight>
                  <a:srgbClr val="D5F2FF"/>
                </a:highlight>
              </a:rPr>
              <a:t>לעורר מודעות</a:t>
            </a:r>
            <a:r>
              <a:rPr lang="he-IL" sz="1601" b="1" dirty="0">
                <a:solidFill>
                  <a:prstClr val="black">
                    <a:lumMod val="50000"/>
                    <a:lumOff val="50000"/>
                  </a:prstClr>
                </a:solidFill>
              </a:rPr>
              <a:t> </a:t>
            </a:r>
            <a:r>
              <a:rPr lang="he-IL" sz="1601" dirty="0">
                <a:solidFill>
                  <a:schemeClr val="tx1">
                    <a:lumMod val="50000"/>
                    <a:lumOff val="50000"/>
                  </a:schemeClr>
                </a:solidFill>
              </a:rPr>
              <a:t>בקרב הילדים לזכויותיהם ולתפקידם בהגנה עצמית</a:t>
            </a:r>
          </a:p>
          <a:p>
            <a:pPr marL="174626" indent="-174626" algn="r" rtl="1">
              <a:lnSpc>
                <a:spcPct val="150000"/>
              </a:lnSpc>
              <a:spcAft>
                <a:spcPts val="600"/>
              </a:spcAft>
              <a:buClr>
                <a:srgbClr val="00B0E6"/>
              </a:buClr>
              <a:buFont typeface="Arial" pitchFamily="34" charset="0"/>
              <a:buChar char="•"/>
            </a:pPr>
            <a:r>
              <a:rPr lang="he-IL" sz="1601" b="1" dirty="0">
                <a:solidFill>
                  <a:prstClr val="black">
                    <a:lumMod val="50000"/>
                    <a:lumOff val="50000"/>
                  </a:prstClr>
                </a:solidFill>
                <a:highlight>
                  <a:srgbClr val="D5F2FF"/>
                </a:highlight>
              </a:rPr>
              <a:t>לעודד</a:t>
            </a:r>
            <a:r>
              <a:rPr lang="he-IL" sz="1601" dirty="0">
                <a:solidFill>
                  <a:schemeClr val="tx1">
                    <a:lumMod val="50000"/>
                    <a:lumOff val="50000"/>
                  </a:schemeClr>
                </a:solidFill>
              </a:rPr>
              <a:t> עובדים הנמצאים בקשר ישיר עם הילדים </a:t>
            </a:r>
            <a:r>
              <a:rPr lang="he-IL" sz="1601" b="1" dirty="0">
                <a:solidFill>
                  <a:prstClr val="black">
                    <a:lumMod val="50000"/>
                    <a:lumOff val="50000"/>
                  </a:prstClr>
                </a:solidFill>
                <a:highlight>
                  <a:srgbClr val="D5F2FF"/>
                </a:highlight>
              </a:rPr>
              <a:t>ליישם את הכישורים הנדרשים כדי להגן על כל ילד</a:t>
            </a:r>
          </a:p>
          <a:p>
            <a:pPr marL="174626" indent="-174626" algn="r" rtl="1">
              <a:lnSpc>
                <a:spcPct val="150000"/>
              </a:lnSpc>
              <a:spcAft>
                <a:spcPts val="600"/>
              </a:spcAft>
              <a:buClr>
                <a:srgbClr val="00B0E6"/>
              </a:buClr>
              <a:buFont typeface="Arial" pitchFamily="34" charset="0"/>
              <a:buChar char="•"/>
            </a:pPr>
            <a:r>
              <a:rPr lang="he-IL" sz="1601" b="1" dirty="0">
                <a:solidFill>
                  <a:schemeClr val="tx1">
                    <a:lumMod val="50000"/>
                    <a:lumOff val="50000"/>
                  </a:schemeClr>
                </a:solidFill>
                <a:highlight>
                  <a:srgbClr val="C6EEFF"/>
                </a:highlight>
              </a:rPr>
              <a:t>ליצור ערוצי דיווח הוגנים, בטוחים ושקופים</a:t>
            </a:r>
            <a:r>
              <a:rPr lang="he-IL" sz="1601" dirty="0">
                <a:solidFill>
                  <a:schemeClr val="tx1">
                    <a:lumMod val="50000"/>
                    <a:lumOff val="50000"/>
                  </a:schemeClr>
                </a:solidFill>
              </a:rPr>
              <a:t>, אשר מאפשרים לילדים, ההורים והעובדים להשמיע את קולם</a:t>
            </a:r>
          </a:p>
        </p:txBody>
      </p:sp>
      <p:sp>
        <p:nvSpPr>
          <p:cNvPr id="9" name="מלבן 8">
            <a:extLst>
              <a:ext uri="{FF2B5EF4-FFF2-40B4-BE49-F238E27FC236}">
                <a16:creationId xmlns:a16="http://schemas.microsoft.com/office/drawing/2014/main" id="{DD6E3A25-1B32-46A4-A16E-FC59C3ADEC31}"/>
              </a:ext>
            </a:extLst>
          </p:cNvPr>
          <p:cNvSpPr/>
          <p:nvPr/>
        </p:nvSpPr>
        <p:spPr>
          <a:xfrm>
            <a:off x="4523068" y="3336956"/>
            <a:ext cx="1533600" cy="821279"/>
          </a:xfrm>
          <a:prstGeom prst="rect">
            <a:avLst/>
          </a:prstGeom>
          <a:solidFill>
            <a:srgbClr val="D5F2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1"/>
            <a:r>
              <a:rPr lang="he-IL" sz="1601" b="1" dirty="0">
                <a:solidFill>
                  <a:schemeClr val="accent1"/>
                </a:solidFill>
              </a:rPr>
              <a:t>פרטיות הילד</a:t>
            </a:r>
          </a:p>
        </p:txBody>
      </p:sp>
      <p:sp>
        <p:nvSpPr>
          <p:cNvPr id="32" name="מלבן 31">
            <a:extLst>
              <a:ext uri="{FF2B5EF4-FFF2-40B4-BE49-F238E27FC236}">
                <a16:creationId xmlns:a16="http://schemas.microsoft.com/office/drawing/2014/main" id="{340F95E1-3057-48C9-AE1C-05E2B5567951}"/>
              </a:ext>
            </a:extLst>
          </p:cNvPr>
          <p:cNvSpPr/>
          <p:nvPr/>
        </p:nvSpPr>
        <p:spPr>
          <a:xfrm>
            <a:off x="2895554" y="3336928"/>
            <a:ext cx="1533600" cy="821330"/>
          </a:xfrm>
          <a:prstGeom prst="rect">
            <a:avLst/>
          </a:prstGeom>
          <a:solidFill>
            <a:srgbClr val="D5F2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1"/>
            <a:r>
              <a:rPr lang="he-IL" sz="1601" b="1" dirty="0">
                <a:solidFill>
                  <a:schemeClr val="accent1"/>
                </a:solidFill>
              </a:rPr>
              <a:t>מניעה וטיפול בהתעללות</a:t>
            </a:r>
          </a:p>
        </p:txBody>
      </p:sp>
      <p:sp>
        <p:nvSpPr>
          <p:cNvPr id="33" name="מלבן 32">
            <a:extLst>
              <a:ext uri="{FF2B5EF4-FFF2-40B4-BE49-F238E27FC236}">
                <a16:creationId xmlns:a16="http://schemas.microsoft.com/office/drawing/2014/main" id="{E41CA1C4-70DA-49FA-BE58-9AB055D85EAA}"/>
              </a:ext>
            </a:extLst>
          </p:cNvPr>
          <p:cNvSpPr/>
          <p:nvPr/>
        </p:nvSpPr>
        <p:spPr>
          <a:xfrm>
            <a:off x="1268042" y="3336928"/>
            <a:ext cx="1533600" cy="821330"/>
          </a:xfrm>
          <a:prstGeom prst="rect">
            <a:avLst/>
          </a:prstGeom>
          <a:solidFill>
            <a:srgbClr val="D5F2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1"/>
            <a:r>
              <a:rPr lang="he-IL" sz="1601" b="1" dirty="0">
                <a:solidFill>
                  <a:schemeClr val="accent1"/>
                </a:solidFill>
              </a:rPr>
              <a:t>מוגנות הילד באינטרנט</a:t>
            </a:r>
          </a:p>
        </p:txBody>
      </p:sp>
      <p:grpSp>
        <p:nvGrpSpPr>
          <p:cNvPr id="11" name="קבוצה 10">
            <a:extLst>
              <a:ext uri="{FF2B5EF4-FFF2-40B4-BE49-F238E27FC236}">
                <a16:creationId xmlns:a16="http://schemas.microsoft.com/office/drawing/2014/main" id="{7D7BC9E2-9CA0-4DE7-88C6-202075EEFF4D}"/>
              </a:ext>
            </a:extLst>
          </p:cNvPr>
          <p:cNvGrpSpPr/>
          <p:nvPr/>
        </p:nvGrpSpPr>
        <p:grpSpPr>
          <a:xfrm>
            <a:off x="1085851" y="4724494"/>
            <a:ext cx="5403784" cy="1609733"/>
            <a:chOff x="1085850" y="4417042"/>
            <a:chExt cx="5403784" cy="1609733"/>
          </a:xfrm>
        </p:grpSpPr>
        <p:sp>
          <p:nvSpPr>
            <p:cNvPr id="38" name="מלבן: פינות מעוגלות 37">
              <a:extLst>
                <a:ext uri="{FF2B5EF4-FFF2-40B4-BE49-F238E27FC236}">
                  <a16:creationId xmlns:a16="http://schemas.microsoft.com/office/drawing/2014/main" id="{A7CDD858-D393-4D40-A959-95636F2EDF68}"/>
                </a:ext>
              </a:extLst>
            </p:cNvPr>
            <p:cNvSpPr/>
            <p:nvPr/>
          </p:nvSpPr>
          <p:spPr>
            <a:xfrm>
              <a:off x="1085850" y="4417042"/>
              <a:ext cx="5403784" cy="1609733"/>
            </a:xfrm>
            <a:prstGeom prst="roundRect">
              <a:avLst>
                <a:gd name="adj" fmla="val 3542"/>
              </a:avLst>
            </a:prstGeom>
            <a:solidFill>
              <a:schemeClr val="bg1">
                <a:alpha val="80000"/>
              </a:schemeClr>
            </a:solidFill>
            <a:ln>
              <a:solidFill>
                <a:srgbClr val="D5F2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TextBox 38">
              <a:extLst>
                <a:ext uri="{FF2B5EF4-FFF2-40B4-BE49-F238E27FC236}">
                  <a16:creationId xmlns:a16="http://schemas.microsoft.com/office/drawing/2014/main" id="{6A966806-6DA1-4631-AC9B-18E59623170F}"/>
                </a:ext>
              </a:extLst>
            </p:cNvPr>
            <p:cNvSpPr txBox="1"/>
            <p:nvPr/>
          </p:nvSpPr>
          <p:spPr>
            <a:xfrm>
              <a:off x="5289868" y="4683299"/>
              <a:ext cx="1135049" cy="1077731"/>
            </a:xfrm>
            <a:prstGeom prst="rect">
              <a:avLst/>
            </a:prstGeom>
            <a:noFill/>
          </p:spPr>
          <p:txBody>
            <a:bodyPr wrap="square" rtlCol="1">
              <a:spAutoFit/>
            </a:bodyPr>
            <a:lstStyle/>
            <a:p>
              <a:pPr algn="r" rtl="1">
                <a:spcAft>
                  <a:spcPts val="600"/>
                </a:spcAft>
              </a:pPr>
              <a:r>
                <a:rPr lang="he-IL" sz="1601" b="1" dirty="0">
                  <a:solidFill>
                    <a:srgbClr val="00B0E6"/>
                  </a:solidFill>
                </a:rPr>
                <a:t>מוגנות הילד היא האחריות על:</a:t>
              </a:r>
              <a:endParaRPr lang="he-IL" sz="1601" b="1" dirty="0">
                <a:solidFill>
                  <a:srgbClr val="00B0E6"/>
                </a:solidFill>
                <a:latin typeface="Arial" pitchFamily="34" charset="0"/>
                <a:cs typeface="Arial" pitchFamily="34" charset="0"/>
              </a:endParaRPr>
            </a:p>
          </p:txBody>
        </p:sp>
        <p:sp>
          <p:nvSpPr>
            <p:cNvPr id="41" name="מלבן 40">
              <a:extLst>
                <a:ext uri="{FF2B5EF4-FFF2-40B4-BE49-F238E27FC236}">
                  <a16:creationId xmlns:a16="http://schemas.microsoft.com/office/drawing/2014/main" id="{A0E013B8-4F21-45E2-81CB-F50777250B1C}"/>
                </a:ext>
              </a:extLst>
            </p:cNvPr>
            <p:cNvSpPr/>
            <p:nvPr/>
          </p:nvSpPr>
          <p:spPr>
            <a:xfrm>
              <a:off x="1085850" y="4506072"/>
              <a:ext cx="4268735" cy="1432380"/>
            </a:xfrm>
            <a:prstGeom prst="rect">
              <a:avLst/>
            </a:prstGeom>
          </p:spPr>
          <p:txBody>
            <a:bodyPr wrap="square">
              <a:spAutoFit/>
            </a:bodyPr>
            <a:lstStyle/>
            <a:p>
              <a:pPr marL="177801" indent="-177801" algn="r" rtl="1">
                <a:lnSpc>
                  <a:spcPct val="150000"/>
                </a:lnSpc>
                <a:spcAft>
                  <a:spcPts val="600"/>
                </a:spcAft>
                <a:buClr>
                  <a:srgbClr val="009EE0"/>
                </a:buClr>
                <a:buFont typeface="Arial" panose="020B0604020202020204" pitchFamily="34" charset="0"/>
                <a:buChar char="•"/>
              </a:pPr>
              <a:r>
                <a:rPr lang="he-IL" sz="1601" b="1" dirty="0">
                  <a:solidFill>
                    <a:prstClr val="black">
                      <a:lumMod val="50000"/>
                      <a:lumOff val="50000"/>
                    </a:prstClr>
                  </a:solidFill>
                  <a:highlight>
                    <a:srgbClr val="D5F2FF"/>
                  </a:highlight>
                </a:rPr>
                <a:t>שמירה</a:t>
              </a:r>
              <a:r>
                <a:rPr lang="he-IL" sz="1601" dirty="0">
                  <a:solidFill>
                    <a:prstClr val="black">
                      <a:lumMod val="50000"/>
                      <a:lumOff val="50000"/>
                    </a:prstClr>
                  </a:solidFill>
                </a:rPr>
                <a:t> על סביבה </a:t>
              </a:r>
              <a:r>
                <a:rPr lang="he-IL" sz="1601" b="1" dirty="0">
                  <a:solidFill>
                    <a:prstClr val="black">
                      <a:lumMod val="50000"/>
                      <a:lumOff val="50000"/>
                    </a:prstClr>
                  </a:solidFill>
                  <a:highlight>
                    <a:srgbClr val="D5F2FF"/>
                  </a:highlight>
                </a:rPr>
                <a:t>אוהבת ומגוננת</a:t>
              </a:r>
              <a:r>
                <a:rPr lang="he-IL" sz="1601" b="1" dirty="0">
                  <a:solidFill>
                    <a:prstClr val="black">
                      <a:lumMod val="50000"/>
                      <a:lumOff val="50000"/>
                    </a:prstClr>
                  </a:solidFill>
                </a:rPr>
                <a:t> </a:t>
              </a:r>
              <a:r>
                <a:rPr lang="he-IL" sz="1601" dirty="0">
                  <a:solidFill>
                    <a:prstClr val="black">
                      <a:lumMod val="50000"/>
                      <a:lumOff val="50000"/>
                    </a:prstClr>
                  </a:solidFill>
                </a:rPr>
                <a:t>לאורך זמן</a:t>
              </a:r>
            </a:p>
            <a:p>
              <a:pPr marL="177801" indent="-177801" algn="r" rtl="1">
                <a:spcAft>
                  <a:spcPts val="600"/>
                </a:spcAft>
                <a:buClr>
                  <a:srgbClr val="009EE0"/>
                </a:buClr>
                <a:buFont typeface="Arial" panose="020B0604020202020204" pitchFamily="34" charset="0"/>
                <a:buChar char="•"/>
              </a:pPr>
              <a:r>
                <a:rPr lang="he-IL" sz="1601" b="1" dirty="0">
                  <a:solidFill>
                    <a:prstClr val="black">
                      <a:lumMod val="50000"/>
                      <a:lumOff val="50000"/>
                    </a:prstClr>
                  </a:solidFill>
                  <a:highlight>
                    <a:srgbClr val="D5F2FF"/>
                  </a:highlight>
                </a:rPr>
                <a:t>הגנה</a:t>
              </a:r>
              <a:r>
                <a:rPr lang="he-IL" sz="1601" dirty="0">
                  <a:solidFill>
                    <a:prstClr val="black">
                      <a:lumMod val="50000"/>
                      <a:lumOff val="50000"/>
                    </a:prstClr>
                  </a:solidFill>
                </a:rPr>
                <a:t> מפני כל צורה של ניצול, התעללות, הזנחה, אלימות או אפליה</a:t>
              </a:r>
            </a:p>
            <a:p>
              <a:pPr marL="177801" indent="-177801" algn="r" rtl="1">
                <a:lnSpc>
                  <a:spcPct val="150000"/>
                </a:lnSpc>
                <a:spcAft>
                  <a:spcPts val="600"/>
                </a:spcAft>
                <a:buClr>
                  <a:srgbClr val="009EE0"/>
                </a:buClr>
                <a:buFont typeface="Arial" panose="020B0604020202020204" pitchFamily="34" charset="0"/>
                <a:buChar char="•"/>
              </a:pPr>
              <a:r>
                <a:rPr lang="he-IL" sz="1601" b="1" dirty="0">
                  <a:solidFill>
                    <a:prstClr val="black">
                      <a:lumMod val="50000"/>
                      <a:lumOff val="50000"/>
                    </a:prstClr>
                  </a:solidFill>
                  <a:highlight>
                    <a:srgbClr val="D5F2FF"/>
                  </a:highlight>
                </a:rPr>
                <a:t>טיפול</a:t>
              </a:r>
              <a:r>
                <a:rPr lang="he-IL" sz="1601" dirty="0">
                  <a:solidFill>
                    <a:prstClr val="black">
                      <a:lumMod val="50000"/>
                      <a:lumOff val="50000"/>
                    </a:prstClr>
                  </a:solidFill>
                </a:rPr>
                <a:t> במקרי אלימות</a:t>
              </a:r>
            </a:p>
          </p:txBody>
        </p:sp>
      </p:grpSp>
      <p:sp>
        <p:nvSpPr>
          <p:cNvPr id="13" name="אליפסה 12">
            <a:extLst>
              <a:ext uri="{FF2B5EF4-FFF2-40B4-BE49-F238E27FC236}">
                <a16:creationId xmlns:a16="http://schemas.microsoft.com/office/drawing/2014/main" id="{D76AB3D6-47B8-4F1D-8E21-4D8D1201923A}"/>
              </a:ext>
            </a:extLst>
          </p:cNvPr>
          <p:cNvSpPr/>
          <p:nvPr/>
        </p:nvSpPr>
        <p:spPr>
          <a:xfrm>
            <a:off x="5133607" y="3164384"/>
            <a:ext cx="316792" cy="316792"/>
          </a:xfrm>
          <a:prstGeom prst="ellipse">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he-IL" sz="1601" b="1" dirty="0"/>
              <a:t>1</a:t>
            </a:r>
          </a:p>
        </p:txBody>
      </p:sp>
      <p:sp>
        <p:nvSpPr>
          <p:cNvPr id="45" name="אליפסה 44">
            <a:extLst>
              <a:ext uri="{FF2B5EF4-FFF2-40B4-BE49-F238E27FC236}">
                <a16:creationId xmlns:a16="http://schemas.microsoft.com/office/drawing/2014/main" id="{2CA251B7-6BDB-4ACB-9BDE-0FCF2336EC3E}"/>
              </a:ext>
            </a:extLst>
          </p:cNvPr>
          <p:cNvSpPr/>
          <p:nvPr/>
        </p:nvSpPr>
        <p:spPr>
          <a:xfrm>
            <a:off x="3506095" y="3164384"/>
            <a:ext cx="316792" cy="316792"/>
          </a:xfrm>
          <a:prstGeom prst="ellipse">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he-IL" sz="1601" b="1" dirty="0"/>
              <a:t>2</a:t>
            </a:r>
          </a:p>
        </p:txBody>
      </p:sp>
      <p:sp>
        <p:nvSpPr>
          <p:cNvPr id="51" name="אליפסה 50">
            <a:extLst>
              <a:ext uri="{FF2B5EF4-FFF2-40B4-BE49-F238E27FC236}">
                <a16:creationId xmlns:a16="http://schemas.microsoft.com/office/drawing/2014/main" id="{B5BA3CA1-7AD9-4C91-91B9-8F6A382254B6}"/>
              </a:ext>
            </a:extLst>
          </p:cNvPr>
          <p:cNvSpPr/>
          <p:nvPr/>
        </p:nvSpPr>
        <p:spPr>
          <a:xfrm>
            <a:off x="1876446" y="3167562"/>
            <a:ext cx="316792" cy="316792"/>
          </a:xfrm>
          <a:prstGeom prst="ellipse">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he-IL" sz="1601" b="1" dirty="0"/>
              <a:t>3</a:t>
            </a:r>
          </a:p>
        </p:txBody>
      </p:sp>
      <p:sp>
        <p:nvSpPr>
          <p:cNvPr id="30" name="מלבן 29">
            <a:hlinkClick r:id="" action="ppaction://hlinkshowjump?jump=nextslide"/>
            <a:extLst>
              <a:ext uri="{FF2B5EF4-FFF2-40B4-BE49-F238E27FC236}">
                <a16:creationId xmlns:a16="http://schemas.microsoft.com/office/drawing/2014/main" id="{B6CA2D3E-B716-4EC4-A4B1-74C5738770BF}"/>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לבן 30">
            <a:hlinkClick r:id="" action="ppaction://hlinkshowjump?jump=previousslide"/>
            <a:extLst>
              <a:ext uri="{FF2B5EF4-FFF2-40B4-BE49-F238E27FC236}">
                <a16:creationId xmlns:a16="http://schemas.microsoft.com/office/drawing/2014/main" id="{777A2398-8980-4716-BE8D-7934EC3FE9E3}"/>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מלבן 39">
            <a:hlinkClick r:id="rId2" action="ppaction://hlinksldjump"/>
            <a:extLst>
              <a:ext uri="{FF2B5EF4-FFF2-40B4-BE49-F238E27FC236}">
                <a16:creationId xmlns:a16="http://schemas.microsoft.com/office/drawing/2014/main" id="{E4D80525-E606-4774-9E6E-1A4876467365}"/>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מלבן 41">
            <a:hlinkClick r:id="rId3" action="ppaction://hlinksldjump"/>
            <a:extLst>
              <a:ext uri="{FF2B5EF4-FFF2-40B4-BE49-F238E27FC236}">
                <a16:creationId xmlns:a16="http://schemas.microsoft.com/office/drawing/2014/main" id="{F2573345-0954-4EA7-A675-11495D2CDB5B}"/>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ציין מיקום של מספר שקופית 3">
            <a:extLst>
              <a:ext uri="{FF2B5EF4-FFF2-40B4-BE49-F238E27FC236}">
                <a16:creationId xmlns:a16="http://schemas.microsoft.com/office/drawing/2014/main" id="{23B82E57-AD12-45C1-BC6E-25FF9E9F619C}"/>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38</a:t>
            </a:fld>
            <a:endParaRPr lang="he-IL" dirty="0"/>
          </a:p>
        </p:txBody>
      </p:sp>
    </p:spTree>
    <p:extLst>
      <p:ext uri="{BB962C8B-B14F-4D97-AF65-F5344CB8AC3E}">
        <p14:creationId xmlns:p14="http://schemas.microsoft.com/office/powerpoint/2010/main" val="57028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6341" y="223642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9" name="מלבן 48">
            <a:extLst>
              <a:ext uri="{FF2B5EF4-FFF2-40B4-BE49-F238E27FC236}">
                <a16:creationId xmlns:a16="http://schemas.microsoft.com/office/drawing/2014/main" id="{362FDDFB-1F12-43F5-9228-636CD5AC4422}"/>
              </a:ext>
            </a:extLst>
          </p:cNvPr>
          <p:cNvSpPr/>
          <p:nvPr/>
        </p:nvSpPr>
        <p:spPr>
          <a:xfrm>
            <a:off x="4127500" y="2064160"/>
            <a:ext cx="2826641" cy="376526"/>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מוגנות הילד</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במרכז</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0" name="מלבן 9">
            <a:extLst>
              <a:ext uri="{FF2B5EF4-FFF2-40B4-BE49-F238E27FC236}">
                <a16:creationId xmlns:a16="http://schemas.microsoft.com/office/drawing/2014/main" id="{E39C4546-6A98-41D5-80D1-52B0DA7A2D57}"/>
              </a:ext>
            </a:extLst>
          </p:cNvPr>
          <p:cNvSpPr/>
          <p:nvPr/>
        </p:nvSpPr>
        <p:spPr>
          <a:xfrm>
            <a:off x="1181102" y="6528373"/>
            <a:ext cx="5162021" cy="2862835"/>
          </a:xfrm>
          <a:prstGeom prst="rect">
            <a:avLst/>
          </a:prstGeom>
        </p:spPr>
        <p:txBody>
          <a:bodyPr wrap="square">
            <a:spAutoFit/>
          </a:bodyPr>
          <a:lstStyle/>
          <a:p>
            <a:pPr marL="174625" lvl="0" indent="-174625" algn="r" defTabSz="457200" rtl="1" fontAlgn="base">
              <a:lnSpc>
                <a:spcPct val="150000"/>
              </a:lnSpc>
              <a:spcAft>
                <a:spcPts val="600"/>
              </a:spcAft>
              <a:buClr>
                <a:srgbClr val="00B0E6"/>
              </a:buClr>
              <a:buFontTx/>
              <a:buChar char="•"/>
            </a:pPr>
            <a:r>
              <a:rPr lang="he-IL" sz="1600" dirty="0">
                <a:solidFill>
                  <a:prstClr val="black">
                    <a:lumMod val="50000"/>
                    <a:lumOff val="50000"/>
                  </a:prstClr>
                </a:solidFill>
              </a:rPr>
              <a:t>יש לבקש את </a:t>
            </a:r>
            <a:r>
              <a:rPr lang="he-IL" sz="1600" b="1" dirty="0">
                <a:solidFill>
                  <a:schemeClr val="tx1">
                    <a:lumMod val="50000"/>
                    <a:lumOff val="50000"/>
                  </a:schemeClr>
                </a:solidFill>
                <a:highlight>
                  <a:srgbClr val="C6EEFF"/>
                </a:highlight>
              </a:rPr>
              <a:t>הסכמתו של הילד והאפוטרופוס</a:t>
            </a:r>
            <a:r>
              <a:rPr lang="he-IL" sz="1600" dirty="0">
                <a:solidFill>
                  <a:prstClr val="black">
                    <a:lumMod val="50000"/>
                    <a:lumOff val="50000"/>
                  </a:prstClr>
                </a:solidFill>
              </a:rPr>
              <a:t> החוקי שלו.</a:t>
            </a:r>
          </a:p>
          <a:p>
            <a:pPr marL="174625" lvl="0" indent="-174625" algn="r" defTabSz="457200" rtl="1" fontAlgn="base">
              <a:lnSpc>
                <a:spcPct val="150000"/>
              </a:lnSpc>
              <a:spcAft>
                <a:spcPts val="600"/>
              </a:spcAft>
              <a:buClr>
                <a:srgbClr val="00B0E6"/>
              </a:buClr>
              <a:buFontTx/>
              <a:buChar char="•"/>
            </a:pPr>
            <a:r>
              <a:rPr lang="he-IL" sz="1600" b="1" dirty="0">
                <a:solidFill>
                  <a:schemeClr val="tx1">
                    <a:lumMod val="50000"/>
                    <a:lumOff val="50000"/>
                  </a:schemeClr>
                </a:solidFill>
                <a:highlight>
                  <a:srgbClr val="C6EEFF"/>
                </a:highlight>
              </a:rPr>
              <a:t>אין לבקש</a:t>
            </a:r>
            <a:r>
              <a:rPr lang="he-IL" sz="1600" b="1" dirty="0">
                <a:solidFill>
                  <a:schemeClr val="tx1">
                    <a:lumMod val="50000"/>
                    <a:lumOff val="50000"/>
                  </a:schemeClr>
                </a:solidFill>
              </a:rPr>
              <a:t> </a:t>
            </a:r>
            <a:r>
              <a:rPr lang="he-IL" sz="1600" dirty="0">
                <a:solidFill>
                  <a:prstClr val="black">
                    <a:lumMod val="50000"/>
                    <a:lumOff val="50000"/>
                  </a:prstClr>
                </a:solidFill>
              </a:rPr>
              <a:t>מהילד לעשות או לומר משהו שיגרום לו להרגיש שהוא מוצג באופן מעורר רחמים.</a:t>
            </a:r>
            <a:endParaRPr lang="en-US" sz="1600" dirty="0">
              <a:solidFill>
                <a:prstClr val="black">
                  <a:lumMod val="50000"/>
                  <a:lumOff val="50000"/>
                </a:prstClr>
              </a:solidFill>
            </a:endParaRPr>
          </a:p>
          <a:p>
            <a:pPr marL="174625" lvl="0" indent="-174625" algn="r" defTabSz="457200" rtl="1" fontAlgn="base">
              <a:lnSpc>
                <a:spcPct val="150000"/>
              </a:lnSpc>
              <a:spcAft>
                <a:spcPts val="600"/>
              </a:spcAft>
              <a:buClr>
                <a:srgbClr val="00B0E6"/>
              </a:buClr>
              <a:buFontTx/>
              <a:buChar char="•"/>
            </a:pPr>
            <a:r>
              <a:rPr lang="he-IL" sz="1600" b="1" dirty="0">
                <a:solidFill>
                  <a:schemeClr val="tx1">
                    <a:lumMod val="50000"/>
                    <a:lumOff val="50000"/>
                  </a:schemeClr>
                </a:solidFill>
                <a:highlight>
                  <a:srgbClr val="C6EEFF"/>
                </a:highlight>
              </a:rPr>
              <a:t>יש לנהוג במידע רגיש הנוגע לילד בזהירות רבה:</a:t>
            </a:r>
            <a:r>
              <a:rPr lang="en-US" sz="1600" dirty="0">
                <a:solidFill>
                  <a:prstClr val="black">
                    <a:lumMod val="50000"/>
                    <a:lumOff val="50000"/>
                  </a:prstClr>
                </a:solidFill>
              </a:rPr>
              <a:t> </a:t>
            </a:r>
            <a:r>
              <a:rPr lang="he-IL" sz="1600" dirty="0">
                <a:solidFill>
                  <a:prstClr val="black">
                    <a:lumMod val="50000"/>
                    <a:lumOff val="50000"/>
                  </a:prstClr>
                </a:solidFill>
              </a:rPr>
              <a:t> שמו, רקע משפחתי, מצב רפואי, מוגבלות וכדומה.</a:t>
            </a:r>
            <a:endParaRPr lang="en-US" sz="1600" dirty="0">
              <a:solidFill>
                <a:prstClr val="black">
                  <a:lumMod val="50000"/>
                  <a:lumOff val="50000"/>
                </a:prstClr>
              </a:solidFill>
            </a:endParaRPr>
          </a:p>
          <a:p>
            <a:pPr marL="174625" lvl="0" indent="-174625" algn="r" defTabSz="457200" rtl="1" fontAlgn="base">
              <a:lnSpc>
                <a:spcPct val="150000"/>
              </a:lnSpc>
              <a:spcAft>
                <a:spcPts val="600"/>
              </a:spcAft>
              <a:buClr>
                <a:srgbClr val="00B0E6"/>
              </a:buClr>
              <a:buFontTx/>
              <a:buChar char="•"/>
            </a:pPr>
            <a:r>
              <a:rPr lang="he-IL" sz="1600" b="1" dirty="0">
                <a:solidFill>
                  <a:prstClr val="black">
                    <a:lumMod val="50000"/>
                    <a:lumOff val="50000"/>
                  </a:prstClr>
                </a:solidFill>
                <a:highlight>
                  <a:srgbClr val="C6EEFF"/>
                </a:highlight>
              </a:rPr>
              <a:t>יש לנהוג בזהירות בשילוב מידע רגיש</a:t>
            </a:r>
            <a:r>
              <a:rPr lang="he-IL" sz="1600" dirty="0">
                <a:solidFill>
                  <a:prstClr val="black">
                    <a:lumMod val="50000"/>
                    <a:lumOff val="50000"/>
                  </a:prstClr>
                </a:solidFill>
              </a:rPr>
              <a:t> על הילד כאשר תמונה או סרט מציגים היבטים רגישים בחייו וחושפים את זהותו.</a:t>
            </a:r>
          </a:p>
        </p:txBody>
      </p:sp>
      <p:sp>
        <p:nvSpPr>
          <p:cNvPr id="25" name="TextBox 24">
            <a:extLst>
              <a:ext uri="{FF2B5EF4-FFF2-40B4-BE49-F238E27FC236}">
                <a16:creationId xmlns:a16="http://schemas.microsoft.com/office/drawing/2014/main" id="{EB1F90C1-F929-4579-B842-32A4A685548A}"/>
              </a:ext>
            </a:extLst>
          </p:cNvPr>
          <p:cNvSpPr txBox="1"/>
          <p:nvPr/>
        </p:nvSpPr>
        <p:spPr>
          <a:xfrm>
            <a:off x="1095397" y="5733471"/>
            <a:ext cx="5368880" cy="831381"/>
          </a:xfrm>
          <a:prstGeom prst="rect">
            <a:avLst/>
          </a:prstGeom>
          <a:noFill/>
          <a:ln>
            <a:noFill/>
          </a:ln>
        </p:spPr>
        <p:txBody>
          <a:bodyPr wrap="square" rtlCol="1">
            <a:spAutoFit/>
          </a:bodyPr>
          <a:lstStyle/>
          <a:p>
            <a:pPr algn="r" rtl="1" fontAlgn="ctr">
              <a:lnSpc>
                <a:spcPct val="150000"/>
              </a:lnSpc>
            </a:pPr>
            <a:r>
              <a:rPr lang="he-IL" sz="1601" b="1" dirty="0">
                <a:solidFill>
                  <a:srgbClr val="00B0E6"/>
                </a:solidFill>
              </a:rPr>
              <a:t>כל עובדי הארגון והשותפים המעורבים חייבים לפעול על פי הנהלים הבאים:</a:t>
            </a:r>
          </a:p>
        </p:txBody>
      </p:sp>
      <p:grpSp>
        <p:nvGrpSpPr>
          <p:cNvPr id="7" name="קבוצה 6">
            <a:extLst>
              <a:ext uri="{FF2B5EF4-FFF2-40B4-BE49-F238E27FC236}">
                <a16:creationId xmlns:a16="http://schemas.microsoft.com/office/drawing/2014/main" id="{9E3013B8-B1B1-4159-9C1B-5CB917AC246D}"/>
              </a:ext>
            </a:extLst>
          </p:cNvPr>
          <p:cNvGrpSpPr/>
          <p:nvPr/>
        </p:nvGrpSpPr>
        <p:grpSpPr>
          <a:xfrm>
            <a:off x="4180823" y="2119106"/>
            <a:ext cx="1546877" cy="283358"/>
            <a:chOff x="2941604" y="2090118"/>
            <a:chExt cx="1897176" cy="347526"/>
          </a:xfrm>
        </p:grpSpPr>
        <p:sp>
          <p:nvSpPr>
            <p:cNvPr id="40" name="מלבן 39">
              <a:extLst>
                <a:ext uri="{FF2B5EF4-FFF2-40B4-BE49-F238E27FC236}">
                  <a16:creationId xmlns:a16="http://schemas.microsoft.com/office/drawing/2014/main" id="{A691A914-7467-4D8F-B978-9E94CBBBFC5D}"/>
                </a:ext>
              </a:extLst>
            </p:cNvPr>
            <p:cNvSpPr/>
            <p:nvPr/>
          </p:nvSpPr>
          <p:spPr>
            <a:xfrm>
              <a:off x="2941604" y="2099505"/>
              <a:ext cx="1676466" cy="338139"/>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1"/>
              <a:r>
                <a:rPr lang="he-IL" sz="1600" b="1" dirty="0">
                  <a:solidFill>
                    <a:schemeClr val="accent1"/>
                  </a:solidFill>
                </a:rPr>
                <a:t>פרטיות הילד</a:t>
              </a:r>
            </a:p>
          </p:txBody>
        </p:sp>
        <p:sp>
          <p:nvSpPr>
            <p:cNvPr id="46" name="אליפסה 45">
              <a:extLst>
                <a:ext uri="{FF2B5EF4-FFF2-40B4-BE49-F238E27FC236}">
                  <a16:creationId xmlns:a16="http://schemas.microsoft.com/office/drawing/2014/main" id="{BED31286-F9AE-4C41-B208-3D3D09FEB97D}"/>
                </a:ext>
              </a:extLst>
            </p:cNvPr>
            <p:cNvSpPr/>
            <p:nvPr/>
          </p:nvSpPr>
          <p:spPr>
            <a:xfrm>
              <a:off x="4492850" y="2090118"/>
              <a:ext cx="345930" cy="345930"/>
            </a:xfrm>
            <a:prstGeom prst="ellipse">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he-IL" sz="1400" dirty="0"/>
                <a:t>1</a:t>
              </a:r>
            </a:p>
          </p:txBody>
        </p:sp>
      </p:grpSp>
      <p:grpSp>
        <p:nvGrpSpPr>
          <p:cNvPr id="9" name="קבוצה 8">
            <a:extLst>
              <a:ext uri="{FF2B5EF4-FFF2-40B4-BE49-F238E27FC236}">
                <a16:creationId xmlns:a16="http://schemas.microsoft.com/office/drawing/2014/main" id="{F530567A-F780-4434-9264-8F16C788494E}"/>
              </a:ext>
            </a:extLst>
          </p:cNvPr>
          <p:cNvGrpSpPr/>
          <p:nvPr/>
        </p:nvGrpSpPr>
        <p:grpSpPr>
          <a:xfrm>
            <a:off x="1095397" y="3061200"/>
            <a:ext cx="5368880" cy="2275180"/>
            <a:chOff x="1095397" y="2705600"/>
            <a:chExt cx="5368880" cy="2275180"/>
          </a:xfrm>
        </p:grpSpPr>
        <p:sp>
          <p:nvSpPr>
            <p:cNvPr id="50" name="מלבן: פינות מעוגלות 49">
              <a:extLst>
                <a:ext uri="{FF2B5EF4-FFF2-40B4-BE49-F238E27FC236}">
                  <a16:creationId xmlns:a16="http://schemas.microsoft.com/office/drawing/2014/main" id="{02662ACB-4523-4E4A-BB9D-9E5332940890}"/>
                </a:ext>
              </a:extLst>
            </p:cNvPr>
            <p:cNvSpPr/>
            <p:nvPr/>
          </p:nvSpPr>
          <p:spPr>
            <a:xfrm>
              <a:off x="1095397" y="2730008"/>
              <a:ext cx="5368880" cy="2250772"/>
            </a:xfrm>
            <a:prstGeom prst="roundRect">
              <a:avLst>
                <a:gd name="adj" fmla="val 1299"/>
              </a:avLst>
            </a:prstGeom>
            <a:solidFill>
              <a:schemeClr val="bg1"/>
            </a:solidFill>
            <a:ln>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TextBox 50">
              <a:extLst>
                <a:ext uri="{FF2B5EF4-FFF2-40B4-BE49-F238E27FC236}">
                  <a16:creationId xmlns:a16="http://schemas.microsoft.com/office/drawing/2014/main" id="{B7E73FCB-D2C0-472B-A67E-41785C16DC32}"/>
                </a:ext>
              </a:extLst>
            </p:cNvPr>
            <p:cNvSpPr txBox="1"/>
            <p:nvPr/>
          </p:nvSpPr>
          <p:spPr>
            <a:xfrm>
              <a:off x="1268568" y="2705600"/>
              <a:ext cx="5084495" cy="2150332"/>
            </a:xfrm>
            <a:prstGeom prst="rect">
              <a:avLst/>
            </a:prstGeom>
            <a:noFill/>
            <a:ln>
              <a:noFill/>
            </a:ln>
          </p:spPr>
          <p:txBody>
            <a:bodyPr wrap="square" rtlCol="1">
              <a:spAutoFit/>
            </a:bodyPr>
            <a:lstStyle/>
            <a:p>
              <a:pPr indent="-174625" algn="r" rtl="1">
                <a:lnSpc>
                  <a:spcPct val="150000"/>
                </a:lnSpc>
                <a:spcAft>
                  <a:spcPts val="600"/>
                </a:spcAft>
                <a:buClr>
                  <a:srgbClr val="00B0E6"/>
                </a:buClr>
              </a:pPr>
              <a:r>
                <a:rPr lang="he-IL" sz="1601" b="1" dirty="0">
                  <a:solidFill>
                    <a:srgbClr val="E20000"/>
                  </a:solidFill>
                </a:rPr>
                <a:t>שים      !</a:t>
              </a:r>
              <a:br>
                <a:rPr lang="en-US" sz="1601" b="1" dirty="0">
                  <a:solidFill>
                    <a:srgbClr val="E20000"/>
                  </a:solidFill>
                </a:rPr>
              </a:br>
              <a:r>
                <a:rPr lang="en-US" sz="1500" dirty="0">
                  <a:solidFill>
                    <a:schemeClr val="tx1">
                      <a:lumMod val="50000"/>
                      <a:lumOff val="50000"/>
                    </a:schemeClr>
                  </a:solidFill>
                </a:rPr>
                <a:t> SOS</a:t>
              </a:r>
              <a:r>
                <a:rPr lang="he-IL" sz="1500" dirty="0">
                  <a:solidFill>
                    <a:schemeClr val="tx1">
                      <a:lumMod val="50000"/>
                      <a:lumOff val="50000"/>
                    </a:schemeClr>
                  </a:solidFill>
                </a:rPr>
                <a:t>מחויבת </a:t>
              </a:r>
              <a:r>
                <a:rPr lang="he-IL" sz="1500" b="1" dirty="0">
                  <a:solidFill>
                    <a:schemeClr val="tx1">
                      <a:lumMod val="50000"/>
                      <a:lumOff val="50000"/>
                    </a:schemeClr>
                  </a:solidFill>
                  <a:highlight>
                    <a:srgbClr val="C6EEFF"/>
                  </a:highlight>
                </a:rPr>
                <a:t>לשמור בזהירות ובמקצועיות על כל מידע על הילדים</a:t>
              </a:r>
              <a:r>
                <a:rPr lang="he-IL" sz="1500" dirty="0">
                  <a:solidFill>
                    <a:schemeClr val="tx1">
                      <a:lumMod val="50000"/>
                      <a:lumOff val="50000"/>
                    </a:schemeClr>
                  </a:solidFill>
                </a:rPr>
                <a:t> שברשותה, מצבם הרפואי והרקע המשפחתי שלהם. </a:t>
              </a:r>
              <a:r>
                <a:rPr lang="he-IL" sz="1500" b="1" dirty="0">
                  <a:solidFill>
                    <a:schemeClr val="tx1">
                      <a:lumMod val="50000"/>
                      <a:lumOff val="50000"/>
                    </a:schemeClr>
                  </a:solidFill>
                  <a:highlight>
                    <a:srgbClr val="C6EEFF"/>
                  </a:highlight>
                </a:rPr>
                <a:t>זהו מידע סודי!</a:t>
              </a:r>
              <a:r>
                <a:rPr lang="he-IL" sz="1500" b="1" dirty="0">
                  <a:solidFill>
                    <a:schemeClr val="tx1">
                      <a:lumMod val="50000"/>
                      <a:lumOff val="50000"/>
                    </a:schemeClr>
                  </a:solidFill>
                </a:rPr>
                <a:t> </a:t>
              </a:r>
              <a:r>
                <a:rPr lang="he-IL" sz="1500" dirty="0">
                  <a:solidFill>
                    <a:schemeClr val="tx1">
                      <a:lumMod val="50000"/>
                      <a:lumOff val="50000"/>
                    </a:schemeClr>
                  </a:solidFill>
                </a:rPr>
                <a:t>כחלק מפעילויות של פרסום, גיוס תרומות ויחסי ציבור, </a:t>
              </a:r>
              <a:r>
                <a:rPr lang="he-IL" sz="1500" dirty="0">
                  <a:solidFill>
                    <a:schemeClr val="tx1">
                      <a:lumMod val="50000"/>
                      <a:lumOff val="50000"/>
                    </a:schemeClr>
                  </a:solidFill>
                  <a:highlight>
                    <a:srgbClr val="C6EEFF"/>
                  </a:highlight>
                </a:rPr>
                <a:t>י</a:t>
              </a:r>
              <a:r>
                <a:rPr lang="he-IL" sz="1500" b="1" dirty="0">
                  <a:solidFill>
                    <a:schemeClr val="tx1">
                      <a:lumMod val="50000"/>
                      <a:lumOff val="50000"/>
                    </a:schemeClr>
                  </a:solidFill>
                  <a:highlight>
                    <a:srgbClr val="C6EEFF"/>
                  </a:highlight>
                </a:rPr>
                <a:t>ש לשמור שפרטיות הילד לא תיפגע</a:t>
              </a:r>
              <a:r>
                <a:rPr lang="he-IL" sz="1500" dirty="0">
                  <a:solidFill>
                    <a:schemeClr val="tx1">
                      <a:lumMod val="50000"/>
                      <a:lumOff val="50000"/>
                    </a:schemeClr>
                  </a:solidFill>
                </a:rPr>
                <a:t>, ואין להציג נתונים אישיים, תמונות, טקסטים, סרטים, או כל תיעוד אחר החושף את זהותו של הילד.</a:t>
              </a:r>
            </a:p>
          </p:txBody>
        </p:sp>
        <p:sp>
          <p:nvSpPr>
            <p:cNvPr id="52" name="לב 51">
              <a:extLst>
                <a:ext uri="{FF2B5EF4-FFF2-40B4-BE49-F238E27FC236}">
                  <a16:creationId xmlns:a16="http://schemas.microsoft.com/office/drawing/2014/main" id="{9C13CCB6-DE29-4B50-9BB4-2C4D25EFF9C6}"/>
                </a:ext>
              </a:extLst>
            </p:cNvPr>
            <p:cNvSpPr/>
            <p:nvPr/>
          </p:nvSpPr>
          <p:spPr>
            <a:xfrm>
              <a:off x="5654234" y="2856162"/>
              <a:ext cx="206375" cy="206375"/>
            </a:xfrm>
            <a:prstGeom prst="heart">
              <a:avLst/>
            </a:prstGeom>
            <a:solidFill>
              <a:srgbClr val="E20000"/>
            </a:solid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0" name="מלבן 19">
            <a:hlinkClick r:id="" action="ppaction://hlinkshowjump?jump=nextslide"/>
            <a:extLst>
              <a:ext uri="{FF2B5EF4-FFF2-40B4-BE49-F238E27FC236}">
                <a16:creationId xmlns:a16="http://schemas.microsoft.com/office/drawing/2014/main" id="{C411DDB6-D916-4CEC-A2D3-04C7A29D8702}"/>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a:hlinkClick r:id="" action="ppaction://hlinkshowjump?jump=previousslide"/>
            <a:extLst>
              <a:ext uri="{FF2B5EF4-FFF2-40B4-BE49-F238E27FC236}">
                <a16:creationId xmlns:a16="http://schemas.microsoft.com/office/drawing/2014/main" id="{C1FBE774-14C4-49EB-A061-2E630EAC534B}"/>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a:hlinkClick r:id="rId2" action="ppaction://hlinksldjump"/>
            <a:extLst>
              <a:ext uri="{FF2B5EF4-FFF2-40B4-BE49-F238E27FC236}">
                <a16:creationId xmlns:a16="http://schemas.microsoft.com/office/drawing/2014/main" id="{73D18DA5-34AD-49A9-B7FB-E5FF3AF41193}"/>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a:hlinkClick r:id="rId3" action="ppaction://hlinksldjump"/>
            <a:extLst>
              <a:ext uri="{FF2B5EF4-FFF2-40B4-BE49-F238E27FC236}">
                <a16:creationId xmlns:a16="http://schemas.microsoft.com/office/drawing/2014/main" id="{64BCCAC9-AC52-4220-8107-3D472A993363}"/>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ציין מיקום של מספר שקופית 3">
            <a:extLst>
              <a:ext uri="{FF2B5EF4-FFF2-40B4-BE49-F238E27FC236}">
                <a16:creationId xmlns:a16="http://schemas.microsoft.com/office/drawing/2014/main" id="{34ED7B10-C82E-443D-8378-DA06906479EC}"/>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39</a:t>
            </a:fld>
            <a:endParaRPr lang="he-IL" dirty="0"/>
          </a:p>
        </p:txBody>
      </p:sp>
    </p:spTree>
    <p:extLst>
      <p:ext uri="{BB962C8B-B14F-4D97-AF65-F5344CB8AC3E}">
        <p14:creationId xmlns:p14="http://schemas.microsoft.com/office/powerpoint/2010/main" val="352595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מלבן 192">
            <a:extLst>
              <a:ext uri="{FF2B5EF4-FFF2-40B4-BE49-F238E27FC236}">
                <a16:creationId xmlns:a16="http://schemas.microsoft.com/office/drawing/2014/main" id="{10C8B990-7428-4BCC-98BC-5E1513752548}"/>
              </a:ext>
            </a:extLst>
          </p:cNvPr>
          <p:cNvSpPr/>
          <p:nvPr/>
        </p:nvSpPr>
        <p:spPr>
          <a:xfrm>
            <a:off x="3779837" y="1622407"/>
            <a:ext cx="2973758" cy="2149494"/>
          </a:xfrm>
          <a:prstGeom prst="rect">
            <a:avLst/>
          </a:prstGeom>
          <a:solidFill>
            <a:schemeClr val="accent2">
              <a:lumMod val="20000"/>
              <a:lumOff val="80000"/>
              <a:alpha val="3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108000" rtlCol="1" anchor="t"/>
          <a:lstStyle/>
          <a:p>
            <a:pPr algn="ctr" rtl="1"/>
            <a:r>
              <a:rPr lang="he-IL" b="1" dirty="0">
                <a:solidFill>
                  <a:srgbClr val="E74361"/>
                </a:solidFill>
                <a:latin typeface="Arial Unicode MS" panose="020B0604020202020204" pitchFamily="34" charset="-128"/>
                <a:ea typeface="Arial Unicode MS" panose="020B0604020202020204" pitchFamily="34" charset="-128"/>
                <a:cs typeface="Arial Unicode MS" panose="020B0604020202020204" pitchFamily="34" charset="-128"/>
              </a:rPr>
              <a:t>מי אנחנו?</a:t>
            </a:r>
          </a:p>
        </p:txBody>
      </p:sp>
      <p:sp>
        <p:nvSpPr>
          <p:cNvPr id="83" name="מלבן 82">
            <a:extLst>
              <a:ext uri="{FF2B5EF4-FFF2-40B4-BE49-F238E27FC236}">
                <a16:creationId xmlns:a16="http://schemas.microsoft.com/office/drawing/2014/main" id="{CB74684C-5B0D-45CB-A743-8F566FE516C3}"/>
              </a:ext>
            </a:extLst>
          </p:cNvPr>
          <p:cNvSpPr/>
          <p:nvPr/>
        </p:nvSpPr>
        <p:spPr>
          <a:xfrm>
            <a:off x="3779837" y="3961769"/>
            <a:ext cx="2973758" cy="1886151"/>
          </a:xfrm>
          <a:prstGeom prst="rect">
            <a:avLst/>
          </a:prstGeom>
          <a:solidFill>
            <a:schemeClr val="accent2">
              <a:lumMod val="20000"/>
              <a:lumOff val="80000"/>
              <a:alpha val="3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108000" rtlCol="1" anchor="t"/>
          <a:lstStyle/>
          <a:p>
            <a:pPr algn="ctr" rtl="1"/>
            <a:r>
              <a:rPr lang="he-IL" b="1" dirty="0">
                <a:solidFill>
                  <a:srgbClr val="E74361"/>
                </a:solidFill>
                <a:latin typeface="Arial Unicode MS" panose="020B0604020202020204" pitchFamily="34" charset="-128"/>
                <a:ea typeface="Arial Unicode MS" panose="020B0604020202020204" pitchFamily="34" charset="-128"/>
                <a:cs typeface="Arial Unicode MS" panose="020B0604020202020204" pitchFamily="34" charset="-128"/>
              </a:rPr>
              <a:t>ערכים וחזון</a:t>
            </a:r>
          </a:p>
        </p:txBody>
      </p:sp>
      <p:sp>
        <p:nvSpPr>
          <p:cNvPr id="7" name="מלבן 6">
            <a:hlinkClick r:id="rId2" action="ppaction://hlinksldjump"/>
            <a:extLst>
              <a:ext uri="{FF2B5EF4-FFF2-40B4-BE49-F238E27FC236}">
                <a16:creationId xmlns:a16="http://schemas.microsoft.com/office/drawing/2014/main" id="{9B915D3A-42D9-4C19-BB9D-62CABA1A8539}"/>
              </a:ext>
            </a:extLst>
          </p:cNvPr>
          <p:cNvSpPr/>
          <p:nvPr/>
        </p:nvSpPr>
        <p:spPr>
          <a:xfrm>
            <a:off x="3938635" y="2133600"/>
            <a:ext cx="2656162" cy="37652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אודות</a:t>
            </a:r>
            <a:r>
              <a:rPr lang="en-US" sz="1601" dirty="0">
                <a:solidFill>
                  <a:schemeClr val="tx1">
                    <a:lumMod val="50000"/>
                    <a:lumOff val="50000"/>
                  </a:schemeClr>
                </a:solidFill>
              </a:rPr>
              <a:t>SOS </a:t>
            </a:r>
            <a:r>
              <a:rPr lang="he-IL" sz="1601" dirty="0">
                <a:solidFill>
                  <a:schemeClr val="tx1">
                    <a:lumMod val="50000"/>
                    <a:lumOff val="50000"/>
                  </a:schemeClr>
                </a:solidFill>
              </a:rPr>
              <a:t> בעולם</a:t>
            </a:r>
          </a:p>
        </p:txBody>
      </p:sp>
      <p:sp>
        <p:nvSpPr>
          <p:cNvPr id="86" name="מלבן 85">
            <a:hlinkClick r:id="rId3" action="ppaction://hlinksldjump"/>
            <a:extLst>
              <a:ext uri="{FF2B5EF4-FFF2-40B4-BE49-F238E27FC236}">
                <a16:creationId xmlns:a16="http://schemas.microsoft.com/office/drawing/2014/main" id="{272619E4-FBB5-49A7-AAB5-C07D7A4CC8D7}"/>
              </a:ext>
            </a:extLst>
          </p:cNvPr>
          <p:cNvSpPr/>
          <p:nvPr/>
        </p:nvSpPr>
        <p:spPr>
          <a:xfrm>
            <a:off x="3938635" y="2578910"/>
            <a:ext cx="2656162" cy="37652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אודות</a:t>
            </a:r>
            <a:r>
              <a:rPr lang="en-US" sz="1601" dirty="0">
                <a:solidFill>
                  <a:schemeClr val="tx1">
                    <a:lumMod val="50000"/>
                    <a:lumOff val="50000"/>
                  </a:schemeClr>
                </a:solidFill>
              </a:rPr>
              <a:t>SOS </a:t>
            </a:r>
            <a:r>
              <a:rPr lang="he-IL" sz="1601" dirty="0">
                <a:solidFill>
                  <a:schemeClr val="tx1">
                    <a:lumMod val="50000"/>
                    <a:lumOff val="50000"/>
                  </a:schemeClr>
                </a:solidFill>
              </a:rPr>
              <a:t> בארץ</a:t>
            </a:r>
          </a:p>
        </p:txBody>
      </p:sp>
      <p:sp>
        <p:nvSpPr>
          <p:cNvPr id="88" name="מלבן 87">
            <a:hlinkClick r:id="rId4" action="ppaction://hlinksldjump"/>
            <a:extLst>
              <a:ext uri="{FF2B5EF4-FFF2-40B4-BE49-F238E27FC236}">
                <a16:creationId xmlns:a16="http://schemas.microsoft.com/office/drawing/2014/main" id="{7D2D26F9-4E80-4296-A85F-B54D62C9DED1}"/>
              </a:ext>
            </a:extLst>
          </p:cNvPr>
          <p:cNvSpPr/>
          <p:nvPr/>
        </p:nvSpPr>
        <p:spPr>
          <a:xfrm>
            <a:off x="3938635" y="4416967"/>
            <a:ext cx="2656162" cy="37652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החזון שלנו</a:t>
            </a:r>
          </a:p>
        </p:txBody>
      </p:sp>
      <p:sp>
        <p:nvSpPr>
          <p:cNvPr id="89" name="מלבן 88">
            <a:hlinkClick r:id="rId5" action="ppaction://hlinksldjump"/>
            <a:extLst>
              <a:ext uri="{FF2B5EF4-FFF2-40B4-BE49-F238E27FC236}">
                <a16:creationId xmlns:a16="http://schemas.microsoft.com/office/drawing/2014/main" id="{769C4961-FA6F-47D7-9F3A-00B6FE2D4932}"/>
              </a:ext>
            </a:extLst>
          </p:cNvPr>
          <p:cNvSpPr/>
          <p:nvPr/>
        </p:nvSpPr>
        <p:spPr>
          <a:xfrm>
            <a:off x="3938635" y="4862277"/>
            <a:ext cx="2656162" cy="37652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הערכים שלנו</a:t>
            </a:r>
          </a:p>
        </p:txBody>
      </p:sp>
      <p:sp>
        <p:nvSpPr>
          <p:cNvPr id="90" name="מלבן 89">
            <a:hlinkClick r:id="rId6" action="ppaction://hlinksldjump"/>
            <a:extLst>
              <a:ext uri="{FF2B5EF4-FFF2-40B4-BE49-F238E27FC236}">
                <a16:creationId xmlns:a16="http://schemas.microsoft.com/office/drawing/2014/main" id="{E7449E81-B636-448C-A312-293A2515BCC9}"/>
              </a:ext>
            </a:extLst>
          </p:cNvPr>
          <p:cNvSpPr/>
          <p:nvPr/>
        </p:nvSpPr>
        <p:spPr>
          <a:xfrm>
            <a:off x="3938635" y="5307588"/>
            <a:ext cx="2656162" cy="38641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התפיסה הטיפולית</a:t>
            </a:r>
          </a:p>
        </p:txBody>
      </p:sp>
      <p:sp>
        <p:nvSpPr>
          <p:cNvPr id="91" name="מלבן 90">
            <a:extLst>
              <a:ext uri="{FF2B5EF4-FFF2-40B4-BE49-F238E27FC236}">
                <a16:creationId xmlns:a16="http://schemas.microsoft.com/office/drawing/2014/main" id="{1D40245D-A1EC-4245-9FBC-1205610D3AEC}"/>
              </a:ext>
            </a:extLst>
          </p:cNvPr>
          <p:cNvSpPr/>
          <p:nvPr/>
        </p:nvSpPr>
        <p:spPr>
          <a:xfrm>
            <a:off x="3779837" y="6055729"/>
            <a:ext cx="2973758" cy="1599607"/>
          </a:xfrm>
          <a:prstGeom prst="rect">
            <a:avLst/>
          </a:prstGeom>
          <a:solidFill>
            <a:schemeClr val="accent2">
              <a:lumMod val="20000"/>
              <a:lumOff val="80000"/>
              <a:alpha val="3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108000" rtlCol="1" anchor="t"/>
          <a:lstStyle/>
          <a:p>
            <a:pPr algn="ctr" rtl="1"/>
            <a:r>
              <a:rPr lang="he-IL" b="1" dirty="0">
                <a:solidFill>
                  <a:srgbClr val="E74361"/>
                </a:solidFill>
                <a:latin typeface="Arial Unicode MS" panose="020B0604020202020204" pitchFamily="34" charset="-128"/>
                <a:ea typeface="Arial Unicode MS" panose="020B0604020202020204" pitchFamily="34" charset="-128"/>
                <a:cs typeface="Arial Unicode MS" panose="020B0604020202020204" pitchFamily="34" charset="-128"/>
              </a:rPr>
              <a:t>עולם הפנימיות וכפרי הילדים</a:t>
            </a:r>
          </a:p>
        </p:txBody>
      </p:sp>
      <p:sp>
        <p:nvSpPr>
          <p:cNvPr id="92" name="מלבן 91">
            <a:hlinkClick r:id="rId7" action="ppaction://hlinksldjump"/>
            <a:extLst>
              <a:ext uri="{FF2B5EF4-FFF2-40B4-BE49-F238E27FC236}">
                <a16:creationId xmlns:a16="http://schemas.microsoft.com/office/drawing/2014/main" id="{E2B8DBED-F63E-4EA2-A25C-E3C161E51E98}"/>
              </a:ext>
            </a:extLst>
          </p:cNvPr>
          <p:cNvSpPr/>
          <p:nvPr/>
        </p:nvSpPr>
        <p:spPr>
          <a:xfrm>
            <a:off x="3938635" y="6510930"/>
            <a:ext cx="2656162" cy="37652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הפנימיות בישראל</a:t>
            </a:r>
          </a:p>
        </p:txBody>
      </p:sp>
      <p:sp>
        <p:nvSpPr>
          <p:cNvPr id="95" name="מלבן 94">
            <a:extLst>
              <a:ext uri="{FF2B5EF4-FFF2-40B4-BE49-F238E27FC236}">
                <a16:creationId xmlns:a16="http://schemas.microsoft.com/office/drawing/2014/main" id="{195DB5D8-B1F3-4B63-896C-4A3CCD908860}"/>
              </a:ext>
            </a:extLst>
          </p:cNvPr>
          <p:cNvSpPr/>
          <p:nvPr/>
        </p:nvSpPr>
        <p:spPr>
          <a:xfrm>
            <a:off x="726681" y="1622406"/>
            <a:ext cx="2973758" cy="1514493"/>
          </a:xfrm>
          <a:prstGeom prst="rect">
            <a:avLst/>
          </a:prstGeom>
          <a:solidFill>
            <a:schemeClr val="accent2">
              <a:lumMod val="20000"/>
              <a:lumOff val="80000"/>
              <a:alpha val="3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108000" rtlCol="1" anchor="t"/>
          <a:lstStyle/>
          <a:p>
            <a:pPr algn="ctr" rtl="1"/>
            <a:r>
              <a:rPr lang="he-IL" b="1" dirty="0">
                <a:solidFill>
                  <a:srgbClr val="E74361"/>
                </a:solidFill>
                <a:latin typeface="Arial Unicode MS" panose="020B0604020202020204" pitchFamily="34" charset="-128"/>
                <a:ea typeface="Arial Unicode MS" panose="020B0604020202020204" pitchFamily="34" charset="-128"/>
                <a:cs typeface="Arial Unicode MS" panose="020B0604020202020204" pitchFamily="34" charset="-128"/>
              </a:rPr>
              <a:t>תפקידים משמעותיים</a:t>
            </a:r>
          </a:p>
        </p:txBody>
      </p:sp>
      <p:sp>
        <p:nvSpPr>
          <p:cNvPr id="96" name="מלבן 95">
            <a:extLst>
              <a:ext uri="{FF2B5EF4-FFF2-40B4-BE49-F238E27FC236}">
                <a16:creationId xmlns:a16="http://schemas.microsoft.com/office/drawing/2014/main" id="{89550455-29FA-43F8-91F7-A393082BD454}"/>
              </a:ext>
            </a:extLst>
          </p:cNvPr>
          <p:cNvSpPr/>
          <p:nvPr/>
        </p:nvSpPr>
        <p:spPr>
          <a:xfrm>
            <a:off x="726681" y="3314066"/>
            <a:ext cx="2973758" cy="3167384"/>
          </a:xfrm>
          <a:prstGeom prst="rect">
            <a:avLst/>
          </a:prstGeom>
          <a:solidFill>
            <a:schemeClr val="accent2">
              <a:lumMod val="20000"/>
              <a:lumOff val="80000"/>
              <a:alpha val="3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108000" rtlCol="1" anchor="t"/>
          <a:lstStyle/>
          <a:p>
            <a:pPr algn="ctr" rtl="1"/>
            <a:r>
              <a:rPr lang="he-IL" b="1" dirty="0">
                <a:solidFill>
                  <a:srgbClr val="E74361"/>
                </a:solidFill>
                <a:latin typeface="Arial Unicode MS" panose="020B0604020202020204" pitchFamily="34" charset="-128"/>
                <a:ea typeface="Arial Unicode MS" panose="020B0604020202020204" pitchFamily="34" charset="-128"/>
                <a:cs typeface="Arial Unicode MS" panose="020B0604020202020204" pitchFamily="34" charset="-128"/>
              </a:rPr>
              <a:t>אני בתוך כל זה</a:t>
            </a:r>
          </a:p>
        </p:txBody>
      </p:sp>
      <p:sp>
        <p:nvSpPr>
          <p:cNvPr id="97" name="מלבן 96">
            <a:hlinkClick r:id="rId8" action="ppaction://hlinksldjump"/>
            <a:extLst>
              <a:ext uri="{FF2B5EF4-FFF2-40B4-BE49-F238E27FC236}">
                <a16:creationId xmlns:a16="http://schemas.microsoft.com/office/drawing/2014/main" id="{E9ECA2F1-C74F-45C5-9F2F-880949ACF5A7}"/>
              </a:ext>
            </a:extLst>
          </p:cNvPr>
          <p:cNvSpPr/>
          <p:nvPr/>
        </p:nvSpPr>
        <p:spPr>
          <a:xfrm>
            <a:off x="885478" y="2133600"/>
            <a:ext cx="2656162" cy="37652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מבנה ארגוני - צוות ההנהלה</a:t>
            </a:r>
            <a:endParaRPr lang="he-IL" sz="1601" dirty="0">
              <a:solidFill>
                <a:schemeClr val="tx1">
                  <a:lumMod val="50000"/>
                  <a:lumOff val="50000"/>
                </a:schemeClr>
              </a:solidFill>
              <a:latin typeface="Arial" panose="020B0604020202020204" pitchFamily="34" charset="0"/>
            </a:endParaRPr>
          </a:p>
        </p:txBody>
      </p:sp>
      <p:sp>
        <p:nvSpPr>
          <p:cNvPr id="99" name="מלבן 98">
            <a:hlinkClick r:id="rId9" action="ppaction://hlinksldjump"/>
            <a:extLst>
              <a:ext uri="{FF2B5EF4-FFF2-40B4-BE49-F238E27FC236}">
                <a16:creationId xmlns:a16="http://schemas.microsoft.com/office/drawing/2014/main" id="{E0322C43-305A-4E71-B049-DD469795EF0C}"/>
              </a:ext>
            </a:extLst>
          </p:cNvPr>
          <p:cNvSpPr/>
          <p:nvPr/>
        </p:nvSpPr>
        <p:spPr>
          <a:xfrm>
            <a:off x="885478" y="3769267"/>
            <a:ext cx="2656162" cy="37652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גיבוש תפיסת תפקיד אישית</a:t>
            </a:r>
          </a:p>
        </p:txBody>
      </p:sp>
      <p:sp>
        <p:nvSpPr>
          <p:cNvPr id="100" name="מלבן 99">
            <a:hlinkClick r:id="rId10" action="ppaction://hlinksldjump"/>
            <a:extLst>
              <a:ext uri="{FF2B5EF4-FFF2-40B4-BE49-F238E27FC236}">
                <a16:creationId xmlns:a16="http://schemas.microsoft.com/office/drawing/2014/main" id="{86131887-C425-4102-8868-339226A40D4D}"/>
              </a:ext>
            </a:extLst>
          </p:cNvPr>
          <p:cNvSpPr/>
          <p:nvPr/>
        </p:nvSpPr>
        <p:spPr>
          <a:xfrm>
            <a:off x="885478" y="4214577"/>
            <a:ext cx="2656162" cy="37652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פנטזיית הזהב / ההצלה</a:t>
            </a:r>
          </a:p>
        </p:txBody>
      </p:sp>
      <p:sp>
        <p:nvSpPr>
          <p:cNvPr id="103" name="מלבן 102">
            <a:hlinkClick r:id="" action="ppaction://hlinkshowjump?jump=nextslide"/>
            <a:extLst>
              <a:ext uri="{FF2B5EF4-FFF2-40B4-BE49-F238E27FC236}">
                <a16:creationId xmlns:a16="http://schemas.microsoft.com/office/drawing/2014/main" id="{B979AE7A-3BB3-4C08-8824-25A58F1A69AC}"/>
              </a:ext>
            </a:extLst>
          </p:cNvPr>
          <p:cNvSpPr/>
          <p:nvPr/>
        </p:nvSpPr>
        <p:spPr>
          <a:xfrm>
            <a:off x="3104163"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5" name="מלבן 104">
            <a:hlinkClick r:id="rId11" action="ppaction://hlinksldjump"/>
            <a:extLst>
              <a:ext uri="{FF2B5EF4-FFF2-40B4-BE49-F238E27FC236}">
                <a16:creationId xmlns:a16="http://schemas.microsoft.com/office/drawing/2014/main" id="{0D1D4943-DD10-4DAF-91D3-592AC655BC97}"/>
              </a:ext>
            </a:extLst>
          </p:cNvPr>
          <p:cNvSpPr/>
          <p:nvPr/>
        </p:nvSpPr>
        <p:spPr>
          <a:xfrm>
            <a:off x="3476626"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מלבן 34">
            <a:hlinkClick r:id="rId12" action="ppaction://hlinksldjump"/>
            <a:extLst>
              <a:ext uri="{FF2B5EF4-FFF2-40B4-BE49-F238E27FC236}">
                <a16:creationId xmlns:a16="http://schemas.microsoft.com/office/drawing/2014/main" id="{6A0F153E-6AA4-4558-8F5E-E5D1035A62D4}"/>
              </a:ext>
            </a:extLst>
          </p:cNvPr>
          <p:cNvSpPr/>
          <p:nvPr/>
        </p:nvSpPr>
        <p:spPr>
          <a:xfrm>
            <a:off x="3938635" y="3034113"/>
            <a:ext cx="2656162" cy="576133"/>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תפיסת העבודה</a:t>
            </a:r>
            <a:br>
              <a:rPr lang="en-US" sz="1601" dirty="0">
                <a:solidFill>
                  <a:schemeClr val="tx1">
                    <a:lumMod val="50000"/>
                    <a:lumOff val="50000"/>
                  </a:schemeClr>
                </a:solidFill>
              </a:rPr>
            </a:br>
            <a:r>
              <a:rPr lang="he-IL" sz="1400" dirty="0">
                <a:solidFill>
                  <a:schemeClr val="tx1">
                    <a:lumMod val="50000"/>
                    <a:lumOff val="50000"/>
                  </a:schemeClr>
                </a:solidFill>
              </a:rPr>
              <a:t>(מבנה הכפר והבית)</a:t>
            </a:r>
            <a:endParaRPr lang="he-IL" sz="1601" dirty="0">
              <a:solidFill>
                <a:schemeClr val="tx1">
                  <a:lumMod val="50000"/>
                  <a:lumOff val="50000"/>
                </a:schemeClr>
              </a:solidFill>
            </a:endParaRPr>
          </a:p>
        </p:txBody>
      </p:sp>
      <p:sp>
        <p:nvSpPr>
          <p:cNvPr id="39" name="מלבן 38">
            <a:hlinkClick r:id="rId13" action="ppaction://hlinksldjump"/>
            <a:extLst>
              <a:ext uri="{FF2B5EF4-FFF2-40B4-BE49-F238E27FC236}">
                <a16:creationId xmlns:a16="http://schemas.microsoft.com/office/drawing/2014/main" id="{D147C6DA-30B7-475C-8B3E-98B298ADE4CD}"/>
              </a:ext>
            </a:extLst>
          </p:cNvPr>
          <p:cNvSpPr/>
          <p:nvPr/>
        </p:nvSpPr>
        <p:spPr>
          <a:xfrm>
            <a:off x="3938635" y="6952185"/>
            <a:ext cx="2656162" cy="574051"/>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משרד הרווחה כגורם מתווה מדיניות ומפקח על הפנימייה</a:t>
            </a:r>
          </a:p>
        </p:txBody>
      </p:sp>
      <p:sp>
        <p:nvSpPr>
          <p:cNvPr id="41" name="מלבן 40">
            <a:hlinkClick r:id="rId14" action="ppaction://hlinksldjump"/>
            <a:extLst>
              <a:ext uri="{FF2B5EF4-FFF2-40B4-BE49-F238E27FC236}">
                <a16:creationId xmlns:a16="http://schemas.microsoft.com/office/drawing/2014/main" id="{70A53099-EFC3-40BE-B481-F22029F0A09D}"/>
              </a:ext>
            </a:extLst>
          </p:cNvPr>
          <p:cNvSpPr/>
          <p:nvPr/>
        </p:nvSpPr>
        <p:spPr>
          <a:xfrm>
            <a:off x="885478" y="4659886"/>
            <a:ext cx="2656162" cy="576000"/>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אני ככלי טיפולי</a:t>
            </a:r>
            <a:br>
              <a:rPr lang="en-US" sz="1601" dirty="0">
                <a:solidFill>
                  <a:schemeClr val="tx1">
                    <a:lumMod val="50000"/>
                    <a:lumOff val="50000"/>
                  </a:schemeClr>
                </a:solidFill>
              </a:rPr>
            </a:br>
            <a:r>
              <a:rPr lang="he-IL" sz="1601" dirty="0">
                <a:solidFill>
                  <a:schemeClr val="tx1">
                    <a:lumMod val="50000"/>
                    <a:lumOff val="50000"/>
                  </a:schemeClr>
                </a:solidFill>
              </a:rPr>
              <a:t>ותהליכים משלימים</a:t>
            </a:r>
          </a:p>
        </p:txBody>
      </p:sp>
      <p:sp>
        <p:nvSpPr>
          <p:cNvPr id="42" name="מלבן 41">
            <a:hlinkClick r:id="rId15" action="ppaction://hlinksldjump"/>
            <a:extLst>
              <a:ext uri="{FF2B5EF4-FFF2-40B4-BE49-F238E27FC236}">
                <a16:creationId xmlns:a16="http://schemas.microsoft.com/office/drawing/2014/main" id="{793265AF-4D70-4E05-A78B-C77C0B2BEE78}"/>
              </a:ext>
            </a:extLst>
          </p:cNvPr>
          <p:cNvSpPr/>
          <p:nvPr/>
        </p:nvSpPr>
        <p:spPr>
          <a:xfrm>
            <a:off x="885478" y="5308397"/>
            <a:ext cx="2656162" cy="576000"/>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en-US" sz="1601" dirty="0">
                <a:solidFill>
                  <a:schemeClr val="tx1">
                    <a:lumMod val="50000"/>
                    <a:lumOff val="50000"/>
                  </a:schemeClr>
                </a:solidFill>
              </a:rPr>
              <a:t>Good enough mother</a:t>
            </a:r>
            <a:r>
              <a:rPr lang="he-IL" sz="1601" dirty="0">
                <a:solidFill>
                  <a:schemeClr val="tx1">
                    <a:lumMod val="50000"/>
                    <a:lumOff val="50000"/>
                  </a:schemeClr>
                </a:solidFill>
              </a:rPr>
              <a:t> - האימא הטובה דיו</a:t>
            </a:r>
          </a:p>
        </p:txBody>
      </p:sp>
      <p:sp>
        <p:nvSpPr>
          <p:cNvPr id="43" name="מלבן 42">
            <a:extLst>
              <a:ext uri="{FF2B5EF4-FFF2-40B4-BE49-F238E27FC236}">
                <a16:creationId xmlns:a16="http://schemas.microsoft.com/office/drawing/2014/main" id="{C37E6318-6AEE-4E8C-8D22-A9BEF1B1CFBE}"/>
              </a:ext>
            </a:extLst>
          </p:cNvPr>
          <p:cNvSpPr/>
          <p:nvPr/>
        </p:nvSpPr>
        <p:spPr>
          <a:xfrm>
            <a:off x="885478" y="5944207"/>
            <a:ext cx="2656162" cy="37652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en-US" sz="1601" dirty="0">
                <a:solidFill>
                  <a:schemeClr val="tx1">
                    <a:lumMod val="50000"/>
                    <a:lumOff val="50000"/>
                  </a:schemeClr>
                </a:solidFill>
                <a:hlinkClick r:id="rId16" action="ppaction://hlinksldjump"/>
              </a:rPr>
              <a:t>Mindfulness</a:t>
            </a:r>
            <a:r>
              <a:rPr lang="he-IL" sz="1601" dirty="0">
                <a:solidFill>
                  <a:schemeClr val="tx1">
                    <a:lumMod val="50000"/>
                    <a:lumOff val="50000"/>
                  </a:schemeClr>
                </a:solidFill>
              </a:rPr>
              <a:t> - מודעות קשובה</a:t>
            </a:r>
          </a:p>
        </p:txBody>
      </p:sp>
      <p:sp>
        <p:nvSpPr>
          <p:cNvPr id="38" name="מלבן 37">
            <a:hlinkClick r:id="rId17" action="ppaction://hlinksldjump"/>
            <a:extLst>
              <a:ext uri="{FF2B5EF4-FFF2-40B4-BE49-F238E27FC236}">
                <a16:creationId xmlns:a16="http://schemas.microsoft.com/office/drawing/2014/main" id="{2796958D-7E8C-4C79-86AE-C3663BF2BA03}"/>
              </a:ext>
            </a:extLst>
          </p:cNvPr>
          <p:cNvSpPr/>
          <p:nvPr/>
        </p:nvSpPr>
        <p:spPr>
          <a:xfrm>
            <a:off x="882304" y="2578910"/>
            <a:ext cx="2656162" cy="37652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מבנה ארגוני - צוות הכפר</a:t>
            </a:r>
            <a:endParaRPr lang="he-IL" sz="1601" dirty="0">
              <a:solidFill>
                <a:schemeClr val="tx1">
                  <a:lumMod val="50000"/>
                  <a:lumOff val="50000"/>
                </a:schemeClr>
              </a:solidFill>
              <a:latin typeface="Arial" panose="020B0604020202020204" pitchFamily="34" charset="0"/>
            </a:endParaRPr>
          </a:p>
        </p:txBody>
      </p:sp>
      <p:sp>
        <p:nvSpPr>
          <p:cNvPr id="40" name="מלבן 39">
            <a:hlinkClick r:id="" action="ppaction://hlinkshowjump?jump=previousslide"/>
            <a:extLst>
              <a:ext uri="{FF2B5EF4-FFF2-40B4-BE49-F238E27FC236}">
                <a16:creationId xmlns:a16="http://schemas.microsoft.com/office/drawing/2014/main" id="{CB0EC292-2F1B-4CA9-A1F4-E650DD8F831F}"/>
              </a:ext>
            </a:extLst>
          </p:cNvPr>
          <p:cNvSpPr/>
          <p:nvPr/>
        </p:nvSpPr>
        <p:spPr>
          <a:xfrm>
            <a:off x="4117334"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ציין מיקום של מספר שקופית 3">
            <a:extLst>
              <a:ext uri="{FF2B5EF4-FFF2-40B4-BE49-F238E27FC236}">
                <a16:creationId xmlns:a16="http://schemas.microsoft.com/office/drawing/2014/main" id="{A236F59B-880A-4426-9B0F-0BEFF32F880E}"/>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4</a:t>
            </a:fld>
            <a:endParaRPr lang="he-IL" dirty="0"/>
          </a:p>
        </p:txBody>
      </p:sp>
    </p:spTree>
    <p:extLst>
      <p:ext uri="{BB962C8B-B14F-4D97-AF65-F5344CB8AC3E}">
        <p14:creationId xmlns:p14="http://schemas.microsoft.com/office/powerpoint/2010/main" val="372166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6341" y="223642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במרכז</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0" name="מלבן 9">
            <a:extLst>
              <a:ext uri="{FF2B5EF4-FFF2-40B4-BE49-F238E27FC236}">
                <a16:creationId xmlns:a16="http://schemas.microsoft.com/office/drawing/2014/main" id="{E39C4546-6A98-41D5-80D1-52B0DA7A2D57}"/>
              </a:ext>
            </a:extLst>
          </p:cNvPr>
          <p:cNvSpPr/>
          <p:nvPr/>
        </p:nvSpPr>
        <p:spPr>
          <a:xfrm>
            <a:off x="1181102" y="3073973"/>
            <a:ext cx="5162021" cy="3741986"/>
          </a:xfrm>
          <a:prstGeom prst="rect">
            <a:avLst/>
          </a:prstGeom>
        </p:spPr>
        <p:txBody>
          <a:bodyPr wrap="square">
            <a:spAutoFit/>
          </a:bodyPr>
          <a:lstStyle/>
          <a:p>
            <a:pPr marL="177801" indent="-177801" algn="r" rtl="1">
              <a:lnSpc>
                <a:spcPct val="150000"/>
              </a:lnSpc>
              <a:buClr>
                <a:schemeClr val="accent1"/>
              </a:buClr>
              <a:buFont typeface="Arial" panose="020B0604020202020204" pitchFamily="34" charset="0"/>
              <a:buChar char="•"/>
            </a:pPr>
            <a:r>
              <a:rPr lang="he-IL" sz="1601" b="1" dirty="0">
                <a:solidFill>
                  <a:schemeClr val="tx1">
                    <a:lumMod val="50000"/>
                    <a:lumOff val="50000"/>
                  </a:schemeClr>
                </a:solidFill>
                <a:highlight>
                  <a:srgbClr val="D5F2FF"/>
                </a:highlight>
              </a:rPr>
              <a:t>הזנחה וטיפול רשלני |</a:t>
            </a:r>
            <a:r>
              <a:rPr lang="he-IL" sz="1601" b="1" dirty="0">
                <a:solidFill>
                  <a:schemeClr val="tx1">
                    <a:lumMod val="50000"/>
                    <a:lumOff val="50000"/>
                  </a:schemeClr>
                </a:solidFill>
              </a:rPr>
              <a:t> </a:t>
            </a:r>
            <a:r>
              <a:rPr lang="he-IL" sz="1601" dirty="0">
                <a:solidFill>
                  <a:schemeClr val="tx1">
                    <a:lumMod val="50000"/>
                    <a:lumOff val="50000"/>
                  </a:schemeClr>
                </a:solidFill>
              </a:rPr>
              <a:t>הפקרה או חוסר-תפקוד מצד הגורם המטפל, הפוגעים בהתפתחות הילד מבחינת בריאות, השכלה, התפתחות רגשית, תזונה ותנאי מחיה</a:t>
            </a:r>
          </a:p>
          <a:p>
            <a:pPr marL="177801" indent="-177801" algn="r" rtl="1">
              <a:lnSpc>
                <a:spcPct val="150000"/>
              </a:lnSpc>
              <a:buClr>
                <a:schemeClr val="accent1"/>
              </a:buClr>
              <a:buFont typeface="Arial" panose="020B0604020202020204" pitchFamily="34" charset="0"/>
              <a:buChar char="•"/>
            </a:pPr>
            <a:r>
              <a:rPr lang="he-IL" sz="1601" b="1" dirty="0">
                <a:solidFill>
                  <a:prstClr val="black">
                    <a:lumMod val="50000"/>
                    <a:lumOff val="50000"/>
                  </a:prstClr>
                </a:solidFill>
                <a:highlight>
                  <a:srgbClr val="D5F2FF"/>
                </a:highlight>
              </a:rPr>
              <a:t>התעללות רגשית |</a:t>
            </a:r>
            <a:r>
              <a:rPr lang="he-IL" sz="1601" b="1" dirty="0">
                <a:solidFill>
                  <a:prstClr val="black">
                    <a:lumMod val="50000"/>
                    <a:lumOff val="50000"/>
                  </a:prstClr>
                </a:solidFill>
              </a:rPr>
              <a:t> </a:t>
            </a:r>
            <a:r>
              <a:rPr lang="he-IL" sz="1601" dirty="0">
                <a:solidFill>
                  <a:schemeClr val="tx1">
                    <a:lumMod val="50000"/>
                    <a:lumOff val="50000"/>
                  </a:schemeClr>
                </a:solidFill>
              </a:rPr>
              <a:t>פגיעה המשפיע לרעה על התפתחותו ועל הדימוי העצמי שלו, לדוגמא: העברת מסר לילד שהוא חסר תועלת או בלתי אהוב, איום, הפחדה, אפליה כדומה.</a:t>
            </a:r>
            <a:endParaRPr lang="he-IL" sz="1601" b="1" dirty="0">
              <a:solidFill>
                <a:prstClr val="black">
                  <a:lumMod val="50000"/>
                  <a:lumOff val="50000"/>
                </a:prstClr>
              </a:solidFill>
            </a:endParaRPr>
          </a:p>
          <a:p>
            <a:pPr marL="177801" indent="-177801" algn="r" rtl="1">
              <a:lnSpc>
                <a:spcPct val="150000"/>
              </a:lnSpc>
              <a:buClr>
                <a:schemeClr val="accent1"/>
              </a:buClr>
              <a:buFont typeface="Arial" panose="020B0604020202020204" pitchFamily="34" charset="0"/>
              <a:buChar char="•"/>
            </a:pPr>
            <a:r>
              <a:rPr lang="he-IL" sz="1601" b="1" dirty="0">
                <a:solidFill>
                  <a:schemeClr val="tx1">
                    <a:lumMod val="50000"/>
                    <a:lumOff val="50000"/>
                  </a:schemeClr>
                </a:solidFill>
                <a:highlight>
                  <a:srgbClr val="C6EEFF"/>
                </a:highlight>
              </a:rPr>
              <a:t>התעללות פיסית |</a:t>
            </a:r>
            <a:r>
              <a:rPr lang="he-IL" sz="1601" dirty="0">
                <a:solidFill>
                  <a:schemeClr val="tx1">
                    <a:lumMod val="50000"/>
                    <a:lumOff val="50000"/>
                  </a:schemeClr>
                </a:solidFill>
              </a:rPr>
              <a:t> פגיעה אלימה הנעשית במזיד על ידי בן משפחה או אדם מבוגר האחראי על הילד</a:t>
            </a:r>
          </a:p>
          <a:p>
            <a:pPr marL="177801" indent="-177801" algn="r" rtl="1">
              <a:lnSpc>
                <a:spcPct val="150000"/>
              </a:lnSpc>
              <a:buClr>
                <a:schemeClr val="accent1"/>
              </a:buClr>
              <a:buFont typeface="Arial" panose="020B0604020202020204" pitchFamily="34" charset="0"/>
              <a:buChar char="•"/>
            </a:pPr>
            <a:r>
              <a:rPr lang="he-IL" sz="1601" b="1" dirty="0">
                <a:solidFill>
                  <a:schemeClr val="tx1">
                    <a:lumMod val="50000"/>
                    <a:lumOff val="50000"/>
                  </a:schemeClr>
                </a:solidFill>
                <a:highlight>
                  <a:srgbClr val="C6EEFF"/>
                </a:highlight>
              </a:rPr>
              <a:t>התעללות מינית |</a:t>
            </a:r>
            <a:r>
              <a:rPr lang="en-US" sz="1601" dirty="0">
                <a:solidFill>
                  <a:schemeClr val="tx1">
                    <a:lumMod val="50000"/>
                    <a:lumOff val="50000"/>
                  </a:schemeClr>
                </a:solidFill>
              </a:rPr>
              <a:t> </a:t>
            </a:r>
            <a:r>
              <a:rPr lang="he-IL" sz="1601" dirty="0">
                <a:solidFill>
                  <a:schemeClr val="tx1">
                    <a:lumMod val="50000"/>
                    <a:lumOff val="50000"/>
                  </a:schemeClr>
                </a:solidFill>
              </a:rPr>
              <a:t>התנהגות מינית לא רצויה של אדם כלשהו הנכפית על אדם אחר.</a:t>
            </a:r>
          </a:p>
        </p:txBody>
      </p:sp>
      <p:sp>
        <p:nvSpPr>
          <p:cNvPr id="25" name="TextBox 24">
            <a:extLst>
              <a:ext uri="{FF2B5EF4-FFF2-40B4-BE49-F238E27FC236}">
                <a16:creationId xmlns:a16="http://schemas.microsoft.com/office/drawing/2014/main" id="{EB1F90C1-F929-4579-B842-32A4A685548A}"/>
              </a:ext>
            </a:extLst>
          </p:cNvPr>
          <p:cNvSpPr txBox="1"/>
          <p:nvPr/>
        </p:nvSpPr>
        <p:spPr>
          <a:xfrm>
            <a:off x="824810" y="2558471"/>
            <a:ext cx="5670624" cy="461858"/>
          </a:xfrm>
          <a:prstGeom prst="rect">
            <a:avLst/>
          </a:prstGeom>
          <a:noFill/>
          <a:ln>
            <a:noFill/>
          </a:ln>
        </p:spPr>
        <p:txBody>
          <a:bodyPr wrap="square" rtlCol="1">
            <a:spAutoFit/>
          </a:bodyPr>
          <a:lstStyle/>
          <a:p>
            <a:pPr algn="r" rtl="1" fontAlgn="ctr">
              <a:lnSpc>
                <a:spcPct val="150000"/>
              </a:lnSpc>
            </a:pPr>
            <a:r>
              <a:rPr lang="he-IL" sz="1601" b="1" dirty="0">
                <a:solidFill>
                  <a:srgbClr val="00B0E6"/>
                </a:solidFill>
              </a:rPr>
              <a:t>מהי ההגדרה להתעללות?</a:t>
            </a:r>
          </a:p>
        </p:txBody>
      </p:sp>
      <p:sp>
        <p:nvSpPr>
          <p:cNvPr id="17" name="TextBox 16">
            <a:extLst>
              <a:ext uri="{FF2B5EF4-FFF2-40B4-BE49-F238E27FC236}">
                <a16:creationId xmlns:a16="http://schemas.microsoft.com/office/drawing/2014/main" id="{109A9B50-1A69-4385-B63C-9D199BF975D1}"/>
              </a:ext>
            </a:extLst>
          </p:cNvPr>
          <p:cNvSpPr txBox="1"/>
          <p:nvPr/>
        </p:nvSpPr>
        <p:spPr>
          <a:xfrm>
            <a:off x="824810" y="7082047"/>
            <a:ext cx="5670624" cy="461858"/>
          </a:xfrm>
          <a:prstGeom prst="rect">
            <a:avLst/>
          </a:prstGeom>
          <a:noFill/>
          <a:ln>
            <a:noFill/>
          </a:ln>
        </p:spPr>
        <p:txBody>
          <a:bodyPr wrap="square" rtlCol="1">
            <a:spAutoFit/>
          </a:bodyPr>
          <a:lstStyle/>
          <a:p>
            <a:pPr algn="r" rtl="1" fontAlgn="ctr">
              <a:lnSpc>
                <a:spcPct val="150000"/>
              </a:lnSpc>
            </a:pPr>
            <a:r>
              <a:rPr lang="he-IL" sz="1601" b="1" dirty="0">
                <a:solidFill>
                  <a:srgbClr val="00B0E6"/>
                </a:solidFill>
              </a:rPr>
              <a:t>מה אנחנו עושים כדי ליישם את המדיניות להגנת הילד?</a:t>
            </a:r>
          </a:p>
        </p:txBody>
      </p:sp>
      <p:sp>
        <p:nvSpPr>
          <p:cNvPr id="19" name="אליפסה 18">
            <a:extLst>
              <a:ext uri="{FF2B5EF4-FFF2-40B4-BE49-F238E27FC236}">
                <a16:creationId xmlns:a16="http://schemas.microsoft.com/office/drawing/2014/main" id="{14DB97FF-9CAF-41C3-859C-8B561D7B5D8F}"/>
              </a:ext>
            </a:extLst>
          </p:cNvPr>
          <p:cNvSpPr/>
          <p:nvPr/>
        </p:nvSpPr>
        <p:spPr>
          <a:xfrm>
            <a:off x="1194915" y="7960152"/>
            <a:ext cx="1024955" cy="1024955"/>
          </a:xfrm>
          <a:prstGeom prst="ellipse">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he-IL"/>
          </a:p>
        </p:txBody>
      </p:sp>
      <p:sp>
        <p:nvSpPr>
          <p:cNvPr id="20" name="אליפסה 19">
            <a:extLst>
              <a:ext uri="{FF2B5EF4-FFF2-40B4-BE49-F238E27FC236}">
                <a16:creationId xmlns:a16="http://schemas.microsoft.com/office/drawing/2014/main" id="{FEEF2A84-6692-4E14-9F98-1267E4D84266}"/>
              </a:ext>
            </a:extLst>
          </p:cNvPr>
          <p:cNvSpPr/>
          <p:nvPr/>
        </p:nvSpPr>
        <p:spPr>
          <a:xfrm>
            <a:off x="3958831" y="7960152"/>
            <a:ext cx="1024955" cy="1024955"/>
          </a:xfrm>
          <a:prstGeom prst="ellipse">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he-IL"/>
          </a:p>
        </p:txBody>
      </p:sp>
      <p:sp>
        <p:nvSpPr>
          <p:cNvPr id="22" name="אליפסה 21">
            <a:extLst>
              <a:ext uri="{FF2B5EF4-FFF2-40B4-BE49-F238E27FC236}">
                <a16:creationId xmlns:a16="http://schemas.microsoft.com/office/drawing/2014/main" id="{94E2D3CA-0C68-409E-8A05-486BA2632273}"/>
              </a:ext>
            </a:extLst>
          </p:cNvPr>
          <p:cNvSpPr/>
          <p:nvPr/>
        </p:nvSpPr>
        <p:spPr>
          <a:xfrm>
            <a:off x="2576873" y="7960152"/>
            <a:ext cx="1024955" cy="1024955"/>
          </a:xfrm>
          <a:prstGeom prst="ellipse">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he-IL"/>
          </a:p>
        </p:txBody>
      </p:sp>
      <p:sp>
        <p:nvSpPr>
          <p:cNvPr id="6" name="מלבן 5">
            <a:extLst>
              <a:ext uri="{FF2B5EF4-FFF2-40B4-BE49-F238E27FC236}">
                <a16:creationId xmlns:a16="http://schemas.microsoft.com/office/drawing/2014/main" id="{90E745F5-7C9C-4F15-A8DF-078DA739CB35}"/>
              </a:ext>
            </a:extLst>
          </p:cNvPr>
          <p:cNvSpPr/>
          <p:nvPr/>
        </p:nvSpPr>
        <p:spPr>
          <a:xfrm>
            <a:off x="5439531" y="8985106"/>
            <a:ext cx="827471" cy="369332"/>
          </a:xfrm>
          <a:prstGeom prst="rect">
            <a:avLst/>
          </a:prstGeom>
        </p:spPr>
        <p:txBody>
          <a:bodyPr wrap="none">
            <a:spAutoFit/>
          </a:bodyPr>
          <a:lstStyle/>
          <a:p>
            <a:pPr algn="ctr" rtl="1"/>
            <a:r>
              <a:rPr lang="he-IL" dirty="0">
                <a:solidFill>
                  <a:schemeClr val="accent1"/>
                </a:solidFill>
              </a:rPr>
              <a:t>מודעות</a:t>
            </a:r>
          </a:p>
        </p:txBody>
      </p:sp>
      <p:sp>
        <p:nvSpPr>
          <p:cNvPr id="23" name="מלבן 22">
            <a:extLst>
              <a:ext uri="{FF2B5EF4-FFF2-40B4-BE49-F238E27FC236}">
                <a16:creationId xmlns:a16="http://schemas.microsoft.com/office/drawing/2014/main" id="{3059401A-7888-45A6-91E4-7B7BDFBAD5BD}"/>
              </a:ext>
            </a:extLst>
          </p:cNvPr>
          <p:cNvSpPr/>
          <p:nvPr/>
        </p:nvSpPr>
        <p:spPr>
          <a:xfrm>
            <a:off x="4096748" y="8985106"/>
            <a:ext cx="724878" cy="369332"/>
          </a:xfrm>
          <a:prstGeom prst="rect">
            <a:avLst/>
          </a:prstGeom>
        </p:spPr>
        <p:txBody>
          <a:bodyPr wrap="none">
            <a:spAutoFit/>
          </a:bodyPr>
          <a:lstStyle/>
          <a:p>
            <a:pPr algn="ctr" rtl="1"/>
            <a:r>
              <a:rPr lang="he-IL" dirty="0">
                <a:solidFill>
                  <a:schemeClr val="accent1"/>
                </a:solidFill>
              </a:rPr>
              <a:t>מניעה</a:t>
            </a:r>
          </a:p>
        </p:txBody>
      </p:sp>
      <p:sp>
        <p:nvSpPr>
          <p:cNvPr id="24" name="מלבן 23">
            <a:extLst>
              <a:ext uri="{FF2B5EF4-FFF2-40B4-BE49-F238E27FC236}">
                <a16:creationId xmlns:a16="http://schemas.microsoft.com/office/drawing/2014/main" id="{9C53ADBA-989D-4E55-B8D1-6A1DFF71B0B7}"/>
              </a:ext>
            </a:extLst>
          </p:cNvPr>
          <p:cNvSpPr/>
          <p:nvPr/>
        </p:nvSpPr>
        <p:spPr>
          <a:xfrm>
            <a:off x="2767307" y="8991311"/>
            <a:ext cx="612668" cy="369332"/>
          </a:xfrm>
          <a:prstGeom prst="rect">
            <a:avLst/>
          </a:prstGeom>
        </p:spPr>
        <p:txBody>
          <a:bodyPr wrap="none">
            <a:spAutoFit/>
          </a:bodyPr>
          <a:lstStyle/>
          <a:p>
            <a:pPr algn="ctr" rtl="1"/>
            <a:r>
              <a:rPr lang="he-IL" dirty="0">
                <a:solidFill>
                  <a:schemeClr val="accent1"/>
                </a:solidFill>
              </a:rPr>
              <a:t>דיווח</a:t>
            </a:r>
          </a:p>
        </p:txBody>
      </p:sp>
      <p:sp>
        <p:nvSpPr>
          <p:cNvPr id="27" name="מלבן 26">
            <a:extLst>
              <a:ext uri="{FF2B5EF4-FFF2-40B4-BE49-F238E27FC236}">
                <a16:creationId xmlns:a16="http://schemas.microsoft.com/office/drawing/2014/main" id="{0FC8B2E4-A18D-45D5-B385-5C762C85E35D}"/>
              </a:ext>
            </a:extLst>
          </p:cNvPr>
          <p:cNvSpPr/>
          <p:nvPr/>
        </p:nvSpPr>
        <p:spPr>
          <a:xfrm>
            <a:off x="1338013" y="8985106"/>
            <a:ext cx="747320" cy="369332"/>
          </a:xfrm>
          <a:prstGeom prst="rect">
            <a:avLst/>
          </a:prstGeom>
        </p:spPr>
        <p:txBody>
          <a:bodyPr wrap="none">
            <a:spAutoFit/>
          </a:bodyPr>
          <a:lstStyle/>
          <a:p>
            <a:pPr algn="ctr" rtl="1"/>
            <a:r>
              <a:rPr lang="he-IL" dirty="0">
                <a:solidFill>
                  <a:schemeClr val="accent1"/>
                </a:solidFill>
              </a:rPr>
              <a:t>תגובה</a:t>
            </a:r>
          </a:p>
        </p:txBody>
      </p:sp>
      <p:pic>
        <p:nvPicPr>
          <p:cNvPr id="29" name="גרפיקה 28">
            <a:extLst>
              <a:ext uri="{FF2B5EF4-FFF2-40B4-BE49-F238E27FC236}">
                <a16:creationId xmlns:a16="http://schemas.microsoft.com/office/drawing/2014/main" id="{A1D09FB1-6320-4311-8333-A40AB10E16D4}"/>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33461" y="8133345"/>
            <a:ext cx="681729" cy="681729"/>
          </a:xfrm>
          <a:prstGeom prst="rect">
            <a:avLst/>
          </a:prstGeom>
        </p:spPr>
      </p:pic>
      <p:grpSp>
        <p:nvGrpSpPr>
          <p:cNvPr id="8" name="קבוצה 7">
            <a:extLst>
              <a:ext uri="{FF2B5EF4-FFF2-40B4-BE49-F238E27FC236}">
                <a16:creationId xmlns:a16="http://schemas.microsoft.com/office/drawing/2014/main" id="{3B34DC85-7428-4383-B44C-5129F5230883}"/>
              </a:ext>
            </a:extLst>
          </p:cNvPr>
          <p:cNvGrpSpPr/>
          <p:nvPr/>
        </p:nvGrpSpPr>
        <p:grpSpPr>
          <a:xfrm>
            <a:off x="5340790" y="7960152"/>
            <a:ext cx="1024955" cy="1024955"/>
            <a:chOff x="5340787" y="7960149"/>
            <a:chExt cx="1024956" cy="1024956"/>
          </a:xfrm>
        </p:grpSpPr>
        <p:sp>
          <p:nvSpPr>
            <p:cNvPr id="2" name="אליפסה 1">
              <a:extLst>
                <a:ext uri="{FF2B5EF4-FFF2-40B4-BE49-F238E27FC236}">
                  <a16:creationId xmlns:a16="http://schemas.microsoft.com/office/drawing/2014/main" id="{FCC1EC3A-29A0-4DF7-8B46-40A4A5FC8140}"/>
                </a:ext>
              </a:extLst>
            </p:cNvPr>
            <p:cNvSpPr/>
            <p:nvPr/>
          </p:nvSpPr>
          <p:spPr>
            <a:xfrm>
              <a:off x="5340787" y="7960149"/>
              <a:ext cx="1024956" cy="1024956"/>
            </a:xfrm>
            <a:prstGeom prst="ellipse">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he-IL"/>
            </a:p>
          </p:txBody>
        </p:sp>
        <p:pic>
          <p:nvPicPr>
            <p:cNvPr id="30" name="גרפיקה 29">
              <a:extLst>
                <a:ext uri="{FF2B5EF4-FFF2-40B4-BE49-F238E27FC236}">
                  <a16:creationId xmlns:a16="http://schemas.microsoft.com/office/drawing/2014/main" id="{7B8ED73E-2036-4092-AE04-B28B974C8AAD}"/>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60715" y="8180333"/>
              <a:ext cx="605529" cy="605529"/>
            </a:xfrm>
            <a:prstGeom prst="rect">
              <a:avLst/>
            </a:prstGeom>
          </p:spPr>
        </p:pic>
      </p:grpSp>
      <p:pic>
        <p:nvPicPr>
          <p:cNvPr id="31" name="גרפיקה 30">
            <a:extLst>
              <a:ext uri="{FF2B5EF4-FFF2-40B4-BE49-F238E27FC236}">
                <a16:creationId xmlns:a16="http://schemas.microsoft.com/office/drawing/2014/main" id="{189C14F7-A0CF-4F94-8074-8288B8BF7EC5}"/>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338014" y="8151975"/>
            <a:ext cx="663097" cy="663097"/>
          </a:xfrm>
          <a:prstGeom prst="rect">
            <a:avLst/>
          </a:prstGeom>
        </p:spPr>
      </p:pic>
      <p:pic>
        <p:nvPicPr>
          <p:cNvPr id="32" name="גרפיקה 31">
            <a:extLst>
              <a:ext uri="{FF2B5EF4-FFF2-40B4-BE49-F238E27FC236}">
                <a16:creationId xmlns:a16="http://schemas.microsoft.com/office/drawing/2014/main" id="{DAFDAB17-60B7-43AD-A369-1C1A23B36B42}"/>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752625" y="8196015"/>
            <a:ext cx="619059" cy="619059"/>
          </a:xfrm>
          <a:prstGeom prst="rect">
            <a:avLst/>
          </a:prstGeom>
        </p:spPr>
      </p:pic>
      <p:sp>
        <p:nvSpPr>
          <p:cNvPr id="44" name="מלבן 43">
            <a:extLst>
              <a:ext uri="{FF2B5EF4-FFF2-40B4-BE49-F238E27FC236}">
                <a16:creationId xmlns:a16="http://schemas.microsoft.com/office/drawing/2014/main" id="{47BF2C8B-D0B1-4389-BDE1-0CA798E26E7B}"/>
              </a:ext>
            </a:extLst>
          </p:cNvPr>
          <p:cNvSpPr/>
          <p:nvPr/>
        </p:nvSpPr>
        <p:spPr>
          <a:xfrm>
            <a:off x="3258987" y="2064160"/>
            <a:ext cx="3695155" cy="376526"/>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מוגנות הילד</a:t>
            </a:r>
          </a:p>
        </p:txBody>
      </p:sp>
      <p:grpSp>
        <p:nvGrpSpPr>
          <p:cNvPr id="45" name="קבוצה 44">
            <a:extLst>
              <a:ext uri="{FF2B5EF4-FFF2-40B4-BE49-F238E27FC236}">
                <a16:creationId xmlns:a16="http://schemas.microsoft.com/office/drawing/2014/main" id="{BE69F607-C9B9-48F9-A9D4-98E82E4DEF97}"/>
              </a:ext>
            </a:extLst>
          </p:cNvPr>
          <p:cNvGrpSpPr/>
          <p:nvPr/>
        </p:nvGrpSpPr>
        <p:grpSpPr>
          <a:xfrm>
            <a:off x="3302795" y="2119106"/>
            <a:ext cx="2424906" cy="283358"/>
            <a:chOff x="1906601" y="2090118"/>
            <a:chExt cx="2932179" cy="347526"/>
          </a:xfrm>
        </p:grpSpPr>
        <p:sp>
          <p:nvSpPr>
            <p:cNvPr id="46" name="מלבן 45">
              <a:extLst>
                <a:ext uri="{FF2B5EF4-FFF2-40B4-BE49-F238E27FC236}">
                  <a16:creationId xmlns:a16="http://schemas.microsoft.com/office/drawing/2014/main" id="{81CFBFE5-2512-422C-B53C-DF2D37932BFC}"/>
                </a:ext>
              </a:extLst>
            </p:cNvPr>
            <p:cNvSpPr/>
            <p:nvPr/>
          </p:nvSpPr>
          <p:spPr>
            <a:xfrm>
              <a:off x="1906601" y="2099505"/>
              <a:ext cx="2711469" cy="338139"/>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rtl="1"/>
              <a:r>
                <a:rPr lang="he-IL" sz="1600" b="1" dirty="0">
                  <a:solidFill>
                    <a:schemeClr val="accent1"/>
                  </a:solidFill>
                </a:rPr>
                <a:t>מניעה וטיפול בהתעללות</a:t>
              </a:r>
            </a:p>
          </p:txBody>
        </p:sp>
        <p:sp>
          <p:nvSpPr>
            <p:cNvPr id="47" name="אליפסה 46">
              <a:extLst>
                <a:ext uri="{FF2B5EF4-FFF2-40B4-BE49-F238E27FC236}">
                  <a16:creationId xmlns:a16="http://schemas.microsoft.com/office/drawing/2014/main" id="{2B02275D-3C40-4DA0-8E6C-E0C37A2E51F5}"/>
                </a:ext>
              </a:extLst>
            </p:cNvPr>
            <p:cNvSpPr/>
            <p:nvPr/>
          </p:nvSpPr>
          <p:spPr>
            <a:xfrm>
              <a:off x="4492850" y="2090118"/>
              <a:ext cx="345930" cy="345930"/>
            </a:xfrm>
            <a:prstGeom prst="ellipse">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1"/>
              <a:r>
                <a:rPr lang="he-IL" sz="1400" dirty="0"/>
                <a:t>2</a:t>
              </a:r>
            </a:p>
          </p:txBody>
        </p:sp>
      </p:grpSp>
      <p:sp>
        <p:nvSpPr>
          <p:cNvPr id="33" name="מלבן 32">
            <a:hlinkClick r:id="" action="ppaction://hlinkshowjump?jump=nextslide"/>
            <a:extLst>
              <a:ext uri="{FF2B5EF4-FFF2-40B4-BE49-F238E27FC236}">
                <a16:creationId xmlns:a16="http://schemas.microsoft.com/office/drawing/2014/main" id="{8C270F8D-FA08-4171-802A-E4EBD5D9828F}"/>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מלבן 37">
            <a:hlinkClick r:id="" action="ppaction://hlinkshowjump?jump=previousslide"/>
            <a:extLst>
              <a:ext uri="{FF2B5EF4-FFF2-40B4-BE49-F238E27FC236}">
                <a16:creationId xmlns:a16="http://schemas.microsoft.com/office/drawing/2014/main" id="{FAF35ED2-C859-4283-9A39-2318F995809E}"/>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מלבן 38">
            <a:hlinkClick r:id="rId10" action="ppaction://hlinksldjump"/>
            <a:extLst>
              <a:ext uri="{FF2B5EF4-FFF2-40B4-BE49-F238E27FC236}">
                <a16:creationId xmlns:a16="http://schemas.microsoft.com/office/drawing/2014/main" id="{350DBE5C-C470-4FC2-ACDB-EA72D452BA5F}"/>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מלבן 39">
            <a:hlinkClick r:id="rId11" action="ppaction://hlinksldjump"/>
            <a:extLst>
              <a:ext uri="{FF2B5EF4-FFF2-40B4-BE49-F238E27FC236}">
                <a16:creationId xmlns:a16="http://schemas.microsoft.com/office/drawing/2014/main" id="{E7C5E840-3E0C-427D-89E4-076E764ACA70}"/>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מציין מיקום של מספר שקופית 3">
            <a:extLst>
              <a:ext uri="{FF2B5EF4-FFF2-40B4-BE49-F238E27FC236}">
                <a16:creationId xmlns:a16="http://schemas.microsoft.com/office/drawing/2014/main" id="{F2FB193E-92C1-4CC8-8949-3182FFBD368B}"/>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40</a:t>
            </a:fld>
            <a:endParaRPr lang="he-IL" dirty="0"/>
          </a:p>
        </p:txBody>
      </p:sp>
    </p:spTree>
    <p:extLst>
      <p:ext uri="{BB962C8B-B14F-4D97-AF65-F5344CB8AC3E}">
        <p14:creationId xmlns:p14="http://schemas.microsoft.com/office/powerpoint/2010/main" val="121147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6341" y="223642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במרכז</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0" name="מלבן 9">
            <a:extLst>
              <a:ext uri="{FF2B5EF4-FFF2-40B4-BE49-F238E27FC236}">
                <a16:creationId xmlns:a16="http://schemas.microsoft.com/office/drawing/2014/main" id="{E39C4546-6A98-41D5-80D1-52B0DA7A2D57}"/>
              </a:ext>
            </a:extLst>
          </p:cNvPr>
          <p:cNvSpPr/>
          <p:nvPr/>
        </p:nvSpPr>
        <p:spPr>
          <a:xfrm>
            <a:off x="977903" y="3073975"/>
            <a:ext cx="5365221" cy="5380127"/>
          </a:xfrm>
          <a:prstGeom prst="rect">
            <a:avLst/>
          </a:prstGeom>
        </p:spPr>
        <p:txBody>
          <a:bodyPr wrap="square">
            <a:spAutoFit/>
          </a:bodyPr>
          <a:lstStyle/>
          <a:p>
            <a:pPr algn="r" rtl="1">
              <a:lnSpc>
                <a:spcPct val="150000"/>
              </a:lnSpc>
              <a:buClr>
                <a:schemeClr val="accent1"/>
              </a:buClr>
            </a:pPr>
            <a:r>
              <a:rPr lang="he-IL" sz="1601" dirty="0">
                <a:solidFill>
                  <a:schemeClr val="tx1">
                    <a:lumMod val="50000"/>
                    <a:lumOff val="50000"/>
                  </a:schemeClr>
                </a:solidFill>
              </a:rPr>
              <a:t>המודעות מתייחסת לפעולות הבאות:</a:t>
            </a:r>
          </a:p>
          <a:p>
            <a:pPr marL="285751" indent="-285751" algn="r" rtl="1">
              <a:lnSpc>
                <a:spcPct val="150000"/>
              </a:lnSpc>
              <a:buClr>
                <a:schemeClr val="accent1"/>
              </a:buClr>
              <a:buSzPct val="80000"/>
              <a:buFont typeface="Segoe UI Semilight" panose="020B0402040204020203" pitchFamily="34" charset="0"/>
              <a:buChar char="❶"/>
            </a:pPr>
            <a:r>
              <a:rPr lang="he-IL" sz="1601" b="1" dirty="0">
                <a:solidFill>
                  <a:schemeClr val="tx1">
                    <a:lumMod val="50000"/>
                    <a:lumOff val="50000"/>
                  </a:schemeClr>
                </a:solidFill>
                <a:highlight>
                  <a:srgbClr val="C6EEFF"/>
                </a:highlight>
              </a:rPr>
              <a:t>עוררו מודעות לנושא בקרב הילדים</a:t>
            </a:r>
            <a:r>
              <a:rPr lang="he-IL" sz="1601" b="1" dirty="0">
                <a:solidFill>
                  <a:schemeClr val="tx1">
                    <a:lumMod val="50000"/>
                    <a:lumOff val="50000"/>
                  </a:schemeClr>
                </a:solidFill>
              </a:rPr>
              <a:t>: </a:t>
            </a:r>
            <a:r>
              <a:rPr lang="he-IL" sz="1601" dirty="0">
                <a:solidFill>
                  <a:schemeClr val="tx1">
                    <a:lumMod val="50000"/>
                    <a:lumOff val="50000"/>
                  </a:schemeClr>
                </a:solidFill>
              </a:rPr>
              <a:t>הדגישו את זכויותיהם ואת הגבולות הנכונים לשמירה על פרטיותם:</a:t>
            </a:r>
          </a:p>
          <a:p>
            <a:pPr marL="623892" lvl="1" indent="-166689" algn="r" rtl="1">
              <a:lnSpc>
                <a:spcPct val="150000"/>
              </a:lnSpc>
              <a:buClr>
                <a:schemeClr val="accent1"/>
              </a:buClr>
              <a:buSzPct val="80000"/>
              <a:buFont typeface="Arial" panose="020B0604020202020204" pitchFamily="34" charset="0"/>
              <a:buChar char="•"/>
            </a:pPr>
            <a:r>
              <a:rPr lang="he-IL" sz="1500" dirty="0">
                <a:solidFill>
                  <a:schemeClr val="tx1">
                    <a:lumMod val="50000"/>
                    <a:lumOff val="50000"/>
                  </a:schemeClr>
                </a:solidFill>
              </a:rPr>
              <a:t>ההבדל בין התנהגות מקובלת להתנהגות שאינה מקובלת</a:t>
            </a:r>
          </a:p>
          <a:p>
            <a:pPr marL="623892" lvl="1" indent="-166689" algn="r" rtl="1">
              <a:lnSpc>
                <a:spcPct val="150000"/>
              </a:lnSpc>
              <a:buClr>
                <a:schemeClr val="accent1"/>
              </a:buClr>
              <a:buSzPct val="80000"/>
              <a:buFont typeface="Arial" panose="020B0604020202020204" pitchFamily="34" charset="0"/>
              <a:buChar char="•"/>
            </a:pPr>
            <a:r>
              <a:rPr lang="he-IL" sz="1500" dirty="0">
                <a:solidFill>
                  <a:schemeClr val="tx1">
                    <a:lumMod val="50000"/>
                    <a:lumOff val="50000"/>
                  </a:schemeClr>
                </a:solidFill>
              </a:rPr>
              <a:t>מה ביכולתם לעשות אם הם מרגישים שדבר מה אינו כשורה</a:t>
            </a:r>
          </a:p>
          <a:p>
            <a:pPr marL="623892" lvl="1" indent="-166689" algn="r" rtl="1">
              <a:lnSpc>
                <a:spcPct val="150000"/>
              </a:lnSpc>
              <a:buClr>
                <a:schemeClr val="accent1"/>
              </a:buClr>
              <a:buSzPct val="80000"/>
              <a:buFont typeface="Arial" panose="020B0604020202020204" pitchFamily="34" charset="0"/>
              <a:buChar char="•"/>
            </a:pPr>
            <a:r>
              <a:rPr lang="he-IL" sz="1500" dirty="0">
                <a:solidFill>
                  <a:schemeClr val="tx1">
                    <a:lumMod val="50000"/>
                    <a:lumOff val="50000"/>
                  </a:schemeClr>
                </a:solidFill>
              </a:rPr>
              <a:t>יש לכם זכות על הגוף שלכם, כולל הזכות לומר 'לא'</a:t>
            </a:r>
          </a:p>
          <a:p>
            <a:pPr marL="623892" lvl="1" indent="-166689" algn="r" rtl="1">
              <a:lnSpc>
                <a:spcPct val="150000"/>
              </a:lnSpc>
              <a:buClr>
                <a:schemeClr val="accent1"/>
              </a:buClr>
              <a:buSzPct val="80000"/>
              <a:buFont typeface="Arial" panose="020B0604020202020204" pitchFamily="34" charset="0"/>
              <a:buChar char="•"/>
            </a:pPr>
            <a:r>
              <a:rPr lang="he-IL" sz="1500" dirty="0">
                <a:solidFill>
                  <a:schemeClr val="tx1">
                    <a:lumMod val="50000"/>
                    <a:lumOff val="50000"/>
                  </a:schemeClr>
                </a:solidFill>
              </a:rPr>
              <a:t>האלימות אינה מקובלת</a:t>
            </a:r>
            <a:br>
              <a:rPr lang="en-US" sz="1500" dirty="0">
                <a:solidFill>
                  <a:schemeClr val="tx1">
                    <a:lumMod val="50000"/>
                    <a:lumOff val="50000"/>
                  </a:schemeClr>
                </a:solidFill>
              </a:rPr>
            </a:br>
            <a:br>
              <a:rPr lang="en-US" sz="1500" dirty="0">
                <a:solidFill>
                  <a:schemeClr val="tx1">
                    <a:lumMod val="50000"/>
                    <a:lumOff val="50000"/>
                  </a:schemeClr>
                </a:solidFill>
              </a:rPr>
            </a:br>
            <a:br>
              <a:rPr lang="en-US" sz="1500" dirty="0">
                <a:solidFill>
                  <a:schemeClr val="tx1">
                    <a:lumMod val="50000"/>
                    <a:lumOff val="50000"/>
                  </a:schemeClr>
                </a:solidFill>
              </a:rPr>
            </a:br>
            <a:br>
              <a:rPr lang="en-US" sz="1500" dirty="0">
                <a:solidFill>
                  <a:schemeClr val="tx1">
                    <a:lumMod val="50000"/>
                    <a:lumOff val="50000"/>
                  </a:schemeClr>
                </a:solidFill>
              </a:rPr>
            </a:br>
            <a:br>
              <a:rPr lang="en-US" sz="1500" dirty="0">
                <a:solidFill>
                  <a:schemeClr val="tx1">
                    <a:lumMod val="50000"/>
                    <a:lumOff val="50000"/>
                  </a:schemeClr>
                </a:solidFill>
              </a:rPr>
            </a:br>
            <a:endParaRPr lang="he-IL" sz="1500" dirty="0">
              <a:solidFill>
                <a:schemeClr val="tx1">
                  <a:lumMod val="50000"/>
                  <a:lumOff val="50000"/>
                </a:schemeClr>
              </a:solidFill>
            </a:endParaRPr>
          </a:p>
          <a:p>
            <a:pPr marL="285751" indent="-285751" algn="r" rtl="1">
              <a:lnSpc>
                <a:spcPct val="150000"/>
              </a:lnSpc>
              <a:buClr>
                <a:schemeClr val="accent1"/>
              </a:buClr>
              <a:buSzPct val="80000"/>
              <a:buFont typeface="Calibri" panose="020F0502020204030204" pitchFamily="34" charset="0"/>
              <a:buChar char="❷"/>
            </a:pPr>
            <a:r>
              <a:rPr lang="he-IL" sz="1601" b="1" dirty="0">
                <a:solidFill>
                  <a:schemeClr val="tx1">
                    <a:lumMod val="50000"/>
                    <a:lumOff val="50000"/>
                  </a:schemeClr>
                </a:solidFill>
                <a:highlight>
                  <a:srgbClr val="C6EEFF"/>
                </a:highlight>
              </a:rPr>
              <a:t>עוררו מודעות לנושא בקרב הצוות השותף לעבודה</a:t>
            </a:r>
            <a:r>
              <a:rPr lang="he-IL" sz="1601" b="1" dirty="0">
                <a:solidFill>
                  <a:schemeClr val="tx1">
                    <a:lumMod val="50000"/>
                    <a:lumOff val="50000"/>
                  </a:schemeClr>
                </a:solidFill>
              </a:rPr>
              <a:t>: </a:t>
            </a:r>
            <a:r>
              <a:rPr lang="he-IL" sz="1601" dirty="0">
                <a:solidFill>
                  <a:schemeClr val="tx1">
                    <a:lumMod val="50000"/>
                    <a:lumOff val="50000"/>
                  </a:schemeClr>
                </a:solidFill>
              </a:rPr>
              <a:t>שתפו את אנשי הצוות הנוספים במידה וזיהיתם התנהגויות לא שגרתיות בקרב הילדים.</a:t>
            </a:r>
            <a:endParaRPr lang="he-IL" sz="1601" b="1" dirty="0">
              <a:solidFill>
                <a:schemeClr val="tx1">
                  <a:lumMod val="50000"/>
                  <a:lumOff val="50000"/>
                </a:schemeClr>
              </a:solidFill>
            </a:endParaRPr>
          </a:p>
        </p:txBody>
      </p:sp>
      <p:sp>
        <p:nvSpPr>
          <p:cNvPr id="25" name="TextBox 24">
            <a:extLst>
              <a:ext uri="{FF2B5EF4-FFF2-40B4-BE49-F238E27FC236}">
                <a16:creationId xmlns:a16="http://schemas.microsoft.com/office/drawing/2014/main" id="{EB1F90C1-F929-4579-B842-32A4A685548A}"/>
              </a:ext>
            </a:extLst>
          </p:cNvPr>
          <p:cNvSpPr txBox="1"/>
          <p:nvPr/>
        </p:nvSpPr>
        <p:spPr>
          <a:xfrm>
            <a:off x="824812" y="2558471"/>
            <a:ext cx="5162021" cy="461858"/>
          </a:xfrm>
          <a:prstGeom prst="rect">
            <a:avLst/>
          </a:prstGeom>
          <a:noFill/>
          <a:ln>
            <a:noFill/>
          </a:ln>
        </p:spPr>
        <p:txBody>
          <a:bodyPr wrap="square" rtlCol="1">
            <a:spAutoFit/>
          </a:bodyPr>
          <a:lstStyle/>
          <a:p>
            <a:pPr algn="r" rtl="1" fontAlgn="ctr">
              <a:lnSpc>
                <a:spcPct val="150000"/>
              </a:lnSpc>
            </a:pPr>
            <a:r>
              <a:rPr lang="he-IL" sz="1601" b="1" dirty="0">
                <a:solidFill>
                  <a:srgbClr val="00B0E6"/>
                </a:solidFill>
              </a:rPr>
              <a:t>מודעות | </a:t>
            </a:r>
            <a:r>
              <a:rPr lang="he-IL" sz="1601" b="1" dirty="0">
                <a:solidFill>
                  <a:schemeClr val="tx1">
                    <a:lumMod val="50000"/>
                    <a:lumOff val="50000"/>
                  </a:schemeClr>
                </a:solidFill>
              </a:rPr>
              <a:t>האומץ לשבור את השתיקה</a:t>
            </a:r>
            <a:endParaRPr lang="he-IL" sz="1601" b="1" dirty="0">
              <a:solidFill>
                <a:srgbClr val="00B0E6"/>
              </a:solidFill>
            </a:endParaRPr>
          </a:p>
        </p:txBody>
      </p:sp>
      <p:grpSp>
        <p:nvGrpSpPr>
          <p:cNvPr id="26" name="קבוצה 25">
            <a:extLst>
              <a:ext uri="{FF2B5EF4-FFF2-40B4-BE49-F238E27FC236}">
                <a16:creationId xmlns:a16="http://schemas.microsoft.com/office/drawing/2014/main" id="{0E4C1B43-21B8-45AD-BCAB-F513477AF143}"/>
              </a:ext>
            </a:extLst>
          </p:cNvPr>
          <p:cNvGrpSpPr/>
          <p:nvPr/>
        </p:nvGrpSpPr>
        <p:grpSpPr>
          <a:xfrm>
            <a:off x="5976939" y="2556967"/>
            <a:ext cx="463550" cy="463550"/>
            <a:chOff x="5340787" y="7960149"/>
            <a:chExt cx="1024956" cy="1024956"/>
          </a:xfrm>
        </p:grpSpPr>
        <p:sp>
          <p:nvSpPr>
            <p:cNvPr id="28" name="אליפסה 27">
              <a:extLst>
                <a:ext uri="{FF2B5EF4-FFF2-40B4-BE49-F238E27FC236}">
                  <a16:creationId xmlns:a16="http://schemas.microsoft.com/office/drawing/2014/main" id="{F3D53A4C-F55C-4E27-B479-724F18AC0454}"/>
                </a:ext>
              </a:extLst>
            </p:cNvPr>
            <p:cNvSpPr/>
            <p:nvPr/>
          </p:nvSpPr>
          <p:spPr>
            <a:xfrm>
              <a:off x="5340787" y="7960149"/>
              <a:ext cx="1024956" cy="1024956"/>
            </a:xfrm>
            <a:prstGeom prst="ellipse">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he-IL"/>
            </a:p>
          </p:txBody>
        </p:sp>
        <p:pic>
          <p:nvPicPr>
            <p:cNvPr id="33" name="גרפיקה 32">
              <a:extLst>
                <a:ext uri="{FF2B5EF4-FFF2-40B4-BE49-F238E27FC236}">
                  <a16:creationId xmlns:a16="http://schemas.microsoft.com/office/drawing/2014/main" id="{E5147E07-2E52-4460-B177-29055BCE5FA4}"/>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31444" y="8149773"/>
              <a:ext cx="631238" cy="631238"/>
            </a:xfrm>
            <a:prstGeom prst="rect">
              <a:avLst/>
            </a:prstGeom>
          </p:spPr>
        </p:pic>
      </p:grpSp>
      <p:sp>
        <p:nvSpPr>
          <p:cNvPr id="44" name="מלבן 43">
            <a:extLst>
              <a:ext uri="{FF2B5EF4-FFF2-40B4-BE49-F238E27FC236}">
                <a16:creationId xmlns:a16="http://schemas.microsoft.com/office/drawing/2014/main" id="{EADEBE80-DFC7-4101-A208-671785A6A081}"/>
              </a:ext>
            </a:extLst>
          </p:cNvPr>
          <p:cNvSpPr/>
          <p:nvPr/>
        </p:nvSpPr>
        <p:spPr>
          <a:xfrm>
            <a:off x="1124921" y="5990065"/>
            <a:ext cx="4685945" cy="879913"/>
          </a:xfrm>
          <a:prstGeom prst="rect">
            <a:avLst/>
          </a:prstGeom>
          <a:solidFill>
            <a:schemeClr val="bg1"/>
          </a:solidFill>
          <a:ln>
            <a:solidFill>
              <a:srgbClr val="E7436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45" name="קבוצה 44">
            <a:extLst>
              <a:ext uri="{FF2B5EF4-FFF2-40B4-BE49-F238E27FC236}">
                <a16:creationId xmlns:a16="http://schemas.microsoft.com/office/drawing/2014/main" id="{287A3605-8FCE-4C5E-984C-1BE3B04B4D46}"/>
              </a:ext>
            </a:extLst>
          </p:cNvPr>
          <p:cNvGrpSpPr/>
          <p:nvPr/>
        </p:nvGrpSpPr>
        <p:grpSpPr>
          <a:xfrm>
            <a:off x="1124922" y="5682201"/>
            <a:ext cx="4927137" cy="1105109"/>
            <a:chOff x="495364" y="5408830"/>
            <a:chExt cx="4927137" cy="1105109"/>
          </a:xfrm>
        </p:grpSpPr>
        <p:sp>
          <p:nvSpPr>
            <p:cNvPr id="46" name="דמעה 45">
              <a:extLst>
                <a:ext uri="{FF2B5EF4-FFF2-40B4-BE49-F238E27FC236}">
                  <a16:creationId xmlns:a16="http://schemas.microsoft.com/office/drawing/2014/main" id="{15CA01B6-BA5C-4D68-84C3-E6111D3B242C}"/>
                </a:ext>
              </a:extLst>
            </p:cNvPr>
            <p:cNvSpPr/>
            <p:nvPr/>
          </p:nvSpPr>
          <p:spPr>
            <a:xfrm rot="8225039">
              <a:off x="4986303" y="5408830"/>
              <a:ext cx="436198" cy="436198"/>
            </a:xfrm>
            <a:prstGeom prst="teardrop">
              <a:avLst/>
            </a:prstGeom>
            <a:solidFill>
              <a:schemeClr val="bg1"/>
            </a:solidFill>
            <a:ln>
              <a:solidFill>
                <a:srgbClr val="FFD9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TextBox 46">
              <a:extLst>
                <a:ext uri="{FF2B5EF4-FFF2-40B4-BE49-F238E27FC236}">
                  <a16:creationId xmlns:a16="http://schemas.microsoft.com/office/drawing/2014/main" id="{4B5FFD6A-4C99-447E-A8B5-E15794DC4181}"/>
                </a:ext>
              </a:extLst>
            </p:cNvPr>
            <p:cNvSpPr txBox="1"/>
            <p:nvPr/>
          </p:nvSpPr>
          <p:spPr>
            <a:xfrm>
              <a:off x="3673569" y="5789276"/>
              <a:ext cx="1422938" cy="338682"/>
            </a:xfrm>
            <a:prstGeom prst="rect">
              <a:avLst/>
            </a:prstGeom>
            <a:noFill/>
          </p:spPr>
          <p:txBody>
            <a:bodyPr wrap="square" rtlCol="1">
              <a:spAutoFit/>
            </a:bodyPr>
            <a:lstStyle/>
            <a:p>
              <a:pPr algn="r" rtl="1"/>
              <a:r>
                <a:rPr lang="he-IL" sz="1601" dirty="0">
                  <a:solidFill>
                    <a:schemeClr val="tx1">
                      <a:lumMod val="50000"/>
                      <a:lumOff val="50000"/>
                    </a:schemeClr>
                  </a:solidFill>
                </a:rPr>
                <a:t>טיפ!</a:t>
              </a:r>
            </a:p>
          </p:txBody>
        </p:sp>
        <p:grpSp>
          <p:nvGrpSpPr>
            <p:cNvPr id="48" name="גרפיקה 11">
              <a:extLst>
                <a:ext uri="{FF2B5EF4-FFF2-40B4-BE49-F238E27FC236}">
                  <a16:creationId xmlns:a16="http://schemas.microsoft.com/office/drawing/2014/main" id="{8EBA8306-CE5A-400F-A8D6-2D2AE0BA277E}"/>
                </a:ext>
              </a:extLst>
            </p:cNvPr>
            <p:cNvGrpSpPr/>
            <p:nvPr/>
          </p:nvGrpSpPr>
          <p:grpSpPr>
            <a:xfrm>
              <a:off x="5097590" y="5499464"/>
              <a:ext cx="213623" cy="309448"/>
              <a:chOff x="1493257" y="6803793"/>
              <a:chExt cx="675821" cy="978975"/>
            </a:xfrm>
          </p:grpSpPr>
          <p:sp>
            <p:nvSpPr>
              <p:cNvPr id="50" name="צורה חופשית: צורה 49">
                <a:extLst>
                  <a:ext uri="{FF2B5EF4-FFF2-40B4-BE49-F238E27FC236}">
                    <a16:creationId xmlns:a16="http://schemas.microsoft.com/office/drawing/2014/main" id="{2D8BFB34-2075-49B1-A77A-9C73A655F12C}"/>
                  </a:ext>
                </a:extLst>
              </p:cNvPr>
              <p:cNvSpPr/>
              <p:nvPr/>
            </p:nvSpPr>
            <p:spPr>
              <a:xfrm>
                <a:off x="1493257" y="6803793"/>
                <a:ext cx="675821" cy="811751"/>
              </a:xfrm>
              <a:custGeom>
                <a:avLst/>
                <a:gdLst>
                  <a:gd name="connsiteX0" fmla="*/ 676304 w 675821"/>
                  <a:gd name="connsiteY0" fmla="*/ 338295 h 811751"/>
                  <a:gd name="connsiteX1" fmla="*/ 319955 w 675821"/>
                  <a:gd name="connsiteY1" fmla="*/ 771 h 811751"/>
                  <a:gd name="connsiteX2" fmla="*/ 331 w 675821"/>
                  <a:gd name="connsiteY2" fmla="*/ 343970 h 811751"/>
                  <a:gd name="connsiteX3" fmla="*/ 164682 w 675821"/>
                  <a:gd name="connsiteY3" fmla="*/ 628050 h 811751"/>
                  <a:gd name="connsiteX4" fmla="*/ 219991 w 675821"/>
                  <a:gd name="connsiteY4" fmla="*/ 728148 h 811751"/>
                  <a:gd name="connsiteX5" fmla="*/ 219991 w 675821"/>
                  <a:gd name="connsiteY5" fmla="*/ 811510 h 811751"/>
                  <a:gd name="connsiteX6" fmla="*/ 456597 w 675821"/>
                  <a:gd name="connsiteY6" fmla="*/ 811510 h 811751"/>
                  <a:gd name="connsiteX7" fmla="*/ 456597 w 675821"/>
                  <a:gd name="connsiteY7" fmla="*/ 728135 h 811751"/>
                  <a:gd name="connsiteX8" fmla="*/ 514700 w 675821"/>
                  <a:gd name="connsiteY8" fmla="*/ 626369 h 811751"/>
                  <a:gd name="connsiteX9" fmla="*/ 676304 w 675821"/>
                  <a:gd name="connsiteY9" fmla="*/ 338295 h 8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5821" h="811751">
                    <a:moveTo>
                      <a:pt x="676304" y="338295"/>
                    </a:moveTo>
                    <a:cubicBezTo>
                      <a:pt x="676304" y="145541"/>
                      <a:pt x="514959" y="-9531"/>
                      <a:pt x="319955" y="771"/>
                    </a:cubicBezTo>
                    <a:cubicBezTo>
                      <a:pt x="140410" y="10256"/>
                      <a:pt x="-2638" y="164199"/>
                      <a:pt x="331" y="343970"/>
                    </a:cubicBezTo>
                    <a:cubicBezTo>
                      <a:pt x="2326" y="464739"/>
                      <a:pt x="67749" y="569932"/>
                      <a:pt x="164682" y="628050"/>
                    </a:cubicBezTo>
                    <a:cubicBezTo>
                      <a:pt x="199548" y="648955"/>
                      <a:pt x="219991" y="687496"/>
                      <a:pt x="219991" y="728148"/>
                    </a:cubicBezTo>
                    <a:lnTo>
                      <a:pt x="219991" y="811510"/>
                    </a:lnTo>
                    <a:lnTo>
                      <a:pt x="456597" y="811510"/>
                    </a:lnTo>
                    <a:lnTo>
                      <a:pt x="456597" y="728135"/>
                    </a:lnTo>
                    <a:cubicBezTo>
                      <a:pt x="456597" y="686316"/>
                      <a:pt x="479045" y="648216"/>
                      <a:pt x="514700" y="626369"/>
                    </a:cubicBezTo>
                    <a:cubicBezTo>
                      <a:pt x="611601" y="566993"/>
                      <a:pt x="676304" y="460278"/>
                      <a:pt x="676304" y="338295"/>
                    </a:cubicBezTo>
                    <a:close/>
                  </a:path>
                </a:pathLst>
              </a:custGeom>
              <a:solidFill>
                <a:schemeClr val="accent6">
                  <a:lumMod val="60000"/>
                  <a:lumOff val="40000"/>
                </a:schemeClr>
              </a:solidFill>
              <a:ln w="1898" cap="flat">
                <a:noFill/>
                <a:prstDash val="solid"/>
                <a:miter/>
              </a:ln>
            </p:spPr>
            <p:txBody>
              <a:bodyPr rtlCol="1" anchor="ctr"/>
              <a:lstStyle/>
              <a:p>
                <a:endParaRPr lang="he-IL"/>
              </a:p>
            </p:txBody>
          </p:sp>
          <p:sp>
            <p:nvSpPr>
              <p:cNvPr id="51" name="צורה חופשית: צורה 50">
                <a:extLst>
                  <a:ext uri="{FF2B5EF4-FFF2-40B4-BE49-F238E27FC236}">
                    <a16:creationId xmlns:a16="http://schemas.microsoft.com/office/drawing/2014/main" id="{54FA5B59-D2E6-4135-BEAB-61D7009C69F7}"/>
                  </a:ext>
                </a:extLst>
              </p:cNvPr>
              <p:cNvSpPr/>
              <p:nvPr/>
            </p:nvSpPr>
            <p:spPr>
              <a:xfrm>
                <a:off x="1712960" y="7615017"/>
                <a:ext cx="235484" cy="49777"/>
              </a:xfrm>
              <a:custGeom>
                <a:avLst/>
                <a:gdLst>
                  <a:gd name="connsiteX0" fmla="*/ 203094 w 235484"/>
                  <a:gd name="connsiteY0" fmla="*/ 50986 h 49777"/>
                  <a:gd name="connsiteX1" fmla="*/ 34087 w 235484"/>
                  <a:gd name="connsiteY1" fmla="*/ 50986 h 49777"/>
                  <a:gd name="connsiteX2" fmla="*/ 286 w 235484"/>
                  <a:gd name="connsiteY2" fmla="*/ 286 h 49777"/>
                  <a:gd name="connsiteX3" fmla="*/ 236894 w 235484"/>
                  <a:gd name="connsiteY3" fmla="*/ 286 h 49777"/>
                </a:gdLst>
                <a:ahLst/>
                <a:cxnLst>
                  <a:cxn ang="0">
                    <a:pos x="connsiteX0" y="connsiteY0"/>
                  </a:cxn>
                  <a:cxn ang="0">
                    <a:pos x="connsiteX1" y="connsiteY1"/>
                  </a:cxn>
                  <a:cxn ang="0">
                    <a:pos x="connsiteX2" y="connsiteY2"/>
                  </a:cxn>
                  <a:cxn ang="0">
                    <a:pos x="connsiteX3" y="connsiteY3"/>
                  </a:cxn>
                </a:cxnLst>
                <a:rect l="l" t="t" r="r" b="b"/>
                <a:pathLst>
                  <a:path w="235484" h="49777">
                    <a:moveTo>
                      <a:pt x="203094" y="50986"/>
                    </a:moveTo>
                    <a:lnTo>
                      <a:pt x="34087" y="50986"/>
                    </a:lnTo>
                    <a:lnTo>
                      <a:pt x="286" y="286"/>
                    </a:lnTo>
                    <a:lnTo>
                      <a:pt x="236894" y="286"/>
                    </a:lnTo>
                    <a:close/>
                  </a:path>
                </a:pathLst>
              </a:custGeom>
              <a:solidFill>
                <a:srgbClr val="AFB9D2"/>
              </a:solidFill>
              <a:ln w="1898" cap="flat">
                <a:noFill/>
                <a:prstDash val="solid"/>
                <a:miter/>
              </a:ln>
            </p:spPr>
            <p:txBody>
              <a:bodyPr rtlCol="1" anchor="ctr"/>
              <a:lstStyle/>
              <a:p>
                <a:endParaRPr lang="he-IL"/>
              </a:p>
            </p:txBody>
          </p:sp>
          <p:sp>
            <p:nvSpPr>
              <p:cNvPr id="52" name="צורה חופשית: צורה 51">
                <a:extLst>
                  <a:ext uri="{FF2B5EF4-FFF2-40B4-BE49-F238E27FC236}">
                    <a16:creationId xmlns:a16="http://schemas.microsoft.com/office/drawing/2014/main" id="{6FBFB242-EB11-4AC1-A25C-7476D0E60671}"/>
                  </a:ext>
                </a:extLst>
              </p:cNvPr>
              <p:cNvSpPr/>
              <p:nvPr/>
            </p:nvSpPr>
            <p:spPr>
              <a:xfrm>
                <a:off x="1712960" y="7615017"/>
                <a:ext cx="118699" cy="49777"/>
              </a:xfrm>
              <a:custGeom>
                <a:avLst/>
                <a:gdLst>
                  <a:gd name="connsiteX0" fmla="*/ 286 w 118699"/>
                  <a:gd name="connsiteY0" fmla="*/ 286 h 49777"/>
                  <a:gd name="connsiteX1" fmla="*/ 34087 w 118699"/>
                  <a:gd name="connsiteY1" fmla="*/ 50986 h 49777"/>
                  <a:gd name="connsiteX2" fmla="*/ 118591 w 118699"/>
                  <a:gd name="connsiteY2" fmla="*/ 50986 h 49777"/>
                  <a:gd name="connsiteX3" fmla="*/ 101690 w 118699"/>
                  <a:gd name="connsiteY3" fmla="*/ 286 h 49777"/>
                </a:gdLst>
                <a:ahLst/>
                <a:cxnLst>
                  <a:cxn ang="0">
                    <a:pos x="connsiteX0" y="connsiteY0"/>
                  </a:cxn>
                  <a:cxn ang="0">
                    <a:pos x="connsiteX1" y="connsiteY1"/>
                  </a:cxn>
                  <a:cxn ang="0">
                    <a:pos x="connsiteX2" y="connsiteY2"/>
                  </a:cxn>
                  <a:cxn ang="0">
                    <a:pos x="connsiteX3" y="connsiteY3"/>
                  </a:cxn>
                </a:cxnLst>
                <a:rect l="l" t="t" r="r" b="b"/>
                <a:pathLst>
                  <a:path w="118699" h="49777">
                    <a:moveTo>
                      <a:pt x="286" y="286"/>
                    </a:moveTo>
                    <a:lnTo>
                      <a:pt x="34087" y="50986"/>
                    </a:lnTo>
                    <a:lnTo>
                      <a:pt x="118591" y="50986"/>
                    </a:lnTo>
                    <a:lnTo>
                      <a:pt x="101690" y="286"/>
                    </a:lnTo>
                    <a:close/>
                  </a:path>
                </a:pathLst>
              </a:custGeom>
              <a:solidFill>
                <a:srgbClr val="959CB3"/>
              </a:solidFill>
              <a:ln w="1898" cap="flat">
                <a:noFill/>
                <a:prstDash val="solid"/>
                <a:miter/>
              </a:ln>
            </p:spPr>
            <p:txBody>
              <a:bodyPr rtlCol="1" anchor="ctr"/>
              <a:lstStyle/>
              <a:p>
                <a:endParaRPr lang="he-IL"/>
              </a:p>
            </p:txBody>
          </p:sp>
          <p:sp>
            <p:nvSpPr>
              <p:cNvPr id="53" name="צורה חופשית: צורה 52">
                <a:extLst>
                  <a:ext uri="{FF2B5EF4-FFF2-40B4-BE49-F238E27FC236}">
                    <a16:creationId xmlns:a16="http://schemas.microsoft.com/office/drawing/2014/main" id="{86A0F97B-784A-4902-9068-4F3E66FA305A}"/>
                  </a:ext>
                </a:extLst>
              </p:cNvPr>
              <p:cNvSpPr/>
              <p:nvPr/>
            </p:nvSpPr>
            <p:spPr>
              <a:xfrm>
                <a:off x="1729861" y="7648815"/>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4"/>
                      <a:pt x="195526" y="34089"/>
                      <a:pt x="186192" y="34089"/>
                    </a:cubicBezTo>
                    <a:close/>
                  </a:path>
                </a:pathLst>
              </a:custGeom>
              <a:solidFill>
                <a:srgbClr val="C7CFE2"/>
              </a:solidFill>
              <a:ln w="1898" cap="flat">
                <a:noFill/>
                <a:prstDash val="solid"/>
                <a:miter/>
              </a:ln>
            </p:spPr>
            <p:txBody>
              <a:bodyPr rtlCol="1" anchor="ctr"/>
              <a:lstStyle/>
              <a:p>
                <a:endParaRPr lang="he-IL"/>
              </a:p>
            </p:txBody>
          </p:sp>
          <p:sp>
            <p:nvSpPr>
              <p:cNvPr id="54" name="צורה חופשית: צורה 53">
                <a:extLst>
                  <a:ext uri="{FF2B5EF4-FFF2-40B4-BE49-F238E27FC236}">
                    <a16:creationId xmlns:a16="http://schemas.microsoft.com/office/drawing/2014/main" id="{6DD2AB39-06C1-4CC8-9A0C-4949E0805C4F}"/>
                  </a:ext>
                </a:extLst>
              </p:cNvPr>
              <p:cNvSpPr/>
              <p:nvPr/>
            </p:nvSpPr>
            <p:spPr>
              <a:xfrm>
                <a:off x="1729861" y="7682616"/>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4"/>
                      <a:pt x="195526" y="34089"/>
                      <a:pt x="186192" y="34089"/>
                    </a:cubicBezTo>
                    <a:close/>
                  </a:path>
                </a:pathLst>
              </a:custGeom>
              <a:solidFill>
                <a:srgbClr val="AFB9D2"/>
              </a:solidFill>
              <a:ln w="1898" cap="flat">
                <a:noFill/>
                <a:prstDash val="solid"/>
                <a:miter/>
              </a:ln>
            </p:spPr>
            <p:txBody>
              <a:bodyPr rtlCol="1" anchor="ctr"/>
              <a:lstStyle/>
              <a:p>
                <a:endParaRPr lang="he-IL"/>
              </a:p>
            </p:txBody>
          </p:sp>
          <p:sp>
            <p:nvSpPr>
              <p:cNvPr id="55" name="צורה חופשית: צורה 54">
                <a:extLst>
                  <a:ext uri="{FF2B5EF4-FFF2-40B4-BE49-F238E27FC236}">
                    <a16:creationId xmlns:a16="http://schemas.microsoft.com/office/drawing/2014/main" id="{A06EE0E6-BDB0-427E-91FD-6B4466911897}"/>
                  </a:ext>
                </a:extLst>
              </p:cNvPr>
              <p:cNvSpPr/>
              <p:nvPr/>
            </p:nvSpPr>
            <p:spPr>
              <a:xfrm>
                <a:off x="1729861" y="7716419"/>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2"/>
                      <a:pt x="195526" y="34089"/>
                      <a:pt x="186192" y="34089"/>
                    </a:cubicBezTo>
                    <a:close/>
                  </a:path>
                </a:pathLst>
              </a:custGeom>
              <a:solidFill>
                <a:srgbClr val="C7CFE2"/>
              </a:solidFill>
              <a:ln w="1898" cap="flat">
                <a:noFill/>
                <a:prstDash val="solid"/>
                <a:miter/>
              </a:ln>
            </p:spPr>
            <p:txBody>
              <a:bodyPr rtlCol="1" anchor="ctr"/>
              <a:lstStyle/>
              <a:p>
                <a:endParaRPr lang="he-IL"/>
              </a:p>
            </p:txBody>
          </p:sp>
          <p:sp>
            <p:nvSpPr>
              <p:cNvPr id="56" name="צורה חופשית: צורה 55">
                <a:extLst>
                  <a:ext uri="{FF2B5EF4-FFF2-40B4-BE49-F238E27FC236}">
                    <a16:creationId xmlns:a16="http://schemas.microsoft.com/office/drawing/2014/main" id="{75CE5DC3-4C05-4C9A-9FD6-BBB9CC123398}"/>
                  </a:ext>
                </a:extLst>
              </p:cNvPr>
              <p:cNvSpPr/>
              <p:nvPr/>
            </p:nvSpPr>
            <p:spPr>
              <a:xfrm>
                <a:off x="1746760" y="7750221"/>
                <a:ext cx="168477" cy="32547"/>
              </a:xfrm>
              <a:custGeom>
                <a:avLst/>
                <a:gdLst>
                  <a:gd name="connsiteX0" fmla="*/ 286 w 168476"/>
                  <a:gd name="connsiteY0" fmla="*/ 286 h 32546"/>
                  <a:gd name="connsiteX1" fmla="*/ 24187 w 168476"/>
                  <a:gd name="connsiteY1" fmla="*/ 24187 h 32546"/>
                  <a:gd name="connsiteX2" fmla="*/ 48087 w 168476"/>
                  <a:gd name="connsiteY2" fmla="*/ 34087 h 32546"/>
                  <a:gd name="connsiteX3" fmla="*/ 121488 w 168476"/>
                  <a:gd name="connsiteY3" fmla="*/ 34087 h 32546"/>
                  <a:gd name="connsiteX4" fmla="*/ 145389 w 168476"/>
                  <a:gd name="connsiteY4" fmla="*/ 24187 h 32546"/>
                  <a:gd name="connsiteX5" fmla="*/ 169289 w 168476"/>
                  <a:gd name="connsiteY5" fmla="*/ 286 h 32546"/>
                  <a:gd name="connsiteX6" fmla="*/ 286 w 168476"/>
                  <a:gd name="connsiteY6" fmla="*/ 286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476" h="32546">
                    <a:moveTo>
                      <a:pt x="286" y="286"/>
                    </a:moveTo>
                    <a:lnTo>
                      <a:pt x="24187" y="24187"/>
                    </a:lnTo>
                    <a:cubicBezTo>
                      <a:pt x="30526" y="30526"/>
                      <a:pt x="39122" y="34087"/>
                      <a:pt x="48087" y="34087"/>
                    </a:cubicBezTo>
                    <a:lnTo>
                      <a:pt x="121488" y="34087"/>
                    </a:lnTo>
                    <a:cubicBezTo>
                      <a:pt x="130452" y="34087"/>
                      <a:pt x="139050" y="30526"/>
                      <a:pt x="145389" y="24187"/>
                    </a:cubicBezTo>
                    <a:lnTo>
                      <a:pt x="169289" y="286"/>
                    </a:lnTo>
                    <a:lnTo>
                      <a:pt x="286" y="286"/>
                    </a:lnTo>
                    <a:close/>
                  </a:path>
                </a:pathLst>
              </a:custGeom>
              <a:solidFill>
                <a:srgbClr val="707487"/>
              </a:solidFill>
              <a:ln w="1898" cap="flat">
                <a:noFill/>
                <a:prstDash val="solid"/>
                <a:miter/>
              </a:ln>
            </p:spPr>
            <p:txBody>
              <a:bodyPr rtlCol="1" anchor="ctr"/>
              <a:lstStyle/>
              <a:p>
                <a:endParaRPr lang="he-IL"/>
              </a:p>
            </p:txBody>
          </p:sp>
          <p:sp>
            <p:nvSpPr>
              <p:cNvPr id="57" name="צורה חופשית: צורה 56">
                <a:extLst>
                  <a:ext uri="{FF2B5EF4-FFF2-40B4-BE49-F238E27FC236}">
                    <a16:creationId xmlns:a16="http://schemas.microsoft.com/office/drawing/2014/main" id="{BF1E788B-634C-4DB7-AB99-17A82E13BE49}"/>
                  </a:ext>
                </a:extLst>
              </p:cNvPr>
              <p:cNvSpPr/>
              <p:nvPr/>
            </p:nvSpPr>
            <p:spPr>
              <a:xfrm>
                <a:off x="1728711" y="7647666"/>
                <a:ext cx="103383" cy="36376"/>
              </a:xfrm>
              <a:custGeom>
                <a:avLst/>
                <a:gdLst>
                  <a:gd name="connsiteX0" fmla="*/ 85938 w 103383"/>
                  <a:gd name="connsiteY0" fmla="*/ 18337 h 36375"/>
                  <a:gd name="connsiteX1" fmla="*/ 102840 w 103383"/>
                  <a:gd name="connsiteY1" fmla="*/ 1436 h 36375"/>
                  <a:gd name="connsiteX2" fmla="*/ 18337 w 103383"/>
                  <a:gd name="connsiteY2" fmla="*/ 1436 h 36375"/>
                  <a:gd name="connsiteX3" fmla="*/ 1436 w 103383"/>
                  <a:gd name="connsiteY3" fmla="*/ 18337 h 36375"/>
                  <a:gd name="connsiteX4" fmla="*/ 18337 w 103383"/>
                  <a:gd name="connsiteY4" fmla="*/ 35238 h 36375"/>
                  <a:gd name="connsiteX5" fmla="*/ 102840 w 103383"/>
                  <a:gd name="connsiteY5" fmla="*/ 35238 h 36375"/>
                  <a:gd name="connsiteX6" fmla="*/ 85938 w 103383"/>
                  <a:gd name="connsiteY6" fmla="*/ 18337 h 3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3" h="36375">
                    <a:moveTo>
                      <a:pt x="85938" y="18337"/>
                    </a:moveTo>
                    <a:cubicBezTo>
                      <a:pt x="85938" y="9004"/>
                      <a:pt x="93506" y="1436"/>
                      <a:pt x="102840" y="1436"/>
                    </a:cubicBezTo>
                    <a:lnTo>
                      <a:pt x="18337" y="1436"/>
                    </a:lnTo>
                    <a:cubicBezTo>
                      <a:pt x="9004" y="1436"/>
                      <a:pt x="1436" y="9004"/>
                      <a:pt x="1436" y="18337"/>
                    </a:cubicBezTo>
                    <a:cubicBezTo>
                      <a:pt x="1436" y="27670"/>
                      <a:pt x="9004" y="35238"/>
                      <a:pt x="18337" y="35238"/>
                    </a:cubicBezTo>
                    <a:lnTo>
                      <a:pt x="102840" y="35238"/>
                    </a:lnTo>
                    <a:cubicBezTo>
                      <a:pt x="93505" y="35238"/>
                      <a:pt x="85938" y="27672"/>
                      <a:pt x="85938" y="18337"/>
                    </a:cubicBezTo>
                    <a:close/>
                  </a:path>
                </a:pathLst>
              </a:custGeom>
              <a:solidFill>
                <a:srgbClr val="AFB9D2"/>
              </a:solidFill>
              <a:ln w="9525" cap="flat">
                <a:noFill/>
                <a:prstDash val="solid"/>
                <a:miter/>
              </a:ln>
            </p:spPr>
            <p:txBody>
              <a:bodyPr rtlCol="1" anchor="ctr"/>
              <a:lstStyle/>
              <a:p>
                <a:endParaRPr lang="he-IL"/>
              </a:p>
            </p:txBody>
          </p:sp>
          <p:sp>
            <p:nvSpPr>
              <p:cNvPr id="58" name="צורה חופשית: צורה 57">
                <a:extLst>
                  <a:ext uri="{FF2B5EF4-FFF2-40B4-BE49-F238E27FC236}">
                    <a16:creationId xmlns:a16="http://schemas.microsoft.com/office/drawing/2014/main" id="{EEB13950-5E6D-4571-A90F-E4A495214A90}"/>
                  </a:ext>
                </a:extLst>
              </p:cNvPr>
              <p:cNvSpPr/>
              <p:nvPr/>
            </p:nvSpPr>
            <p:spPr>
              <a:xfrm>
                <a:off x="1728711" y="7715269"/>
                <a:ext cx="103383" cy="36376"/>
              </a:xfrm>
              <a:custGeom>
                <a:avLst/>
                <a:gdLst>
                  <a:gd name="connsiteX0" fmla="*/ 85938 w 103383"/>
                  <a:gd name="connsiteY0" fmla="*/ 18337 h 36375"/>
                  <a:gd name="connsiteX1" fmla="*/ 102840 w 103383"/>
                  <a:gd name="connsiteY1" fmla="*/ 1436 h 36375"/>
                  <a:gd name="connsiteX2" fmla="*/ 18337 w 103383"/>
                  <a:gd name="connsiteY2" fmla="*/ 1436 h 36375"/>
                  <a:gd name="connsiteX3" fmla="*/ 1436 w 103383"/>
                  <a:gd name="connsiteY3" fmla="*/ 18337 h 36375"/>
                  <a:gd name="connsiteX4" fmla="*/ 18337 w 103383"/>
                  <a:gd name="connsiteY4" fmla="*/ 35238 h 36375"/>
                  <a:gd name="connsiteX5" fmla="*/ 102840 w 103383"/>
                  <a:gd name="connsiteY5" fmla="*/ 35238 h 36375"/>
                  <a:gd name="connsiteX6" fmla="*/ 85938 w 103383"/>
                  <a:gd name="connsiteY6" fmla="*/ 18337 h 3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3" h="36375">
                    <a:moveTo>
                      <a:pt x="85938" y="18337"/>
                    </a:moveTo>
                    <a:cubicBezTo>
                      <a:pt x="85938" y="9004"/>
                      <a:pt x="93506" y="1436"/>
                      <a:pt x="102840" y="1436"/>
                    </a:cubicBezTo>
                    <a:lnTo>
                      <a:pt x="18337" y="1436"/>
                    </a:lnTo>
                    <a:cubicBezTo>
                      <a:pt x="9004" y="1436"/>
                      <a:pt x="1436" y="9004"/>
                      <a:pt x="1436" y="18337"/>
                    </a:cubicBezTo>
                    <a:cubicBezTo>
                      <a:pt x="1436" y="27670"/>
                      <a:pt x="9004" y="35238"/>
                      <a:pt x="18337" y="35238"/>
                    </a:cubicBezTo>
                    <a:lnTo>
                      <a:pt x="102840" y="35238"/>
                    </a:lnTo>
                    <a:cubicBezTo>
                      <a:pt x="93505" y="35238"/>
                      <a:pt x="85938" y="27670"/>
                      <a:pt x="85938" y="18337"/>
                    </a:cubicBezTo>
                    <a:close/>
                  </a:path>
                </a:pathLst>
              </a:custGeom>
              <a:solidFill>
                <a:srgbClr val="AFB9D2"/>
              </a:solidFill>
              <a:ln w="9525" cap="flat">
                <a:noFill/>
                <a:prstDash val="solid"/>
                <a:miter/>
              </a:ln>
            </p:spPr>
            <p:txBody>
              <a:bodyPr rtlCol="1" anchor="ctr"/>
              <a:lstStyle/>
              <a:p>
                <a:endParaRPr lang="he-IL"/>
              </a:p>
            </p:txBody>
          </p:sp>
          <p:sp>
            <p:nvSpPr>
              <p:cNvPr id="59" name="צורה חופשית: צורה 58">
                <a:extLst>
                  <a:ext uri="{FF2B5EF4-FFF2-40B4-BE49-F238E27FC236}">
                    <a16:creationId xmlns:a16="http://schemas.microsoft.com/office/drawing/2014/main" id="{99D7980A-6626-4228-A563-F52FCF0A6EE3}"/>
                  </a:ext>
                </a:extLst>
              </p:cNvPr>
              <p:cNvSpPr/>
              <p:nvPr/>
            </p:nvSpPr>
            <p:spPr>
              <a:xfrm>
                <a:off x="1729861" y="7682618"/>
                <a:ext cx="101469" cy="32547"/>
              </a:xfrm>
              <a:custGeom>
                <a:avLst/>
                <a:gdLst>
                  <a:gd name="connsiteX0" fmla="*/ 84789 w 101468"/>
                  <a:gd name="connsiteY0" fmla="*/ 17187 h 32546"/>
                  <a:gd name="connsiteX1" fmla="*/ 101690 w 101468"/>
                  <a:gd name="connsiteY1" fmla="*/ 286 h 32546"/>
                  <a:gd name="connsiteX2" fmla="*/ 17187 w 101468"/>
                  <a:gd name="connsiteY2" fmla="*/ 286 h 32546"/>
                  <a:gd name="connsiteX3" fmla="*/ 286 w 101468"/>
                  <a:gd name="connsiteY3" fmla="*/ 17187 h 32546"/>
                  <a:gd name="connsiteX4" fmla="*/ 17187 w 101468"/>
                  <a:gd name="connsiteY4" fmla="*/ 34089 h 32546"/>
                  <a:gd name="connsiteX5" fmla="*/ 101690 w 101468"/>
                  <a:gd name="connsiteY5" fmla="*/ 34089 h 32546"/>
                  <a:gd name="connsiteX6" fmla="*/ 84789 w 101468"/>
                  <a:gd name="connsiteY6" fmla="*/ 17187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68" h="32546">
                    <a:moveTo>
                      <a:pt x="84789" y="17187"/>
                    </a:moveTo>
                    <a:cubicBezTo>
                      <a:pt x="84789" y="7854"/>
                      <a:pt x="92357" y="286"/>
                      <a:pt x="101690" y="286"/>
                    </a:cubicBezTo>
                    <a:lnTo>
                      <a:pt x="17187" y="286"/>
                    </a:lnTo>
                    <a:cubicBezTo>
                      <a:pt x="7854" y="286"/>
                      <a:pt x="286" y="7854"/>
                      <a:pt x="286" y="17187"/>
                    </a:cubicBezTo>
                    <a:cubicBezTo>
                      <a:pt x="286" y="26521"/>
                      <a:pt x="7854" y="34089"/>
                      <a:pt x="17187" y="34089"/>
                    </a:cubicBezTo>
                    <a:lnTo>
                      <a:pt x="101690" y="34089"/>
                    </a:lnTo>
                    <a:cubicBezTo>
                      <a:pt x="92355" y="34087"/>
                      <a:pt x="84789" y="26521"/>
                      <a:pt x="84789" y="17187"/>
                    </a:cubicBezTo>
                    <a:close/>
                  </a:path>
                </a:pathLst>
              </a:custGeom>
              <a:solidFill>
                <a:srgbClr val="959CB3"/>
              </a:solidFill>
              <a:ln w="1898" cap="flat">
                <a:noFill/>
                <a:prstDash val="solid"/>
                <a:miter/>
              </a:ln>
            </p:spPr>
            <p:txBody>
              <a:bodyPr rtlCol="1" anchor="ctr"/>
              <a:lstStyle/>
              <a:p>
                <a:endParaRPr lang="he-IL"/>
              </a:p>
            </p:txBody>
          </p:sp>
          <p:sp>
            <p:nvSpPr>
              <p:cNvPr id="60" name="צורה חופשית: צורה 59">
                <a:extLst>
                  <a:ext uri="{FF2B5EF4-FFF2-40B4-BE49-F238E27FC236}">
                    <a16:creationId xmlns:a16="http://schemas.microsoft.com/office/drawing/2014/main" id="{B7CE720D-9C4C-4FBE-88A6-539E3596283B}"/>
                  </a:ext>
                </a:extLst>
              </p:cNvPr>
              <p:cNvSpPr/>
              <p:nvPr/>
            </p:nvSpPr>
            <p:spPr>
              <a:xfrm>
                <a:off x="1785173" y="7479812"/>
                <a:ext cx="91896" cy="134016"/>
              </a:xfrm>
              <a:custGeom>
                <a:avLst/>
                <a:gdLst>
                  <a:gd name="connsiteX0" fmla="*/ 92470 w 91896"/>
                  <a:gd name="connsiteY0" fmla="*/ 135491 h 134015"/>
                  <a:gd name="connsiteX1" fmla="*/ 81576 w 91896"/>
                  <a:gd name="connsiteY1" fmla="*/ 15656 h 134015"/>
                  <a:gd name="connsiteX2" fmla="*/ 64746 w 91896"/>
                  <a:gd name="connsiteY2" fmla="*/ 286 h 134015"/>
                  <a:gd name="connsiteX3" fmla="*/ 28010 w 91896"/>
                  <a:gd name="connsiteY3" fmla="*/ 286 h 134015"/>
                  <a:gd name="connsiteX4" fmla="*/ 11180 w 91896"/>
                  <a:gd name="connsiteY4" fmla="*/ 15656 h 134015"/>
                  <a:gd name="connsiteX5" fmla="*/ 286 w 91896"/>
                  <a:gd name="connsiteY5" fmla="*/ 135491 h 134015"/>
                  <a:gd name="connsiteX6" fmla="*/ 92470 w 91896"/>
                  <a:gd name="connsiteY6" fmla="*/ 135491 h 13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96" h="134015">
                    <a:moveTo>
                      <a:pt x="92470" y="135491"/>
                    </a:moveTo>
                    <a:lnTo>
                      <a:pt x="81576" y="15656"/>
                    </a:lnTo>
                    <a:cubicBezTo>
                      <a:pt x="80783" y="6950"/>
                      <a:pt x="73485" y="286"/>
                      <a:pt x="64746" y="286"/>
                    </a:cubicBezTo>
                    <a:lnTo>
                      <a:pt x="28010" y="286"/>
                    </a:lnTo>
                    <a:cubicBezTo>
                      <a:pt x="19268" y="286"/>
                      <a:pt x="11972" y="6950"/>
                      <a:pt x="11180" y="15656"/>
                    </a:cubicBezTo>
                    <a:lnTo>
                      <a:pt x="286" y="135491"/>
                    </a:lnTo>
                    <a:lnTo>
                      <a:pt x="92470" y="135491"/>
                    </a:lnTo>
                    <a:close/>
                  </a:path>
                </a:pathLst>
              </a:custGeom>
              <a:solidFill>
                <a:srgbClr val="FAEBAA"/>
              </a:solidFill>
              <a:ln w="1898" cap="flat">
                <a:noFill/>
                <a:prstDash val="solid"/>
                <a:miter/>
              </a:ln>
            </p:spPr>
            <p:txBody>
              <a:bodyPr rtlCol="1" anchor="ctr"/>
              <a:lstStyle/>
              <a:p>
                <a:endParaRPr lang="he-IL"/>
              </a:p>
            </p:txBody>
          </p:sp>
        </p:grpSp>
        <p:sp>
          <p:nvSpPr>
            <p:cNvPr id="49" name="TextBox 48">
              <a:extLst>
                <a:ext uri="{FF2B5EF4-FFF2-40B4-BE49-F238E27FC236}">
                  <a16:creationId xmlns:a16="http://schemas.microsoft.com/office/drawing/2014/main" id="{42B6B667-1849-4F09-8DB7-554C948522AE}"/>
                </a:ext>
              </a:extLst>
            </p:cNvPr>
            <p:cNvSpPr txBox="1"/>
            <p:nvPr/>
          </p:nvSpPr>
          <p:spPr>
            <a:xfrm>
              <a:off x="495364" y="5728146"/>
              <a:ext cx="4050302" cy="785793"/>
            </a:xfrm>
            <a:prstGeom prst="rect">
              <a:avLst/>
            </a:prstGeom>
            <a:noFill/>
          </p:spPr>
          <p:txBody>
            <a:bodyPr wrap="square" rtlCol="1">
              <a:spAutoFit/>
            </a:bodyPr>
            <a:lstStyle/>
            <a:p>
              <a:pPr algn="r" rtl="1">
                <a:lnSpc>
                  <a:spcPct val="150000"/>
                </a:lnSpc>
              </a:pPr>
              <a:r>
                <a:rPr lang="he-IL" sz="1601" dirty="0">
                  <a:solidFill>
                    <a:schemeClr val="tx1">
                      <a:lumMod val="50000"/>
                      <a:lumOff val="50000"/>
                    </a:schemeClr>
                  </a:solidFill>
                </a:rPr>
                <a:t>האהבה והאמפתיה חיוניות לבניית מערכת יחסים יציבה וארוכה במשפחתון, המבוססת על אמון.</a:t>
              </a:r>
            </a:p>
          </p:txBody>
        </p:sp>
      </p:grpSp>
      <p:sp>
        <p:nvSpPr>
          <p:cNvPr id="32" name="מלבן 31">
            <a:hlinkClick r:id="" action="ppaction://hlinkshowjump?jump=nextslide"/>
            <a:extLst>
              <a:ext uri="{FF2B5EF4-FFF2-40B4-BE49-F238E27FC236}">
                <a16:creationId xmlns:a16="http://schemas.microsoft.com/office/drawing/2014/main" id="{53AF9A3F-1165-4CAF-BCEC-CDCB15B5E35E}"/>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מלבן 37">
            <a:hlinkClick r:id="" action="ppaction://hlinkshowjump?jump=previousslide"/>
            <a:extLst>
              <a:ext uri="{FF2B5EF4-FFF2-40B4-BE49-F238E27FC236}">
                <a16:creationId xmlns:a16="http://schemas.microsoft.com/office/drawing/2014/main" id="{9D31088E-CDAB-4704-8927-267AB0C83857}"/>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מלבן 38">
            <a:hlinkClick r:id="rId4" action="ppaction://hlinksldjump"/>
            <a:extLst>
              <a:ext uri="{FF2B5EF4-FFF2-40B4-BE49-F238E27FC236}">
                <a16:creationId xmlns:a16="http://schemas.microsoft.com/office/drawing/2014/main" id="{0855DD8C-5D14-4CC8-B3C2-AC103480954F}"/>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מלבן 39">
            <a:hlinkClick r:id="rId5" action="ppaction://hlinksldjump"/>
            <a:extLst>
              <a:ext uri="{FF2B5EF4-FFF2-40B4-BE49-F238E27FC236}">
                <a16:creationId xmlns:a16="http://schemas.microsoft.com/office/drawing/2014/main" id="{CD563927-ED09-4ED5-BFD5-14CE670A854B}"/>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מציין מיקום של מספר שקופית 3">
            <a:extLst>
              <a:ext uri="{FF2B5EF4-FFF2-40B4-BE49-F238E27FC236}">
                <a16:creationId xmlns:a16="http://schemas.microsoft.com/office/drawing/2014/main" id="{CFEFEFB6-DB7D-4F1A-9E34-8A7FBD5F1ACC}"/>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41</a:t>
            </a:fld>
            <a:endParaRPr lang="he-IL" dirty="0"/>
          </a:p>
        </p:txBody>
      </p:sp>
    </p:spTree>
    <p:extLst>
      <p:ext uri="{BB962C8B-B14F-4D97-AF65-F5344CB8AC3E}">
        <p14:creationId xmlns:p14="http://schemas.microsoft.com/office/powerpoint/2010/main" val="137205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6341" y="223642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במרכז</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0" name="מלבן 9">
            <a:extLst>
              <a:ext uri="{FF2B5EF4-FFF2-40B4-BE49-F238E27FC236}">
                <a16:creationId xmlns:a16="http://schemas.microsoft.com/office/drawing/2014/main" id="{E39C4546-6A98-41D5-80D1-52B0DA7A2D57}"/>
              </a:ext>
            </a:extLst>
          </p:cNvPr>
          <p:cNvSpPr/>
          <p:nvPr/>
        </p:nvSpPr>
        <p:spPr>
          <a:xfrm>
            <a:off x="977903" y="3073972"/>
            <a:ext cx="5365221" cy="3002938"/>
          </a:xfrm>
          <a:prstGeom prst="rect">
            <a:avLst/>
          </a:prstGeom>
        </p:spPr>
        <p:txBody>
          <a:bodyPr wrap="square">
            <a:spAutoFit/>
          </a:bodyPr>
          <a:lstStyle/>
          <a:p>
            <a:pPr marL="285751" indent="-285751" algn="r" rtl="1">
              <a:lnSpc>
                <a:spcPct val="150000"/>
              </a:lnSpc>
              <a:buClr>
                <a:schemeClr val="accent1"/>
              </a:buClr>
              <a:buSzPct val="80000"/>
              <a:buFont typeface="Segoe UI Semilight" panose="020B0402040204020203" pitchFamily="34" charset="0"/>
              <a:buChar char="❶"/>
            </a:pPr>
            <a:r>
              <a:rPr lang="he-IL" sz="1601" b="1" dirty="0">
                <a:solidFill>
                  <a:schemeClr val="tx1">
                    <a:lumMod val="50000"/>
                    <a:lumOff val="50000"/>
                  </a:schemeClr>
                </a:solidFill>
                <a:highlight>
                  <a:srgbClr val="C6EEFF"/>
                </a:highlight>
              </a:rPr>
              <a:t>יצרו הזדמנויות בקרב הילדים לשיתוף החוויות שלהם</a:t>
            </a:r>
            <a:r>
              <a:rPr lang="he-IL" sz="1601" dirty="0">
                <a:solidFill>
                  <a:schemeClr val="tx1">
                    <a:lumMod val="50000"/>
                    <a:lumOff val="50000"/>
                  </a:schemeClr>
                </a:solidFill>
                <a:highlight>
                  <a:srgbClr val="C6EEFF"/>
                </a:highlight>
              </a:rPr>
              <a:t>,</a:t>
            </a:r>
            <a:r>
              <a:rPr lang="he-IL" sz="1601" dirty="0">
                <a:solidFill>
                  <a:schemeClr val="tx1">
                    <a:lumMod val="50000"/>
                    <a:lumOff val="50000"/>
                  </a:schemeClr>
                </a:solidFill>
              </a:rPr>
              <a:t> לדוגמא, שיחות אישיות. ניתן לשאול לדוגמא: "עם מי אתה נהנה לשחק?" "יש מישהו שלא נעים לך להיות איתו?" "תרצה לספר לי מה הסיבה שהיה לך קשה להירדם בלילה?"</a:t>
            </a:r>
          </a:p>
          <a:p>
            <a:pPr marL="285751" indent="-285751" algn="r" rtl="1">
              <a:lnSpc>
                <a:spcPct val="150000"/>
              </a:lnSpc>
              <a:buClr>
                <a:schemeClr val="accent1"/>
              </a:buClr>
              <a:buSzPct val="80000"/>
              <a:buFont typeface="Calibri" panose="020F0502020204030204" pitchFamily="34" charset="0"/>
              <a:buChar char="❷"/>
            </a:pPr>
            <a:r>
              <a:rPr lang="he-IL" sz="1601" b="1" dirty="0">
                <a:solidFill>
                  <a:schemeClr val="tx1">
                    <a:lumMod val="50000"/>
                    <a:lumOff val="50000"/>
                  </a:schemeClr>
                </a:solidFill>
                <a:highlight>
                  <a:srgbClr val="C6EEFF"/>
                </a:highlight>
              </a:rPr>
              <a:t>הקשיבו לילדים</a:t>
            </a:r>
            <a:r>
              <a:rPr lang="he-IL" sz="1601" dirty="0">
                <a:solidFill>
                  <a:schemeClr val="tx1">
                    <a:lumMod val="50000"/>
                    <a:lumOff val="50000"/>
                  </a:schemeClr>
                </a:solidFill>
                <a:highlight>
                  <a:srgbClr val="C6EEFF"/>
                </a:highlight>
              </a:rPr>
              <a:t> </a:t>
            </a:r>
            <a:r>
              <a:rPr lang="he-IL" sz="1601" dirty="0">
                <a:solidFill>
                  <a:schemeClr val="tx1">
                    <a:lumMod val="50000"/>
                    <a:lumOff val="50000"/>
                  </a:schemeClr>
                </a:solidFill>
              </a:rPr>
              <a:t>- שימו לב לשיח ביניהם • הבחינו בהתנהגויות חריגות המצביעות על התעללות: עצבות, הסתגרות, התרחקות, התפרצויות זעם, בכי רב. שתפו את אנשי הצוות הנוספים במידה וזיהיתם התנהגויות אלה.</a:t>
            </a:r>
          </a:p>
        </p:txBody>
      </p:sp>
      <p:grpSp>
        <p:nvGrpSpPr>
          <p:cNvPr id="38" name="קבוצה 37">
            <a:extLst>
              <a:ext uri="{FF2B5EF4-FFF2-40B4-BE49-F238E27FC236}">
                <a16:creationId xmlns:a16="http://schemas.microsoft.com/office/drawing/2014/main" id="{61EB120E-76E8-42D1-BF68-DAFFEEAB3354}"/>
              </a:ext>
            </a:extLst>
          </p:cNvPr>
          <p:cNvGrpSpPr/>
          <p:nvPr/>
        </p:nvGrpSpPr>
        <p:grpSpPr>
          <a:xfrm>
            <a:off x="824813" y="2556964"/>
            <a:ext cx="5615679" cy="463549"/>
            <a:chOff x="824810" y="6138993"/>
            <a:chExt cx="5615679" cy="463550"/>
          </a:xfrm>
        </p:grpSpPr>
        <p:sp>
          <p:nvSpPr>
            <p:cNvPr id="39" name="TextBox 38">
              <a:extLst>
                <a:ext uri="{FF2B5EF4-FFF2-40B4-BE49-F238E27FC236}">
                  <a16:creationId xmlns:a16="http://schemas.microsoft.com/office/drawing/2014/main" id="{8C71CD9C-E9EF-46AC-BF2A-814DE2B71D3E}"/>
                </a:ext>
              </a:extLst>
            </p:cNvPr>
            <p:cNvSpPr txBox="1"/>
            <p:nvPr/>
          </p:nvSpPr>
          <p:spPr>
            <a:xfrm>
              <a:off x="824810" y="6140497"/>
              <a:ext cx="5162021" cy="461859"/>
            </a:xfrm>
            <a:prstGeom prst="rect">
              <a:avLst/>
            </a:prstGeom>
            <a:noFill/>
            <a:ln>
              <a:noFill/>
            </a:ln>
          </p:spPr>
          <p:txBody>
            <a:bodyPr wrap="square" rtlCol="1">
              <a:spAutoFit/>
            </a:bodyPr>
            <a:lstStyle/>
            <a:p>
              <a:pPr algn="r" rtl="1" fontAlgn="ctr">
                <a:lnSpc>
                  <a:spcPct val="150000"/>
                </a:lnSpc>
              </a:pPr>
              <a:r>
                <a:rPr lang="he-IL" sz="1601" b="1" dirty="0">
                  <a:solidFill>
                    <a:srgbClr val="00B0E6"/>
                  </a:solidFill>
                </a:rPr>
                <a:t>מניעה | </a:t>
              </a:r>
              <a:r>
                <a:rPr lang="he-IL" sz="1601" b="1" dirty="0">
                  <a:solidFill>
                    <a:schemeClr val="tx1">
                      <a:lumMod val="50000"/>
                      <a:lumOff val="50000"/>
                    </a:schemeClr>
                  </a:solidFill>
                </a:rPr>
                <a:t>יצירת סביבה בטוחה לאורך זמן</a:t>
              </a:r>
              <a:endParaRPr lang="he-IL" sz="1601" b="1" dirty="0">
                <a:solidFill>
                  <a:srgbClr val="00B0E6"/>
                </a:solidFill>
              </a:endParaRPr>
            </a:p>
          </p:txBody>
        </p:sp>
        <p:grpSp>
          <p:nvGrpSpPr>
            <p:cNvPr id="40" name="קבוצה 39">
              <a:extLst>
                <a:ext uri="{FF2B5EF4-FFF2-40B4-BE49-F238E27FC236}">
                  <a16:creationId xmlns:a16="http://schemas.microsoft.com/office/drawing/2014/main" id="{844C9B53-8306-4681-9B31-2A8208B1D432}"/>
                </a:ext>
              </a:extLst>
            </p:cNvPr>
            <p:cNvGrpSpPr/>
            <p:nvPr/>
          </p:nvGrpSpPr>
          <p:grpSpPr>
            <a:xfrm>
              <a:off x="5976939" y="6138993"/>
              <a:ext cx="463550" cy="463550"/>
              <a:chOff x="5976939" y="7469030"/>
              <a:chExt cx="463550" cy="463550"/>
            </a:xfrm>
          </p:grpSpPr>
          <p:sp>
            <p:nvSpPr>
              <p:cNvPr id="41" name="אליפסה 40">
                <a:extLst>
                  <a:ext uri="{FF2B5EF4-FFF2-40B4-BE49-F238E27FC236}">
                    <a16:creationId xmlns:a16="http://schemas.microsoft.com/office/drawing/2014/main" id="{FDC4256A-13FF-4F54-AEB4-C14119AF5411}"/>
                  </a:ext>
                </a:extLst>
              </p:cNvPr>
              <p:cNvSpPr/>
              <p:nvPr/>
            </p:nvSpPr>
            <p:spPr>
              <a:xfrm>
                <a:off x="5976939" y="7469030"/>
                <a:ext cx="463550" cy="463550"/>
              </a:xfrm>
              <a:prstGeom prst="ellipse">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he-IL"/>
              </a:p>
            </p:txBody>
          </p:sp>
          <p:pic>
            <p:nvPicPr>
              <p:cNvPr id="42" name="גרפיקה 41">
                <a:extLst>
                  <a:ext uri="{FF2B5EF4-FFF2-40B4-BE49-F238E27FC236}">
                    <a16:creationId xmlns:a16="http://schemas.microsoft.com/office/drawing/2014/main" id="{32B92F1D-15CC-4B20-A94C-B2402CEE9A7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30621" y="7525517"/>
                <a:ext cx="350575" cy="350575"/>
              </a:xfrm>
              <a:prstGeom prst="rect">
                <a:avLst/>
              </a:prstGeom>
            </p:spPr>
          </p:pic>
        </p:grpSp>
      </p:grpSp>
      <p:sp>
        <p:nvSpPr>
          <p:cNvPr id="61" name="מלבן 60">
            <a:extLst>
              <a:ext uri="{FF2B5EF4-FFF2-40B4-BE49-F238E27FC236}">
                <a16:creationId xmlns:a16="http://schemas.microsoft.com/office/drawing/2014/main" id="{2794ED2E-5176-4DD6-94C9-3F1545E606F8}"/>
              </a:ext>
            </a:extLst>
          </p:cNvPr>
          <p:cNvSpPr/>
          <p:nvPr/>
        </p:nvSpPr>
        <p:spPr>
          <a:xfrm>
            <a:off x="977903" y="6835191"/>
            <a:ext cx="5365221" cy="2633413"/>
          </a:xfrm>
          <a:prstGeom prst="rect">
            <a:avLst/>
          </a:prstGeom>
        </p:spPr>
        <p:txBody>
          <a:bodyPr wrap="square">
            <a:spAutoFit/>
          </a:bodyPr>
          <a:lstStyle/>
          <a:p>
            <a:pPr algn="r" rtl="1">
              <a:lnSpc>
                <a:spcPct val="150000"/>
              </a:lnSpc>
              <a:buClr>
                <a:schemeClr val="accent1"/>
              </a:buClr>
              <a:buSzPct val="80000"/>
            </a:pPr>
            <a:r>
              <a:rPr lang="he-IL" sz="1601" dirty="0">
                <a:solidFill>
                  <a:schemeClr val="tx1">
                    <a:lumMod val="50000"/>
                    <a:lumOff val="50000"/>
                  </a:schemeClr>
                </a:solidFill>
              </a:rPr>
              <a:t>אנחנו מתייחסים ברצינות לכל חשד או תלונה על התעללות ופועלים תוך יישום נוהל לדיווח ולטיפול בתלונות</a:t>
            </a:r>
            <a:r>
              <a:rPr lang="en-US" sz="1601" dirty="0">
                <a:solidFill>
                  <a:schemeClr val="tx1">
                    <a:lumMod val="50000"/>
                    <a:lumOff val="50000"/>
                  </a:schemeClr>
                </a:solidFill>
              </a:rPr>
              <a:t>  </a:t>
            </a:r>
            <a:r>
              <a:rPr lang="he-IL" sz="1601" dirty="0">
                <a:solidFill>
                  <a:schemeClr val="tx1">
                    <a:lumMod val="50000"/>
                    <a:lumOff val="50000"/>
                  </a:schemeClr>
                </a:solidFill>
              </a:rPr>
              <a:t>(ראה 'כיוון קריאה').</a:t>
            </a:r>
            <a:br>
              <a:rPr lang="en-US" sz="1601" dirty="0">
                <a:solidFill>
                  <a:schemeClr val="tx1">
                    <a:lumMod val="50000"/>
                    <a:lumOff val="50000"/>
                  </a:schemeClr>
                </a:solidFill>
              </a:rPr>
            </a:br>
            <a:r>
              <a:rPr lang="he-IL" sz="1601" dirty="0">
                <a:solidFill>
                  <a:schemeClr val="tx1">
                    <a:lumMod val="50000"/>
                    <a:lumOff val="50000"/>
                  </a:schemeClr>
                </a:solidFill>
              </a:rPr>
              <a:t>עקרונות הנוהל:</a:t>
            </a:r>
          </a:p>
          <a:p>
            <a:pPr marL="285751" indent="-285751" algn="r" rtl="1">
              <a:lnSpc>
                <a:spcPct val="150000"/>
              </a:lnSpc>
              <a:buClr>
                <a:schemeClr val="accent1"/>
              </a:buClr>
              <a:buSzPct val="80000"/>
              <a:buFont typeface="Segoe UI Semilight" panose="020B0402040204020203" pitchFamily="34" charset="0"/>
              <a:buChar char="❶"/>
            </a:pPr>
            <a:r>
              <a:rPr lang="he-IL" sz="1601" dirty="0">
                <a:solidFill>
                  <a:schemeClr val="tx1">
                    <a:lumMod val="50000"/>
                    <a:lumOff val="50000"/>
                  </a:schemeClr>
                </a:solidFill>
              </a:rPr>
              <a:t>דיווח </a:t>
            </a:r>
            <a:r>
              <a:rPr lang="he-IL" sz="1601" dirty="0" err="1">
                <a:solidFill>
                  <a:schemeClr val="tx1">
                    <a:lumMod val="50000"/>
                    <a:lumOff val="50000"/>
                  </a:schemeClr>
                </a:solidFill>
              </a:rPr>
              <a:t>מיידי</a:t>
            </a:r>
            <a:r>
              <a:rPr lang="he-IL" sz="1601" dirty="0">
                <a:solidFill>
                  <a:schemeClr val="tx1">
                    <a:lumMod val="50000"/>
                    <a:lumOff val="50000"/>
                  </a:schemeClr>
                </a:solidFill>
              </a:rPr>
              <a:t> על כל חשד להתעללות עובר לרכז/ת החינוך או רכז/ת הטיפול. ומשם לטיפול </a:t>
            </a:r>
            <a:r>
              <a:rPr lang="he-IL" sz="1601" dirty="0" err="1">
                <a:solidFill>
                  <a:schemeClr val="tx1">
                    <a:lumMod val="50000"/>
                    <a:lumOff val="50000"/>
                  </a:schemeClr>
                </a:solidFill>
              </a:rPr>
              <a:t>העו"ס</a:t>
            </a:r>
            <a:r>
              <a:rPr lang="he-IL" sz="1601" dirty="0">
                <a:solidFill>
                  <a:schemeClr val="tx1">
                    <a:lumMod val="50000"/>
                    <a:lumOff val="50000"/>
                  </a:schemeClr>
                </a:solidFill>
              </a:rPr>
              <a:t> (רכזת האשכול), שמרכזת ומתעדת את כל האירועים החריגים.</a:t>
            </a:r>
          </a:p>
          <a:p>
            <a:pPr marL="285751" indent="-285751" algn="r" rtl="1">
              <a:lnSpc>
                <a:spcPct val="150000"/>
              </a:lnSpc>
              <a:buClr>
                <a:schemeClr val="accent1"/>
              </a:buClr>
              <a:buSzPct val="80000"/>
              <a:buFont typeface="Calibri" panose="020F0502020204030204" pitchFamily="34" charset="0"/>
              <a:buChar char="❷"/>
            </a:pPr>
            <a:r>
              <a:rPr lang="he-IL" sz="1601" dirty="0">
                <a:solidFill>
                  <a:schemeClr val="tx1">
                    <a:lumMod val="50000"/>
                    <a:lumOff val="50000"/>
                  </a:schemeClr>
                </a:solidFill>
              </a:rPr>
              <a:t>לאור רגישות הנושא חובה לשמור על סודיות.</a:t>
            </a:r>
          </a:p>
        </p:txBody>
      </p:sp>
      <p:sp>
        <p:nvSpPr>
          <p:cNvPr id="63" name="TextBox 62">
            <a:extLst>
              <a:ext uri="{FF2B5EF4-FFF2-40B4-BE49-F238E27FC236}">
                <a16:creationId xmlns:a16="http://schemas.microsoft.com/office/drawing/2014/main" id="{1329F52F-0882-468A-BD43-AF15618CF190}"/>
              </a:ext>
            </a:extLst>
          </p:cNvPr>
          <p:cNvSpPr txBox="1"/>
          <p:nvPr/>
        </p:nvSpPr>
        <p:spPr>
          <a:xfrm>
            <a:off x="824812" y="6319688"/>
            <a:ext cx="5162021" cy="461858"/>
          </a:xfrm>
          <a:prstGeom prst="rect">
            <a:avLst/>
          </a:prstGeom>
          <a:noFill/>
          <a:ln>
            <a:noFill/>
          </a:ln>
        </p:spPr>
        <p:txBody>
          <a:bodyPr wrap="square" rtlCol="1">
            <a:spAutoFit/>
          </a:bodyPr>
          <a:lstStyle/>
          <a:p>
            <a:pPr algn="r" rtl="1" fontAlgn="ctr">
              <a:lnSpc>
                <a:spcPct val="150000"/>
              </a:lnSpc>
            </a:pPr>
            <a:r>
              <a:rPr lang="he-IL" sz="1601" b="1" dirty="0">
                <a:solidFill>
                  <a:srgbClr val="00B0E6"/>
                </a:solidFill>
              </a:rPr>
              <a:t>דיווח | </a:t>
            </a:r>
            <a:r>
              <a:rPr lang="he-IL" sz="1601" b="1" dirty="0">
                <a:solidFill>
                  <a:schemeClr val="tx1">
                    <a:lumMod val="50000"/>
                    <a:lumOff val="50000"/>
                  </a:schemeClr>
                </a:solidFill>
              </a:rPr>
              <a:t>בכל תוכנית יש ממונה על נושא הגנת הילד</a:t>
            </a:r>
            <a:endParaRPr lang="he-IL" sz="1601" b="1" dirty="0">
              <a:solidFill>
                <a:srgbClr val="00B0E6"/>
              </a:solidFill>
            </a:endParaRPr>
          </a:p>
        </p:txBody>
      </p:sp>
      <p:sp>
        <p:nvSpPr>
          <p:cNvPr id="65" name="אליפסה 64">
            <a:extLst>
              <a:ext uri="{FF2B5EF4-FFF2-40B4-BE49-F238E27FC236}">
                <a16:creationId xmlns:a16="http://schemas.microsoft.com/office/drawing/2014/main" id="{B649C545-E602-4F07-8BA7-6AF64ED051D6}"/>
              </a:ext>
            </a:extLst>
          </p:cNvPr>
          <p:cNvSpPr/>
          <p:nvPr/>
        </p:nvSpPr>
        <p:spPr>
          <a:xfrm>
            <a:off x="5976939" y="6318183"/>
            <a:ext cx="463550" cy="463550"/>
          </a:xfrm>
          <a:prstGeom prst="ellipse">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he-IL"/>
          </a:p>
        </p:txBody>
      </p:sp>
      <p:pic>
        <p:nvPicPr>
          <p:cNvPr id="43" name="גרפיקה 42">
            <a:extLst>
              <a:ext uri="{FF2B5EF4-FFF2-40B4-BE49-F238E27FC236}">
                <a16:creationId xmlns:a16="http://schemas.microsoft.com/office/drawing/2014/main" id="{8DD5CC86-9EC6-4388-831E-16311AE35C7F}"/>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46712" y="6400797"/>
            <a:ext cx="305637" cy="305637"/>
          </a:xfrm>
          <a:prstGeom prst="rect">
            <a:avLst/>
          </a:prstGeom>
        </p:spPr>
      </p:pic>
      <p:sp>
        <p:nvSpPr>
          <p:cNvPr id="20" name="מלבן 19">
            <a:hlinkClick r:id="" action="ppaction://hlinkshowjump?jump=nextslide"/>
            <a:extLst>
              <a:ext uri="{FF2B5EF4-FFF2-40B4-BE49-F238E27FC236}">
                <a16:creationId xmlns:a16="http://schemas.microsoft.com/office/drawing/2014/main" id="{556954CF-40FD-47BC-9DA8-BF5EEC7060B6}"/>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a:hlinkClick r:id="" action="ppaction://hlinkshowjump?jump=previousslide"/>
            <a:extLst>
              <a:ext uri="{FF2B5EF4-FFF2-40B4-BE49-F238E27FC236}">
                <a16:creationId xmlns:a16="http://schemas.microsoft.com/office/drawing/2014/main" id="{37829570-A6C3-4BDD-85B9-FFE1081FBE36}"/>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a:hlinkClick r:id="rId6" action="ppaction://hlinksldjump"/>
            <a:extLst>
              <a:ext uri="{FF2B5EF4-FFF2-40B4-BE49-F238E27FC236}">
                <a16:creationId xmlns:a16="http://schemas.microsoft.com/office/drawing/2014/main" id="{ED731BDD-5D07-40C2-973C-3944F5699E28}"/>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a:hlinkClick r:id="rId7" action="ppaction://hlinksldjump"/>
            <a:extLst>
              <a:ext uri="{FF2B5EF4-FFF2-40B4-BE49-F238E27FC236}">
                <a16:creationId xmlns:a16="http://schemas.microsoft.com/office/drawing/2014/main" id="{923A666B-30C5-4F41-B593-BB49CABC3D37}"/>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ציין מיקום של מספר שקופית 3">
            <a:extLst>
              <a:ext uri="{FF2B5EF4-FFF2-40B4-BE49-F238E27FC236}">
                <a16:creationId xmlns:a16="http://schemas.microsoft.com/office/drawing/2014/main" id="{9ACB03F5-C943-4898-8B9A-BB2A563CC66E}"/>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42</a:t>
            </a:fld>
            <a:endParaRPr lang="he-IL" dirty="0"/>
          </a:p>
        </p:txBody>
      </p:sp>
    </p:spTree>
    <p:extLst>
      <p:ext uri="{BB962C8B-B14F-4D97-AF65-F5344CB8AC3E}">
        <p14:creationId xmlns:p14="http://schemas.microsoft.com/office/powerpoint/2010/main" val="379623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6341" y="223642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61" name="מלבן 60">
            <a:extLst>
              <a:ext uri="{FF2B5EF4-FFF2-40B4-BE49-F238E27FC236}">
                <a16:creationId xmlns:a16="http://schemas.microsoft.com/office/drawing/2014/main" id="{2794ED2E-5176-4DD6-94C9-3F1545E606F8}"/>
              </a:ext>
            </a:extLst>
          </p:cNvPr>
          <p:cNvSpPr/>
          <p:nvPr/>
        </p:nvSpPr>
        <p:spPr>
          <a:xfrm>
            <a:off x="824812" y="2595706"/>
            <a:ext cx="5518311" cy="1524841"/>
          </a:xfrm>
          <a:prstGeom prst="rect">
            <a:avLst/>
          </a:prstGeom>
        </p:spPr>
        <p:txBody>
          <a:bodyPr wrap="square">
            <a:spAutoFit/>
          </a:bodyPr>
          <a:lstStyle/>
          <a:p>
            <a:pPr marL="285751" indent="-285751" algn="r" rtl="1">
              <a:lnSpc>
                <a:spcPct val="150000"/>
              </a:lnSpc>
              <a:buClr>
                <a:schemeClr val="accent1"/>
              </a:buClr>
              <a:buSzPct val="80000"/>
              <a:buFont typeface="Segoe UI Semilight" panose="020B0402040204020203" pitchFamily="34" charset="0"/>
              <a:buChar char="❸"/>
            </a:pPr>
            <a:r>
              <a:rPr lang="he-IL" sz="1601" dirty="0">
                <a:solidFill>
                  <a:schemeClr val="tx1">
                    <a:lumMod val="50000"/>
                    <a:lumOff val="50000"/>
                  </a:schemeClr>
                </a:solidFill>
              </a:rPr>
              <a:t>חובה על כל עובד שיש בידו מידע על התעללות, לדווח. הסתרת המידע משמעותה שותפות לעבירה (ראה 'קריאת כיוון').</a:t>
            </a:r>
          </a:p>
          <a:p>
            <a:pPr marL="285751" indent="-285751" algn="r" rtl="1">
              <a:lnSpc>
                <a:spcPct val="150000"/>
              </a:lnSpc>
              <a:buClr>
                <a:schemeClr val="accent1"/>
              </a:buClr>
              <a:buSzPct val="80000"/>
              <a:buFont typeface="Segoe UI Semilight" panose="020B0402040204020203" pitchFamily="34" charset="0"/>
              <a:buChar char="❹"/>
            </a:pPr>
            <a:r>
              <a:rPr lang="he-IL" sz="1601" dirty="0">
                <a:solidFill>
                  <a:schemeClr val="tx1">
                    <a:lumMod val="50000"/>
                    <a:lumOff val="50000"/>
                  </a:schemeClr>
                </a:solidFill>
              </a:rPr>
              <a:t>ילדים, עובדים ומבוגרים שחושפים התעללות יקבלו תמיכה והגנה.</a:t>
            </a:r>
          </a:p>
          <a:p>
            <a:pPr marL="285751" indent="-285751" algn="r" rtl="1">
              <a:lnSpc>
                <a:spcPct val="150000"/>
              </a:lnSpc>
              <a:buClr>
                <a:schemeClr val="accent1"/>
              </a:buClr>
              <a:buSzPct val="80000"/>
              <a:buFont typeface="Segoe UI Semilight" panose="020B0402040204020203" pitchFamily="34" charset="0"/>
              <a:buChar char="❺"/>
            </a:pPr>
            <a:r>
              <a:rPr lang="he-IL" sz="1601" dirty="0">
                <a:solidFill>
                  <a:schemeClr val="tx1">
                    <a:lumMod val="50000"/>
                    <a:lumOff val="50000"/>
                  </a:schemeClr>
                </a:solidFill>
              </a:rPr>
              <a:t>אדם המואשם בהתעללות יזכה לשימוע הוגן.</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במרכז</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22" name="מלבן 21">
            <a:extLst>
              <a:ext uri="{FF2B5EF4-FFF2-40B4-BE49-F238E27FC236}">
                <a16:creationId xmlns:a16="http://schemas.microsoft.com/office/drawing/2014/main" id="{48555D88-4A67-4FA9-AE8C-AF95F4FB8A30}"/>
              </a:ext>
            </a:extLst>
          </p:cNvPr>
          <p:cNvSpPr/>
          <p:nvPr/>
        </p:nvSpPr>
        <p:spPr>
          <a:xfrm>
            <a:off x="955967" y="4843406"/>
            <a:ext cx="5387157" cy="4850559"/>
          </a:xfrm>
          <a:prstGeom prst="rect">
            <a:avLst/>
          </a:prstGeom>
        </p:spPr>
        <p:txBody>
          <a:bodyPr wrap="square">
            <a:spAutoFit/>
          </a:bodyPr>
          <a:lstStyle/>
          <a:p>
            <a:pPr marL="285751" indent="-285751" algn="r" rtl="1">
              <a:lnSpc>
                <a:spcPct val="150000"/>
              </a:lnSpc>
              <a:buClr>
                <a:schemeClr val="accent1"/>
              </a:buClr>
              <a:buSzPct val="80000"/>
              <a:buFont typeface="Segoe UI Semilight" panose="020B0402040204020203" pitchFamily="34" charset="0"/>
              <a:buChar char="❶"/>
            </a:pPr>
            <a:r>
              <a:rPr lang="he-IL" sz="1601" b="1" dirty="0">
                <a:solidFill>
                  <a:schemeClr val="tx1">
                    <a:lumMod val="50000"/>
                    <a:lumOff val="50000"/>
                  </a:schemeClr>
                </a:solidFill>
                <a:highlight>
                  <a:srgbClr val="C6EEFF"/>
                </a:highlight>
              </a:rPr>
              <a:t>המטרה העיקרית היא להגן על הילד</a:t>
            </a:r>
            <a:r>
              <a:rPr lang="he-IL" sz="1601" dirty="0">
                <a:solidFill>
                  <a:schemeClr val="tx1">
                    <a:lumMod val="50000"/>
                    <a:lumOff val="50000"/>
                  </a:schemeClr>
                </a:solidFill>
              </a:rPr>
              <a:t>, והתגובה כוללת את כל האמצעים לטיפול אישי ותמיכה בילד, ובכל מי שמושפע מהמקרה</a:t>
            </a:r>
          </a:p>
          <a:p>
            <a:pPr marL="285751" indent="-285751" algn="r" rtl="1">
              <a:lnSpc>
                <a:spcPct val="150000"/>
              </a:lnSpc>
              <a:buClr>
                <a:schemeClr val="accent1"/>
              </a:buClr>
              <a:buSzPct val="80000"/>
              <a:buFont typeface="Calibri" panose="020F0502020204030204" pitchFamily="34" charset="0"/>
              <a:buChar char="❷"/>
            </a:pPr>
            <a:r>
              <a:rPr lang="he-IL" sz="1601" b="1" dirty="0">
                <a:solidFill>
                  <a:schemeClr val="tx1">
                    <a:lumMod val="50000"/>
                    <a:lumOff val="50000"/>
                  </a:schemeClr>
                </a:solidFill>
                <a:highlight>
                  <a:srgbClr val="C6EEFF"/>
                </a:highlight>
              </a:rPr>
              <a:t>במקרי התעללות של ילד בילד</a:t>
            </a:r>
            <a:r>
              <a:rPr lang="he-IL" sz="1601" dirty="0">
                <a:solidFill>
                  <a:schemeClr val="tx1">
                    <a:lumMod val="50000"/>
                    <a:lumOff val="50000"/>
                  </a:schemeClr>
                </a:solidFill>
              </a:rPr>
              <a:t>, ההתמקדות היא במציאת הפתרון הטוב ביותר להתפתחות ולהגנה של כל הילדים המעורבים.</a:t>
            </a:r>
          </a:p>
          <a:p>
            <a:pPr marL="285751" indent="-285751" algn="r" rtl="1">
              <a:lnSpc>
                <a:spcPct val="150000"/>
              </a:lnSpc>
              <a:buClr>
                <a:schemeClr val="accent1"/>
              </a:buClr>
              <a:buSzPct val="80000"/>
              <a:buFont typeface="Segoe UI Semilight" panose="020B0402040204020203" pitchFamily="34" charset="0"/>
              <a:buChar char="❸"/>
            </a:pPr>
            <a:r>
              <a:rPr lang="he-IL" sz="1601" b="1" dirty="0">
                <a:solidFill>
                  <a:schemeClr val="tx1">
                    <a:lumMod val="50000"/>
                    <a:lumOff val="50000"/>
                  </a:schemeClr>
                </a:solidFill>
                <a:highlight>
                  <a:srgbClr val="C6EEFF"/>
                </a:highlight>
              </a:rPr>
              <a:t>במקרה שהמתעלל הוא מבוגר</a:t>
            </a:r>
            <a:r>
              <a:rPr lang="he-IL" sz="1601" dirty="0">
                <a:solidFill>
                  <a:schemeClr val="tx1">
                    <a:lumMod val="50000"/>
                    <a:lumOff val="50000"/>
                  </a:schemeClr>
                </a:solidFill>
              </a:rPr>
              <a:t>, ננקטים צעדים משפטיים בהתאם למערכת הדיווח והתגובה הארצית.</a:t>
            </a:r>
          </a:p>
          <a:p>
            <a:pPr marL="285751" indent="-285751" algn="r" rtl="1">
              <a:lnSpc>
                <a:spcPct val="150000"/>
              </a:lnSpc>
              <a:buClr>
                <a:schemeClr val="accent1"/>
              </a:buClr>
              <a:buSzPct val="80000"/>
              <a:buFont typeface="Segoe UI Semilight" panose="020B0402040204020203" pitchFamily="34" charset="0"/>
              <a:buChar char="❹"/>
            </a:pPr>
            <a:r>
              <a:rPr lang="he-IL" sz="1601" b="1" dirty="0">
                <a:solidFill>
                  <a:schemeClr val="tx1">
                    <a:lumMod val="50000"/>
                    <a:lumOff val="50000"/>
                  </a:schemeClr>
                </a:solidFill>
                <a:highlight>
                  <a:srgbClr val="C6EEFF"/>
                </a:highlight>
              </a:rPr>
              <a:t>במקרים פליליים</a:t>
            </a:r>
            <a:r>
              <a:rPr lang="he-IL" sz="1601" dirty="0">
                <a:solidFill>
                  <a:schemeClr val="tx1">
                    <a:lumMod val="50000"/>
                    <a:lumOff val="50000"/>
                  </a:schemeClr>
                </a:solidFill>
              </a:rPr>
              <a:t>, יש לערב בחקירת המקרה מומחה חיצוני ונציג מצוות הגנת הילד הארצי. המקרים ידווחו לרשויות רווחת הילד.</a:t>
            </a:r>
          </a:p>
          <a:p>
            <a:pPr marL="285751" indent="-285751" algn="r" rtl="1">
              <a:lnSpc>
                <a:spcPct val="150000"/>
              </a:lnSpc>
              <a:buClr>
                <a:schemeClr val="accent1"/>
              </a:buClr>
              <a:buSzPct val="80000"/>
              <a:buFont typeface="Segoe UI Semilight" panose="020B0402040204020203" pitchFamily="34" charset="0"/>
              <a:buChar char="❹"/>
            </a:pPr>
            <a:r>
              <a:rPr lang="he-IL" sz="1601" b="1" dirty="0">
                <a:solidFill>
                  <a:schemeClr val="tx1">
                    <a:lumMod val="50000"/>
                    <a:lumOff val="50000"/>
                  </a:schemeClr>
                </a:solidFill>
                <a:highlight>
                  <a:srgbClr val="C6EEFF"/>
                </a:highlight>
              </a:rPr>
              <a:t>לחקירה פנימית</a:t>
            </a:r>
            <a:r>
              <a:rPr lang="he-IL" sz="1601" dirty="0">
                <a:solidFill>
                  <a:schemeClr val="tx1">
                    <a:lumMod val="50000"/>
                    <a:lumOff val="50000"/>
                  </a:schemeClr>
                </a:solidFill>
              </a:rPr>
              <a:t> ימונה גורם ניטראלי אשר יציג את ממצאי החקירה לצוות הארצי. הם יקבלו החלטה בנוגע לצעדים הבאים.</a:t>
            </a:r>
          </a:p>
        </p:txBody>
      </p:sp>
      <p:grpSp>
        <p:nvGrpSpPr>
          <p:cNvPr id="2" name="קבוצה 1">
            <a:extLst>
              <a:ext uri="{FF2B5EF4-FFF2-40B4-BE49-F238E27FC236}">
                <a16:creationId xmlns:a16="http://schemas.microsoft.com/office/drawing/2014/main" id="{78047F57-44DA-4ADE-A42C-023B925260A9}"/>
              </a:ext>
            </a:extLst>
          </p:cNvPr>
          <p:cNvGrpSpPr/>
          <p:nvPr/>
        </p:nvGrpSpPr>
        <p:grpSpPr>
          <a:xfrm>
            <a:off x="824813" y="4374577"/>
            <a:ext cx="5615679" cy="463549"/>
            <a:chOff x="824810" y="4461664"/>
            <a:chExt cx="5615679" cy="463550"/>
          </a:xfrm>
        </p:grpSpPr>
        <p:sp>
          <p:nvSpPr>
            <p:cNvPr id="63" name="TextBox 62">
              <a:extLst>
                <a:ext uri="{FF2B5EF4-FFF2-40B4-BE49-F238E27FC236}">
                  <a16:creationId xmlns:a16="http://schemas.microsoft.com/office/drawing/2014/main" id="{1329F52F-0882-468A-BD43-AF15618CF190}"/>
                </a:ext>
              </a:extLst>
            </p:cNvPr>
            <p:cNvSpPr txBox="1"/>
            <p:nvPr/>
          </p:nvSpPr>
          <p:spPr>
            <a:xfrm>
              <a:off x="824810" y="4463168"/>
              <a:ext cx="5162021" cy="461859"/>
            </a:xfrm>
            <a:prstGeom prst="rect">
              <a:avLst/>
            </a:prstGeom>
            <a:noFill/>
            <a:ln>
              <a:noFill/>
            </a:ln>
          </p:spPr>
          <p:txBody>
            <a:bodyPr wrap="square" rtlCol="1">
              <a:spAutoFit/>
            </a:bodyPr>
            <a:lstStyle/>
            <a:p>
              <a:pPr algn="r" rtl="1" fontAlgn="ctr">
                <a:lnSpc>
                  <a:spcPct val="150000"/>
                </a:lnSpc>
              </a:pPr>
              <a:r>
                <a:rPr lang="he-IL" sz="1601" b="1" dirty="0">
                  <a:solidFill>
                    <a:srgbClr val="00B0E6"/>
                  </a:solidFill>
                </a:rPr>
                <a:t>תגובה | </a:t>
              </a:r>
              <a:r>
                <a:rPr lang="he-IL" sz="1601" b="1" dirty="0">
                  <a:solidFill>
                    <a:schemeClr val="tx1">
                      <a:lumMod val="50000"/>
                      <a:lumOff val="50000"/>
                    </a:schemeClr>
                  </a:solidFill>
                </a:rPr>
                <a:t>תמיד ובכל מקרה תהיה תגובה</a:t>
              </a:r>
              <a:endParaRPr lang="he-IL" sz="1601" b="1" dirty="0">
                <a:solidFill>
                  <a:srgbClr val="00B0E6"/>
                </a:solidFill>
              </a:endParaRPr>
            </a:p>
          </p:txBody>
        </p:sp>
        <p:sp>
          <p:nvSpPr>
            <p:cNvPr id="65" name="אליפסה 64">
              <a:extLst>
                <a:ext uri="{FF2B5EF4-FFF2-40B4-BE49-F238E27FC236}">
                  <a16:creationId xmlns:a16="http://schemas.microsoft.com/office/drawing/2014/main" id="{B649C545-E602-4F07-8BA7-6AF64ED051D6}"/>
                </a:ext>
              </a:extLst>
            </p:cNvPr>
            <p:cNvSpPr/>
            <p:nvPr/>
          </p:nvSpPr>
          <p:spPr>
            <a:xfrm>
              <a:off x="5976939" y="4461664"/>
              <a:ext cx="463550" cy="463550"/>
            </a:xfrm>
            <a:prstGeom prst="ellipse">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he-IL"/>
            </a:p>
          </p:txBody>
        </p:sp>
        <p:pic>
          <p:nvPicPr>
            <p:cNvPr id="23" name="גרפיקה 22">
              <a:extLst>
                <a:ext uri="{FF2B5EF4-FFF2-40B4-BE49-F238E27FC236}">
                  <a16:creationId xmlns:a16="http://schemas.microsoft.com/office/drawing/2014/main" id="{9082B08C-82E3-41F7-826C-24D703EA44CE}"/>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41398" y="4530220"/>
              <a:ext cx="332292" cy="332292"/>
            </a:xfrm>
            <a:prstGeom prst="rect">
              <a:avLst/>
            </a:prstGeom>
          </p:spPr>
        </p:pic>
      </p:grpSp>
      <p:sp>
        <p:nvSpPr>
          <p:cNvPr id="16" name="מלבן 15">
            <a:hlinkClick r:id="" action="ppaction://hlinkshowjump?jump=nextslide"/>
            <a:extLst>
              <a:ext uri="{FF2B5EF4-FFF2-40B4-BE49-F238E27FC236}">
                <a16:creationId xmlns:a16="http://schemas.microsoft.com/office/drawing/2014/main" id="{214F1AC7-4355-4E04-A068-8EFF7CCB347A}"/>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hlinkClick r:id="" action="ppaction://hlinkshowjump?jump=previousslide"/>
            <a:extLst>
              <a:ext uri="{FF2B5EF4-FFF2-40B4-BE49-F238E27FC236}">
                <a16:creationId xmlns:a16="http://schemas.microsoft.com/office/drawing/2014/main" id="{6DF0F07A-DBDD-4D86-BA35-2C96CFED30FA}"/>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a:hlinkClick r:id="rId4" action="ppaction://hlinksldjump"/>
            <a:extLst>
              <a:ext uri="{FF2B5EF4-FFF2-40B4-BE49-F238E27FC236}">
                <a16:creationId xmlns:a16="http://schemas.microsoft.com/office/drawing/2014/main" id="{FD477F82-9EAC-4AFA-B130-9ECA0E5CFEC4}"/>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hlinkClick r:id="rId5" action="ppaction://hlinksldjump"/>
            <a:extLst>
              <a:ext uri="{FF2B5EF4-FFF2-40B4-BE49-F238E27FC236}">
                <a16:creationId xmlns:a16="http://schemas.microsoft.com/office/drawing/2014/main" id="{C2668718-6E82-4161-9FB1-869F48CCED53}"/>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ציין מיקום של מספר שקופית 3">
            <a:extLst>
              <a:ext uri="{FF2B5EF4-FFF2-40B4-BE49-F238E27FC236}">
                <a16:creationId xmlns:a16="http://schemas.microsoft.com/office/drawing/2014/main" id="{96206705-27D1-42D9-8FD1-1A2078661D7C}"/>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43</a:t>
            </a:fld>
            <a:endParaRPr lang="he-IL" dirty="0"/>
          </a:p>
        </p:txBody>
      </p:sp>
    </p:spTree>
    <p:extLst>
      <p:ext uri="{BB962C8B-B14F-4D97-AF65-F5344CB8AC3E}">
        <p14:creationId xmlns:p14="http://schemas.microsoft.com/office/powerpoint/2010/main" val="119281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6341" y="223642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במרכז</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0" name="מלבן 9">
            <a:extLst>
              <a:ext uri="{FF2B5EF4-FFF2-40B4-BE49-F238E27FC236}">
                <a16:creationId xmlns:a16="http://schemas.microsoft.com/office/drawing/2014/main" id="{E39C4546-6A98-41D5-80D1-52B0DA7A2D57}"/>
              </a:ext>
            </a:extLst>
          </p:cNvPr>
          <p:cNvSpPr/>
          <p:nvPr/>
        </p:nvSpPr>
        <p:spPr>
          <a:xfrm>
            <a:off x="1228373" y="2558471"/>
            <a:ext cx="5261262" cy="1524585"/>
          </a:xfrm>
          <a:prstGeom prst="rect">
            <a:avLst/>
          </a:prstGeom>
        </p:spPr>
        <p:txBody>
          <a:bodyPr wrap="square">
            <a:spAutoFit/>
          </a:bodyPr>
          <a:lstStyle/>
          <a:p>
            <a:pPr algn="r" rtl="1">
              <a:lnSpc>
                <a:spcPct val="150000"/>
              </a:lnSpc>
              <a:buClr>
                <a:schemeClr val="accent1"/>
              </a:buClr>
            </a:pPr>
            <a:r>
              <a:rPr lang="he-IL" sz="1601" dirty="0">
                <a:solidFill>
                  <a:schemeClr val="tx1">
                    <a:lumMod val="50000"/>
                    <a:lumOff val="50000"/>
                  </a:schemeClr>
                </a:solidFill>
              </a:rPr>
              <a:t>רשת האינטרנט מהווה חלק בלתי נפרד מחיי כולנו. יחד עם היתרונות היא טומנת סכנות רבות: אלימות, פדופיליה ועוד.</a:t>
            </a:r>
            <a:br>
              <a:rPr lang="en-US" sz="1601" dirty="0">
                <a:solidFill>
                  <a:schemeClr val="tx1">
                    <a:lumMod val="50000"/>
                    <a:lumOff val="50000"/>
                  </a:schemeClr>
                </a:solidFill>
              </a:rPr>
            </a:br>
            <a:r>
              <a:rPr lang="he-IL" sz="1601" dirty="0">
                <a:solidFill>
                  <a:schemeClr val="tx1">
                    <a:lumMod val="50000"/>
                    <a:lumOff val="50000"/>
                  </a:schemeClr>
                </a:solidFill>
              </a:rPr>
              <a:t>במסגרת תפקידנו עלינו </a:t>
            </a:r>
            <a:r>
              <a:rPr lang="he-IL" sz="1600" b="1" dirty="0">
                <a:solidFill>
                  <a:schemeClr val="tx1">
                    <a:lumMod val="50000"/>
                    <a:lumOff val="50000"/>
                  </a:schemeClr>
                </a:solidFill>
                <a:highlight>
                  <a:srgbClr val="C6EEFF"/>
                </a:highlight>
              </a:rPr>
              <a:t>לפקח, ללוות, להסביר וללמד את הילדים</a:t>
            </a:r>
            <a:r>
              <a:rPr lang="he-IL" sz="1600" dirty="0">
                <a:solidFill>
                  <a:schemeClr val="tx1">
                    <a:lumMod val="50000"/>
                    <a:lumOff val="50000"/>
                  </a:schemeClr>
                </a:solidFill>
              </a:rPr>
              <a:t> להבחין בין פעילות חיובית לבין פעילויות שלילית ברשת.</a:t>
            </a:r>
            <a:endParaRPr lang="he-IL" sz="1601" dirty="0">
              <a:solidFill>
                <a:schemeClr val="tx1">
                  <a:lumMod val="50000"/>
                  <a:lumOff val="50000"/>
                </a:schemeClr>
              </a:solidFill>
            </a:endParaRPr>
          </a:p>
        </p:txBody>
      </p:sp>
      <p:sp>
        <p:nvSpPr>
          <p:cNvPr id="44" name="מלבן 43">
            <a:extLst>
              <a:ext uri="{FF2B5EF4-FFF2-40B4-BE49-F238E27FC236}">
                <a16:creationId xmlns:a16="http://schemas.microsoft.com/office/drawing/2014/main" id="{47BF2C8B-D0B1-4389-BDE1-0CA798E26E7B}"/>
              </a:ext>
            </a:extLst>
          </p:cNvPr>
          <p:cNvSpPr/>
          <p:nvPr/>
        </p:nvSpPr>
        <p:spPr>
          <a:xfrm>
            <a:off x="3379974" y="2064160"/>
            <a:ext cx="3574167" cy="376526"/>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מוגנות הילד</a:t>
            </a:r>
          </a:p>
        </p:txBody>
      </p:sp>
      <p:grpSp>
        <p:nvGrpSpPr>
          <p:cNvPr id="45" name="קבוצה 44">
            <a:extLst>
              <a:ext uri="{FF2B5EF4-FFF2-40B4-BE49-F238E27FC236}">
                <a16:creationId xmlns:a16="http://schemas.microsoft.com/office/drawing/2014/main" id="{BE69F607-C9B9-48F9-A9D4-98E82E4DEF97}"/>
              </a:ext>
            </a:extLst>
          </p:cNvPr>
          <p:cNvGrpSpPr/>
          <p:nvPr/>
        </p:nvGrpSpPr>
        <p:grpSpPr>
          <a:xfrm>
            <a:off x="3460751" y="2119106"/>
            <a:ext cx="2266951" cy="283358"/>
            <a:chOff x="2058466" y="2090118"/>
            <a:chExt cx="2780314" cy="347526"/>
          </a:xfrm>
        </p:grpSpPr>
        <p:sp>
          <p:nvSpPr>
            <p:cNvPr id="46" name="מלבן 45">
              <a:extLst>
                <a:ext uri="{FF2B5EF4-FFF2-40B4-BE49-F238E27FC236}">
                  <a16:creationId xmlns:a16="http://schemas.microsoft.com/office/drawing/2014/main" id="{81CFBFE5-2512-422C-B53C-DF2D37932BFC}"/>
                </a:ext>
              </a:extLst>
            </p:cNvPr>
            <p:cNvSpPr/>
            <p:nvPr/>
          </p:nvSpPr>
          <p:spPr>
            <a:xfrm>
              <a:off x="2058466" y="2099505"/>
              <a:ext cx="2559604" cy="338139"/>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rtl="1"/>
              <a:r>
                <a:rPr lang="he-IL" sz="1600" b="1" dirty="0">
                  <a:solidFill>
                    <a:schemeClr val="accent1"/>
                  </a:solidFill>
                </a:rPr>
                <a:t>מוגנות הילד באינטרנט</a:t>
              </a:r>
            </a:p>
          </p:txBody>
        </p:sp>
        <p:sp>
          <p:nvSpPr>
            <p:cNvPr id="47" name="אליפסה 46">
              <a:extLst>
                <a:ext uri="{FF2B5EF4-FFF2-40B4-BE49-F238E27FC236}">
                  <a16:creationId xmlns:a16="http://schemas.microsoft.com/office/drawing/2014/main" id="{2B02275D-3C40-4DA0-8E6C-E0C37A2E51F5}"/>
                </a:ext>
              </a:extLst>
            </p:cNvPr>
            <p:cNvSpPr/>
            <p:nvPr/>
          </p:nvSpPr>
          <p:spPr>
            <a:xfrm>
              <a:off x="4492850" y="2090118"/>
              <a:ext cx="345930" cy="345930"/>
            </a:xfrm>
            <a:prstGeom prst="ellipse">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1"/>
              <a:r>
                <a:rPr lang="he-IL" sz="1400" dirty="0"/>
                <a:t>3</a:t>
              </a:r>
            </a:p>
          </p:txBody>
        </p:sp>
      </p:grpSp>
      <p:sp>
        <p:nvSpPr>
          <p:cNvPr id="33" name="TextBox 32">
            <a:extLst>
              <a:ext uri="{FF2B5EF4-FFF2-40B4-BE49-F238E27FC236}">
                <a16:creationId xmlns:a16="http://schemas.microsoft.com/office/drawing/2014/main" id="{BA2164F6-5DC0-48A6-94DA-A3DA8B335289}"/>
              </a:ext>
            </a:extLst>
          </p:cNvPr>
          <p:cNvSpPr txBox="1"/>
          <p:nvPr/>
        </p:nvSpPr>
        <p:spPr>
          <a:xfrm>
            <a:off x="973395" y="4345077"/>
            <a:ext cx="5516240" cy="416268"/>
          </a:xfrm>
          <a:prstGeom prst="rect">
            <a:avLst/>
          </a:prstGeom>
          <a:noFill/>
        </p:spPr>
        <p:txBody>
          <a:bodyPr wrap="square" lIns="0" rtlCol="1">
            <a:spAutoFit/>
          </a:bodyPr>
          <a:lstStyle/>
          <a:p>
            <a:pPr algn="r" rtl="1">
              <a:lnSpc>
                <a:spcPct val="150000"/>
              </a:lnSpc>
              <a:spcAft>
                <a:spcPts val="600"/>
              </a:spcAft>
            </a:pPr>
            <a:r>
              <a:rPr lang="he-IL" sz="1601" b="1" dirty="0">
                <a:solidFill>
                  <a:srgbClr val="00B0E6"/>
                </a:solidFill>
              </a:rPr>
              <a:t>ניתן להבחין בין 2 סוגי פגיעות:</a:t>
            </a:r>
          </a:p>
        </p:txBody>
      </p:sp>
      <p:sp>
        <p:nvSpPr>
          <p:cNvPr id="38" name="מלבן 37">
            <a:extLst>
              <a:ext uri="{FF2B5EF4-FFF2-40B4-BE49-F238E27FC236}">
                <a16:creationId xmlns:a16="http://schemas.microsoft.com/office/drawing/2014/main" id="{78CD7C52-4220-42E1-95D7-CEBAA85A754C}"/>
              </a:ext>
            </a:extLst>
          </p:cNvPr>
          <p:cNvSpPr/>
          <p:nvPr/>
        </p:nvSpPr>
        <p:spPr>
          <a:xfrm>
            <a:off x="1228373" y="4895697"/>
            <a:ext cx="5261262" cy="1570173"/>
          </a:xfrm>
          <a:prstGeom prst="rect">
            <a:avLst/>
          </a:prstGeom>
        </p:spPr>
        <p:txBody>
          <a:bodyPr wrap="square">
            <a:spAutoFit/>
          </a:bodyPr>
          <a:lstStyle/>
          <a:p>
            <a:pPr marL="442913" indent="-442913" algn="r" rtl="1">
              <a:lnSpc>
                <a:spcPct val="150000"/>
              </a:lnSpc>
              <a:buClr>
                <a:srgbClr val="7F7F7F"/>
              </a:buClr>
              <a:buFont typeface="Segoe UI Semilight" panose="020B0402040204020203" pitchFamily="34" charset="0"/>
              <a:buChar char="❶"/>
            </a:pPr>
            <a:r>
              <a:rPr lang="he-IL" b="1" dirty="0">
                <a:solidFill>
                  <a:schemeClr val="tx1">
                    <a:lumMod val="50000"/>
                    <a:lumOff val="50000"/>
                  </a:schemeClr>
                </a:solidFill>
                <a:highlight>
                  <a:srgbClr val="C6EEFF"/>
                </a:highlight>
              </a:rPr>
              <a:t>פגיעה נפשית |</a:t>
            </a:r>
            <a:r>
              <a:rPr lang="he-IL" sz="1600" dirty="0">
                <a:solidFill>
                  <a:schemeClr val="tx1">
                    <a:lumMod val="50000"/>
                    <a:lumOff val="50000"/>
                  </a:schemeClr>
                </a:solidFill>
              </a:rPr>
              <a:t> </a:t>
            </a:r>
            <a:r>
              <a:rPr lang="he-IL" sz="1600" dirty="0">
                <a:solidFill>
                  <a:srgbClr val="7F7F7F"/>
                </a:solidFill>
              </a:rPr>
              <a:t>חשיפה </a:t>
            </a:r>
            <a:r>
              <a:rPr lang="he-IL" sz="1600" dirty="0">
                <a:solidFill>
                  <a:schemeClr val="tx1">
                    <a:lumMod val="50000"/>
                    <a:lumOff val="50000"/>
                  </a:schemeClr>
                </a:solidFill>
              </a:rPr>
              <a:t>לתכנים היוצרים תחושה של השפלה, ביזוי וכדומה, וגורמים לילדים נזק נפשי-רגשי, לדוגמא, קבוצת </a:t>
            </a:r>
            <a:r>
              <a:rPr lang="he-IL" sz="1600" dirty="0" err="1">
                <a:solidFill>
                  <a:schemeClr val="tx1">
                    <a:lumMod val="50000"/>
                    <a:lumOff val="50000"/>
                  </a:schemeClr>
                </a:solidFill>
              </a:rPr>
              <a:t>וואטסאפ</a:t>
            </a:r>
            <a:r>
              <a:rPr lang="he-IL" sz="1600" dirty="0">
                <a:solidFill>
                  <a:schemeClr val="tx1">
                    <a:lumMod val="50000"/>
                    <a:lumOff val="50000"/>
                  </a:schemeClr>
                </a:solidFill>
              </a:rPr>
              <a:t> בה ילד או קבוצת ילדים רושמים בפומבי מילים קשות נגד אחד הילדים.</a:t>
            </a:r>
            <a:endParaRPr lang="he-IL" sz="1601" b="1" dirty="0">
              <a:solidFill>
                <a:srgbClr val="FF0000"/>
              </a:solidFill>
            </a:endParaRPr>
          </a:p>
        </p:txBody>
      </p:sp>
      <p:sp>
        <p:nvSpPr>
          <p:cNvPr id="39" name="מלבן 38">
            <a:extLst>
              <a:ext uri="{FF2B5EF4-FFF2-40B4-BE49-F238E27FC236}">
                <a16:creationId xmlns:a16="http://schemas.microsoft.com/office/drawing/2014/main" id="{FEFF85B7-670E-4988-8D44-2D4F8DB6B2E4}"/>
              </a:ext>
            </a:extLst>
          </p:cNvPr>
          <p:cNvSpPr/>
          <p:nvPr/>
        </p:nvSpPr>
        <p:spPr>
          <a:xfrm>
            <a:off x="1080655" y="6544552"/>
            <a:ext cx="5408980" cy="3258136"/>
          </a:xfrm>
          <a:prstGeom prst="rect">
            <a:avLst/>
          </a:prstGeom>
        </p:spPr>
        <p:txBody>
          <a:bodyPr wrap="square">
            <a:spAutoFit/>
          </a:bodyPr>
          <a:lstStyle/>
          <a:p>
            <a:pPr marL="442913" indent="-442913" algn="r" rtl="1">
              <a:lnSpc>
                <a:spcPct val="150000"/>
              </a:lnSpc>
              <a:buClr>
                <a:srgbClr val="7F7F7F"/>
              </a:buClr>
              <a:buFont typeface="Calibri" panose="020F0502020204030204" pitchFamily="34" charset="0"/>
              <a:buChar char="❷"/>
            </a:pPr>
            <a:r>
              <a:rPr lang="he-IL" b="1" dirty="0">
                <a:solidFill>
                  <a:schemeClr val="tx1">
                    <a:lumMod val="50000"/>
                    <a:lumOff val="50000"/>
                  </a:schemeClr>
                </a:solidFill>
                <a:highlight>
                  <a:srgbClr val="C6EEFF"/>
                </a:highlight>
              </a:rPr>
              <a:t>פגיעה פיסית |</a:t>
            </a:r>
            <a:r>
              <a:rPr lang="he-IL" sz="1600" dirty="0">
                <a:solidFill>
                  <a:schemeClr val="tx1">
                    <a:lumMod val="50000"/>
                    <a:lumOff val="50000"/>
                  </a:schemeClr>
                </a:solidFill>
              </a:rPr>
              <a:t> מצב בו ההתקשרות באינטרנט באה לידי ביטוי גם פנים אל פנים, לדוגמא:</a:t>
            </a:r>
          </a:p>
          <a:p>
            <a:pPr marL="720725" indent="-180975" algn="r" rtl="1">
              <a:lnSpc>
                <a:spcPct val="150000"/>
              </a:lnSpc>
              <a:buClr>
                <a:schemeClr val="accent1"/>
              </a:buClr>
              <a:buFont typeface="Arial" panose="020B0604020202020204" pitchFamily="34" charset="0"/>
              <a:buChar char="•"/>
            </a:pPr>
            <a:r>
              <a:rPr lang="he-IL" sz="1500" b="1" dirty="0">
                <a:solidFill>
                  <a:schemeClr val="tx1">
                    <a:lumMod val="50000"/>
                    <a:lumOff val="50000"/>
                  </a:schemeClr>
                </a:solidFill>
                <a:highlight>
                  <a:srgbClr val="C6EEFF"/>
                </a:highlight>
              </a:rPr>
              <a:t>קבוצת ילדים המחרימים ילד</a:t>
            </a:r>
            <a:r>
              <a:rPr lang="he-IL" sz="1500" dirty="0">
                <a:solidFill>
                  <a:schemeClr val="tx1">
                    <a:lumMod val="50000"/>
                    <a:lumOff val="50000"/>
                  </a:schemeClr>
                </a:solidFill>
              </a:rPr>
              <a:t> ברשתות חברתיות מפעילים את החרם וההתנהגות המשפילה גם בבית הספר.</a:t>
            </a:r>
          </a:p>
          <a:p>
            <a:pPr marL="720725" indent="-180975" algn="r" rtl="1">
              <a:lnSpc>
                <a:spcPct val="150000"/>
              </a:lnSpc>
              <a:buClr>
                <a:schemeClr val="accent1"/>
              </a:buClr>
              <a:buFont typeface="Arial" panose="020B0604020202020204" pitchFamily="34" charset="0"/>
              <a:buChar char="•"/>
            </a:pPr>
            <a:r>
              <a:rPr lang="he-IL" sz="1500" b="1" dirty="0">
                <a:solidFill>
                  <a:schemeClr val="tx1">
                    <a:lumMod val="50000"/>
                    <a:lumOff val="50000"/>
                  </a:schemeClr>
                </a:solidFill>
                <a:highlight>
                  <a:srgbClr val="C6EEFF"/>
                </a:highlight>
              </a:rPr>
              <a:t>פיתוי ילד המתחיל ברשת ועובר למפגש פיסי</a:t>
            </a:r>
            <a:r>
              <a:rPr lang="he-IL" sz="1500" dirty="0">
                <a:solidFill>
                  <a:schemeClr val="tx1">
                    <a:lumMod val="50000"/>
                    <a:lumOff val="50000"/>
                  </a:schemeClr>
                </a:solidFill>
              </a:rPr>
              <a:t>. הפיתוי מתחיל מהפגנת תשומת לב, פנייה אל הרגש ואף הצעת מתנות.</a:t>
            </a:r>
            <a:br>
              <a:rPr lang="en-US" sz="1500" dirty="0">
                <a:solidFill>
                  <a:schemeClr val="tx1">
                    <a:lumMod val="50000"/>
                    <a:lumOff val="50000"/>
                  </a:schemeClr>
                </a:solidFill>
              </a:rPr>
            </a:br>
            <a:r>
              <a:rPr lang="he-IL" sz="1500" dirty="0">
                <a:solidFill>
                  <a:schemeClr val="tx1">
                    <a:lumMod val="50000"/>
                    <a:lumOff val="50000"/>
                  </a:schemeClr>
                </a:solidFill>
              </a:rPr>
              <a:t>העבריין מקשיב ומזדהה עם הבעיות של הילד, מעודכן בתחביבים ובעיסוקים שלו, ובהדרגה רוכש את אמונו עד להצעה ליצירת קשר פיזי.</a:t>
            </a:r>
            <a:endParaRPr lang="he-IL" sz="1500" dirty="0">
              <a:solidFill>
                <a:srgbClr val="FF0000"/>
              </a:solidFill>
            </a:endParaRPr>
          </a:p>
        </p:txBody>
      </p:sp>
      <p:sp>
        <p:nvSpPr>
          <p:cNvPr id="18" name="מלבן 17">
            <a:hlinkClick r:id="" action="ppaction://hlinkshowjump?jump=nextslide"/>
            <a:extLst>
              <a:ext uri="{FF2B5EF4-FFF2-40B4-BE49-F238E27FC236}">
                <a16:creationId xmlns:a16="http://schemas.microsoft.com/office/drawing/2014/main" id="{9125E86D-0861-41B4-8DF3-04CAD134475D}"/>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hlinkClick r:id="" action="ppaction://hlinkshowjump?jump=previousslide"/>
            <a:extLst>
              <a:ext uri="{FF2B5EF4-FFF2-40B4-BE49-F238E27FC236}">
                <a16:creationId xmlns:a16="http://schemas.microsoft.com/office/drawing/2014/main" id="{7C4BFB36-BEAB-4ACC-B10E-FFFB1ECFC2AE}"/>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hlinkClick r:id="rId2" action="ppaction://hlinksldjump"/>
            <a:extLst>
              <a:ext uri="{FF2B5EF4-FFF2-40B4-BE49-F238E27FC236}">
                <a16:creationId xmlns:a16="http://schemas.microsoft.com/office/drawing/2014/main" id="{FE63095C-B0DD-4FA0-820B-92485A14E7D3}"/>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a:hlinkClick r:id="rId3" action="ppaction://hlinksldjump"/>
            <a:extLst>
              <a:ext uri="{FF2B5EF4-FFF2-40B4-BE49-F238E27FC236}">
                <a16:creationId xmlns:a16="http://schemas.microsoft.com/office/drawing/2014/main" id="{BF561469-1623-4C30-96DA-030D90FB5426}"/>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ציין מיקום של מספר שקופית 3">
            <a:extLst>
              <a:ext uri="{FF2B5EF4-FFF2-40B4-BE49-F238E27FC236}">
                <a16:creationId xmlns:a16="http://schemas.microsoft.com/office/drawing/2014/main" id="{BAA13DBE-71DD-42EA-99DC-63445E892A06}"/>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44</a:t>
            </a:fld>
            <a:endParaRPr lang="he-IL" dirty="0"/>
          </a:p>
        </p:txBody>
      </p:sp>
    </p:spTree>
    <p:extLst>
      <p:ext uri="{BB962C8B-B14F-4D97-AF65-F5344CB8AC3E}">
        <p14:creationId xmlns:p14="http://schemas.microsoft.com/office/powerpoint/2010/main" val="181596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6341" y="223642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במרכז</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33" name="TextBox 32">
            <a:extLst>
              <a:ext uri="{FF2B5EF4-FFF2-40B4-BE49-F238E27FC236}">
                <a16:creationId xmlns:a16="http://schemas.microsoft.com/office/drawing/2014/main" id="{BA2164F6-5DC0-48A6-94DA-A3DA8B335289}"/>
              </a:ext>
            </a:extLst>
          </p:cNvPr>
          <p:cNvSpPr txBox="1"/>
          <p:nvPr/>
        </p:nvSpPr>
        <p:spPr>
          <a:xfrm>
            <a:off x="973394" y="2354634"/>
            <a:ext cx="5759939" cy="416268"/>
          </a:xfrm>
          <a:prstGeom prst="rect">
            <a:avLst/>
          </a:prstGeom>
          <a:noFill/>
        </p:spPr>
        <p:txBody>
          <a:bodyPr wrap="square" lIns="0" rtlCol="1">
            <a:spAutoFit/>
          </a:bodyPr>
          <a:lstStyle/>
          <a:p>
            <a:pPr algn="r" rtl="1">
              <a:lnSpc>
                <a:spcPct val="150000"/>
              </a:lnSpc>
              <a:spcAft>
                <a:spcPts val="600"/>
              </a:spcAft>
            </a:pPr>
            <a:r>
              <a:rPr lang="he-IL" sz="1601" b="1" dirty="0">
                <a:solidFill>
                  <a:srgbClr val="00B0E6"/>
                </a:solidFill>
              </a:rPr>
              <a:t>מה נוכל לעשות כדי להגן על הילדים מפני סכנות הרשת?</a:t>
            </a:r>
          </a:p>
        </p:txBody>
      </p:sp>
      <p:grpSp>
        <p:nvGrpSpPr>
          <p:cNvPr id="17" name="קבוצה 16">
            <a:extLst>
              <a:ext uri="{FF2B5EF4-FFF2-40B4-BE49-F238E27FC236}">
                <a16:creationId xmlns:a16="http://schemas.microsoft.com/office/drawing/2014/main" id="{B6808A4E-F4C6-4ED2-9758-457A3362B0B8}"/>
              </a:ext>
            </a:extLst>
          </p:cNvPr>
          <p:cNvGrpSpPr/>
          <p:nvPr/>
        </p:nvGrpSpPr>
        <p:grpSpPr>
          <a:xfrm>
            <a:off x="1228373" y="2952361"/>
            <a:ext cx="5373539" cy="1558038"/>
            <a:chOff x="1228373" y="7943461"/>
            <a:chExt cx="5373539" cy="1558038"/>
          </a:xfrm>
        </p:grpSpPr>
        <p:pic>
          <p:nvPicPr>
            <p:cNvPr id="42" name="תמונה 41" descr="תמונה שמכילה מקורה, שולחן, אדם, מחשב נישא&#10;&#10;תיאור שנוצר ברמת מהימנות גבוהה מאוד">
              <a:extLst>
                <a:ext uri="{FF2B5EF4-FFF2-40B4-BE49-F238E27FC236}">
                  <a16:creationId xmlns:a16="http://schemas.microsoft.com/office/drawing/2014/main" id="{F1402195-685B-441C-BBBD-B76B48E6AD8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888182" y="7943461"/>
              <a:ext cx="713730" cy="713730"/>
            </a:xfrm>
            <a:prstGeom prst="rect">
              <a:avLst/>
            </a:prstGeom>
          </p:spPr>
        </p:pic>
        <p:sp>
          <p:nvSpPr>
            <p:cNvPr id="43" name="TextBox 42">
              <a:extLst>
                <a:ext uri="{FF2B5EF4-FFF2-40B4-BE49-F238E27FC236}">
                  <a16:creationId xmlns:a16="http://schemas.microsoft.com/office/drawing/2014/main" id="{568AC425-D9F2-4C33-A373-BCEC81CF7A4D}"/>
                </a:ext>
              </a:extLst>
            </p:cNvPr>
            <p:cNvSpPr txBox="1"/>
            <p:nvPr/>
          </p:nvSpPr>
          <p:spPr>
            <a:xfrm>
              <a:off x="3396399" y="8387880"/>
              <a:ext cx="2475423" cy="369332"/>
            </a:xfrm>
            <a:prstGeom prst="rect">
              <a:avLst/>
            </a:prstGeom>
            <a:noFill/>
          </p:spPr>
          <p:txBody>
            <a:bodyPr wrap="square" rtlCol="1">
              <a:spAutoFit/>
            </a:bodyPr>
            <a:lstStyle/>
            <a:p>
              <a:pPr algn="r" rtl="1"/>
              <a:r>
                <a:rPr lang="he-IL" b="1" dirty="0">
                  <a:solidFill>
                    <a:srgbClr val="009EE0"/>
                  </a:solidFill>
                </a:rPr>
                <a:t>מיקום המחשב</a:t>
              </a:r>
            </a:p>
          </p:txBody>
        </p:sp>
        <p:sp>
          <p:nvSpPr>
            <p:cNvPr id="48" name="מלבן 47">
              <a:extLst>
                <a:ext uri="{FF2B5EF4-FFF2-40B4-BE49-F238E27FC236}">
                  <a16:creationId xmlns:a16="http://schemas.microsoft.com/office/drawing/2014/main" id="{6CC092EF-6DB1-480E-9984-363AF0E0DB63}"/>
                </a:ext>
              </a:extLst>
            </p:cNvPr>
            <p:cNvSpPr/>
            <p:nvPr/>
          </p:nvSpPr>
          <p:spPr>
            <a:xfrm>
              <a:off x="1228373" y="8716156"/>
              <a:ext cx="5261262" cy="785343"/>
            </a:xfrm>
            <a:prstGeom prst="rect">
              <a:avLst/>
            </a:prstGeom>
          </p:spPr>
          <p:txBody>
            <a:bodyPr wrap="square">
              <a:spAutoFit/>
            </a:bodyPr>
            <a:lstStyle/>
            <a:p>
              <a:pPr algn="r" rtl="1">
                <a:lnSpc>
                  <a:spcPct val="150000"/>
                </a:lnSpc>
                <a:buClr>
                  <a:schemeClr val="accent1"/>
                </a:buClr>
              </a:pPr>
              <a:r>
                <a:rPr lang="he-IL" sz="1600" dirty="0">
                  <a:solidFill>
                    <a:schemeClr val="tx1">
                      <a:lumMod val="50000"/>
                      <a:lumOff val="50000"/>
                    </a:schemeClr>
                  </a:solidFill>
                </a:rPr>
                <a:t>המחשב ממוקם בסלון באופן גלוי, וכך ניתן לפקח על האתרים שבהם הילד גולש.</a:t>
              </a:r>
              <a:endParaRPr lang="he-IL" sz="1601" dirty="0">
                <a:solidFill>
                  <a:schemeClr val="tx1">
                    <a:lumMod val="50000"/>
                    <a:lumOff val="50000"/>
                  </a:schemeClr>
                </a:solidFill>
              </a:endParaRPr>
            </a:p>
          </p:txBody>
        </p:sp>
      </p:grpSp>
      <p:grpSp>
        <p:nvGrpSpPr>
          <p:cNvPr id="49" name="קבוצה 48">
            <a:extLst>
              <a:ext uri="{FF2B5EF4-FFF2-40B4-BE49-F238E27FC236}">
                <a16:creationId xmlns:a16="http://schemas.microsoft.com/office/drawing/2014/main" id="{63015599-B22B-44F5-811A-E17ED4DD915C}"/>
              </a:ext>
            </a:extLst>
          </p:cNvPr>
          <p:cNvGrpSpPr/>
          <p:nvPr/>
        </p:nvGrpSpPr>
        <p:grpSpPr>
          <a:xfrm>
            <a:off x="1228373" y="4731757"/>
            <a:ext cx="5373538" cy="1434415"/>
            <a:chOff x="1228373" y="4299957"/>
            <a:chExt cx="5373538" cy="1434415"/>
          </a:xfrm>
        </p:grpSpPr>
        <p:sp>
          <p:nvSpPr>
            <p:cNvPr id="50" name="TextBox 49">
              <a:extLst>
                <a:ext uri="{FF2B5EF4-FFF2-40B4-BE49-F238E27FC236}">
                  <a16:creationId xmlns:a16="http://schemas.microsoft.com/office/drawing/2014/main" id="{68C4A877-94E3-40FC-93F6-70562F43F390}"/>
                </a:ext>
              </a:extLst>
            </p:cNvPr>
            <p:cNvSpPr txBox="1"/>
            <p:nvPr/>
          </p:nvSpPr>
          <p:spPr>
            <a:xfrm>
              <a:off x="3396399" y="4744376"/>
              <a:ext cx="2475423" cy="369332"/>
            </a:xfrm>
            <a:prstGeom prst="rect">
              <a:avLst/>
            </a:prstGeom>
            <a:noFill/>
          </p:spPr>
          <p:txBody>
            <a:bodyPr wrap="square" rtlCol="1">
              <a:spAutoFit/>
            </a:bodyPr>
            <a:lstStyle/>
            <a:p>
              <a:pPr algn="r" rtl="1"/>
              <a:r>
                <a:rPr lang="he-IL" b="1" dirty="0">
                  <a:solidFill>
                    <a:srgbClr val="009EE0"/>
                  </a:solidFill>
                </a:rPr>
                <a:t>הגבלת זמן הגלישה</a:t>
              </a:r>
            </a:p>
          </p:txBody>
        </p:sp>
        <p:sp>
          <p:nvSpPr>
            <p:cNvPr id="51" name="מלבן 50">
              <a:extLst>
                <a:ext uri="{FF2B5EF4-FFF2-40B4-BE49-F238E27FC236}">
                  <a16:creationId xmlns:a16="http://schemas.microsoft.com/office/drawing/2014/main" id="{756F3BE0-4644-4EF8-B09C-F2D90DEFDB3D}"/>
                </a:ext>
              </a:extLst>
            </p:cNvPr>
            <p:cNvSpPr/>
            <p:nvPr/>
          </p:nvSpPr>
          <p:spPr>
            <a:xfrm>
              <a:off x="1228373" y="5072652"/>
              <a:ext cx="5261262" cy="661720"/>
            </a:xfrm>
            <a:prstGeom prst="rect">
              <a:avLst/>
            </a:prstGeom>
          </p:spPr>
          <p:txBody>
            <a:bodyPr wrap="square">
              <a:spAutoFit/>
            </a:bodyPr>
            <a:lstStyle/>
            <a:p>
              <a:pPr marL="177800" lvl="1" indent="-177800" algn="r" rtl="1" fontAlgn="base">
                <a:spcAft>
                  <a:spcPts val="600"/>
                </a:spcAft>
                <a:buClr>
                  <a:srgbClr val="00B0E6"/>
                </a:buClr>
                <a:buFont typeface="Arial" pitchFamily="34" charset="0"/>
                <a:buChar char="•"/>
              </a:pPr>
              <a:r>
                <a:rPr lang="he-IL" sz="1600" dirty="0">
                  <a:solidFill>
                    <a:schemeClr val="tx1">
                      <a:lumMod val="50000"/>
                      <a:lumOff val="50000"/>
                    </a:schemeClr>
                  </a:solidFill>
                </a:rPr>
                <a:t>סדר היום קובע זמן מוגבל לגלישה</a:t>
              </a:r>
            </a:p>
            <a:p>
              <a:pPr marL="177800" lvl="1" indent="-177800" algn="r" rtl="1" fontAlgn="base">
                <a:spcAft>
                  <a:spcPts val="600"/>
                </a:spcAft>
                <a:buClr>
                  <a:srgbClr val="00B0E6"/>
                </a:buClr>
                <a:buFont typeface="Arial" pitchFamily="34" charset="0"/>
                <a:buChar char="•"/>
              </a:pPr>
              <a:r>
                <a:rPr lang="he-IL" sz="1600" dirty="0">
                  <a:solidFill>
                    <a:schemeClr val="tx1">
                      <a:lumMod val="50000"/>
                      <a:lumOff val="50000"/>
                    </a:schemeClr>
                  </a:solidFill>
                </a:rPr>
                <a:t>כשהולכים לישון - משאירים את הטלפון הנייד בסלון</a:t>
              </a:r>
            </a:p>
          </p:txBody>
        </p:sp>
        <p:pic>
          <p:nvPicPr>
            <p:cNvPr id="52" name="תמונה 51" descr="תמונה שמכילה אדם, מפוספס, זברה&#10;&#10;תיאור שנוצר ברמת מהימנות גבוהה מאוד">
              <a:extLst>
                <a:ext uri="{FF2B5EF4-FFF2-40B4-BE49-F238E27FC236}">
                  <a16:creationId xmlns:a16="http://schemas.microsoft.com/office/drawing/2014/main" id="{FD3DEB2B-BBC5-4A2F-BEBB-A3F5C20BF93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88180" y="4299957"/>
              <a:ext cx="713731" cy="713731"/>
            </a:xfrm>
            <a:prstGeom prst="rect">
              <a:avLst/>
            </a:prstGeom>
          </p:spPr>
        </p:pic>
      </p:grpSp>
      <p:grpSp>
        <p:nvGrpSpPr>
          <p:cNvPr id="53" name="קבוצה 52">
            <a:extLst>
              <a:ext uri="{FF2B5EF4-FFF2-40B4-BE49-F238E27FC236}">
                <a16:creationId xmlns:a16="http://schemas.microsoft.com/office/drawing/2014/main" id="{22B39638-FBF3-4008-B14D-9383E70BD983}"/>
              </a:ext>
            </a:extLst>
          </p:cNvPr>
          <p:cNvGrpSpPr/>
          <p:nvPr/>
        </p:nvGrpSpPr>
        <p:grpSpPr>
          <a:xfrm>
            <a:off x="1228373" y="6367448"/>
            <a:ext cx="5373538" cy="3272034"/>
            <a:chOff x="1228373" y="6062648"/>
            <a:chExt cx="5373538" cy="3272034"/>
          </a:xfrm>
        </p:grpSpPr>
        <p:sp>
          <p:nvSpPr>
            <p:cNvPr id="54" name="TextBox 53">
              <a:extLst>
                <a:ext uri="{FF2B5EF4-FFF2-40B4-BE49-F238E27FC236}">
                  <a16:creationId xmlns:a16="http://schemas.microsoft.com/office/drawing/2014/main" id="{5CF60103-7E98-40F3-BCBC-5E8A5EFA2270}"/>
                </a:ext>
              </a:extLst>
            </p:cNvPr>
            <p:cNvSpPr txBox="1"/>
            <p:nvPr/>
          </p:nvSpPr>
          <p:spPr>
            <a:xfrm>
              <a:off x="2920805" y="6507067"/>
              <a:ext cx="2951017" cy="369332"/>
            </a:xfrm>
            <a:prstGeom prst="rect">
              <a:avLst/>
            </a:prstGeom>
            <a:noFill/>
          </p:spPr>
          <p:txBody>
            <a:bodyPr wrap="square" rtlCol="1">
              <a:spAutoFit/>
            </a:bodyPr>
            <a:lstStyle/>
            <a:p>
              <a:pPr algn="r" rtl="1"/>
              <a:r>
                <a:rPr lang="he-IL" b="1" dirty="0">
                  <a:solidFill>
                    <a:srgbClr val="009EE0"/>
                  </a:solidFill>
                </a:rPr>
                <a:t>מודעות | כללי גלישה בטוחים</a:t>
              </a:r>
            </a:p>
          </p:txBody>
        </p:sp>
        <p:sp>
          <p:nvSpPr>
            <p:cNvPr id="55" name="מלבן 54">
              <a:extLst>
                <a:ext uri="{FF2B5EF4-FFF2-40B4-BE49-F238E27FC236}">
                  <a16:creationId xmlns:a16="http://schemas.microsoft.com/office/drawing/2014/main" id="{E4B0F91D-C981-4166-BD04-555549ACC34A}"/>
                </a:ext>
              </a:extLst>
            </p:cNvPr>
            <p:cNvSpPr/>
            <p:nvPr/>
          </p:nvSpPr>
          <p:spPr>
            <a:xfrm>
              <a:off x="1228373" y="6835343"/>
              <a:ext cx="5261262" cy="2499339"/>
            </a:xfrm>
            <a:prstGeom prst="rect">
              <a:avLst/>
            </a:prstGeom>
          </p:spPr>
          <p:txBody>
            <a:bodyPr wrap="square">
              <a:spAutoFit/>
            </a:bodyPr>
            <a:lstStyle/>
            <a:p>
              <a:pPr marL="0" lvl="1" algn="r" rtl="1" fontAlgn="base">
                <a:lnSpc>
                  <a:spcPct val="150000"/>
                </a:lnSpc>
                <a:spcAft>
                  <a:spcPts val="600"/>
                </a:spcAft>
                <a:buClr>
                  <a:srgbClr val="00B0E6"/>
                </a:buClr>
              </a:pPr>
              <a:r>
                <a:rPr lang="he-IL" sz="1600" dirty="0">
                  <a:solidFill>
                    <a:schemeClr val="tx1">
                      <a:lumMod val="50000"/>
                      <a:lumOff val="50000"/>
                    </a:schemeClr>
                  </a:solidFill>
                </a:rPr>
                <a:t>חשוב להעביר את המסרים הבאים:</a:t>
              </a:r>
            </a:p>
            <a:p>
              <a:pPr marL="177800" lvl="1" indent="-177800" algn="r" rtl="1" fontAlgn="base">
                <a:lnSpc>
                  <a:spcPct val="150000"/>
                </a:lnSpc>
                <a:spcAft>
                  <a:spcPts val="600"/>
                </a:spcAft>
                <a:buClr>
                  <a:srgbClr val="00B0E6"/>
                </a:buClr>
                <a:buFont typeface="Arial" pitchFamily="34" charset="0"/>
                <a:buChar char="•"/>
              </a:pPr>
              <a:r>
                <a:rPr lang="he-IL" sz="1600" dirty="0">
                  <a:solidFill>
                    <a:schemeClr val="tx1">
                      <a:lumMod val="50000"/>
                      <a:lumOff val="50000"/>
                    </a:schemeClr>
                  </a:solidFill>
                </a:rPr>
                <a:t>לא כל מה שאומרים ברשת הוא אמת, אי אפשר לדעת מי עומד מולך, ועדיף לפקפק בגולש אחר מאשר לסמוך עליו.</a:t>
              </a:r>
              <a:endParaRPr lang="en-US" sz="1600" dirty="0">
                <a:solidFill>
                  <a:schemeClr val="tx1">
                    <a:lumMod val="50000"/>
                    <a:lumOff val="50000"/>
                  </a:schemeClr>
                </a:solidFill>
              </a:endParaRPr>
            </a:p>
            <a:p>
              <a:pPr marL="177800" lvl="1" indent="-177800" algn="r" rtl="1" fontAlgn="base">
                <a:lnSpc>
                  <a:spcPct val="150000"/>
                </a:lnSpc>
                <a:spcAft>
                  <a:spcPts val="600"/>
                </a:spcAft>
                <a:buClr>
                  <a:srgbClr val="00B0E6"/>
                </a:buClr>
                <a:buFont typeface="Arial" pitchFamily="34" charset="0"/>
                <a:buChar char="•"/>
              </a:pPr>
              <a:r>
                <a:rPr lang="he-IL" sz="1600" dirty="0">
                  <a:solidFill>
                    <a:schemeClr val="tx1">
                      <a:lumMod val="50000"/>
                      <a:lumOff val="50000"/>
                    </a:schemeClr>
                  </a:solidFill>
                </a:rPr>
                <a:t>אסור בשום אופן למסור פרטים מזהים כמו שם, משפחה, כתובת, תמונות, מספר טלפון או מייל פרטי.</a:t>
              </a:r>
            </a:p>
            <a:p>
              <a:pPr marL="177800" lvl="1" indent="-177800" algn="r" rtl="1" fontAlgn="base">
                <a:lnSpc>
                  <a:spcPct val="150000"/>
                </a:lnSpc>
                <a:spcAft>
                  <a:spcPts val="600"/>
                </a:spcAft>
                <a:buClr>
                  <a:srgbClr val="00B0E6"/>
                </a:buClr>
                <a:buFont typeface="Arial" pitchFamily="34" charset="0"/>
                <a:buChar char="•"/>
              </a:pPr>
              <a:r>
                <a:rPr lang="he-IL" sz="1600" dirty="0">
                  <a:solidFill>
                    <a:schemeClr val="tx1">
                      <a:lumMod val="50000"/>
                      <a:lumOff val="50000"/>
                    </a:schemeClr>
                  </a:solidFill>
                </a:rPr>
                <a:t>אם השיחה לא נעימה לך, יש לסיים אותה מיד ולדווח</a:t>
              </a:r>
              <a:endParaRPr lang="en-US" sz="1600" dirty="0">
                <a:solidFill>
                  <a:schemeClr val="tx1">
                    <a:lumMod val="50000"/>
                    <a:lumOff val="50000"/>
                  </a:schemeClr>
                </a:solidFill>
              </a:endParaRPr>
            </a:p>
          </p:txBody>
        </p:sp>
        <p:pic>
          <p:nvPicPr>
            <p:cNvPr id="56" name="תמונה 55" descr="תמונה שמכילה אדם, מקורה, שולחן&#10;&#10;תיאור שנוצר ברמת מהימנות גבוהה מאוד">
              <a:extLst>
                <a:ext uri="{FF2B5EF4-FFF2-40B4-BE49-F238E27FC236}">
                  <a16:creationId xmlns:a16="http://schemas.microsoft.com/office/drawing/2014/main" id="{D7587DE1-505F-4DA7-AF58-DA9C92FD0CA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261"/>
            <a:stretch/>
          </p:blipFill>
          <p:spPr>
            <a:xfrm>
              <a:off x="5889111" y="6062648"/>
              <a:ext cx="712800" cy="712800"/>
            </a:xfrm>
            <a:prstGeom prst="rect">
              <a:avLst/>
            </a:prstGeom>
          </p:spPr>
        </p:pic>
      </p:grpSp>
      <p:sp>
        <p:nvSpPr>
          <p:cNvPr id="23" name="מלבן 22">
            <a:hlinkClick r:id="" action="ppaction://hlinkshowjump?jump=nextslide"/>
            <a:extLst>
              <a:ext uri="{FF2B5EF4-FFF2-40B4-BE49-F238E27FC236}">
                <a16:creationId xmlns:a16="http://schemas.microsoft.com/office/drawing/2014/main" id="{7FDE2755-F5B6-4C56-BB22-EC14E15FE6F8}"/>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a:hlinkClick r:id="" action="ppaction://hlinkshowjump?jump=previousslide"/>
            <a:extLst>
              <a:ext uri="{FF2B5EF4-FFF2-40B4-BE49-F238E27FC236}">
                <a16:creationId xmlns:a16="http://schemas.microsoft.com/office/drawing/2014/main" id="{E218DCF9-C808-42C1-9172-31BDFEA40854}"/>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a:hlinkClick r:id="rId5" action="ppaction://hlinksldjump"/>
            <a:extLst>
              <a:ext uri="{FF2B5EF4-FFF2-40B4-BE49-F238E27FC236}">
                <a16:creationId xmlns:a16="http://schemas.microsoft.com/office/drawing/2014/main" id="{DFE28815-E942-42AC-AF9E-157EC1BDB478}"/>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25">
            <a:hlinkClick r:id="rId6" action="ppaction://hlinksldjump"/>
            <a:extLst>
              <a:ext uri="{FF2B5EF4-FFF2-40B4-BE49-F238E27FC236}">
                <a16:creationId xmlns:a16="http://schemas.microsoft.com/office/drawing/2014/main" id="{8CADB260-9C6B-41A1-A6BC-2FBA5F3160FB}"/>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ציין מיקום של מספר שקופית 3">
            <a:extLst>
              <a:ext uri="{FF2B5EF4-FFF2-40B4-BE49-F238E27FC236}">
                <a16:creationId xmlns:a16="http://schemas.microsoft.com/office/drawing/2014/main" id="{FAF85644-BE04-42B3-BC65-0B7D2807DA5C}"/>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45</a:t>
            </a:fld>
            <a:endParaRPr lang="he-IL" dirty="0"/>
          </a:p>
        </p:txBody>
      </p:sp>
    </p:spTree>
    <p:extLst>
      <p:ext uri="{BB962C8B-B14F-4D97-AF65-F5344CB8AC3E}">
        <p14:creationId xmlns:p14="http://schemas.microsoft.com/office/powerpoint/2010/main" val="370005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6341" y="223642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50" name="מלבן 49">
            <a:extLst>
              <a:ext uri="{FF2B5EF4-FFF2-40B4-BE49-F238E27FC236}">
                <a16:creationId xmlns:a16="http://schemas.microsoft.com/office/drawing/2014/main" id="{95B3724A-CBF6-4873-A278-6EC19F6A1F90}"/>
              </a:ext>
            </a:extLst>
          </p:cNvPr>
          <p:cNvSpPr/>
          <p:nvPr/>
        </p:nvSpPr>
        <p:spPr>
          <a:xfrm>
            <a:off x="990600" y="2479243"/>
            <a:ext cx="5499035" cy="2047227"/>
          </a:xfrm>
          <a:prstGeom prst="rect">
            <a:avLst/>
          </a:prstGeom>
        </p:spPr>
        <p:txBody>
          <a:bodyPr wrap="square">
            <a:spAutoFit/>
          </a:bodyPr>
          <a:lstStyle/>
          <a:p>
            <a:pPr marL="177800" lvl="1" indent="-177800" algn="r" rtl="1" fontAlgn="base">
              <a:lnSpc>
                <a:spcPct val="150000"/>
              </a:lnSpc>
              <a:spcAft>
                <a:spcPts val="600"/>
              </a:spcAft>
              <a:buClr>
                <a:srgbClr val="00B0E6"/>
              </a:buClr>
              <a:buFont typeface="Arial" pitchFamily="34" charset="0"/>
              <a:buChar char="•"/>
            </a:pPr>
            <a:r>
              <a:rPr lang="he-IL" sz="1600" dirty="0">
                <a:solidFill>
                  <a:schemeClr val="tx1">
                    <a:lumMod val="50000"/>
                    <a:lumOff val="50000"/>
                  </a:schemeClr>
                </a:solidFill>
              </a:rPr>
              <a:t>אין לפתוח הודעות שהתקבלו ממקור בלתי ידוע. ההודעות עלולות לכלול תכנים פורנוגראפיים, או תכנים שמטרתם פיתוי.</a:t>
            </a:r>
          </a:p>
          <a:p>
            <a:pPr marL="177800" lvl="1" indent="-177800" algn="r" rtl="1" fontAlgn="base">
              <a:lnSpc>
                <a:spcPct val="150000"/>
              </a:lnSpc>
              <a:spcAft>
                <a:spcPts val="600"/>
              </a:spcAft>
              <a:buClr>
                <a:srgbClr val="00B0E6"/>
              </a:buClr>
              <a:buFont typeface="Arial" pitchFamily="34" charset="0"/>
              <a:buChar char="•"/>
            </a:pPr>
            <a:r>
              <a:rPr lang="he-IL" sz="1600" dirty="0">
                <a:solidFill>
                  <a:schemeClr val="tx1">
                    <a:lumMod val="50000"/>
                    <a:lumOff val="50000"/>
                  </a:schemeClr>
                </a:solidFill>
              </a:rPr>
              <a:t>אסור להיכנס לחדרי צ'אטים שנראים בעייתיים, כגון שמות גסים.</a:t>
            </a:r>
          </a:p>
          <a:p>
            <a:pPr marL="177800" lvl="1" indent="-177800" algn="r" rtl="1" fontAlgn="base">
              <a:lnSpc>
                <a:spcPct val="150000"/>
              </a:lnSpc>
              <a:spcAft>
                <a:spcPts val="600"/>
              </a:spcAft>
              <a:buClr>
                <a:srgbClr val="00B0E6"/>
              </a:buClr>
              <a:buFont typeface="Arial" pitchFamily="34" charset="0"/>
              <a:buChar char="•"/>
            </a:pPr>
            <a:r>
              <a:rPr lang="he-IL" sz="1600" dirty="0">
                <a:solidFill>
                  <a:schemeClr val="tx1">
                    <a:lumMod val="50000"/>
                    <a:lumOff val="50000"/>
                  </a:schemeClr>
                </a:solidFill>
              </a:rPr>
              <a:t>לא כדאי להסכים להיפגש פנים אל פנים, ולקבל מתנות או הטבות מגולש שאתה לא מכיר - אם מישהו מציע, חשוב לדווח לצוות.</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במרכז</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26" name="TextBox 25">
            <a:extLst>
              <a:ext uri="{FF2B5EF4-FFF2-40B4-BE49-F238E27FC236}">
                <a16:creationId xmlns:a16="http://schemas.microsoft.com/office/drawing/2014/main" id="{10197687-98C4-489B-AC56-B3B64421CA91}"/>
              </a:ext>
            </a:extLst>
          </p:cNvPr>
          <p:cNvSpPr txBox="1"/>
          <p:nvPr/>
        </p:nvSpPr>
        <p:spPr>
          <a:xfrm>
            <a:off x="2656757" y="5200180"/>
            <a:ext cx="3215066" cy="369332"/>
          </a:xfrm>
          <a:prstGeom prst="rect">
            <a:avLst/>
          </a:prstGeom>
          <a:noFill/>
        </p:spPr>
        <p:txBody>
          <a:bodyPr wrap="square" rtlCol="1">
            <a:spAutoFit/>
          </a:bodyPr>
          <a:lstStyle/>
          <a:p>
            <a:pPr algn="r" rtl="1"/>
            <a:r>
              <a:rPr lang="he-IL" b="1" dirty="0">
                <a:solidFill>
                  <a:srgbClr val="009EE0"/>
                </a:solidFill>
              </a:rPr>
              <a:t>תשומת לב לשינויים בהתנהגות</a:t>
            </a:r>
          </a:p>
        </p:txBody>
      </p:sp>
      <p:sp>
        <p:nvSpPr>
          <p:cNvPr id="29" name="מלבן 28">
            <a:extLst>
              <a:ext uri="{FF2B5EF4-FFF2-40B4-BE49-F238E27FC236}">
                <a16:creationId xmlns:a16="http://schemas.microsoft.com/office/drawing/2014/main" id="{DF6FF4A4-3963-45B4-ABC0-987F8D684FB3}"/>
              </a:ext>
            </a:extLst>
          </p:cNvPr>
          <p:cNvSpPr/>
          <p:nvPr/>
        </p:nvSpPr>
        <p:spPr>
          <a:xfrm>
            <a:off x="1228373" y="5528456"/>
            <a:ext cx="5261262" cy="1893339"/>
          </a:xfrm>
          <a:prstGeom prst="rect">
            <a:avLst/>
          </a:prstGeom>
        </p:spPr>
        <p:txBody>
          <a:bodyPr wrap="square">
            <a:spAutoFit/>
          </a:bodyPr>
          <a:lstStyle/>
          <a:p>
            <a:pPr algn="r" rtl="1">
              <a:lnSpc>
                <a:spcPct val="150000"/>
              </a:lnSpc>
              <a:buClr>
                <a:schemeClr val="accent1"/>
              </a:buClr>
            </a:pPr>
            <a:r>
              <a:rPr lang="he-IL" sz="1600" dirty="0">
                <a:solidFill>
                  <a:schemeClr val="tx1">
                    <a:lumMod val="50000"/>
                    <a:lumOff val="50000"/>
                  </a:schemeClr>
                </a:solidFill>
              </a:rPr>
              <a:t>נורות אדומות: מצב רוחו משתנה לעתים תכופות, הילד נראה עצוב, טרוד, עצבני או מסוגר, מגיב בהתפרצויות, פחות מתקשר ונראית ירידה בתפקוד היומיומי. בנוסף, צריך להבחין אם הילד מתקשה להיפרד מהטלפון הנייד באופן קיצוני. במקרים אלה - שוחחו עם הילד, ונסו להבין מה קורה</a:t>
            </a:r>
            <a:endParaRPr lang="he-IL" sz="1601" dirty="0">
              <a:solidFill>
                <a:schemeClr val="tx1">
                  <a:lumMod val="50000"/>
                  <a:lumOff val="50000"/>
                </a:schemeClr>
              </a:solidFill>
            </a:endParaRPr>
          </a:p>
        </p:txBody>
      </p:sp>
      <p:pic>
        <p:nvPicPr>
          <p:cNvPr id="14" name="תמונה 13" descr="תמונה שמכילה חוץ, אדם, נדנדה, קרקע&#10;&#10;תיאור שנוצר ברמת מהימנות גבוהה מאוד">
            <a:extLst>
              <a:ext uri="{FF2B5EF4-FFF2-40B4-BE49-F238E27FC236}">
                <a16:creationId xmlns:a16="http://schemas.microsoft.com/office/drawing/2014/main" id="{5FC84476-D772-4C17-85AF-E115206460C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889112" y="4755761"/>
            <a:ext cx="712800" cy="712800"/>
          </a:xfrm>
          <a:prstGeom prst="rect">
            <a:avLst/>
          </a:prstGeom>
        </p:spPr>
      </p:pic>
      <p:sp>
        <p:nvSpPr>
          <p:cNvPr id="30" name="TextBox 29">
            <a:extLst>
              <a:ext uri="{FF2B5EF4-FFF2-40B4-BE49-F238E27FC236}">
                <a16:creationId xmlns:a16="http://schemas.microsoft.com/office/drawing/2014/main" id="{79F4C532-4E66-456E-801F-CAC6F1C0927E}"/>
              </a:ext>
            </a:extLst>
          </p:cNvPr>
          <p:cNvSpPr txBox="1"/>
          <p:nvPr/>
        </p:nvSpPr>
        <p:spPr>
          <a:xfrm>
            <a:off x="2209800" y="8075913"/>
            <a:ext cx="3662023" cy="369332"/>
          </a:xfrm>
          <a:prstGeom prst="rect">
            <a:avLst/>
          </a:prstGeom>
          <a:noFill/>
        </p:spPr>
        <p:txBody>
          <a:bodyPr wrap="square" rtlCol="1">
            <a:spAutoFit/>
          </a:bodyPr>
          <a:lstStyle/>
          <a:p>
            <a:pPr algn="r" rtl="1"/>
            <a:r>
              <a:rPr lang="he-IL" b="1" dirty="0">
                <a:solidFill>
                  <a:srgbClr val="009EE0"/>
                </a:solidFill>
              </a:rPr>
              <a:t>אווירה של שיתוף ללא שיפוטיות</a:t>
            </a:r>
          </a:p>
        </p:txBody>
      </p:sp>
      <p:sp>
        <p:nvSpPr>
          <p:cNvPr id="31" name="מלבן 30">
            <a:extLst>
              <a:ext uri="{FF2B5EF4-FFF2-40B4-BE49-F238E27FC236}">
                <a16:creationId xmlns:a16="http://schemas.microsoft.com/office/drawing/2014/main" id="{835DC28E-9A3D-404B-94B0-8DA275EA2ABF}"/>
              </a:ext>
            </a:extLst>
          </p:cNvPr>
          <p:cNvSpPr/>
          <p:nvPr/>
        </p:nvSpPr>
        <p:spPr>
          <a:xfrm>
            <a:off x="1228373" y="8404189"/>
            <a:ext cx="5261262" cy="1154675"/>
          </a:xfrm>
          <a:prstGeom prst="rect">
            <a:avLst/>
          </a:prstGeom>
        </p:spPr>
        <p:txBody>
          <a:bodyPr wrap="square">
            <a:spAutoFit/>
          </a:bodyPr>
          <a:lstStyle/>
          <a:p>
            <a:pPr algn="r" rtl="1">
              <a:lnSpc>
                <a:spcPct val="150000"/>
              </a:lnSpc>
              <a:buClr>
                <a:schemeClr val="accent1"/>
              </a:buClr>
            </a:pPr>
            <a:r>
              <a:rPr lang="he-IL" sz="1600" dirty="0">
                <a:solidFill>
                  <a:schemeClr val="tx1">
                    <a:lumMod val="50000"/>
                    <a:lumOff val="50000"/>
                  </a:schemeClr>
                </a:solidFill>
              </a:rPr>
              <a:t>העבירו מסר של תמיכה וגיבוי לילד כדי שירגיש בנוח לשתף אתכם. גם אם ישנה פעילות בעלת קשר עברייני, אין להטיל עליו את האחריות - הוא אינו אשם, אלא קורבן לעברייני רשת.</a:t>
            </a:r>
            <a:endParaRPr lang="he-IL" sz="1601" dirty="0">
              <a:solidFill>
                <a:schemeClr val="tx1">
                  <a:lumMod val="50000"/>
                  <a:lumOff val="50000"/>
                </a:schemeClr>
              </a:solidFill>
            </a:endParaRPr>
          </a:p>
        </p:txBody>
      </p:sp>
      <p:pic>
        <p:nvPicPr>
          <p:cNvPr id="12" name="תמונה 11" descr="תמונה שמכילה אדם, חלון, אישה, בניין&#10;&#10;תיאור שנוצר ברמת מהימנות גבוהה מאוד">
            <a:extLst>
              <a:ext uri="{FF2B5EF4-FFF2-40B4-BE49-F238E27FC236}">
                <a16:creationId xmlns:a16="http://schemas.microsoft.com/office/drawing/2014/main" id="{E30669C7-B81D-4EF9-845F-EC0FAFEF6E3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89112" y="7631494"/>
            <a:ext cx="712800" cy="712800"/>
          </a:xfrm>
          <a:prstGeom prst="rect">
            <a:avLst/>
          </a:prstGeom>
        </p:spPr>
      </p:pic>
      <p:sp>
        <p:nvSpPr>
          <p:cNvPr id="17" name="מלבן 16">
            <a:hlinkClick r:id="" action="ppaction://hlinkshowjump?jump=nextslide"/>
            <a:extLst>
              <a:ext uri="{FF2B5EF4-FFF2-40B4-BE49-F238E27FC236}">
                <a16:creationId xmlns:a16="http://schemas.microsoft.com/office/drawing/2014/main" id="{DCAD715E-3AD2-4D0D-91D1-78FADEF969EC}"/>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a:hlinkClick r:id="" action="ppaction://hlinkshowjump?jump=previousslide"/>
            <a:extLst>
              <a:ext uri="{FF2B5EF4-FFF2-40B4-BE49-F238E27FC236}">
                <a16:creationId xmlns:a16="http://schemas.microsoft.com/office/drawing/2014/main" id="{43CD395D-0E02-49A3-A11B-C3F5C7ECDC63}"/>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hlinkClick r:id="rId4" action="ppaction://hlinksldjump"/>
            <a:extLst>
              <a:ext uri="{FF2B5EF4-FFF2-40B4-BE49-F238E27FC236}">
                <a16:creationId xmlns:a16="http://schemas.microsoft.com/office/drawing/2014/main" id="{DE916DE6-97D3-427A-A0D7-CEC4FC437817}"/>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hlinkClick r:id="rId5" action="ppaction://hlinksldjump"/>
            <a:extLst>
              <a:ext uri="{FF2B5EF4-FFF2-40B4-BE49-F238E27FC236}">
                <a16:creationId xmlns:a16="http://schemas.microsoft.com/office/drawing/2014/main" id="{1AB6223D-BB61-46DA-B0AC-BCAC228196D6}"/>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ציין מיקום של מספר שקופית 3">
            <a:extLst>
              <a:ext uri="{FF2B5EF4-FFF2-40B4-BE49-F238E27FC236}">
                <a16:creationId xmlns:a16="http://schemas.microsoft.com/office/drawing/2014/main" id="{5C807BC3-6239-4F80-9B5A-FC41ECE71F2F}"/>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46</a:t>
            </a:fld>
            <a:endParaRPr lang="he-IL" dirty="0"/>
          </a:p>
        </p:txBody>
      </p:sp>
    </p:spTree>
    <p:extLst>
      <p:ext uri="{BB962C8B-B14F-4D97-AF65-F5344CB8AC3E}">
        <p14:creationId xmlns:p14="http://schemas.microsoft.com/office/powerpoint/2010/main" val="118508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מלבן 40">
            <a:extLst>
              <a:ext uri="{FF2B5EF4-FFF2-40B4-BE49-F238E27FC236}">
                <a16:creationId xmlns:a16="http://schemas.microsoft.com/office/drawing/2014/main" id="{4F1ED2B0-F4F6-4DC5-B933-78401FC9EDEA}"/>
              </a:ext>
            </a:extLst>
          </p:cNvPr>
          <p:cNvSpPr/>
          <p:nvPr/>
        </p:nvSpPr>
        <p:spPr>
          <a:xfrm>
            <a:off x="826341" y="5159543"/>
            <a:ext cx="5908524" cy="2892257"/>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במרכז</a:t>
            </a:r>
          </a:p>
        </p:txBody>
      </p:sp>
      <p:sp>
        <p:nvSpPr>
          <p:cNvPr id="17" name="TextBox 16">
            <a:extLst>
              <a:ext uri="{FF2B5EF4-FFF2-40B4-BE49-F238E27FC236}">
                <a16:creationId xmlns:a16="http://schemas.microsoft.com/office/drawing/2014/main" id="{0A60CCA3-8A09-49E4-8BF6-FA632C39450D}"/>
              </a:ext>
            </a:extLst>
          </p:cNvPr>
          <p:cNvSpPr txBox="1"/>
          <p:nvPr/>
        </p:nvSpPr>
        <p:spPr>
          <a:xfrm>
            <a:off x="1031145" y="2439722"/>
            <a:ext cx="5515200" cy="2554545"/>
          </a:xfrm>
          <a:prstGeom prst="rect">
            <a:avLst/>
          </a:prstGeom>
          <a:noFill/>
          <a:ln>
            <a:noFill/>
          </a:ln>
        </p:spPr>
        <p:txBody>
          <a:bodyPr wrap="square" rtlCol="1">
            <a:spAutoFit/>
          </a:bodyPr>
          <a:lstStyle/>
          <a:p>
            <a:pPr marL="182563" indent="-182563" algn="r" rtl="1">
              <a:lnSpc>
                <a:spcPct val="200000"/>
              </a:lnSpc>
              <a:buClr>
                <a:srgbClr val="009EE0"/>
              </a:buClr>
              <a:buFont typeface="Calibri" panose="020F0502020204030204" pitchFamily="34" charset="0"/>
              <a:buChar char="‹"/>
            </a:pPr>
            <a:r>
              <a:rPr lang="he-IL" sz="1600" dirty="0">
                <a:solidFill>
                  <a:schemeClr val="tx1">
                    <a:lumMod val="50000"/>
                    <a:lumOff val="50000"/>
                  </a:schemeClr>
                </a:solidFill>
              </a:rPr>
              <a:t>מדיניות</a:t>
            </a:r>
            <a:r>
              <a:rPr lang="en-US" sz="1600" dirty="0">
                <a:solidFill>
                  <a:schemeClr val="tx1">
                    <a:lumMod val="50000"/>
                    <a:lumOff val="50000"/>
                  </a:schemeClr>
                </a:solidFill>
              </a:rPr>
              <a:t> SOS </a:t>
            </a:r>
            <a:r>
              <a:rPr lang="he-IL" sz="1600" dirty="0">
                <a:solidFill>
                  <a:schemeClr val="tx1">
                    <a:lumMod val="50000"/>
                    <a:lumOff val="50000"/>
                  </a:schemeClr>
                </a:solidFill>
              </a:rPr>
              <a:t>להגנת הילד</a:t>
            </a:r>
          </a:p>
          <a:p>
            <a:pPr marL="182563" indent="-182563" algn="r" rtl="1">
              <a:lnSpc>
                <a:spcPct val="200000"/>
              </a:lnSpc>
              <a:buClr>
                <a:srgbClr val="009EE0"/>
              </a:buClr>
              <a:buFont typeface="Calibri" panose="020F0502020204030204" pitchFamily="34" charset="0"/>
              <a:buChar char="‹"/>
            </a:pPr>
            <a:r>
              <a:rPr lang="he-IL" sz="1600" dirty="0">
                <a:solidFill>
                  <a:schemeClr val="tx1">
                    <a:lumMod val="50000"/>
                    <a:lumOff val="50000"/>
                  </a:schemeClr>
                </a:solidFill>
              </a:rPr>
              <a:t>נוהל דיווח טיפול בתלונות </a:t>
            </a:r>
          </a:p>
          <a:p>
            <a:pPr marL="182563" indent="-182563" algn="r" rtl="1">
              <a:lnSpc>
                <a:spcPct val="200000"/>
              </a:lnSpc>
              <a:buClr>
                <a:srgbClr val="009EE0"/>
              </a:buClr>
              <a:buFont typeface="Calibri" panose="020F0502020204030204" pitchFamily="34" charset="0"/>
              <a:buChar char="‹"/>
            </a:pPr>
            <a:r>
              <a:rPr lang="he-IL" sz="1600" dirty="0">
                <a:solidFill>
                  <a:schemeClr val="tx1">
                    <a:lumMod val="50000"/>
                    <a:lumOff val="50000"/>
                  </a:schemeClr>
                </a:solidFill>
              </a:rPr>
              <a:t>חוק חובת דיווח בישראל </a:t>
            </a:r>
          </a:p>
          <a:p>
            <a:pPr marL="182563" indent="-182563" algn="r" rtl="1">
              <a:lnSpc>
                <a:spcPct val="200000"/>
              </a:lnSpc>
              <a:buClr>
                <a:srgbClr val="009EE0"/>
              </a:buClr>
              <a:buFont typeface="Calibri" panose="020F0502020204030204" pitchFamily="34" charset="0"/>
              <a:buChar char="‹"/>
            </a:pPr>
            <a:r>
              <a:rPr lang="he-IL" sz="1600" dirty="0">
                <a:solidFill>
                  <a:schemeClr val="tx1">
                    <a:lumMod val="50000"/>
                    <a:lumOff val="50000"/>
                  </a:schemeClr>
                </a:solidFill>
                <a:hlinkClick r:id="rId2"/>
              </a:rPr>
              <a:t>'מדריך </a:t>
            </a:r>
            <a:r>
              <a:rPr lang="he-IL" sz="1600" dirty="0">
                <a:hlinkClick r:id="rId2"/>
              </a:rPr>
              <a:t>הורים </a:t>
            </a:r>
            <a:r>
              <a:rPr lang="he-IL" sz="1600" dirty="0">
                <a:solidFill>
                  <a:schemeClr val="tx1">
                    <a:lumMod val="50000"/>
                    <a:lumOff val="50000"/>
                  </a:schemeClr>
                </a:solidFill>
                <a:hlinkClick r:id="rId2"/>
              </a:rPr>
              <a:t>לבטיחות ילדים ברשת'</a:t>
            </a:r>
            <a:r>
              <a:rPr lang="he-IL" sz="1600" dirty="0">
                <a:solidFill>
                  <a:schemeClr val="tx1">
                    <a:lumMod val="50000"/>
                    <a:lumOff val="50000"/>
                  </a:schemeClr>
                </a:solidFill>
              </a:rPr>
              <a:t>: הסימנים לסיכון באינטרנט וכלים להתמודדות איתו, במאמרו של גלעד האן</a:t>
            </a:r>
          </a:p>
        </p:txBody>
      </p:sp>
      <p:sp>
        <p:nvSpPr>
          <p:cNvPr id="18" name="מלבן 17">
            <a:extLst>
              <a:ext uri="{FF2B5EF4-FFF2-40B4-BE49-F238E27FC236}">
                <a16:creationId xmlns:a16="http://schemas.microsoft.com/office/drawing/2014/main" id="{0A2640A0-70EF-468F-8559-F27FAA7D204D}"/>
              </a:ext>
            </a:extLst>
          </p:cNvPr>
          <p:cNvSpPr/>
          <p:nvPr/>
        </p:nvSpPr>
        <p:spPr>
          <a:xfrm>
            <a:off x="2768040" y="2015076"/>
            <a:ext cx="1982175" cy="418761"/>
          </a:xfrm>
          <a:prstGeom prst="rect">
            <a:avLst/>
          </a:prstGeom>
          <a:solidFill>
            <a:srgbClr val="009EE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pSp>
        <p:nvGrpSpPr>
          <p:cNvPr id="19" name="גרפיקה 76">
            <a:extLst>
              <a:ext uri="{FF2B5EF4-FFF2-40B4-BE49-F238E27FC236}">
                <a16:creationId xmlns:a16="http://schemas.microsoft.com/office/drawing/2014/main" id="{FAC0D04E-35EE-4547-9C4D-FBA858DAB4BF}"/>
              </a:ext>
            </a:extLst>
          </p:cNvPr>
          <p:cNvGrpSpPr/>
          <p:nvPr/>
        </p:nvGrpSpPr>
        <p:grpSpPr>
          <a:xfrm>
            <a:off x="4339951" y="2083268"/>
            <a:ext cx="290396" cy="290396"/>
            <a:chOff x="1855787" y="3421856"/>
            <a:chExt cx="3848100" cy="3848100"/>
          </a:xfrm>
        </p:grpSpPr>
        <p:sp>
          <p:nvSpPr>
            <p:cNvPr id="20" name="צורה חופשית: צורה 57">
              <a:extLst>
                <a:ext uri="{FF2B5EF4-FFF2-40B4-BE49-F238E27FC236}">
                  <a16:creationId xmlns:a16="http://schemas.microsoft.com/office/drawing/2014/main" id="{04838ED9-77E0-442D-8971-C38E2E2F8666}"/>
                </a:ext>
              </a:extLst>
            </p:cNvPr>
            <p:cNvSpPr/>
            <p:nvPr/>
          </p:nvSpPr>
          <p:spPr>
            <a:xfrm>
              <a:off x="2319750" y="3414712"/>
              <a:ext cx="2924175" cy="3857625"/>
            </a:xfrm>
            <a:custGeom>
              <a:avLst/>
              <a:gdLst>
                <a:gd name="connsiteX0" fmla="*/ 259366 w 2924175"/>
                <a:gd name="connsiteY0" fmla="*/ 7144 h 3857625"/>
                <a:gd name="connsiteX1" fmla="*/ 2286667 w 2924175"/>
                <a:gd name="connsiteY1" fmla="*/ 7144 h 3857625"/>
                <a:gd name="connsiteX2" fmla="*/ 2917603 w 2924175"/>
                <a:gd name="connsiteY2" fmla="*/ 637699 h 3857625"/>
                <a:gd name="connsiteX3" fmla="*/ 2917603 w 2924175"/>
                <a:gd name="connsiteY3" fmla="*/ 3228499 h 3857625"/>
                <a:gd name="connsiteX4" fmla="*/ 2286667 w 2924175"/>
                <a:gd name="connsiteY4" fmla="*/ 3859435 h 3857625"/>
                <a:gd name="connsiteX5" fmla="*/ 259366 w 2924175"/>
                <a:gd name="connsiteY5" fmla="*/ 3859435 h 3857625"/>
                <a:gd name="connsiteX6" fmla="*/ 7144 w 2924175"/>
                <a:gd name="connsiteY6" fmla="*/ 3607213 h 3857625"/>
                <a:gd name="connsiteX7" fmla="*/ 7144 w 2924175"/>
                <a:gd name="connsiteY7" fmla="*/ 259366 h 3857625"/>
                <a:gd name="connsiteX8" fmla="*/ 259366 w 2924175"/>
                <a:gd name="connsiteY8" fmla="*/ 7144 h 3857625"/>
                <a:gd name="connsiteX9" fmla="*/ 259366 w 2924175"/>
                <a:gd name="connsiteY9" fmla="*/ 7144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175" h="3857625">
                  <a:moveTo>
                    <a:pt x="259366" y="7144"/>
                  </a:moveTo>
                  <a:lnTo>
                    <a:pt x="2286667" y="7144"/>
                  </a:lnTo>
                  <a:cubicBezTo>
                    <a:pt x="2634539" y="8192"/>
                    <a:pt x="2916346" y="289827"/>
                    <a:pt x="2917603" y="637699"/>
                  </a:cubicBezTo>
                  <a:lnTo>
                    <a:pt x="2917603" y="3228499"/>
                  </a:lnTo>
                  <a:cubicBezTo>
                    <a:pt x="2916555" y="3576523"/>
                    <a:pt x="2634691" y="3858387"/>
                    <a:pt x="2286667" y="3859435"/>
                  </a:cubicBezTo>
                  <a:lnTo>
                    <a:pt x="259366" y="3859435"/>
                  </a:lnTo>
                  <a:cubicBezTo>
                    <a:pt x="120244" y="3859016"/>
                    <a:pt x="7563" y="3746335"/>
                    <a:pt x="7144" y="3607213"/>
                  </a:cubicBezTo>
                  <a:lnTo>
                    <a:pt x="7144" y="259366"/>
                  </a:lnTo>
                  <a:cubicBezTo>
                    <a:pt x="7563" y="120244"/>
                    <a:pt x="120244" y="7563"/>
                    <a:pt x="259366" y="7144"/>
                  </a:cubicBezTo>
                  <a:lnTo>
                    <a:pt x="259366" y="7144"/>
                  </a:lnTo>
                  <a:close/>
                </a:path>
              </a:pathLst>
            </a:custGeom>
            <a:solidFill>
              <a:schemeClr val="accent3">
                <a:lumMod val="40000"/>
                <a:lumOff val="60000"/>
              </a:schemeClr>
            </a:solidFill>
            <a:ln w="9525" cap="flat">
              <a:noFill/>
              <a:prstDash val="solid"/>
              <a:miter/>
            </a:ln>
          </p:spPr>
          <p:txBody>
            <a:bodyPr rtlCol="1" anchor="ctr"/>
            <a:lstStyle/>
            <a:p>
              <a:endParaRPr lang="he-IL" sz="1400"/>
            </a:p>
          </p:txBody>
        </p:sp>
        <p:sp>
          <p:nvSpPr>
            <p:cNvPr id="22" name="צורה חופשית: צורה 58">
              <a:extLst>
                <a:ext uri="{FF2B5EF4-FFF2-40B4-BE49-F238E27FC236}">
                  <a16:creationId xmlns:a16="http://schemas.microsoft.com/office/drawing/2014/main" id="{CEA9A216-B087-4B3A-919F-B98D15C9C54C}"/>
                </a:ext>
              </a:extLst>
            </p:cNvPr>
            <p:cNvSpPr/>
            <p:nvPr/>
          </p:nvSpPr>
          <p:spPr>
            <a:xfrm>
              <a:off x="2319750" y="3414712"/>
              <a:ext cx="2733675" cy="3609975"/>
            </a:xfrm>
            <a:custGeom>
              <a:avLst/>
              <a:gdLst>
                <a:gd name="connsiteX0" fmla="*/ 259366 w 2733675"/>
                <a:gd name="connsiteY0" fmla="*/ 7144 h 3609975"/>
                <a:gd name="connsiteX1" fmla="*/ 2286667 w 2733675"/>
                <a:gd name="connsiteY1" fmla="*/ 7144 h 3609975"/>
                <a:gd name="connsiteX2" fmla="*/ 2688241 w 2733675"/>
                <a:gd name="connsiteY2" fmla="*/ 152686 h 3609975"/>
                <a:gd name="connsiteX3" fmla="*/ 2734723 w 2733675"/>
                <a:gd name="connsiteY3" fmla="*/ 390049 h 3609975"/>
                <a:gd name="connsiteX4" fmla="*/ 2734723 w 2733675"/>
                <a:gd name="connsiteY4" fmla="*/ 2980849 h 3609975"/>
                <a:gd name="connsiteX5" fmla="*/ 2104168 w 2733675"/>
                <a:gd name="connsiteY5" fmla="*/ 3609499 h 3609975"/>
                <a:gd name="connsiteX6" fmla="*/ 76867 w 2733675"/>
                <a:gd name="connsiteY6" fmla="*/ 3609499 h 3609975"/>
                <a:gd name="connsiteX7" fmla="*/ 7144 w 2733675"/>
                <a:gd name="connsiteY7" fmla="*/ 3599593 h 3609975"/>
                <a:gd name="connsiteX8" fmla="*/ 7144 w 2733675"/>
                <a:gd name="connsiteY8" fmla="*/ 259366 h 3609975"/>
                <a:gd name="connsiteX9" fmla="*/ 259366 w 2733675"/>
                <a:gd name="connsiteY9" fmla="*/ 7144 h 3609975"/>
                <a:gd name="connsiteX10" fmla="*/ 259366 w 2733675"/>
                <a:gd name="connsiteY10"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3675" h="3609975">
                  <a:moveTo>
                    <a:pt x="259366" y="7144"/>
                  </a:moveTo>
                  <a:lnTo>
                    <a:pt x="2286667" y="7144"/>
                  </a:lnTo>
                  <a:cubicBezTo>
                    <a:pt x="2433428" y="7210"/>
                    <a:pt x="2575522" y="58703"/>
                    <a:pt x="2688241" y="152686"/>
                  </a:cubicBezTo>
                  <a:cubicBezTo>
                    <a:pt x="2719045" y="228029"/>
                    <a:pt x="2734837" y="308658"/>
                    <a:pt x="2734723" y="390049"/>
                  </a:cubicBezTo>
                  <a:lnTo>
                    <a:pt x="2734723" y="2980849"/>
                  </a:lnTo>
                  <a:cubicBezTo>
                    <a:pt x="2732427" y="3327825"/>
                    <a:pt x="2451154" y="3608251"/>
                    <a:pt x="2104168" y="3609499"/>
                  </a:cubicBezTo>
                  <a:lnTo>
                    <a:pt x="76867" y="3609499"/>
                  </a:lnTo>
                  <a:cubicBezTo>
                    <a:pt x="53273" y="3609499"/>
                    <a:pt x="29804" y="3606165"/>
                    <a:pt x="7144" y="3599593"/>
                  </a:cubicBezTo>
                  <a:lnTo>
                    <a:pt x="7144" y="259366"/>
                  </a:lnTo>
                  <a:cubicBezTo>
                    <a:pt x="7563" y="120244"/>
                    <a:pt x="120244" y="7563"/>
                    <a:pt x="259366" y="7144"/>
                  </a:cubicBezTo>
                  <a:lnTo>
                    <a:pt x="259366" y="7144"/>
                  </a:lnTo>
                  <a:close/>
                </a:path>
              </a:pathLst>
            </a:custGeom>
            <a:solidFill>
              <a:srgbClr val="FFFFFF"/>
            </a:solidFill>
            <a:ln w="9525" cap="flat">
              <a:noFill/>
              <a:prstDash val="solid"/>
              <a:miter/>
            </a:ln>
          </p:spPr>
          <p:txBody>
            <a:bodyPr rtlCol="1" anchor="ctr"/>
            <a:lstStyle/>
            <a:p>
              <a:endParaRPr lang="he-IL" sz="1400"/>
            </a:p>
          </p:txBody>
        </p:sp>
        <p:sp>
          <p:nvSpPr>
            <p:cNvPr id="23" name="צורה חופשית: צורה 59">
              <a:extLst>
                <a:ext uri="{FF2B5EF4-FFF2-40B4-BE49-F238E27FC236}">
                  <a16:creationId xmlns:a16="http://schemas.microsoft.com/office/drawing/2014/main" id="{56DCFF67-A115-4599-BE7A-4BD55ED3F4A8}"/>
                </a:ext>
              </a:extLst>
            </p:cNvPr>
            <p:cNvSpPr/>
            <p:nvPr/>
          </p:nvSpPr>
          <p:spPr>
            <a:xfrm>
              <a:off x="2319369" y="3414712"/>
              <a:ext cx="2552700" cy="3609975"/>
            </a:xfrm>
            <a:custGeom>
              <a:avLst/>
              <a:gdLst>
                <a:gd name="connsiteX0" fmla="*/ 227743 w 2552700"/>
                <a:gd name="connsiteY0" fmla="*/ 7144 h 3609975"/>
                <a:gd name="connsiteX1" fmla="*/ 2330101 w 2552700"/>
                <a:gd name="connsiteY1" fmla="*/ 7144 h 3609975"/>
                <a:gd name="connsiteX2" fmla="*/ 2550700 w 2552700"/>
                <a:gd name="connsiteY2" fmla="*/ 227743 h 3609975"/>
                <a:gd name="connsiteX3" fmla="*/ 2550700 w 2552700"/>
                <a:gd name="connsiteY3" fmla="*/ 2901220 h 3609975"/>
                <a:gd name="connsiteX4" fmla="*/ 2105692 w 2552700"/>
                <a:gd name="connsiteY4" fmla="*/ 3386233 h 3609975"/>
                <a:gd name="connsiteX5" fmla="*/ 227743 w 2552700"/>
                <a:gd name="connsiteY5" fmla="*/ 3386233 h 3609975"/>
                <a:gd name="connsiteX6" fmla="*/ 7144 w 2552700"/>
                <a:gd name="connsiteY6" fmla="*/ 3606832 h 3609975"/>
                <a:gd name="connsiteX7" fmla="*/ 7144 w 2552700"/>
                <a:gd name="connsiteY7" fmla="*/ 227743 h 3609975"/>
                <a:gd name="connsiteX8" fmla="*/ 227743 w 2552700"/>
                <a:gd name="connsiteY8" fmla="*/ 7144 h 3609975"/>
                <a:gd name="connsiteX9" fmla="*/ 227743 w 2552700"/>
                <a:gd name="connsiteY9"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2700" h="3609975">
                  <a:moveTo>
                    <a:pt x="227743" y="7144"/>
                  </a:moveTo>
                  <a:lnTo>
                    <a:pt x="2330101" y="7144"/>
                  </a:lnTo>
                  <a:cubicBezTo>
                    <a:pt x="2451849" y="7353"/>
                    <a:pt x="2550490" y="105994"/>
                    <a:pt x="2550700" y="227743"/>
                  </a:cubicBezTo>
                  <a:lnTo>
                    <a:pt x="2550700" y="2901220"/>
                  </a:lnTo>
                  <a:cubicBezTo>
                    <a:pt x="2561749" y="3222784"/>
                    <a:pt x="2405920" y="3376708"/>
                    <a:pt x="2105692" y="3386233"/>
                  </a:cubicBezTo>
                  <a:lnTo>
                    <a:pt x="227743" y="3386233"/>
                  </a:lnTo>
                  <a:cubicBezTo>
                    <a:pt x="105994" y="3386443"/>
                    <a:pt x="7353" y="3485083"/>
                    <a:pt x="7144" y="3606832"/>
                  </a:cubicBezTo>
                  <a:lnTo>
                    <a:pt x="7144" y="227743"/>
                  </a:lnTo>
                  <a:cubicBezTo>
                    <a:pt x="7353" y="105994"/>
                    <a:pt x="105994" y="7353"/>
                    <a:pt x="227743" y="7144"/>
                  </a:cubicBezTo>
                  <a:lnTo>
                    <a:pt x="227743" y="7144"/>
                  </a:lnTo>
                  <a:close/>
                </a:path>
              </a:pathLst>
            </a:custGeom>
            <a:solidFill>
              <a:schemeClr val="tx2">
                <a:lumMod val="40000"/>
                <a:lumOff val="60000"/>
              </a:schemeClr>
            </a:solidFill>
            <a:ln w="9525" cap="flat">
              <a:noFill/>
              <a:prstDash val="solid"/>
              <a:miter/>
            </a:ln>
          </p:spPr>
          <p:txBody>
            <a:bodyPr rtlCol="1" anchor="ctr"/>
            <a:lstStyle/>
            <a:p>
              <a:endParaRPr lang="he-IL" sz="1400"/>
            </a:p>
          </p:txBody>
        </p:sp>
        <p:sp>
          <p:nvSpPr>
            <p:cNvPr id="24" name="צורה חופשית: צורה 60">
              <a:extLst>
                <a:ext uri="{FF2B5EF4-FFF2-40B4-BE49-F238E27FC236}">
                  <a16:creationId xmlns:a16="http://schemas.microsoft.com/office/drawing/2014/main" id="{D7A8124E-4FE0-4EE2-B3E9-428D6E3335E8}"/>
                </a:ext>
              </a:extLst>
            </p:cNvPr>
            <p:cNvSpPr/>
            <p:nvPr/>
          </p:nvSpPr>
          <p:spPr>
            <a:xfrm>
              <a:off x="2856960" y="4232338"/>
              <a:ext cx="1476375" cy="428625"/>
            </a:xfrm>
            <a:custGeom>
              <a:avLst/>
              <a:gdLst>
                <a:gd name="connsiteX0" fmla="*/ 133255 w 1476375"/>
                <a:gd name="connsiteY0" fmla="*/ 7144 h 428625"/>
                <a:gd name="connsiteX1" fmla="*/ 1349788 w 1476375"/>
                <a:gd name="connsiteY1" fmla="*/ 7144 h 428625"/>
                <a:gd name="connsiteX2" fmla="*/ 1475899 w 1476375"/>
                <a:gd name="connsiteY2" fmla="*/ 133255 h 428625"/>
                <a:gd name="connsiteX3" fmla="*/ 1475899 w 1476375"/>
                <a:gd name="connsiteY3" fmla="*/ 303943 h 428625"/>
                <a:gd name="connsiteX4" fmla="*/ 1349788 w 1476375"/>
                <a:gd name="connsiteY4" fmla="*/ 430054 h 428625"/>
                <a:gd name="connsiteX5" fmla="*/ 133255 w 1476375"/>
                <a:gd name="connsiteY5" fmla="*/ 430054 h 428625"/>
                <a:gd name="connsiteX6" fmla="*/ 7144 w 1476375"/>
                <a:gd name="connsiteY6" fmla="*/ 303943 h 428625"/>
                <a:gd name="connsiteX7" fmla="*/ 7144 w 1476375"/>
                <a:gd name="connsiteY7" fmla="*/ 133255 h 428625"/>
                <a:gd name="connsiteX8" fmla="*/ 133255 w 1476375"/>
                <a:gd name="connsiteY8" fmla="*/ 71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75" h="428625">
                  <a:moveTo>
                    <a:pt x="133255" y="7144"/>
                  </a:moveTo>
                  <a:lnTo>
                    <a:pt x="1349788" y="7144"/>
                  </a:lnTo>
                  <a:cubicBezTo>
                    <a:pt x="1419435" y="7144"/>
                    <a:pt x="1475899" y="63608"/>
                    <a:pt x="1475899" y="133255"/>
                  </a:cubicBezTo>
                  <a:lnTo>
                    <a:pt x="1475899" y="303943"/>
                  </a:lnTo>
                  <a:cubicBezTo>
                    <a:pt x="1475899" y="373590"/>
                    <a:pt x="1419435" y="430054"/>
                    <a:pt x="1349788" y="430054"/>
                  </a:cubicBezTo>
                  <a:lnTo>
                    <a:pt x="133255" y="430054"/>
                  </a:lnTo>
                  <a:cubicBezTo>
                    <a:pt x="63608" y="430054"/>
                    <a:pt x="7144" y="373590"/>
                    <a:pt x="7144" y="303943"/>
                  </a:cubicBezTo>
                  <a:lnTo>
                    <a:pt x="7144" y="133255"/>
                  </a:lnTo>
                  <a:cubicBezTo>
                    <a:pt x="7144" y="63608"/>
                    <a:pt x="63608" y="7144"/>
                    <a:pt x="133255" y="7144"/>
                  </a:cubicBezTo>
                  <a:close/>
                </a:path>
              </a:pathLst>
            </a:custGeom>
            <a:solidFill>
              <a:srgbClr val="FFFFFF"/>
            </a:solidFill>
            <a:ln w="9525" cap="flat">
              <a:noFill/>
              <a:prstDash val="solid"/>
              <a:miter/>
            </a:ln>
          </p:spPr>
          <p:txBody>
            <a:bodyPr rtlCol="1" anchor="ctr"/>
            <a:lstStyle/>
            <a:p>
              <a:endParaRPr lang="he-IL" sz="1400"/>
            </a:p>
          </p:txBody>
        </p:sp>
        <p:sp>
          <p:nvSpPr>
            <p:cNvPr id="25" name="צורה חופשית: צורה 61">
              <a:extLst>
                <a:ext uri="{FF2B5EF4-FFF2-40B4-BE49-F238E27FC236}">
                  <a16:creationId xmlns:a16="http://schemas.microsoft.com/office/drawing/2014/main" id="{73B4D7AD-9C69-4250-8E4B-16520AB80879}"/>
                </a:ext>
              </a:extLst>
            </p:cNvPr>
            <p:cNvSpPr/>
            <p:nvPr/>
          </p:nvSpPr>
          <p:spPr>
            <a:xfrm>
              <a:off x="4090638" y="3414712"/>
              <a:ext cx="466725" cy="542925"/>
            </a:xfrm>
            <a:custGeom>
              <a:avLst/>
              <a:gdLst>
                <a:gd name="connsiteX0" fmla="*/ 7144 w 466725"/>
                <a:gd name="connsiteY0" fmla="*/ 7144 h 542925"/>
                <a:gd name="connsiteX1" fmla="*/ 468916 w 466725"/>
                <a:gd name="connsiteY1" fmla="*/ 7144 h 542925"/>
                <a:gd name="connsiteX2" fmla="*/ 468916 w 466725"/>
                <a:gd name="connsiteY2" fmla="*/ 538258 h 542925"/>
                <a:gd name="connsiteX3" fmla="*/ 238030 w 466725"/>
                <a:gd name="connsiteY3" fmla="*/ 272701 h 542925"/>
                <a:gd name="connsiteX4" fmla="*/ 7144 w 466725"/>
                <a:gd name="connsiteY4" fmla="*/ 538258 h 542925"/>
                <a:gd name="connsiteX5" fmla="*/ 7144 w 466725"/>
                <a:gd name="connsiteY5" fmla="*/ 71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42925">
                  <a:moveTo>
                    <a:pt x="7144" y="7144"/>
                  </a:moveTo>
                  <a:lnTo>
                    <a:pt x="468916" y="7144"/>
                  </a:lnTo>
                  <a:lnTo>
                    <a:pt x="468916" y="538258"/>
                  </a:lnTo>
                  <a:lnTo>
                    <a:pt x="238030" y="272701"/>
                  </a:lnTo>
                  <a:lnTo>
                    <a:pt x="7144" y="538258"/>
                  </a:lnTo>
                  <a:lnTo>
                    <a:pt x="7144" y="7144"/>
                  </a:lnTo>
                  <a:close/>
                </a:path>
              </a:pathLst>
            </a:custGeom>
            <a:solidFill>
              <a:schemeClr val="bg2">
                <a:lumMod val="50000"/>
              </a:schemeClr>
            </a:solidFill>
            <a:ln w="9525" cap="flat">
              <a:noFill/>
              <a:prstDash val="solid"/>
              <a:miter/>
            </a:ln>
          </p:spPr>
          <p:txBody>
            <a:bodyPr rtlCol="1" anchor="ctr"/>
            <a:lstStyle/>
            <a:p>
              <a:endParaRPr lang="he-IL" sz="1400"/>
            </a:p>
          </p:txBody>
        </p:sp>
      </p:grpSp>
      <p:sp>
        <p:nvSpPr>
          <p:cNvPr id="27" name="TextBox 26">
            <a:extLst>
              <a:ext uri="{FF2B5EF4-FFF2-40B4-BE49-F238E27FC236}">
                <a16:creationId xmlns:a16="http://schemas.microsoft.com/office/drawing/2014/main" id="{F588A550-533A-444E-A79C-7AEE108AB88B}"/>
              </a:ext>
            </a:extLst>
          </p:cNvPr>
          <p:cNvSpPr txBox="1"/>
          <p:nvPr/>
        </p:nvSpPr>
        <p:spPr>
          <a:xfrm>
            <a:off x="2905161" y="2032389"/>
            <a:ext cx="1431404" cy="338554"/>
          </a:xfrm>
          <a:prstGeom prst="rect">
            <a:avLst/>
          </a:prstGeom>
          <a:noFill/>
        </p:spPr>
        <p:txBody>
          <a:bodyPr wrap="square" rtlCol="1">
            <a:spAutoFit/>
          </a:bodyPr>
          <a:lstStyle/>
          <a:p>
            <a:pPr algn="ctr" rtl="1"/>
            <a:r>
              <a:rPr lang="he-IL" sz="1600" dirty="0">
                <a:ln>
                  <a:solidFill>
                    <a:schemeClr val="bg1"/>
                  </a:solidFill>
                </a:ln>
                <a:solidFill>
                  <a:schemeClr val="bg1"/>
                </a:solidFill>
              </a:rPr>
              <a:t>קריאת כיוון</a:t>
            </a:r>
          </a:p>
        </p:txBody>
      </p:sp>
      <p:grpSp>
        <p:nvGrpSpPr>
          <p:cNvPr id="42" name="קבוצה 41">
            <a:extLst>
              <a:ext uri="{FF2B5EF4-FFF2-40B4-BE49-F238E27FC236}">
                <a16:creationId xmlns:a16="http://schemas.microsoft.com/office/drawing/2014/main" id="{A813DD77-84FF-4B6D-AF89-FB120C170C0C}"/>
              </a:ext>
            </a:extLst>
          </p:cNvPr>
          <p:cNvGrpSpPr/>
          <p:nvPr/>
        </p:nvGrpSpPr>
        <p:grpSpPr>
          <a:xfrm>
            <a:off x="1095397" y="5423400"/>
            <a:ext cx="5368880" cy="2275180"/>
            <a:chOff x="1095397" y="2705600"/>
            <a:chExt cx="5368880" cy="2275180"/>
          </a:xfrm>
        </p:grpSpPr>
        <p:sp>
          <p:nvSpPr>
            <p:cNvPr id="43" name="מלבן: פינות מעוגלות 42">
              <a:extLst>
                <a:ext uri="{FF2B5EF4-FFF2-40B4-BE49-F238E27FC236}">
                  <a16:creationId xmlns:a16="http://schemas.microsoft.com/office/drawing/2014/main" id="{8DD2B9D5-970A-4ADC-91D2-FB4508A0687B}"/>
                </a:ext>
              </a:extLst>
            </p:cNvPr>
            <p:cNvSpPr/>
            <p:nvPr/>
          </p:nvSpPr>
          <p:spPr>
            <a:xfrm>
              <a:off x="1095397" y="2730008"/>
              <a:ext cx="5368880" cy="2250772"/>
            </a:xfrm>
            <a:prstGeom prst="roundRect">
              <a:avLst>
                <a:gd name="adj" fmla="val 1299"/>
              </a:avLst>
            </a:prstGeom>
            <a:solidFill>
              <a:schemeClr val="bg1"/>
            </a:solidFill>
            <a:ln>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TextBox 43">
              <a:extLst>
                <a:ext uri="{FF2B5EF4-FFF2-40B4-BE49-F238E27FC236}">
                  <a16:creationId xmlns:a16="http://schemas.microsoft.com/office/drawing/2014/main" id="{6FDEA236-D96B-4DB5-8A8C-15966AA4D1A7}"/>
                </a:ext>
              </a:extLst>
            </p:cNvPr>
            <p:cNvSpPr txBox="1"/>
            <p:nvPr/>
          </p:nvSpPr>
          <p:spPr>
            <a:xfrm>
              <a:off x="1268568" y="2705600"/>
              <a:ext cx="5084495" cy="1091324"/>
            </a:xfrm>
            <a:prstGeom prst="rect">
              <a:avLst/>
            </a:prstGeom>
            <a:noFill/>
            <a:ln>
              <a:noFill/>
            </a:ln>
          </p:spPr>
          <p:txBody>
            <a:bodyPr wrap="square" rtlCol="1">
              <a:spAutoFit/>
            </a:bodyPr>
            <a:lstStyle/>
            <a:p>
              <a:pPr indent="-174625" algn="r" rtl="1">
                <a:lnSpc>
                  <a:spcPct val="150000"/>
                </a:lnSpc>
                <a:spcAft>
                  <a:spcPts val="600"/>
                </a:spcAft>
                <a:buClr>
                  <a:srgbClr val="00B0E6"/>
                </a:buClr>
              </a:pPr>
              <a:r>
                <a:rPr lang="he-IL" sz="1601" b="1" dirty="0">
                  <a:solidFill>
                    <a:srgbClr val="E20000"/>
                  </a:solidFill>
                </a:rPr>
                <a:t>שים      !</a:t>
              </a:r>
              <a:br>
                <a:rPr lang="en-US" sz="1601" b="1" dirty="0">
                  <a:solidFill>
                    <a:srgbClr val="E20000"/>
                  </a:solidFill>
                </a:rPr>
              </a:br>
              <a:r>
                <a:rPr lang="en-US" sz="1500" dirty="0">
                  <a:solidFill>
                    <a:schemeClr val="tx1">
                      <a:lumMod val="50000"/>
                      <a:lumOff val="50000"/>
                    </a:schemeClr>
                  </a:solidFill>
                </a:rPr>
                <a:t> </a:t>
              </a:r>
              <a:r>
                <a:rPr lang="he-IL" sz="1400" dirty="0">
                  <a:solidFill>
                    <a:schemeClr val="tx1">
                      <a:lumMod val="50000"/>
                      <a:lumOff val="50000"/>
                    </a:schemeClr>
                  </a:solidFill>
                  <a:latin typeface="Arial" pitchFamily="34" charset="0"/>
                  <a:cs typeface="Arial" pitchFamily="34" charset="0"/>
                </a:rPr>
                <a:t>ניתן לדווח על כל חשד או מקרה של התעללות באתר של העמותה בארץ ואתר הארגון הבינלאומי  </a:t>
              </a:r>
              <a:r>
                <a:rPr lang="en-US" sz="1400" dirty="0">
                  <a:solidFill>
                    <a:schemeClr val="tx1">
                      <a:lumMod val="50000"/>
                      <a:lumOff val="50000"/>
                    </a:schemeClr>
                  </a:solidFill>
                  <a:latin typeface="Arial" pitchFamily="34" charset="0"/>
                  <a:cs typeface="Arial" pitchFamily="34" charset="0"/>
                  <a:hlinkClick r:id="rId3"/>
                </a:rPr>
                <a:t>www.soschildren.org.il</a:t>
              </a:r>
              <a:endParaRPr lang="he-IL" sz="1400" dirty="0">
                <a:solidFill>
                  <a:schemeClr val="tx1">
                    <a:lumMod val="50000"/>
                    <a:lumOff val="50000"/>
                  </a:schemeClr>
                </a:solidFill>
                <a:latin typeface="Arial" pitchFamily="34" charset="0"/>
                <a:cs typeface="Arial" pitchFamily="34" charset="0"/>
              </a:endParaRPr>
            </a:p>
          </p:txBody>
        </p:sp>
        <p:sp>
          <p:nvSpPr>
            <p:cNvPr id="45" name="לב 44">
              <a:extLst>
                <a:ext uri="{FF2B5EF4-FFF2-40B4-BE49-F238E27FC236}">
                  <a16:creationId xmlns:a16="http://schemas.microsoft.com/office/drawing/2014/main" id="{712B9D0B-B468-46B6-8FB6-F6C0BE3CA014}"/>
                </a:ext>
              </a:extLst>
            </p:cNvPr>
            <p:cNvSpPr/>
            <p:nvPr/>
          </p:nvSpPr>
          <p:spPr>
            <a:xfrm>
              <a:off x="5654234" y="2856162"/>
              <a:ext cx="206375" cy="206375"/>
            </a:xfrm>
            <a:prstGeom prst="heart">
              <a:avLst/>
            </a:prstGeom>
            <a:solidFill>
              <a:srgbClr val="E20000"/>
            </a:solid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38" name="קבוצה 37">
            <a:extLst>
              <a:ext uri="{FF2B5EF4-FFF2-40B4-BE49-F238E27FC236}">
                <a16:creationId xmlns:a16="http://schemas.microsoft.com/office/drawing/2014/main" id="{E9E8C08A-C224-4F6B-8A2F-71013D4B77E9}"/>
              </a:ext>
            </a:extLst>
          </p:cNvPr>
          <p:cNvGrpSpPr/>
          <p:nvPr/>
        </p:nvGrpSpPr>
        <p:grpSpPr>
          <a:xfrm>
            <a:off x="1176084" y="6700876"/>
            <a:ext cx="5225321" cy="1091324"/>
            <a:chOff x="824810" y="7761283"/>
            <a:chExt cx="5907600" cy="1233820"/>
          </a:xfrm>
        </p:grpSpPr>
        <p:pic>
          <p:nvPicPr>
            <p:cNvPr id="39" name="תמונה 38">
              <a:extLst>
                <a:ext uri="{FF2B5EF4-FFF2-40B4-BE49-F238E27FC236}">
                  <a16:creationId xmlns:a16="http://schemas.microsoft.com/office/drawing/2014/main" id="{050A5716-FFD8-405B-AD25-CD75031F49A5}"/>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824810" y="7761283"/>
              <a:ext cx="5907600" cy="997472"/>
            </a:xfrm>
            <a:prstGeom prst="rect">
              <a:avLst/>
            </a:prstGeom>
            <a:ln w="3175">
              <a:noFill/>
            </a:ln>
          </p:spPr>
        </p:pic>
        <p:pic>
          <p:nvPicPr>
            <p:cNvPr id="40" name="תמונה 39">
              <a:extLst>
                <a:ext uri="{FF2B5EF4-FFF2-40B4-BE49-F238E27FC236}">
                  <a16:creationId xmlns:a16="http://schemas.microsoft.com/office/drawing/2014/main" id="{BF9866BF-2598-4726-AA9A-AB1B8FE63A16}"/>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693988" y="8435509"/>
              <a:ext cx="1028700" cy="559594"/>
            </a:xfrm>
            <a:prstGeom prst="rect">
              <a:avLst/>
            </a:prstGeom>
            <a:ln>
              <a:noFill/>
            </a:ln>
            <a:effectLst>
              <a:outerShdw blurRad="63500" sx="102000" sy="102000" algn="ctr" rotWithShape="0">
                <a:prstClr val="black">
                  <a:alpha val="40000"/>
                </a:prstClr>
              </a:outerShdw>
            </a:effectLst>
          </p:spPr>
        </p:pic>
      </p:grpSp>
      <p:sp>
        <p:nvSpPr>
          <p:cNvPr id="29" name="מלבן 28">
            <a:hlinkClick r:id="" action="ppaction://hlinkshowjump?jump=nextslide"/>
            <a:extLst>
              <a:ext uri="{FF2B5EF4-FFF2-40B4-BE49-F238E27FC236}">
                <a16:creationId xmlns:a16="http://schemas.microsoft.com/office/drawing/2014/main" id="{9D636293-E4E0-41DA-BD70-CDCB297ABC30}"/>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לבן 29">
            <a:hlinkClick r:id="" action="ppaction://hlinkshowjump?jump=previousslide"/>
            <a:extLst>
              <a:ext uri="{FF2B5EF4-FFF2-40B4-BE49-F238E27FC236}">
                <a16:creationId xmlns:a16="http://schemas.microsoft.com/office/drawing/2014/main" id="{A381B425-E1E0-4DE9-B531-0612D95DFCFF}"/>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לבן 30">
            <a:hlinkClick r:id="rId6" action="ppaction://hlinksldjump"/>
            <a:extLst>
              <a:ext uri="{FF2B5EF4-FFF2-40B4-BE49-F238E27FC236}">
                <a16:creationId xmlns:a16="http://schemas.microsoft.com/office/drawing/2014/main" id="{CCA5A024-A1A5-477E-AC9F-FC62927CF2F7}"/>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מלבן 45">
            <a:hlinkClick r:id="rId7" action="ppaction://hlinksldjump"/>
            <a:extLst>
              <a:ext uri="{FF2B5EF4-FFF2-40B4-BE49-F238E27FC236}">
                <a16:creationId xmlns:a16="http://schemas.microsoft.com/office/drawing/2014/main" id="{F0E7CD2C-7D25-46F4-BB34-D8316E3CB36B}"/>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ציין מיקום של מספר שקופית 3">
            <a:extLst>
              <a:ext uri="{FF2B5EF4-FFF2-40B4-BE49-F238E27FC236}">
                <a16:creationId xmlns:a16="http://schemas.microsoft.com/office/drawing/2014/main" id="{C4768041-6EAD-4441-B9B0-715C0D59D530}"/>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47</a:t>
            </a:fld>
            <a:endParaRPr lang="he-IL" dirty="0"/>
          </a:p>
        </p:txBody>
      </p:sp>
    </p:spTree>
    <p:extLst>
      <p:ext uri="{BB962C8B-B14F-4D97-AF65-F5344CB8AC3E}">
        <p14:creationId xmlns:p14="http://schemas.microsoft.com/office/powerpoint/2010/main" val="42853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12" name="מלבן: פינות מעוגלות 11">
            <a:extLst>
              <a:ext uri="{FF2B5EF4-FFF2-40B4-BE49-F238E27FC236}">
                <a16:creationId xmlns:a16="http://schemas.microsoft.com/office/drawing/2014/main" id="{8D342CD1-B938-4317-9E7F-E5E5F0BD7F22}"/>
              </a:ext>
            </a:extLst>
          </p:cNvPr>
          <p:cNvSpPr/>
          <p:nvPr/>
        </p:nvSpPr>
        <p:spPr>
          <a:xfrm>
            <a:off x="1085851" y="2554988"/>
            <a:ext cx="5403784" cy="1524006"/>
          </a:xfrm>
          <a:prstGeom prst="roundRect">
            <a:avLst>
              <a:gd name="adj" fmla="val 3542"/>
            </a:avLst>
          </a:prstGeom>
          <a:solidFill>
            <a:schemeClr val="bg1">
              <a:alpha val="80000"/>
            </a:schemeClr>
          </a:solidFill>
          <a:ln>
            <a:solidFill>
              <a:srgbClr val="D5F2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TextBox 39">
            <a:extLst>
              <a:ext uri="{FF2B5EF4-FFF2-40B4-BE49-F238E27FC236}">
                <a16:creationId xmlns:a16="http://schemas.microsoft.com/office/drawing/2014/main" id="{60992F3C-67D2-4C17-AB2E-7F5D4F277B33}"/>
              </a:ext>
            </a:extLst>
          </p:cNvPr>
          <p:cNvSpPr txBox="1"/>
          <p:nvPr/>
        </p:nvSpPr>
        <p:spPr>
          <a:xfrm>
            <a:off x="5354586" y="3122705"/>
            <a:ext cx="1135049" cy="338682"/>
          </a:xfrm>
          <a:prstGeom prst="rect">
            <a:avLst/>
          </a:prstGeom>
          <a:noFill/>
        </p:spPr>
        <p:txBody>
          <a:bodyPr wrap="square" rtlCol="1">
            <a:spAutoFit/>
          </a:bodyPr>
          <a:lstStyle/>
          <a:p>
            <a:pPr algn="r" rtl="1">
              <a:spcAft>
                <a:spcPts val="600"/>
              </a:spcAft>
            </a:pPr>
            <a:r>
              <a:rPr lang="he-IL" sz="1601" b="1" dirty="0">
                <a:solidFill>
                  <a:srgbClr val="00B0E6"/>
                </a:solidFill>
              </a:rPr>
              <a:t>מהו עוני?</a:t>
            </a:r>
            <a:endParaRPr lang="he-IL" sz="1601" b="1" dirty="0">
              <a:solidFill>
                <a:srgbClr val="00B0E6"/>
              </a:solidFill>
              <a:latin typeface="Arial" pitchFamily="34" charset="0"/>
              <a:cs typeface="Arial" pitchFamily="34" charset="0"/>
            </a:endParaRP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7" name="מלבן 6">
            <a:extLst>
              <a:ext uri="{FF2B5EF4-FFF2-40B4-BE49-F238E27FC236}">
                <a16:creationId xmlns:a16="http://schemas.microsoft.com/office/drawing/2014/main" id="{8953FB6C-5231-43DB-8E38-42949F050506}"/>
              </a:ext>
            </a:extLst>
          </p:cNvPr>
          <p:cNvSpPr/>
          <p:nvPr/>
        </p:nvSpPr>
        <p:spPr>
          <a:xfrm>
            <a:off x="5457371" y="2064160"/>
            <a:ext cx="1496770" cy="376526"/>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העוני והשפעותיו</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0" name="מלבן 9">
            <a:extLst>
              <a:ext uri="{FF2B5EF4-FFF2-40B4-BE49-F238E27FC236}">
                <a16:creationId xmlns:a16="http://schemas.microsoft.com/office/drawing/2014/main" id="{E39C4546-6A98-41D5-80D1-52B0DA7A2D57}"/>
              </a:ext>
            </a:extLst>
          </p:cNvPr>
          <p:cNvSpPr/>
          <p:nvPr/>
        </p:nvSpPr>
        <p:spPr>
          <a:xfrm>
            <a:off x="973397" y="2535939"/>
            <a:ext cx="4381191" cy="1524841"/>
          </a:xfrm>
          <a:prstGeom prst="rect">
            <a:avLst/>
          </a:prstGeom>
        </p:spPr>
        <p:txBody>
          <a:bodyPr wrap="square">
            <a:spAutoFit/>
          </a:bodyPr>
          <a:lstStyle/>
          <a:p>
            <a:pPr algn="r" rtl="1">
              <a:lnSpc>
                <a:spcPct val="150000"/>
              </a:lnSpc>
            </a:pPr>
            <a:r>
              <a:rPr lang="he-IL" sz="1601" b="1" dirty="0">
                <a:solidFill>
                  <a:prstClr val="black">
                    <a:lumMod val="50000"/>
                    <a:lumOff val="50000"/>
                  </a:prstClr>
                </a:solidFill>
                <a:highlight>
                  <a:srgbClr val="D5F2FF"/>
                </a:highlight>
              </a:rPr>
              <a:t>מצב שבו אין לאדם או למשפחה אמצעים מספיקים לקיים את עצמם</a:t>
            </a:r>
            <a:r>
              <a:rPr lang="he-IL" sz="1601" dirty="0">
                <a:solidFill>
                  <a:prstClr val="black">
                    <a:lumMod val="50000"/>
                    <a:lumOff val="50000"/>
                  </a:prstClr>
                </a:solidFill>
              </a:rPr>
              <a:t>, או שהם </a:t>
            </a:r>
            <a:r>
              <a:rPr lang="he-IL" sz="1601" b="1" dirty="0">
                <a:solidFill>
                  <a:prstClr val="black">
                    <a:lumMod val="50000"/>
                    <a:lumOff val="50000"/>
                  </a:prstClr>
                </a:solidFill>
                <a:highlight>
                  <a:srgbClr val="D5F2FF"/>
                </a:highlight>
              </a:rPr>
              <a:t>נאלצים להסתפק ברמת חיים נמוכה</a:t>
            </a:r>
            <a:r>
              <a:rPr lang="he-IL" sz="1601" dirty="0">
                <a:solidFill>
                  <a:prstClr val="black">
                    <a:lumMod val="50000"/>
                    <a:lumOff val="50000"/>
                  </a:prstClr>
                </a:solidFill>
              </a:rPr>
              <a:t> במידה רבה מזו של יתר האנשים בסביבתם הקרובה</a:t>
            </a:r>
            <a:endParaRPr lang="he-IL" dirty="0"/>
          </a:p>
        </p:txBody>
      </p:sp>
      <p:sp>
        <p:nvSpPr>
          <p:cNvPr id="14" name="TextBox 13">
            <a:extLst>
              <a:ext uri="{FF2B5EF4-FFF2-40B4-BE49-F238E27FC236}">
                <a16:creationId xmlns:a16="http://schemas.microsoft.com/office/drawing/2014/main" id="{CBD9B597-86E2-4284-A4D5-3435F36AA202}"/>
              </a:ext>
            </a:extLst>
          </p:cNvPr>
          <p:cNvSpPr txBox="1"/>
          <p:nvPr/>
        </p:nvSpPr>
        <p:spPr>
          <a:xfrm>
            <a:off x="1085853" y="4149461"/>
            <a:ext cx="1570903" cy="276999"/>
          </a:xfrm>
          <a:prstGeom prst="rect">
            <a:avLst/>
          </a:prstGeom>
          <a:noFill/>
        </p:spPr>
        <p:txBody>
          <a:bodyPr wrap="square" rtlCol="1">
            <a:spAutoFit/>
          </a:bodyPr>
          <a:lstStyle/>
          <a:p>
            <a:pPr algn="l"/>
            <a:r>
              <a:rPr lang="he-IL" sz="1200" dirty="0">
                <a:solidFill>
                  <a:prstClr val="black">
                    <a:lumMod val="50000"/>
                    <a:lumOff val="50000"/>
                  </a:prstClr>
                </a:solidFill>
              </a:rPr>
              <a:t>מתוך: ויקיפדיה</a:t>
            </a:r>
          </a:p>
        </p:txBody>
      </p:sp>
      <p:sp>
        <p:nvSpPr>
          <p:cNvPr id="43" name="TextBox 42">
            <a:extLst>
              <a:ext uri="{FF2B5EF4-FFF2-40B4-BE49-F238E27FC236}">
                <a16:creationId xmlns:a16="http://schemas.microsoft.com/office/drawing/2014/main" id="{F0425FB4-06F8-46FE-93A4-87C16993A48F}"/>
              </a:ext>
            </a:extLst>
          </p:cNvPr>
          <p:cNvSpPr txBox="1"/>
          <p:nvPr/>
        </p:nvSpPr>
        <p:spPr>
          <a:xfrm>
            <a:off x="973395" y="4497481"/>
            <a:ext cx="5516240" cy="3156826"/>
          </a:xfrm>
          <a:prstGeom prst="rect">
            <a:avLst/>
          </a:prstGeom>
          <a:noFill/>
        </p:spPr>
        <p:txBody>
          <a:bodyPr wrap="square" lIns="0" rtlCol="1">
            <a:spAutoFit/>
          </a:bodyPr>
          <a:lstStyle/>
          <a:p>
            <a:pPr algn="r" rtl="1">
              <a:lnSpc>
                <a:spcPct val="150000"/>
              </a:lnSpc>
              <a:spcAft>
                <a:spcPts val="600"/>
              </a:spcAft>
            </a:pPr>
            <a:r>
              <a:rPr lang="he-IL" sz="1601" b="1" dirty="0">
                <a:solidFill>
                  <a:srgbClr val="00B0E6"/>
                </a:solidFill>
              </a:rPr>
              <a:t>מעגל העוני</a:t>
            </a:r>
          </a:p>
          <a:p>
            <a:pPr algn="r" rtl="1">
              <a:lnSpc>
                <a:spcPct val="150000"/>
              </a:lnSpc>
            </a:pPr>
            <a:r>
              <a:rPr lang="he-IL" sz="1601" dirty="0">
                <a:solidFill>
                  <a:schemeClr val="tx1">
                    <a:lumMod val="50000"/>
                    <a:lumOff val="50000"/>
                  </a:schemeClr>
                </a:solidFill>
              </a:rPr>
              <a:t>מצב בו אנשים החיים בעוני מתקשים לצאת ממנו, או מתקשים לשפר באופן משמעותי את מעמדם הכלכלי, </a:t>
            </a:r>
            <a:r>
              <a:rPr lang="he-IL" sz="1601" b="1" dirty="0">
                <a:solidFill>
                  <a:prstClr val="black">
                    <a:lumMod val="50000"/>
                    <a:lumOff val="50000"/>
                  </a:prstClr>
                </a:solidFill>
                <a:highlight>
                  <a:srgbClr val="D5F2FF"/>
                </a:highlight>
              </a:rPr>
              <a:t>בגלל חסמים כלכליים וחברתיים. לרוב מעגל העוני עובר מדור לדור.</a:t>
            </a:r>
            <a:r>
              <a:rPr lang="he-IL" sz="1601" b="1" dirty="0">
                <a:solidFill>
                  <a:schemeClr val="tx1">
                    <a:lumMod val="50000"/>
                    <a:lumOff val="50000"/>
                  </a:schemeClr>
                </a:solidFill>
                <a:highlight>
                  <a:srgbClr val="D5F2FF"/>
                </a:highlight>
              </a:rPr>
              <a:t> </a:t>
            </a:r>
            <a:r>
              <a:rPr lang="he-IL" sz="1601" dirty="0">
                <a:solidFill>
                  <a:schemeClr val="tx1">
                    <a:lumMod val="50000"/>
                    <a:lumOff val="50000"/>
                  </a:schemeClr>
                </a:solidFill>
              </a:rPr>
              <a:t>שתי הבעיות העיקריות בהיחלצות ממעגל העוני:</a:t>
            </a:r>
          </a:p>
          <a:p>
            <a:pPr algn="r" rtl="1">
              <a:lnSpc>
                <a:spcPct val="150000"/>
              </a:lnSpc>
              <a:spcAft>
                <a:spcPts val="600"/>
              </a:spcAft>
              <a:buSzPct val="70000"/>
            </a:pPr>
            <a:endParaRPr lang="he-IL" sz="1601" dirty="0">
              <a:solidFill>
                <a:schemeClr val="tx1">
                  <a:lumMod val="50000"/>
                  <a:lumOff val="50000"/>
                </a:schemeClr>
              </a:solidFill>
            </a:endParaRPr>
          </a:p>
          <a:p>
            <a:pPr algn="r" rtl="1">
              <a:lnSpc>
                <a:spcPct val="150000"/>
              </a:lnSpc>
              <a:spcAft>
                <a:spcPts val="600"/>
              </a:spcAft>
              <a:buSzPct val="70000"/>
            </a:pPr>
            <a:r>
              <a:rPr lang="he-IL" sz="1601" dirty="0">
                <a:solidFill>
                  <a:schemeClr val="tx1">
                    <a:lumMod val="50000"/>
                    <a:lumOff val="50000"/>
                  </a:schemeClr>
                </a:solidFill>
              </a:rPr>
              <a:t>במטרה לחלץ אנשים ממעגל העוני, כחלק ממדיניות הרווחה מתבצעים המהלכים הבאים:</a:t>
            </a:r>
          </a:p>
        </p:txBody>
      </p:sp>
      <p:sp>
        <p:nvSpPr>
          <p:cNvPr id="44" name="מלבן 43">
            <a:extLst>
              <a:ext uri="{FF2B5EF4-FFF2-40B4-BE49-F238E27FC236}">
                <a16:creationId xmlns:a16="http://schemas.microsoft.com/office/drawing/2014/main" id="{CFE54794-57B5-4363-8B3C-B6607BF7E704}"/>
              </a:ext>
            </a:extLst>
          </p:cNvPr>
          <p:cNvSpPr/>
          <p:nvPr/>
        </p:nvSpPr>
        <p:spPr>
          <a:xfrm>
            <a:off x="1659768" y="6029595"/>
            <a:ext cx="2046033" cy="785793"/>
          </a:xfrm>
          <a:prstGeom prst="rect">
            <a:avLst/>
          </a:prstGeom>
        </p:spPr>
        <p:txBody>
          <a:bodyPr wrap="square">
            <a:spAutoFit/>
          </a:bodyPr>
          <a:lstStyle/>
          <a:p>
            <a:pPr marL="285751" indent="-285751" algn="r" rtl="1">
              <a:lnSpc>
                <a:spcPct val="150000"/>
              </a:lnSpc>
              <a:buSzPct val="70000"/>
              <a:buFont typeface="Segoe UI Semilight" panose="020B0402040204020203" pitchFamily="34" charset="0"/>
              <a:buChar char="❶"/>
            </a:pPr>
            <a:r>
              <a:rPr lang="he-IL" sz="1601" dirty="0">
                <a:solidFill>
                  <a:schemeClr val="tx1">
                    <a:lumMod val="50000"/>
                    <a:lumOff val="50000"/>
                  </a:schemeClr>
                </a:solidFill>
              </a:rPr>
              <a:t>משאבים כלכליים</a:t>
            </a:r>
          </a:p>
          <a:p>
            <a:pPr marL="285751" indent="-285751" algn="r" rtl="1">
              <a:lnSpc>
                <a:spcPct val="150000"/>
              </a:lnSpc>
              <a:buSzPct val="70000"/>
              <a:buFont typeface="Calibri" panose="020F0502020204030204" pitchFamily="34" charset="0"/>
              <a:buChar char="❷"/>
            </a:pPr>
            <a:r>
              <a:rPr lang="he-IL" sz="1601" dirty="0">
                <a:solidFill>
                  <a:schemeClr val="tx1">
                    <a:lumMod val="50000"/>
                    <a:lumOff val="50000"/>
                  </a:schemeClr>
                </a:solidFill>
              </a:rPr>
              <a:t>השכלה</a:t>
            </a:r>
          </a:p>
        </p:txBody>
      </p:sp>
      <p:sp>
        <p:nvSpPr>
          <p:cNvPr id="46" name="אליפסה 45">
            <a:extLst>
              <a:ext uri="{FF2B5EF4-FFF2-40B4-BE49-F238E27FC236}">
                <a16:creationId xmlns:a16="http://schemas.microsoft.com/office/drawing/2014/main" id="{7C4B4AB3-4F40-445B-A79F-7B7ADB6B298E}"/>
              </a:ext>
            </a:extLst>
          </p:cNvPr>
          <p:cNvSpPr/>
          <p:nvPr/>
        </p:nvSpPr>
        <p:spPr>
          <a:xfrm>
            <a:off x="6010958" y="7742221"/>
            <a:ext cx="475041" cy="475041"/>
          </a:xfrm>
          <a:prstGeom prst="ellipse">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מלבן 46">
            <a:extLst>
              <a:ext uri="{FF2B5EF4-FFF2-40B4-BE49-F238E27FC236}">
                <a16:creationId xmlns:a16="http://schemas.microsoft.com/office/drawing/2014/main" id="{0475F0D1-688A-438B-BB97-A8917CEFBC61}"/>
              </a:ext>
            </a:extLst>
          </p:cNvPr>
          <p:cNvSpPr/>
          <p:nvPr/>
        </p:nvSpPr>
        <p:spPr>
          <a:xfrm>
            <a:off x="847727" y="7811868"/>
            <a:ext cx="5153705" cy="338682"/>
          </a:xfrm>
          <a:prstGeom prst="rect">
            <a:avLst/>
          </a:prstGeom>
        </p:spPr>
        <p:txBody>
          <a:bodyPr wrap="square">
            <a:spAutoFit/>
          </a:bodyPr>
          <a:lstStyle/>
          <a:p>
            <a:pPr algn="r" rtl="1"/>
            <a:r>
              <a:rPr lang="he-IL" sz="1601" b="1" dirty="0">
                <a:solidFill>
                  <a:schemeClr val="tx1">
                    <a:lumMod val="50000"/>
                    <a:lumOff val="50000"/>
                  </a:schemeClr>
                </a:solidFill>
                <a:highlight>
                  <a:srgbClr val="C6EEFF"/>
                </a:highlight>
              </a:rPr>
              <a:t>רפורמות להגדלת הכנסתם של העניים</a:t>
            </a:r>
            <a:r>
              <a:rPr lang="he-IL" sz="1601" dirty="0">
                <a:solidFill>
                  <a:schemeClr val="tx1">
                    <a:lumMod val="50000"/>
                    <a:lumOff val="50000"/>
                  </a:schemeClr>
                </a:solidFill>
              </a:rPr>
              <a:t> באמצעות מתן תגמולים</a:t>
            </a:r>
            <a:endParaRPr lang="he-IL" sz="1601" dirty="0"/>
          </a:p>
        </p:txBody>
      </p:sp>
      <p:sp>
        <p:nvSpPr>
          <p:cNvPr id="48" name="אליפסה 47">
            <a:extLst>
              <a:ext uri="{FF2B5EF4-FFF2-40B4-BE49-F238E27FC236}">
                <a16:creationId xmlns:a16="http://schemas.microsoft.com/office/drawing/2014/main" id="{463B9B6F-E7A9-4096-BDBC-4BFA682D5A1F}"/>
              </a:ext>
            </a:extLst>
          </p:cNvPr>
          <p:cNvSpPr/>
          <p:nvPr/>
        </p:nvSpPr>
        <p:spPr>
          <a:xfrm>
            <a:off x="6010958" y="8314398"/>
            <a:ext cx="475041" cy="475041"/>
          </a:xfrm>
          <a:prstGeom prst="ellipse">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48">
            <a:extLst>
              <a:ext uri="{FF2B5EF4-FFF2-40B4-BE49-F238E27FC236}">
                <a16:creationId xmlns:a16="http://schemas.microsoft.com/office/drawing/2014/main" id="{318B1DDE-54DF-4057-8697-989C6EA86638}"/>
              </a:ext>
            </a:extLst>
          </p:cNvPr>
          <p:cNvSpPr/>
          <p:nvPr/>
        </p:nvSpPr>
        <p:spPr>
          <a:xfrm>
            <a:off x="958161" y="8288798"/>
            <a:ext cx="5043270" cy="785793"/>
          </a:xfrm>
          <a:prstGeom prst="rect">
            <a:avLst/>
          </a:prstGeom>
        </p:spPr>
        <p:txBody>
          <a:bodyPr wrap="square">
            <a:spAutoFit/>
          </a:bodyPr>
          <a:lstStyle/>
          <a:p>
            <a:pPr algn="r" rtl="1">
              <a:lnSpc>
                <a:spcPct val="150000"/>
              </a:lnSpc>
            </a:pPr>
            <a:r>
              <a:rPr lang="he-IL" sz="1601" b="1" dirty="0">
                <a:solidFill>
                  <a:schemeClr val="tx1">
                    <a:lumMod val="50000"/>
                    <a:lumOff val="50000"/>
                  </a:schemeClr>
                </a:solidFill>
                <a:highlight>
                  <a:srgbClr val="C6EEFF"/>
                </a:highlight>
              </a:rPr>
              <a:t>לצמצום החסמים לשיפור השכלתם</a:t>
            </a:r>
            <a:r>
              <a:rPr lang="he-IL" sz="1601" dirty="0">
                <a:solidFill>
                  <a:schemeClr val="tx1">
                    <a:lumMod val="50000"/>
                    <a:lumOff val="50000"/>
                  </a:schemeClr>
                </a:solidFill>
              </a:rPr>
              <a:t> באמצעות צמצום שכר הלימוד או אפשרות ללמידה או הכשרה מקצועית בחינם</a:t>
            </a:r>
            <a:endParaRPr lang="he-IL" sz="1601" dirty="0"/>
          </a:p>
        </p:txBody>
      </p:sp>
      <p:sp>
        <p:nvSpPr>
          <p:cNvPr id="50" name="Freeform 148">
            <a:extLst>
              <a:ext uri="{FF2B5EF4-FFF2-40B4-BE49-F238E27FC236}">
                <a16:creationId xmlns:a16="http://schemas.microsoft.com/office/drawing/2014/main" id="{D50F2B1F-FD30-4337-A0FD-39A2DCE3D7DB}"/>
              </a:ext>
            </a:extLst>
          </p:cNvPr>
          <p:cNvSpPr>
            <a:spLocks noEditPoints="1"/>
          </p:cNvSpPr>
          <p:nvPr/>
        </p:nvSpPr>
        <p:spPr bwMode="auto">
          <a:xfrm>
            <a:off x="6074780" y="8407419"/>
            <a:ext cx="351420" cy="315684"/>
          </a:xfrm>
          <a:custGeom>
            <a:avLst/>
            <a:gdLst>
              <a:gd name="T0" fmla="*/ 42 w 75"/>
              <a:gd name="T1" fmla="*/ 1 h 65"/>
              <a:gd name="T2" fmla="*/ 3 w 75"/>
              <a:gd name="T3" fmla="*/ 10 h 65"/>
              <a:gd name="T4" fmla="*/ 3 w 75"/>
              <a:gd name="T5" fmla="*/ 15 h 65"/>
              <a:gd name="T6" fmla="*/ 13 w 75"/>
              <a:gd name="T7" fmla="*/ 42 h 65"/>
              <a:gd name="T8" fmla="*/ 18 w 75"/>
              <a:gd name="T9" fmla="*/ 53 h 65"/>
              <a:gd name="T10" fmla="*/ 18 w 75"/>
              <a:gd name="T11" fmla="*/ 56 h 65"/>
              <a:gd name="T12" fmla="*/ 20 w 75"/>
              <a:gd name="T13" fmla="*/ 65 h 65"/>
              <a:gd name="T14" fmla="*/ 21 w 75"/>
              <a:gd name="T15" fmla="*/ 56 h 65"/>
              <a:gd name="T16" fmla="*/ 22 w 75"/>
              <a:gd name="T17" fmla="*/ 53 h 65"/>
              <a:gd name="T18" fmla="*/ 39 w 75"/>
              <a:gd name="T19" fmla="*/ 52 h 65"/>
              <a:gd name="T20" fmla="*/ 64 w 75"/>
              <a:gd name="T21" fmla="*/ 17 h 65"/>
              <a:gd name="T22" fmla="*/ 75 w 75"/>
              <a:gd name="T23" fmla="*/ 12 h 65"/>
              <a:gd name="T24" fmla="*/ 16 w 75"/>
              <a:gd name="T25" fmla="*/ 42 h 65"/>
              <a:gd name="T26" fmla="*/ 18 w 75"/>
              <a:gd name="T27" fmla="*/ 20 h 65"/>
              <a:gd name="T28" fmla="*/ 16 w 75"/>
              <a:gd name="T29" fmla="*/ 42 h 65"/>
              <a:gd name="T30" fmla="*/ 39 w 75"/>
              <a:gd name="T31" fmla="*/ 49 h 65"/>
              <a:gd name="T32" fmla="*/ 22 w 75"/>
              <a:gd name="T33" fmla="*/ 21 h 65"/>
              <a:gd name="T34" fmla="*/ 37 w 75"/>
              <a:gd name="T35" fmla="*/ 25 h 65"/>
              <a:gd name="T36" fmla="*/ 61 w 75"/>
              <a:gd name="T37" fmla="*/ 18 h 65"/>
              <a:gd name="T38" fmla="*/ 41 w 75"/>
              <a:gd name="T39" fmla="*/ 21 h 65"/>
              <a:gd name="T40" fmla="*/ 26 w 75"/>
              <a:gd name="T41" fmla="*/ 19 h 65"/>
              <a:gd name="T42" fmla="*/ 39 w 75"/>
              <a:gd name="T43" fmla="*/ 12 h 65"/>
              <a:gd name="T44" fmla="*/ 20 w 75"/>
              <a:gd name="T45" fmla="*/ 17 h 65"/>
              <a:gd name="T46" fmla="*/ 5 w 75"/>
              <a:gd name="T47" fmla="*/ 12 h 65"/>
              <a:gd name="T48" fmla="*/ 41 w 75"/>
              <a:gd name="T49" fmla="*/ 4 h 65"/>
              <a:gd name="T50" fmla="*/ 41 w 75"/>
              <a:gd name="T51" fmla="*/ 21 h 65"/>
              <a:gd name="T52" fmla="*/ 57 w 75"/>
              <a:gd name="T53" fmla="*/ 24 h 65"/>
              <a:gd name="T54" fmla="*/ 59 w 75"/>
              <a:gd name="T55" fmla="*/ 24 h 65"/>
              <a:gd name="T56" fmla="*/ 58 w 75"/>
              <a:gd name="T57" fmla="*/ 38 h 65"/>
              <a:gd name="T58" fmla="*/ 57 w 75"/>
              <a:gd name="T59" fmla="*/ 43 h 65"/>
              <a:gd name="T60" fmla="*/ 58 w 75"/>
              <a:gd name="T61" fmla="*/ 40 h 65"/>
              <a:gd name="T62" fmla="*/ 59 w 75"/>
              <a:gd name="T63" fmla="*/ 43 h 65"/>
              <a:gd name="T64" fmla="*/ 57 w 75"/>
              <a:gd name="T65" fmla="*/ 4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65">
                <a:moveTo>
                  <a:pt x="72" y="10"/>
                </a:moveTo>
                <a:cubicBezTo>
                  <a:pt x="42" y="1"/>
                  <a:pt x="42" y="1"/>
                  <a:pt x="42" y="1"/>
                </a:cubicBezTo>
                <a:cubicBezTo>
                  <a:pt x="39" y="0"/>
                  <a:pt x="36" y="0"/>
                  <a:pt x="33" y="1"/>
                </a:cubicBezTo>
                <a:cubicBezTo>
                  <a:pt x="3" y="10"/>
                  <a:pt x="3" y="10"/>
                  <a:pt x="3" y="10"/>
                </a:cubicBezTo>
                <a:cubicBezTo>
                  <a:pt x="1" y="10"/>
                  <a:pt x="0" y="12"/>
                  <a:pt x="0" y="12"/>
                </a:cubicBezTo>
                <a:cubicBezTo>
                  <a:pt x="0" y="13"/>
                  <a:pt x="1" y="14"/>
                  <a:pt x="3" y="15"/>
                </a:cubicBezTo>
                <a:cubicBezTo>
                  <a:pt x="13" y="18"/>
                  <a:pt x="13" y="18"/>
                  <a:pt x="13" y="18"/>
                </a:cubicBezTo>
                <a:cubicBezTo>
                  <a:pt x="13" y="42"/>
                  <a:pt x="13" y="42"/>
                  <a:pt x="13" y="42"/>
                </a:cubicBezTo>
                <a:cubicBezTo>
                  <a:pt x="13" y="44"/>
                  <a:pt x="15" y="47"/>
                  <a:pt x="18" y="48"/>
                </a:cubicBezTo>
                <a:cubicBezTo>
                  <a:pt x="18" y="53"/>
                  <a:pt x="18" y="53"/>
                  <a:pt x="18" y="53"/>
                </a:cubicBezTo>
                <a:cubicBezTo>
                  <a:pt x="18" y="54"/>
                  <a:pt x="19" y="55"/>
                  <a:pt x="20" y="55"/>
                </a:cubicBezTo>
                <a:cubicBezTo>
                  <a:pt x="19" y="55"/>
                  <a:pt x="18" y="56"/>
                  <a:pt x="18" y="56"/>
                </a:cubicBezTo>
                <a:cubicBezTo>
                  <a:pt x="17" y="59"/>
                  <a:pt x="16" y="60"/>
                  <a:pt x="16" y="61"/>
                </a:cubicBezTo>
                <a:cubicBezTo>
                  <a:pt x="16" y="63"/>
                  <a:pt x="18" y="65"/>
                  <a:pt x="20" y="65"/>
                </a:cubicBezTo>
                <a:cubicBezTo>
                  <a:pt x="22" y="65"/>
                  <a:pt x="23" y="63"/>
                  <a:pt x="23" y="61"/>
                </a:cubicBezTo>
                <a:cubicBezTo>
                  <a:pt x="23" y="60"/>
                  <a:pt x="23" y="59"/>
                  <a:pt x="21" y="56"/>
                </a:cubicBezTo>
                <a:cubicBezTo>
                  <a:pt x="21" y="56"/>
                  <a:pt x="21" y="55"/>
                  <a:pt x="20" y="55"/>
                </a:cubicBezTo>
                <a:cubicBezTo>
                  <a:pt x="21" y="55"/>
                  <a:pt x="22" y="54"/>
                  <a:pt x="22" y="53"/>
                </a:cubicBezTo>
                <a:cubicBezTo>
                  <a:pt x="22" y="50"/>
                  <a:pt x="22" y="50"/>
                  <a:pt x="22" y="50"/>
                </a:cubicBezTo>
                <a:cubicBezTo>
                  <a:pt x="27" y="51"/>
                  <a:pt x="33" y="52"/>
                  <a:pt x="39" y="52"/>
                </a:cubicBezTo>
                <a:cubicBezTo>
                  <a:pt x="51" y="52"/>
                  <a:pt x="64" y="48"/>
                  <a:pt x="64" y="42"/>
                </a:cubicBezTo>
                <a:cubicBezTo>
                  <a:pt x="64" y="17"/>
                  <a:pt x="64" y="17"/>
                  <a:pt x="64" y="17"/>
                </a:cubicBezTo>
                <a:cubicBezTo>
                  <a:pt x="72" y="15"/>
                  <a:pt x="72" y="15"/>
                  <a:pt x="72" y="15"/>
                </a:cubicBezTo>
                <a:cubicBezTo>
                  <a:pt x="74" y="14"/>
                  <a:pt x="75" y="13"/>
                  <a:pt x="75" y="12"/>
                </a:cubicBezTo>
                <a:cubicBezTo>
                  <a:pt x="75" y="12"/>
                  <a:pt x="74" y="10"/>
                  <a:pt x="72" y="10"/>
                </a:cubicBezTo>
                <a:close/>
                <a:moveTo>
                  <a:pt x="16" y="42"/>
                </a:moveTo>
                <a:cubicBezTo>
                  <a:pt x="16" y="19"/>
                  <a:pt x="16" y="19"/>
                  <a:pt x="16" y="19"/>
                </a:cubicBezTo>
                <a:cubicBezTo>
                  <a:pt x="18" y="20"/>
                  <a:pt x="18" y="20"/>
                  <a:pt x="18" y="20"/>
                </a:cubicBezTo>
                <a:cubicBezTo>
                  <a:pt x="18" y="45"/>
                  <a:pt x="18" y="45"/>
                  <a:pt x="18" y="45"/>
                </a:cubicBezTo>
                <a:cubicBezTo>
                  <a:pt x="17" y="44"/>
                  <a:pt x="16" y="43"/>
                  <a:pt x="16" y="42"/>
                </a:cubicBezTo>
                <a:close/>
                <a:moveTo>
                  <a:pt x="61" y="42"/>
                </a:moveTo>
                <a:cubicBezTo>
                  <a:pt x="61" y="45"/>
                  <a:pt x="53" y="49"/>
                  <a:pt x="39" y="49"/>
                </a:cubicBezTo>
                <a:cubicBezTo>
                  <a:pt x="32" y="49"/>
                  <a:pt x="26" y="48"/>
                  <a:pt x="22" y="46"/>
                </a:cubicBezTo>
                <a:cubicBezTo>
                  <a:pt x="22" y="21"/>
                  <a:pt x="22" y="21"/>
                  <a:pt x="22" y="21"/>
                </a:cubicBezTo>
                <a:cubicBezTo>
                  <a:pt x="33" y="24"/>
                  <a:pt x="33" y="24"/>
                  <a:pt x="33" y="24"/>
                </a:cubicBezTo>
                <a:cubicBezTo>
                  <a:pt x="34" y="24"/>
                  <a:pt x="36" y="25"/>
                  <a:pt x="37" y="25"/>
                </a:cubicBezTo>
                <a:cubicBezTo>
                  <a:pt x="39" y="25"/>
                  <a:pt x="41" y="24"/>
                  <a:pt x="42" y="24"/>
                </a:cubicBezTo>
                <a:cubicBezTo>
                  <a:pt x="61" y="18"/>
                  <a:pt x="61" y="18"/>
                  <a:pt x="61" y="18"/>
                </a:cubicBezTo>
                <a:lnTo>
                  <a:pt x="61" y="42"/>
                </a:lnTo>
                <a:close/>
                <a:moveTo>
                  <a:pt x="41" y="21"/>
                </a:moveTo>
                <a:cubicBezTo>
                  <a:pt x="39" y="22"/>
                  <a:pt x="36" y="22"/>
                  <a:pt x="34" y="21"/>
                </a:cubicBezTo>
                <a:cubicBezTo>
                  <a:pt x="26" y="19"/>
                  <a:pt x="26" y="19"/>
                  <a:pt x="26" y="19"/>
                </a:cubicBezTo>
                <a:cubicBezTo>
                  <a:pt x="38" y="14"/>
                  <a:pt x="38" y="14"/>
                  <a:pt x="38" y="14"/>
                </a:cubicBezTo>
                <a:cubicBezTo>
                  <a:pt x="39" y="14"/>
                  <a:pt x="40" y="13"/>
                  <a:pt x="39" y="12"/>
                </a:cubicBezTo>
                <a:cubicBezTo>
                  <a:pt x="39" y="11"/>
                  <a:pt x="38" y="10"/>
                  <a:pt x="37" y="11"/>
                </a:cubicBezTo>
                <a:cubicBezTo>
                  <a:pt x="20" y="17"/>
                  <a:pt x="20" y="17"/>
                  <a:pt x="20" y="17"/>
                </a:cubicBezTo>
                <a:cubicBezTo>
                  <a:pt x="19" y="17"/>
                  <a:pt x="19" y="17"/>
                  <a:pt x="19" y="17"/>
                </a:cubicBezTo>
                <a:cubicBezTo>
                  <a:pt x="5" y="12"/>
                  <a:pt x="5" y="12"/>
                  <a:pt x="5" y="12"/>
                </a:cubicBezTo>
                <a:cubicBezTo>
                  <a:pt x="34" y="4"/>
                  <a:pt x="34" y="4"/>
                  <a:pt x="34" y="4"/>
                </a:cubicBezTo>
                <a:cubicBezTo>
                  <a:pt x="36" y="3"/>
                  <a:pt x="39" y="3"/>
                  <a:pt x="41" y="4"/>
                </a:cubicBezTo>
                <a:cubicBezTo>
                  <a:pt x="70" y="12"/>
                  <a:pt x="70" y="12"/>
                  <a:pt x="70" y="12"/>
                </a:cubicBezTo>
                <a:lnTo>
                  <a:pt x="41" y="21"/>
                </a:lnTo>
                <a:close/>
                <a:moveTo>
                  <a:pt x="57" y="37"/>
                </a:moveTo>
                <a:cubicBezTo>
                  <a:pt x="57" y="24"/>
                  <a:pt x="57" y="24"/>
                  <a:pt x="57" y="24"/>
                </a:cubicBezTo>
                <a:cubicBezTo>
                  <a:pt x="57" y="23"/>
                  <a:pt x="57" y="23"/>
                  <a:pt x="58" y="23"/>
                </a:cubicBezTo>
                <a:cubicBezTo>
                  <a:pt x="58" y="23"/>
                  <a:pt x="59" y="23"/>
                  <a:pt x="59" y="24"/>
                </a:cubicBezTo>
                <a:cubicBezTo>
                  <a:pt x="59" y="37"/>
                  <a:pt x="59" y="37"/>
                  <a:pt x="59" y="37"/>
                </a:cubicBezTo>
                <a:cubicBezTo>
                  <a:pt x="59" y="37"/>
                  <a:pt x="58" y="38"/>
                  <a:pt x="58" y="38"/>
                </a:cubicBezTo>
                <a:cubicBezTo>
                  <a:pt x="57" y="38"/>
                  <a:pt x="57" y="37"/>
                  <a:pt x="57" y="37"/>
                </a:cubicBezTo>
                <a:close/>
                <a:moveTo>
                  <a:pt x="57" y="43"/>
                </a:moveTo>
                <a:cubicBezTo>
                  <a:pt x="57" y="41"/>
                  <a:pt x="57" y="41"/>
                  <a:pt x="57" y="41"/>
                </a:cubicBezTo>
                <a:cubicBezTo>
                  <a:pt x="57" y="40"/>
                  <a:pt x="57" y="40"/>
                  <a:pt x="58" y="40"/>
                </a:cubicBezTo>
                <a:cubicBezTo>
                  <a:pt x="58" y="40"/>
                  <a:pt x="59" y="40"/>
                  <a:pt x="59" y="41"/>
                </a:cubicBezTo>
                <a:cubicBezTo>
                  <a:pt x="59" y="43"/>
                  <a:pt x="59" y="43"/>
                  <a:pt x="59" y="43"/>
                </a:cubicBezTo>
                <a:cubicBezTo>
                  <a:pt x="59" y="43"/>
                  <a:pt x="58" y="44"/>
                  <a:pt x="58" y="44"/>
                </a:cubicBezTo>
                <a:cubicBezTo>
                  <a:pt x="57" y="44"/>
                  <a:pt x="57" y="43"/>
                  <a:pt x="57" y="4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52" name="גרפיקה 51">
            <a:extLst>
              <a:ext uri="{FF2B5EF4-FFF2-40B4-BE49-F238E27FC236}">
                <a16:creationId xmlns:a16="http://schemas.microsoft.com/office/drawing/2014/main" id="{4D5253C5-5F65-4AD3-A149-A9DFFB132E27}"/>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6074783" y="7800938"/>
            <a:ext cx="338555" cy="338555"/>
          </a:xfrm>
          <a:prstGeom prst="rect">
            <a:avLst/>
          </a:prstGeom>
        </p:spPr>
      </p:pic>
      <p:sp>
        <p:nvSpPr>
          <p:cNvPr id="23" name="מלבן 22">
            <a:hlinkClick r:id="" action="ppaction://hlinkshowjump?jump=nextslide"/>
            <a:extLst>
              <a:ext uri="{FF2B5EF4-FFF2-40B4-BE49-F238E27FC236}">
                <a16:creationId xmlns:a16="http://schemas.microsoft.com/office/drawing/2014/main" id="{8DC8AE07-6F5E-41AF-8A6A-09A41784B6D0}"/>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a:hlinkClick r:id="" action="ppaction://hlinkshowjump?jump=previousslide"/>
            <a:extLst>
              <a:ext uri="{FF2B5EF4-FFF2-40B4-BE49-F238E27FC236}">
                <a16:creationId xmlns:a16="http://schemas.microsoft.com/office/drawing/2014/main" id="{C3B7BABE-C8DF-4632-812D-ADCD0A87CE39}"/>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a:hlinkClick r:id="rId4" action="ppaction://hlinksldjump"/>
            <a:extLst>
              <a:ext uri="{FF2B5EF4-FFF2-40B4-BE49-F238E27FC236}">
                <a16:creationId xmlns:a16="http://schemas.microsoft.com/office/drawing/2014/main" id="{1532ACD8-030E-4778-80BF-4A6910E9B32E}"/>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25">
            <a:hlinkClick r:id="rId5" action="ppaction://hlinksldjump"/>
            <a:extLst>
              <a:ext uri="{FF2B5EF4-FFF2-40B4-BE49-F238E27FC236}">
                <a16:creationId xmlns:a16="http://schemas.microsoft.com/office/drawing/2014/main" id="{F59C5FCD-626D-4D0E-BBE6-0FB56B19C8A7}"/>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ציין מיקום של מספר שקופית 3">
            <a:extLst>
              <a:ext uri="{FF2B5EF4-FFF2-40B4-BE49-F238E27FC236}">
                <a16:creationId xmlns:a16="http://schemas.microsoft.com/office/drawing/2014/main" id="{D72948C4-216F-407F-9CA6-B8F25EEF46AB}"/>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48</a:t>
            </a:fld>
            <a:endParaRPr lang="he-IL" dirty="0"/>
          </a:p>
        </p:txBody>
      </p:sp>
    </p:spTree>
    <p:extLst>
      <p:ext uri="{BB962C8B-B14F-4D97-AF65-F5344CB8AC3E}">
        <p14:creationId xmlns:p14="http://schemas.microsoft.com/office/powerpoint/2010/main" val="25092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5" name="מלבן 4">
            <a:extLst>
              <a:ext uri="{FF2B5EF4-FFF2-40B4-BE49-F238E27FC236}">
                <a16:creationId xmlns:a16="http://schemas.microsoft.com/office/drawing/2014/main" id="{5A42BC70-E731-4610-BDBA-131604E9F2C5}"/>
              </a:ext>
            </a:extLst>
          </p:cNvPr>
          <p:cNvSpPr/>
          <p:nvPr/>
        </p:nvSpPr>
        <p:spPr>
          <a:xfrm>
            <a:off x="1085850" y="3227379"/>
            <a:ext cx="5437386" cy="1155316"/>
          </a:xfrm>
          <a:prstGeom prst="rect">
            <a:avLst/>
          </a:prstGeom>
        </p:spPr>
        <p:txBody>
          <a:bodyPr wrap="square">
            <a:spAutoFit/>
          </a:bodyPr>
          <a:lstStyle/>
          <a:p>
            <a:pPr algn="r" rtl="1">
              <a:lnSpc>
                <a:spcPct val="150000"/>
              </a:lnSpc>
              <a:spcAft>
                <a:spcPts val="600"/>
              </a:spcAft>
            </a:pPr>
            <a:r>
              <a:rPr lang="he-IL" sz="1601" dirty="0">
                <a:solidFill>
                  <a:schemeClr val="tx1">
                    <a:lumMod val="50000"/>
                    <a:lumOff val="50000"/>
                  </a:schemeClr>
                </a:solidFill>
              </a:rPr>
              <a:t>העוני הינו מצב שאליו הילד נקלע, והמטרה שלנו ב- </a:t>
            </a:r>
            <a:r>
              <a:rPr lang="en-US" sz="1601" dirty="0">
                <a:solidFill>
                  <a:schemeClr val="tx1">
                    <a:lumMod val="50000"/>
                    <a:lumOff val="50000"/>
                  </a:schemeClr>
                </a:solidFill>
              </a:rPr>
              <a:t>SOS</a:t>
            </a:r>
            <a:r>
              <a:rPr lang="he-IL" sz="1601" dirty="0">
                <a:solidFill>
                  <a:schemeClr val="tx1">
                    <a:lumMod val="50000"/>
                    <a:lumOff val="50000"/>
                  </a:schemeClr>
                </a:solidFill>
              </a:rPr>
              <a:t> היא לשנות את תפיסתו, לגרום לו להאמין שביכולתו </a:t>
            </a:r>
            <a:r>
              <a:rPr lang="he-IL" sz="1601" b="1" dirty="0">
                <a:solidFill>
                  <a:schemeClr val="tx1">
                    <a:lumMod val="50000"/>
                    <a:lumOff val="50000"/>
                  </a:schemeClr>
                </a:solidFill>
                <a:highlight>
                  <a:srgbClr val="C6EEFF"/>
                </a:highlight>
              </a:rPr>
              <a:t>לשפר את מעמדו הכלכלי</a:t>
            </a:r>
            <a:r>
              <a:rPr lang="he-IL" sz="1601" dirty="0">
                <a:solidFill>
                  <a:schemeClr val="tx1">
                    <a:lumMod val="50000"/>
                    <a:lumOff val="50000"/>
                  </a:schemeClr>
                </a:solidFill>
              </a:rPr>
              <a:t>, ולתת לו כלים שיסייעו לו </a:t>
            </a:r>
            <a:r>
              <a:rPr lang="he-IL" sz="1601" b="1" dirty="0">
                <a:solidFill>
                  <a:schemeClr val="tx1">
                    <a:lumMod val="50000"/>
                    <a:lumOff val="50000"/>
                  </a:schemeClr>
                </a:solidFill>
                <a:highlight>
                  <a:srgbClr val="C6EEFF"/>
                </a:highlight>
              </a:rPr>
              <a:t>לצאת ממעגל העוני</a:t>
            </a:r>
            <a:r>
              <a:rPr lang="he-IL" sz="1601" dirty="0">
                <a:solidFill>
                  <a:schemeClr val="tx1">
                    <a:lumMod val="50000"/>
                    <a:lumOff val="50000"/>
                  </a:schemeClr>
                </a:solidFill>
              </a:rPr>
              <a:t>.</a:t>
            </a:r>
          </a:p>
        </p:txBody>
      </p:sp>
      <p:sp>
        <p:nvSpPr>
          <p:cNvPr id="26" name="מלבן: פינות מעוגלות 25">
            <a:extLst>
              <a:ext uri="{FF2B5EF4-FFF2-40B4-BE49-F238E27FC236}">
                <a16:creationId xmlns:a16="http://schemas.microsoft.com/office/drawing/2014/main" id="{D1A5F079-31BD-42FC-93F9-B7BB25919768}"/>
              </a:ext>
            </a:extLst>
          </p:cNvPr>
          <p:cNvSpPr/>
          <p:nvPr/>
        </p:nvSpPr>
        <p:spPr>
          <a:xfrm>
            <a:off x="1085851" y="2554987"/>
            <a:ext cx="5403784" cy="645414"/>
          </a:xfrm>
          <a:prstGeom prst="roundRect">
            <a:avLst>
              <a:gd name="adj" fmla="val 3542"/>
            </a:avLst>
          </a:prstGeom>
          <a:solidFill>
            <a:schemeClr val="bg1">
              <a:alpha val="80000"/>
            </a:schemeClr>
          </a:solidFill>
          <a:ln>
            <a:solidFill>
              <a:srgbClr val="D5F2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spcAft>
                <a:spcPts val="600"/>
              </a:spcAft>
            </a:pPr>
            <a:r>
              <a:rPr lang="he-IL" sz="2400" b="1" dirty="0">
                <a:solidFill>
                  <a:srgbClr val="00B0E6"/>
                </a:solidFill>
              </a:rPr>
              <a:t>אנחנו מאמינים שהעוני אינו גזרת גורל</a:t>
            </a:r>
          </a:p>
        </p:txBody>
      </p:sp>
      <p:sp>
        <p:nvSpPr>
          <p:cNvPr id="23" name="צורה חופשית: צורה 22">
            <a:extLst>
              <a:ext uri="{FF2B5EF4-FFF2-40B4-BE49-F238E27FC236}">
                <a16:creationId xmlns:a16="http://schemas.microsoft.com/office/drawing/2014/main" id="{972CF125-CE8B-4260-842F-A8065603C168}"/>
              </a:ext>
            </a:extLst>
          </p:cNvPr>
          <p:cNvSpPr/>
          <p:nvPr/>
        </p:nvSpPr>
        <p:spPr>
          <a:xfrm>
            <a:off x="6120104" y="5409733"/>
            <a:ext cx="248318" cy="242006"/>
          </a:xfrm>
          <a:custGeom>
            <a:avLst/>
            <a:gdLst>
              <a:gd name="connsiteX0" fmla="*/ 460473 w 1270651"/>
              <a:gd name="connsiteY0" fmla="*/ 1239817 h 1238347"/>
              <a:gd name="connsiteX1" fmla="*/ 357855 w 1270651"/>
              <a:gd name="connsiteY1" fmla="*/ 1192631 h 1238347"/>
              <a:gd name="connsiteX2" fmla="*/ 33541 w 1270651"/>
              <a:gd name="connsiteY2" fmla="*/ 814264 h 1238347"/>
              <a:gd name="connsiteX3" fmla="*/ 48215 w 1270651"/>
              <a:gd name="connsiteY3" fmla="*/ 623731 h 1238347"/>
              <a:gd name="connsiteX4" fmla="*/ 238777 w 1270651"/>
              <a:gd name="connsiteY4" fmla="*/ 638379 h 1238347"/>
              <a:gd name="connsiteX5" fmla="*/ 450796 w 1270651"/>
              <a:gd name="connsiteY5" fmla="*/ 885722 h 1238347"/>
              <a:gd name="connsiteX6" fmla="*/ 1120886 w 1270651"/>
              <a:gd name="connsiteY6" fmla="*/ 77691 h 1238347"/>
              <a:gd name="connsiteX7" fmla="*/ 1228991 w 1270651"/>
              <a:gd name="connsiteY7" fmla="*/ 158769 h 1238347"/>
              <a:gd name="connsiteX8" fmla="*/ 570417 w 1270651"/>
              <a:gd name="connsiteY8" fmla="*/ 1183223 h 1238347"/>
              <a:gd name="connsiteX9" fmla="*/ 466421 w 1270651"/>
              <a:gd name="connsiteY9" fmla="*/ 1239681 h 1238347"/>
              <a:gd name="connsiteX10" fmla="*/ 460473 w 1270651"/>
              <a:gd name="connsiteY10" fmla="*/ 1239817 h 123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0651" h="1238347">
                <a:moveTo>
                  <a:pt x="460473" y="1239817"/>
                </a:moveTo>
                <a:cubicBezTo>
                  <a:pt x="421122" y="1239817"/>
                  <a:pt x="383609" y="1222656"/>
                  <a:pt x="357855" y="1192631"/>
                </a:cubicBezTo>
                <a:lnTo>
                  <a:pt x="33541" y="814264"/>
                </a:lnTo>
                <a:cubicBezTo>
                  <a:pt x="-15024" y="757591"/>
                  <a:pt x="-8458" y="672295"/>
                  <a:pt x="48215" y="623731"/>
                </a:cubicBezTo>
                <a:cubicBezTo>
                  <a:pt x="104863" y="575112"/>
                  <a:pt x="190154" y="581677"/>
                  <a:pt x="238777" y="638379"/>
                </a:cubicBezTo>
                <a:lnTo>
                  <a:pt x="450796" y="885722"/>
                </a:lnTo>
                <a:lnTo>
                  <a:pt x="1120886" y="77691"/>
                </a:lnTo>
                <a:cubicBezTo>
                  <a:pt x="1224612" y="-67601"/>
                  <a:pt x="1333178" y="12856"/>
                  <a:pt x="1228991" y="158769"/>
                </a:cubicBezTo>
                <a:lnTo>
                  <a:pt x="570417" y="1183223"/>
                </a:lnTo>
                <a:cubicBezTo>
                  <a:pt x="546256" y="1217032"/>
                  <a:pt x="507904" y="1237843"/>
                  <a:pt x="466421" y="1239681"/>
                </a:cubicBezTo>
                <a:cubicBezTo>
                  <a:pt x="464418" y="1239764"/>
                  <a:pt x="462447" y="1239817"/>
                  <a:pt x="460473" y="1239817"/>
                </a:cubicBezTo>
                <a:close/>
              </a:path>
            </a:pathLst>
          </a:custGeom>
          <a:solidFill>
            <a:srgbClr val="00A344"/>
          </a:solidFill>
          <a:ln w="3583" cap="flat">
            <a:solidFill>
              <a:srgbClr val="F5F5F5"/>
            </a:solidFill>
            <a:prstDash val="solid"/>
            <a:miter/>
          </a:ln>
          <a:effectLst/>
        </p:spPr>
        <p:txBody>
          <a:bodyPr rtlCol="1" anchor="ctr"/>
          <a:lstStyle/>
          <a:p>
            <a:endParaRPr lang="he-IL"/>
          </a:p>
        </p:txBody>
      </p:sp>
      <p:sp>
        <p:nvSpPr>
          <p:cNvPr id="24" name="צורה חופשית: צורה 23">
            <a:extLst>
              <a:ext uri="{FF2B5EF4-FFF2-40B4-BE49-F238E27FC236}">
                <a16:creationId xmlns:a16="http://schemas.microsoft.com/office/drawing/2014/main" id="{5E40A8DE-E218-4A88-BFCD-1C3C7A082FEF}"/>
              </a:ext>
            </a:extLst>
          </p:cNvPr>
          <p:cNvSpPr/>
          <p:nvPr/>
        </p:nvSpPr>
        <p:spPr>
          <a:xfrm>
            <a:off x="6120104" y="7455150"/>
            <a:ext cx="248318" cy="242006"/>
          </a:xfrm>
          <a:custGeom>
            <a:avLst/>
            <a:gdLst>
              <a:gd name="connsiteX0" fmla="*/ 460473 w 1270651"/>
              <a:gd name="connsiteY0" fmla="*/ 1239817 h 1238347"/>
              <a:gd name="connsiteX1" fmla="*/ 357855 w 1270651"/>
              <a:gd name="connsiteY1" fmla="*/ 1192631 h 1238347"/>
              <a:gd name="connsiteX2" fmla="*/ 33541 w 1270651"/>
              <a:gd name="connsiteY2" fmla="*/ 814264 h 1238347"/>
              <a:gd name="connsiteX3" fmla="*/ 48215 w 1270651"/>
              <a:gd name="connsiteY3" fmla="*/ 623731 h 1238347"/>
              <a:gd name="connsiteX4" fmla="*/ 238777 w 1270651"/>
              <a:gd name="connsiteY4" fmla="*/ 638379 h 1238347"/>
              <a:gd name="connsiteX5" fmla="*/ 450796 w 1270651"/>
              <a:gd name="connsiteY5" fmla="*/ 885722 h 1238347"/>
              <a:gd name="connsiteX6" fmla="*/ 1120886 w 1270651"/>
              <a:gd name="connsiteY6" fmla="*/ 77691 h 1238347"/>
              <a:gd name="connsiteX7" fmla="*/ 1228991 w 1270651"/>
              <a:gd name="connsiteY7" fmla="*/ 158769 h 1238347"/>
              <a:gd name="connsiteX8" fmla="*/ 570417 w 1270651"/>
              <a:gd name="connsiteY8" fmla="*/ 1183223 h 1238347"/>
              <a:gd name="connsiteX9" fmla="*/ 466421 w 1270651"/>
              <a:gd name="connsiteY9" fmla="*/ 1239681 h 1238347"/>
              <a:gd name="connsiteX10" fmla="*/ 460473 w 1270651"/>
              <a:gd name="connsiteY10" fmla="*/ 1239817 h 123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0651" h="1238347">
                <a:moveTo>
                  <a:pt x="460473" y="1239817"/>
                </a:moveTo>
                <a:cubicBezTo>
                  <a:pt x="421122" y="1239817"/>
                  <a:pt x="383609" y="1222656"/>
                  <a:pt x="357855" y="1192631"/>
                </a:cubicBezTo>
                <a:lnTo>
                  <a:pt x="33541" y="814264"/>
                </a:lnTo>
                <a:cubicBezTo>
                  <a:pt x="-15024" y="757591"/>
                  <a:pt x="-8458" y="672295"/>
                  <a:pt x="48215" y="623731"/>
                </a:cubicBezTo>
                <a:cubicBezTo>
                  <a:pt x="104863" y="575112"/>
                  <a:pt x="190154" y="581677"/>
                  <a:pt x="238777" y="638379"/>
                </a:cubicBezTo>
                <a:lnTo>
                  <a:pt x="450796" y="885722"/>
                </a:lnTo>
                <a:lnTo>
                  <a:pt x="1120886" y="77691"/>
                </a:lnTo>
                <a:cubicBezTo>
                  <a:pt x="1224612" y="-67601"/>
                  <a:pt x="1333178" y="12856"/>
                  <a:pt x="1228991" y="158769"/>
                </a:cubicBezTo>
                <a:lnTo>
                  <a:pt x="570417" y="1183223"/>
                </a:lnTo>
                <a:cubicBezTo>
                  <a:pt x="546256" y="1217032"/>
                  <a:pt x="507904" y="1237843"/>
                  <a:pt x="466421" y="1239681"/>
                </a:cubicBezTo>
                <a:cubicBezTo>
                  <a:pt x="464418" y="1239764"/>
                  <a:pt x="462447" y="1239817"/>
                  <a:pt x="460473" y="1239817"/>
                </a:cubicBezTo>
                <a:close/>
              </a:path>
            </a:pathLst>
          </a:custGeom>
          <a:solidFill>
            <a:srgbClr val="00A344"/>
          </a:solidFill>
          <a:ln w="3583" cap="flat">
            <a:solidFill>
              <a:srgbClr val="F5F5F5"/>
            </a:solidFill>
            <a:prstDash val="solid"/>
            <a:miter/>
          </a:ln>
          <a:effectLst/>
        </p:spPr>
        <p:txBody>
          <a:bodyPr rtlCol="1" anchor="ctr"/>
          <a:lstStyle/>
          <a:p>
            <a:endParaRPr lang="he-IL"/>
          </a:p>
        </p:txBody>
      </p:sp>
      <p:sp>
        <p:nvSpPr>
          <p:cNvPr id="25" name="צורה חופשית: צורה 24">
            <a:extLst>
              <a:ext uri="{FF2B5EF4-FFF2-40B4-BE49-F238E27FC236}">
                <a16:creationId xmlns:a16="http://schemas.microsoft.com/office/drawing/2014/main" id="{209F9DA9-A17C-490B-B861-59C5B3FDB753}"/>
              </a:ext>
            </a:extLst>
          </p:cNvPr>
          <p:cNvSpPr/>
          <p:nvPr/>
        </p:nvSpPr>
        <p:spPr>
          <a:xfrm>
            <a:off x="6120104" y="7837637"/>
            <a:ext cx="248318" cy="242006"/>
          </a:xfrm>
          <a:custGeom>
            <a:avLst/>
            <a:gdLst>
              <a:gd name="connsiteX0" fmla="*/ 460473 w 1270651"/>
              <a:gd name="connsiteY0" fmla="*/ 1239817 h 1238347"/>
              <a:gd name="connsiteX1" fmla="*/ 357855 w 1270651"/>
              <a:gd name="connsiteY1" fmla="*/ 1192631 h 1238347"/>
              <a:gd name="connsiteX2" fmla="*/ 33541 w 1270651"/>
              <a:gd name="connsiteY2" fmla="*/ 814264 h 1238347"/>
              <a:gd name="connsiteX3" fmla="*/ 48215 w 1270651"/>
              <a:gd name="connsiteY3" fmla="*/ 623731 h 1238347"/>
              <a:gd name="connsiteX4" fmla="*/ 238777 w 1270651"/>
              <a:gd name="connsiteY4" fmla="*/ 638379 h 1238347"/>
              <a:gd name="connsiteX5" fmla="*/ 450796 w 1270651"/>
              <a:gd name="connsiteY5" fmla="*/ 885722 h 1238347"/>
              <a:gd name="connsiteX6" fmla="*/ 1120886 w 1270651"/>
              <a:gd name="connsiteY6" fmla="*/ 77691 h 1238347"/>
              <a:gd name="connsiteX7" fmla="*/ 1228991 w 1270651"/>
              <a:gd name="connsiteY7" fmla="*/ 158769 h 1238347"/>
              <a:gd name="connsiteX8" fmla="*/ 570417 w 1270651"/>
              <a:gd name="connsiteY8" fmla="*/ 1183223 h 1238347"/>
              <a:gd name="connsiteX9" fmla="*/ 466421 w 1270651"/>
              <a:gd name="connsiteY9" fmla="*/ 1239681 h 1238347"/>
              <a:gd name="connsiteX10" fmla="*/ 460473 w 1270651"/>
              <a:gd name="connsiteY10" fmla="*/ 1239817 h 123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0651" h="1238347">
                <a:moveTo>
                  <a:pt x="460473" y="1239817"/>
                </a:moveTo>
                <a:cubicBezTo>
                  <a:pt x="421122" y="1239817"/>
                  <a:pt x="383609" y="1222656"/>
                  <a:pt x="357855" y="1192631"/>
                </a:cubicBezTo>
                <a:lnTo>
                  <a:pt x="33541" y="814264"/>
                </a:lnTo>
                <a:cubicBezTo>
                  <a:pt x="-15024" y="757591"/>
                  <a:pt x="-8458" y="672295"/>
                  <a:pt x="48215" y="623731"/>
                </a:cubicBezTo>
                <a:cubicBezTo>
                  <a:pt x="104863" y="575112"/>
                  <a:pt x="190154" y="581677"/>
                  <a:pt x="238777" y="638379"/>
                </a:cubicBezTo>
                <a:lnTo>
                  <a:pt x="450796" y="885722"/>
                </a:lnTo>
                <a:lnTo>
                  <a:pt x="1120886" y="77691"/>
                </a:lnTo>
                <a:cubicBezTo>
                  <a:pt x="1224612" y="-67601"/>
                  <a:pt x="1333178" y="12856"/>
                  <a:pt x="1228991" y="158769"/>
                </a:cubicBezTo>
                <a:lnTo>
                  <a:pt x="570417" y="1183223"/>
                </a:lnTo>
                <a:cubicBezTo>
                  <a:pt x="546256" y="1217032"/>
                  <a:pt x="507904" y="1237843"/>
                  <a:pt x="466421" y="1239681"/>
                </a:cubicBezTo>
                <a:cubicBezTo>
                  <a:pt x="464418" y="1239764"/>
                  <a:pt x="462447" y="1239817"/>
                  <a:pt x="460473" y="1239817"/>
                </a:cubicBezTo>
                <a:close/>
              </a:path>
            </a:pathLst>
          </a:custGeom>
          <a:solidFill>
            <a:srgbClr val="00A344"/>
          </a:solidFill>
          <a:ln w="3583" cap="flat">
            <a:solidFill>
              <a:srgbClr val="F5F5F5"/>
            </a:solidFill>
            <a:prstDash val="solid"/>
            <a:miter/>
          </a:ln>
          <a:effectLst/>
        </p:spPr>
        <p:txBody>
          <a:bodyPr rtlCol="1" anchor="ctr"/>
          <a:lstStyle/>
          <a:p>
            <a:endParaRPr lang="he-IL"/>
          </a:p>
        </p:txBody>
      </p:sp>
      <p:sp>
        <p:nvSpPr>
          <p:cNvPr id="27" name="מלבן 26">
            <a:extLst>
              <a:ext uri="{FF2B5EF4-FFF2-40B4-BE49-F238E27FC236}">
                <a16:creationId xmlns:a16="http://schemas.microsoft.com/office/drawing/2014/main" id="{4811AFCD-42DF-4BCC-9D60-0963343AF3B9}"/>
              </a:ext>
            </a:extLst>
          </p:cNvPr>
          <p:cNvSpPr/>
          <p:nvPr/>
        </p:nvSpPr>
        <p:spPr>
          <a:xfrm>
            <a:off x="810955" y="5310421"/>
            <a:ext cx="5664825" cy="4009303"/>
          </a:xfrm>
          <a:prstGeom prst="rect">
            <a:avLst/>
          </a:prstGeom>
          <a:ln>
            <a:noFill/>
            <a:prstDash val="dash"/>
          </a:ln>
        </p:spPr>
        <p:txBody>
          <a:bodyPr wrap="square">
            <a:spAutoFit/>
          </a:bodyPr>
          <a:lstStyle/>
          <a:p>
            <a:pPr marL="360363" algn="r" defTabSz="457200" rtl="1">
              <a:lnSpc>
                <a:spcPct val="150000"/>
              </a:lnSpc>
              <a:spcAft>
                <a:spcPts val="600"/>
              </a:spcAft>
              <a:buClr>
                <a:srgbClr val="009EE0"/>
              </a:buClr>
              <a:buSzPct val="80000"/>
            </a:pPr>
            <a:r>
              <a:rPr lang="he-IL" sz="1600" b="1" dirty="0">
                <a:solidFill>
                  <a:prstClr val="black">
                    <a:lumMod val="50000"/>
                    <a:lumOff val="50000"/>
                  </a:prstClr>
                </a:solidFill>
                <a:highlight>
                  <a:srgbClr val="C6EEFF"/>
                </a:highlight>
              </a:rPr>
              <a:t>העלו את ההערכה העצמית של הילדים בכל הזדמנות</a:t>
            </a:r>
            <a:br>
              <a:rPr lang="en-US" sz="1600" b="1" dirty="0">
                <a:solidFill>
                  <a:prstClr val="black">
                    <a:lumMod val="50000"/>
                    <a:lumOff val="50000"/>
                  </a:prstClr>
                </a:solidFill>
                <a:highlight>
                  <a:srgbClr val="C6EEFF"/>
                </a:highlight>
              </a:rPr>
            </a:br>
            <a:r>
              <a:rPr lang="he-IL" sz="1600" dirty="0">
                <a:solidFill>
                  <a:prstClr val="black">
                    <a:lumMod val="50000"/>
                    <a:lumOff val="50000"/>
                  </a:prstClr>
                </a:solidFill>
              </a:rPr>
              <a:t>באמצעות:</a:t>
            </a:r>
          </a:p>
          <a:p>
            <a:pPr marL="623888" lvl="1" indent="-180975" algn="r" defTabSz="457200" rtl="1">
              <a:lnSpc>
                <a:spcPct val="150000"/>
              </a:lnSpc>
              <a:spcAft>
                <a:spcPts val="300"/>
              </a:spcAft>
              <a:buClr>
                <a:srgbClr val="009EE0"/>
              </a:buClr>
              <a:buSzPct val="80000"/>
              <a:buFont typeface="Arial" panose="020B0604020202020204" pitchFamily="34" charset="0"/>
              <a:buChar char="•"/>
            </a:pPr>
            <a:r>
              <a:rPr lang="he-IL" sz="1600" dirty="0">
                <a:solidFill>
                  <a:prstClr val="black">
                    <a:lumMod val="50000"/>
                    <a:lumOff val="50000"/>
                  </a:prstClr>
                </a:solidFill>
              </a:rPr>
              <a:t>עידוד על החלטות ומעשים טובים.</a:t>
            </a:r>
          </a:p>
          <a:p>
            <a:pPr marL="623888" lvl="1" indent="-180975" algn="r" defTabSz="457200" rtl="1">
              <a:lnSpc>
                <a:spcPct val="150000"/>
              </a:lnSpc>
              <a:spcAft>
                <a:spcPts val="300"/>
              </a:spcAft>
              <a:buClr>
                <a:srgbClr val="009EE0"/>
              </a:buClr>
              <a:buSzPct val="80000"/>
              <a:buFont typeface="Arial" panose="020B0604020202020204" pitchFamily="34" charset="0"/>
              <a:buChar char="•"/>
            </a:pPr>
            <a:r>
              <a:rPr lang="he-IL" sz="1600" dirty="0">
                <a:solidFill>
                  <a:prstClr val="black">
                    <a:lumMod val="50000"/>
                    <a:lumOff val="50000"/>
                  </a:prstClr>
                </a:solidFill>
              </a:rPr>
              <a:t>מתן דוגמאות למקרים בהם הצליחו ומה עשו כדי להצליח</a:t>
            </a:r>
            <a:br>
              <a:rPr lang="en-US" sz="1600" dirty="0">
                <a:solidFill>
                  <a:prstClr val="black">
                    <a:lumMod val="50000"/>
                    <a:lumOff val="50000"/>
                  </a:prstClr>
                </a:solidFill>
              </a:rPr>
            </a:br>
            <a:r>
              <a:rPr lang="he-IL" sz="1600" dirty="0">
                <a:solidFill>
                  <a:prstClr val="black">
                    <a:lumMod val="50000"/>
                    <a:lumOff val="50000"/>
                  </a:prstClr>
                </a:solidFill>
              </a:rPr>
              <a:t>(הצלחות קטנות כהצלחות גדולות)</a:t>
            </a:r>
          </a:p>
          <a:p>
            <a:pPr marL="623888" lvl="1" indent="-180975" algn="r" defTabSz="457200" rtl="1">
              <a:lnSpc>
                <a:spcPct val="150000"/>
              </a:lnSpc>
              <a:spcAft>
                <a:spcPts val="300"/>
              </a:spcAft>
              <a:buClr>
                <a:srgbClr val="009EE0"/>
              </a:buClr>
              <a:buSzPct val="80000"/>
              <a:buFont typeface="Arial" panose="020B0604020202020204" pitchFamily="34" charset="0"/>
              <a:buChar char="•"/>
            </a:pPr>
            <a:r>
              <a:rPr lang="he-IL" sz="1600" dirty="0">
                <a:solidFill>
                  <a:prstClr val="black">
                    <a:lumMod val="50000"/>
                    <a:lumOff val="50000"/>
                  </a:prstClr>
                </a:solidFill>
              </a:rPr>
              <a:t>חיזוק לקראת אתגרים ועידוד להתמודדות עם אתגרים.</a:t>
            </a:r>
          </a:p>
          <a:p>
            <a:pPr marL="360363" algn="r" defTabSz="457200" rtl="1">
              <a:lnSpc>
                <a:spcPct val="150000"/>
              </a:lnSpc>
              <a:spcAft>
                <a:spcPts val="300"/>
              </a:spcAft>
              <a:buClr>
                <a:srgbClr val="009EE0"/>
              </a:buClr>
              <a:buSzPct val="80000"/>
            </a:pPr>
            <a:r>
              <a:rPr lang="he-IL" sz="1600" b="1" dirty="0">
                <a:solidFill>
                  <a:prstClr val="black">
                    <a:lumMod val="50000"/>
                    <a:lumOff val="50000"/>
                  </a:prstClr>
                </a:solidFill>
                <a:highlight>
                  <a:srgbClr val="C6EEFF"/>
                </a:highlight>
              </a:rPr>
              <a:t>חישפו אותם לתחומי עניין</a:t>
            </a:r>
            <a:r>
              <a:rPr lang="he-IL" sz="1600" dirty="0">
                <a:solidFill>
                  <a:prstClr val="black">
                    <a:lumMod val="50000"/>
                    <a:lumOff val="50000"/>
                  </a:prstClr>
                </a:solidFill>
              </a:rPr>
              <a:t> מגוונים כדי שירחיבו את אופקיהם.</a:t>
            </a:r>
          </a:p>
          <a:p>
            <a:pPr marL="360363" algn="r" defTabSz="457200" rtl="1">
              <a:lnSpc>
                <a:spcPct val="150000"/>
              </a:lnSpc>
              <a:spcAft>
                <a:spcPts val="300"/>
              </a:spcAft>
              <a:buClr>
                <a:srgbClr val="009EE0"/>
              </a:buClr>
              <a:buSzPct val="80000"/>
            </a:pPr>
            <a:r>
              <a:rPr lang="he-IL" sz="1600" b="1" dirty="0">
                <a:solidFill>
                  <a:prstClr val="black">
                    <a:lumMod val="50000"/>
                    <a:lumOff val="50000"/>
                  </a:prstClr>
                </a:solidFill>
                <a:highlight>
                  <a:srgbClr val="C6EEFF"/>
                </a:highlight>
              </a:rPr>
              <a:t>עודדו את הילדים לפתח השכלה</a:t>
            </a:r>
            <a:r>
              <a:rPr lang="he-IL" sz="1600" dirty="0">
                <a:solidFill>
                  <a:prstClr val="black">
                    <a:lumMod val="50000"/>
                    <a:lumOff val="50000"/>
                  </a:prstClr>
                </a:solidFill>
              </a:rPr>
              <a:t> ולפתח את עצמם בתחום</a:t>
            </a:r>
            <a:br>
              <a:rPr lang="en-US" sz="1600" dirty="0">
                <a:solidFill>
                  <a:prstClr val="black">
                    <a:lumMod val="50000"/>
                    <a:lumOff val="50000"/>
                  </a:prstClr>
                </a:solidFill>
              </a:rPr>
            </a:br>
            <a:r>
              <a:rPr lang="he-IL" sz="1600" dirty="0">
                <a:solidFill>
                  <a:prstClr val="black">
                    <a:lumMod val="50000"/>
                    <a:lumOff val="50000"/>
                  </a:prstClr>
                </a:solidFill>
              </a:rPr>
              <a:t>שהם מתחברים אליו וטובים בו.</a:t>
            </a:r>
          </a:p>
          <a:p>
            <a:pPr marL="360363" algn="r" defTabSz="457200" rtl="1">
              <a:lnSpc>
                <a:spcPct val="150000"/>
              </a:lnSpc>
              <a:spcAft>
                <a:spcPts val="300"/>
              </a:spcAft>
              <a:buClr>
                <a:srgbClr val="009EE0"/>
              </a:buClr>
              <a:buSzPct val="80000"/>
            </a:pPr>
            <a:r>
              <a:rPr lang="he-IL" sz="1600" b="1" dirty="0">
                <a:solidFill>
                  <a:prstClr val="black">
                    <a:lumMod val="50000"/>
                    <a:lumOff val="50000"/>
                  </a:prstClr>
                </a:solidFill>
                <a:highlight>
                  <a:srgbClr val="C6EEFF"/>
                </a:highlight>
              </a:rPr>
              <a:t>תמכו ועודדו יוזמות של הילדים</a:t>
            </a:r>
            <a:r>
              <a:rPr lang="he-IL" sz="1600" dirty="0">
                <a:solidFill>
                  <a:prstClr val="black">
                    <a:lumMod val="50000"/>
                    <a:lumOff val="50000"/>
                  </a:prstClr>
                </a:solidFill>
              </a:rPr>
              <a:t> לעשייה בתחומים שונים.</a:t>
            </a:r>
          </a:p>
        </p:txBody>
      </p:sp>
      <p:sp>
        <p:nvSpPr>
          <p:cNvPr id="10" name="מלבן 9">
            <a:extLst>
              <a:ext uri="{FF2B5EF4-FFF2-40B4-BE49-F238E27FC236}">
                <a16:creationId xmlns:a16="http://schemas.microsoft.com/office/drawing/2014/main" id="{FFC9292C-4763-4335-8C94-4FDD0C9253AF}"/>
              </a:ext>
            </a:extLst>
          </p:cNvPr>
          <p:cNvSpPr/>
          <p:nvPr/>
        </p:nvSpPr>
        <p:spPr>
          <a:xfrm>
            <a:off x="5576113" y="4834027"/>
            <a:ext cx="933268" cy="461665"/>
          </a:xfrm>
          <a:prstGeom prst="rect">
            <a:avLst/>
          </a:prstGeom>
        </p:spPr>
        <p:txBody>
          <a:bodyPr wrap="none">
            <a:spAutoFit/>
          </a:bodyPr>
          <a:lstStyle/>
          <a:p>
            <a:pPr algn="r" rtl="1">
              <a:spcAft>
                <a:spcPts val="600"/>
              </a:spcAft>
            </a:pPr>
            <a:r>
              <a:rPr lang="he-IL" sz="2400" b="1" dirty="0">
                <a:solidFill>
                  <a:srgbClr val="00B0E6"/>
                </a:solidFill>
                <a:latin typeface="Arial" pitchFamily="34" charset="0"/>
                <a:cs typeface="Arial" pitchFamily="34" charset="0"/>
              </a:rPr>
              <a:t>כיצד?</a:t>
            </a:r>
          </a:p>
        </p:txBody>
      </p:sp>
      <p:sp>
        <p:nvSpPr>
          <p:cNvPr id="28" name="צורה חופשית: צורה 27">
            <a:extLst>
              <a:ext uri="{FF2B5EF4-FFF2-40B4-BE49-F238E27FC236}">
                <a16:creationId xmlns:a16="http://schemas.microsoft.com/office/drawing/2014/main" id="{DECEF2B6-5147-45A3-89C5-1337CAE5EDA2}"/>
              </a:ext>
            </a:extLst>
          </p:cNvPr>
          <p:cNvSpPr/>
          <p:nvPr/>
        </p:nvSpPr>
        <p:spPr>
          <a:xfrm>
            <a:off x="6120104" y="8605753"/>
            <a:ext cx="248318" cy="242006"/>
          </a:xfrm>
          <a:custGeom>
            <a:avLst/>
            <a:gdLst>
              <a:gd name="connsiteX0" fmla="*/ 460473 w 1270651"/>
              <a:gd name="connsiteY0" fmla="*/ 1239817 h 1238347"/>
              <a:gd name="connsiteX1" fmla="*/ 357855 w 1270651"/>
              <a:gd name="connsiteY1" fmla="*/ 1192631 h 1238347"/>
              <a:gd name="connsiteX2" fmla="*/ 33541 w 1270651"/>
              <a:gd name="connsiteY2" fmla="*/ 814264 h 1238347"/>
              <a:gd name="connsiteX3" fmla="*/ 48215 w 1270651"/>
              <a:gd name="connsiteY3" fmla="*/ 623731 h 1238347"/>
              <a:gd name="connsiteX4" fmla="*/ 238777 w 1270651"/>
              <a:gd name="connsiteY4" fmla="*/ 638379 h 1238347"/>
              <a:gd name="connsiteX5" fmla="*/ 450796 w 1270651"/>
              <a:gd name="connsiteY5" fmla="*/ 885722 h 1238347"/>
              <a:gd name="connsiteX6" fmla="*/ 1120886 w 1270651"/>
              <a:gd name="connsiteY6" fmla="*/ 77691 h 1238347"/>
              <a:gd name="connsiteX7" fmla="*/ 1228991 w 1270651"/>
              <a:gd name="connsiteY7" fmla="*/ 158769 h 1238347"/>
              <a:gd name="connsiteX8" fmla="*/ 570417 w 1270651"/>
              <a:gd name="connsiteY8" fmla="*/ 1183223 h 1238347"/>
              <a:gd name="connsiteX9" fmla="*/ 466421 w 1270651"/>
              <a:gd name="connsiteY9" fmla="*/ 1239681 h 1238347"/>
              <a:gd name="connsiteX10" fmla="*/ 460473 w 1270651"/>
              <a:gd name="connsiteY10" fmla="*/ 1239817 h 123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0651" h="1238347">
                <a:moveTo>
                  <a:pt x="460473" y="1239817"/>
                </a:moveTo>
                <a:cubicBezTo>
                  <a:pt x="421122" y="1239817"/>
                  <a:pt x="383609" y="1222656"/>
                  <a:pt x="357855" y="1192631"/>
                </a:cubicBezTo>
                <a:lnTo>
                  <a:pt x="33541" y="814264"/>
                </a:lnTo>
                <a:cubicBezTo>
                  <a:pt x="-15024" y="757591"/>
                  <a:pt x="-8458" y="672295"/>
                  <a:pt x="48215" y="623731"/>
                </a:cubicBezTo>
                <a:cubicBezTo>
                  <a:pt x="104863" y="575112"/>
                  <a:pt x="190154" y="581677"/>
                  <a:pt x="238777" y="638379"/>
                </a:cubicBezTo>
                <a:lnTo>
                  <a:pt x="450796" y="885722"/>
                </a:lnTo>
                <a:lnTo>
                  <a:pt x="1120886" y="77691"/>
                </a:lnTo>
                <a:cubicBezTo>
                  <a:pt x="1224612" y="-67601"/>
                  <a:pt x="1333178" y="12856"/>
                  <a:pt x="1228991" y="158769"/>
                </a:cubicBezTo>
                <a:lnTo>
                  <a:pt x="570417" y="1183223"/>
                </a:lnTo>
                <a:cubicBezTo>
                  <a:pt x="546256" y="1217032"/>
                  <a:pt x="507904" y="1237843"/>
                  <a:pt x="466421" y="1239681"/>
                </a:cubicBezTo>
                <a:cubicBezTo>
                  <a:pt x="464418" y="1239764"/>
                  <a:pt x="462447" y="1239817"/>
                  <a:pt x="460473" y="1239817"/>
                </a:cubicBezTo>
                <a:close/>
              </a:path>
            </a:pathLst>
          </a:custGeom>
          <a:solidFill>
            <a:srgbClr val="00A344"/>
          </a:solidFill>
          <a:ln w="3583" cap="flat">
            <a:solidFill>
              <a:srgbClr val="F5F5F5"/>
            </a:solidFill>
            <a:prstDash val="solid"/>
            <a:miter/>
          </a:ln>
          <a:effectLst/>
        </p:spPr>
        <p:txBody>
          <a:bodyPr rtlCol="1" anchor="ctr"/>
          <a:lstStyle/>
          <a:p>
            <a:endParaRPr lang="he-IL"/>
          </a:p>
        </p:txBody>
      </p:sp>
      <p:sp>
        <p:nvSpPr>
          <p:cNvPr id="12" name="מלבן: פינות מעוגלות 11">
            <a:extLst>
              <a:ext uri="{FF2B5EF4-FFF2-40B4-BE49-F238E27FC236}">
                <a16:creationId xmlns:a16="http://schemas.microsoft.com/office/drawing/2014/main" id="{2373A2C7-6BC7-400A-92D9-1F4C64006759}"/>
              </a:ext>
            </a:extLst>
          </p:cNvPr>
          <p:cNvSpPr/>
          <p:nvPr/>
        </p:nvSpPr>
        <p:spPr>
          <a:xfrm>
            <a:off x="957648" y="4737042"/>
            <a:ext cx="5664825" cy="4753318"/>
          </a:xfrm>
          <a:prstGeom prst="roundRect">
            <a:avLst>
              <a:gd name="adj" fmla="val 1802"/>
            </a:avLst>
          </a:prstGeom>
          <a:no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hlinkClick r:id="" action="ppaction://hlinkshowjump?jump=nextslide"/>
            <a:extLst>
              <a:ext uri="{FF2B5EF4-FFF2-40B4-BE49-F238E27FC236}">
                <a16:creationId xmlns:a16="http://schemas.microsoft.com/office/drawing/2014/main" id="{0F2F033C-D89A-449D-A593-A25F4FE4C06D}"/>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hlinkClick r:id="" action="ppaction://hlinkshowjump?jump=previousslide"/>
            <a:extLst>
              <a:ext uri="{FF2B5EF4-FFF2-40B4-BE49-F238E27FC236}">
                <a16:creationId xmlns:a16="http://schemas.microsoft.com/office/drawing/2014/main" id="{C911F75B-BA28-4628-B944-0939D72A59C9}"/>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a:hlinkClick r:id="rId2" action="ppaction://hlinksldjump"/>
            <a:extLst>
              <a:ext uri="{FF2B5EF4-FFF2-40B4-BE49-F238E27FC236}">
                <a16:creationId xmlns:a16="http://schemas.microsoft.com/office/drawing/2014/main" id="{513DE28F-51BA-42A8-86D0-5675527C0D40}"/>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a:hlinkClick r:id="rId3" action="ppaction://hlinksldjump"/>
            <a:extLst>
              <a:ext uri="{FF2B5EF4-FFF2-40B4-BE49-F238E27FC236}">
                <a16:creationId xmlns:a16="http://schemas.microsoft.com/office/drawing/2014/main" id="{C2FAA564-4B71-4530-973E-36B30C878CFF}"/>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ציין מיקום של מספר שקופית 3">
            <a:extLst>
              <a:ext uri="{FF2B5EF4-FFF2-40B4-BE49-F238E27FC236}">
                <a16:creationId xmlns:a16="http://schemas.microsoft.com/office/drawing/2014/main" id="{361289AB-7BF6-45EB-8655-7CEEC3FB1BBD}"/>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49</a:t>
            </a:fld>
            <a:endParaRPr lang="he-IL" dirty="0"/>
          </a:p>
        </p:txBody>
      </p:sp>
    </p:spTree>
    <p:extLst>
      <p:ext uri="{BB962C8B-B14F-4D97-AF65-F5344CB8AC3E}">
        <p14:creationId xmlns:p14="http://schemas.microsoft.com/office/powerpoint/2010/main" val="108192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b="1" dirty="0">
                <a:solidFill>
                  <a:srgbClr val="EB727C"/>
                </a:solidFill>
              </a:rPr>
              <a:t>מי אנחנו?</a:t>
            </a:r>
          </a:p>
        </p:txBody>
      </p:sp>
      <p:grpSp>
        <p:nvGrpSpPr>
          <p:cNvPr id="14" name="קבוצה 13"/>
          <p:cNvGrpSpPr/>
          <p:nvPr/>
        </p:nvGrpSpPr>
        <p:grpSpPr>
          <a:xfrm>
            <a:off x="824811" y="2064161"/>
            <a:ext cx="6129332" cy="6576482"/>
            <a:chOff x="824810" y="2064160"/>
            <a:chExt cx="6129332" cy="6576482"/>
          </a:xfrm>
        </p:grpSpPr>
        <p:grpSp>
          <p:nvGrpSpPr>
            <p:cNvPr id="5" name="קבוצה 4">
              <a:extLst>
                <a:ext uri="{FF2B5EF4-FFF2-40B4-BE49-F238E27FC236}">
                  <a16:creationId xmlns:a16="http://schemas.microsoft.com/office/drawing/2014/main" id="{02F533F9-C3F9-4D5B-ABC3-7095202AA1D0}"/>
                </a:ext>
              </a:extLst>
            </p:cNvPr>
            <p:cNvGrpSpPr/>
            <p:nvPr/>
          </p:nvGrpSpPr>
          <p:grpSpPr>
            <a:xfrm>
              <a:off x="824810" y="2064160"/>
              <a:ext cx="6129332" cy="6576482"/>
              <a:chOff x="824810" y="2064160"/>
              <a:chExt cx="6129332" cy="6576482"/>
            </a:xfrm>
          </p:grpSpPr>
          <p:sp>
            <p:nvSpPr>
              <p:cNvPr id="6" name="מלבן 5">
                <a:extLst>
                  <a:ext uri="{FF2B5EF4-FFF2-40B4-BE49-F238E27FC236}">
                    <a16:creationId xmlns:a16="http://schemas.microsoft.com/office/drawing/2014/main" id="{F8511E20-535B-48E1-8617-A48CF1696FE3}"/>
                  </a:ext>
                </a:extLst>
              </p:cNvPr>
              <p:cNvSpPr/>
              <p:nvPr/>
            </p:nvSpPr>
            <p:spPr>
              <a:xfrm>
                <a:off x="824810" y="2153675"/>
                <a:ext cx="5908524" cy="6486967"/>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7" name="מלבן 6">
                <a:extLst>
                  <a:ext uri="{FF2B5EF4-FFF2-40B4-BE49-F238E27FC236}">
                    <a16:creationId xmlns:a16="http://schemas.microsoft.com/office/drawing/2014/main" id="{8953FB6C-5231-43DB-8E38-42949F050506}"/>
                  </a:ext>
                </a:extLst>
              </p:cNvPr>
              <p:cNvSpPr/>
              <p:nvPr/>
            </p:nvSpPr>
            <p:spPr>
              <a:xfrm>
                <a:off x="5265173" y="2064160"/>
                <a:ext cx="1688969" cy="37652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אודות </a:t>
                </a:r>
                <a:r>
                  <a:rPr lang="en-US" sz="1601" dirty="0">
                    <a:solidFill>
                      <a:schemeClr val="tx1">
                        <a:lumMod val="50000"/>
                        <a:lumOff val="50000"/>
                      </a:schemeClr>
                    </a:solidFill>
                  </a:rPr>
                  <a:t>SOS</a:t>
                </a:r>
                <a:r>
                  <a:rPr lang="he-IL" sz="1601" dirty="0">
                    <a:solidFill>
                      <a:schemeClr val="tx1">
                        <a:lumMod val="50000"/>
                        <a:lumOff val="50000"/>
                      </a:schemeClr>
                    </a:solidFill>
                  </a:rPr>
                  <a:t> בעולם</a:t>
                </a:r>
                <a:endParaRPr lang="he-IL" sz="1601" dirty="0">
                  <a:solidFill>
                    <a:schemeClr val="tx1">
                      <a:lumMod val="50000"/>
                      <a:lumOff val="50000"/>
                    </a:schemeClr>
                  </a:solidFill>
                  <a:latin typeface="Arial" panose="020B0604020202020204" pitchFamily="34" charset="0"/>
                </a:endParaRPr>
              </a:p>
            </p:txBody>
          </p:sp>
          <p:sp>
            <p:nvSpPr>
              <p:cNvPr id="8" name="TextBox 7">
                <a:extLst>
                  <a:ext uri="{FF2B5EF4-FFF2-40B4-BE49-F238E27FC236}">
                    <a16:creationId xmlns:a16="http://schemas.microsoft.com/office/drawing/2014/main" id="{98F3E99F-DD21-4CE6-BD56-541074EF9E86}"/>
                  </a:ext>
                </a:extLst>
              </p:cNvPr>
              <p:cNvSpPr txBox="1"/>
              <p:nvPr/>
            </p:nvSpPr>
            <p:spPr>
              <a:xfrm>
                <a:off x="973394" y="2558471"/>
                <a:ext cx="5516240" cy="416268"/>
              </a:xfrm>
              <a:prstGeom prst="rect">
                <a:avLst/>
              </a:prstGeom>
              <a:noFill/>
            </p:spPr>
            <p:txBody>
              <a:bodyPr wrap="square" rtlCol="1">
                <a:spAutoFit/>
              </a:bodyPr>
              <a:lstStyle/>
              <a:p>
                <a:pPr algn="r" rtl="1">
                  <a:lnSpc>
                    <a:spcPct val="150000"/>
                  </a:lnSpc>
                </a:pPr>
                <a:endParaRPr lang="he-IL" sz="1601" dirty="0">
                  <a:solidFill>
                    <a:schemeClr val="tx1">
                      <a:lumMod val="50000"/>
                      <a:lumOff val="50000"/>
                    </a:schemeClr>
                  </a:solidFill>
                </a:endParaRPr>
              </a:p>
            </p:txBody>
          </p:sp>
        </p:grpSp>
        <p:sp>
          <p:nvSpPr>
            <p:cNvPr id="13" name="TextBox 12">
              <a:extLst>
                <a:ext uri="{FF2B5EF4-FFF2-40B4-BE49-F238E27FC236}">
                  <a16:creationId xmlns:a16="http://schemas.microsoft.com/office/drawing/2014/main" id="{98F3E99F-DD21-4CE6-BD56-541074EF9E86}"/>
                </a:ext>
              </a:extLst>
            </p:cNvPr>
            <p:cNvSpPr txBox="1"/>
            <p:nvPr/>
          </p:nvSpPr>
          <p:spPr>
            <a:xfrm>
              <a:off x="824810" y="2425407"/>
              <a:ext cx="5664824" cy="6036076"/>
            </a:xfrm>
            <a:prstGeom prst="rect">
              <a:avLst/>
            </a:prstGeom>
            <a:noFill/>
            <a:ln>
              <a:noFill/>
            </a:ln>
          </p:spPr>
          <p:txBody>
            <a:bodyPr wrap="square" rtlCol="1">
              <a:spAutoFit/>
            </a:bodyPr>
            <a:lstStyle/>
            <a:p>
              <a:pPr algn="r" rtl="1">
                <a:lnSpc>
                  <a:spcPct val="150000"/>
                </a:lnSpc>
              </a:pPr>
              <a:r>
                <a:rPr lang="he-IL" sz="1601" b="1" dirty="0">
                  <a:solidFill>
                    <a:schemeClr val="tx1">
                      <a:lumMod val="50000"/>
                      <a:lumOff val="50000"/>
                    </a:schemeClr>
                  </a:solidFill>
                  <a:highlight>
                    <a:srgbClr val="FAD9DF"/>
                  </a:highlight>
                </a:rPr>
                <a:t>האגודה הישראלית חברה בפדרציה בינלאומית:</a:t>
              </a:r>
              <a:br>
                <a:rPr lang="en-US" sz="1601" b="1" dirty="0">
                  <a:solidFill>
                    <a:schemeClr val="tx1">
                      <a:lumMod val="50000"/>
                      <a:lumOff val="50000"/>
                    </a:schemeClr>
                  </a:solidFill>
                  <a:highlight>
                    <a:srgbClr val="FAD9DF"/>
                  </a:highlight>
                </a:rPr>
              </a:br>
              <a:r>
                <a:rPr lang="he-IL" sz="1601" b="1" dirty="0">
                  <a:solidFill>
                    <a:schemeClr val="tx1">
                      <a:lumMod val="50000"/>
                      <a:lumOff val="50000"/>
                    </a:schemeClr>
                  </a:solidFill>
                  <a:highlight>
                    <a:srgbClr val="FAD9DF"/>
                  </a:highlight>
                </a:rPr>
                <a:t> </a:t>
              </a:r>
              <a:r>
                <a:rPr lang="en-US" sz="1601" b="1" dirty="0">
                  <a:solidFill>
                    <a:schemeClr val="tx1">
                      <a:lumMod val="50000"/>
                      <a:lumOff val="50000"/>
                    </a:schemeClr>
                  </a:solidFill>
                  <a:highlight>
                    <a:srgbClr val="FAD9DF"/>
                  </a:highlight>
                </a:rPr>
                <a:t>SOS Children's Villages</a:t>
              </a:r>
              <a:r>
                <a:rPr lang="he-IL" sz="1601" dirty="0">
                  <a:solidFill>
                    <a:schemeClr val="tx1">
                      <a:lumMod val="50000"/>
                      <a:lumOff val="50000"/>
                    </a:schemeClr>
                  </a:solidFill>
                </a:rPr>
                <a:t>, שנוסד בשנת 1949 על ידי הרמן </a:t>
              </a:r>
              <a:r>
                <a:rPr lang="he-IL" sz="1601" dirty="0" err="1">
                  <a:solidFill>
                    <a:schemeClr val="tx1">
                      <a:lumMod val="50000"/>
                      <a:lumOff val="50000"/>
                    </a:schemeClr>
                  </a:solidFill>
                </a:rPr>
                <a:t>גמיינר</a:t>
              </a:r>
              <a:r>
                <a:rPr lang="he-IL" sz="1601" dirty="0">
                  <a:solidFill>
                    <a:schemeClr val="tx1">
                      <a:lumMod val="50000"/>
                      <a:lumOff val="50000"/>
                    </a:schemeClr>
                  </a:solidFill>
                </a:rPr>
                <a:t> </a:t>
              </a:r>
              <a:r>
                <a:rPr lang="en-US" sz="1601" dirty="0">
                  <a:solidFill>
                    <a:schemeClr val="tx1">
                      <a:lumMod val="50000"/>
                      <a:lumOff val="50000"/>
                    </a:schemeClr>
                  </a:solidFill>
                </a:rPr>
                <a:t>Hermann Gmeiner) </a:t>
              </a:r>
              <a:r>
                <a:rPr lang="he-IL" sz="1601" dirty="0">
                  <a:solidFill>
                    <a:schemeClr val="tx1">
                      <a:lumMod val="50000"/>
                      <a:lumOff val="50000"/>
                    </a:schemeClr>
                  </a:solidFill>
                </a:rPr>
                <a:t>) באימסט שבאוסטריה. </a:t>
              </a:r>
              <a:r>
                <a:rPr lang="he-IL" sz="1601" dirty="0" err="1">
                  <a:solidFill>
                    <a:schemeClr val="tx1">
                      <a:lumMod val="50000"/>
                      <a:lumOff val="50000"/>
                    </a:schemeClr>
                  </a:solidFill>
                </a:rPr>
                <a:t>גמיינר</a:t>
              </a:r>
              <a:r>
                <a:rPr lang="he-IL" sz="1601" dirty="0">
                  <a:solidFill>
                    <a:schemeClr val="tx1">
                      <a:lumMod val="50000"/>
                      <a:lumOff val="50000"/>
                    </a:schemeClr>
                  </a:solidFill>
                </a:rPr>
                <a:t> היה נחוש לעזור לילדים נזקקים, אשר איבדו את בתיהם, משפחתם וביטחונם האישי כתוצאה ממלחמת העולם השנייה. הוא עצמו לא גדל עם הוריו, אלא עם אחותו הגדולה, </a:t>
              </a:r>
              <a:r>
                <a:rPr lang="he-IL" sz="1601" b="1" dirty="0">
                  <a:solidFill>
                    <a:schemeClr val="tx1">
                      <a:lumMod val="50000"/>
                      <a:lumOff val="50000"/>
                    </a:schemeClr>
                  </a:solidFill>
                  <a:highlight>
                    <a:srgbClr val="FAD9DF"/>
                  </a:highlight>
                </a:rPr>
                <a:t>וגיבש את התפיסה, שניתן ליצור משפחה חלופית לילדים שאיבדו את הוריהם, ומוסד ליתומים אינו האלטרנטיבה היחידה</a:t>
              </a:r>
              <a:r>
                <a:rPr lang="he-IL" sz="1601" dirty="0">
                  <a:solidFill>
                    <a:schemeClr val="tx1">
                      <a:lumMod val="50000"/>
                      <a:lumOff val="50000"/>
                    </a:schemeClr>
                  </a:solidFill>
                </a:rPr>
                <a:t>.</a:t>
              </a:r>
            </a:p>
            <a:p>
              <a:pPr algn="r" rtl="1">
                <a:lnSpc>
                  <a:spcPct val="150000"/>
                </a:lnSpc>
                <a:spcBef>
                  <a:spcPts val="600"/>
                </a:spcBef>
              </a:pPr>
              <a:r>
                <a:rPr lang="he-IL" sz="1601" dirty="0">
                  <a:solidFill>
                    <a:schemeClr val="tx1">
                      <a:lumMod val="50000"/>
                      <a:lumOff val="50000"/>
                    </a:schemeClr>
                  </a:solidFill>
                </a:rPr>
                <a:t>בתמיכתם של תורמים רבים ושותפים לדרך, צמח הארגון שהקים לארגון עולמי, המסייע לילדים בסיכון בכל רחבי העולם. </a:t>
              </a:r>
              <a:r>
                <a:rPr lang="he-IL" sz="1601" b="1" dirty="0">
                  <a:solidFill>
                    <a:schemeClr val="tx1">
                      <a:lumMod val="50000"/>
                      <a:lumOff val="50000"/>
                    </a:schemeClr>
                  </a:solidFill>
                  <a:highlight>
                    <a:srgbClr val="FAD9DF"/>
                  </a:highlight>
                </a:rPr>
                <a:t>כיום, פועלים בעולם כפרי ילדים ב- 134 מדינות, ובהם זוכים למעלה מ- 60,000 ילדים בסיכון לגדול בבית חם ואוהב</a:t>
              </a:r>
              <a:r>
                <a:rPr lang="he-IL" sz="1601" b="1" dirty="0">
                  <a:solidFill>
                    <a:schemeClr val="tx1">
                      <a:lumMod val="50000"/>
                      <a:lumOff val="50000"/>
                    </a:schemeClr>
                  </a:solidFill>
                </a:rPr>
                <a:t>. </a:t>
              </a:r>
              <a:r>
                <a:rPr lang="he-IL" sz="1601" dirty="0">
                  <a:solidFill>
                    <a:schemeClr val="tx1">
                      <a:lumMod val="50000"/>
                      <a:lumOff val="50000"/>
                    </a:schemeClr>
                  </a:solidFill>
                </a:rPr>
                <a:t>בנוסף לכפרי הילדים, מפעיל הארגון הבינ"ל תוכניות נוספות: תמיכה במשפחה הביולוגית על מנת שהילד יישאר בה, משפחות אומנה, תכניות לצעירים  ועוד. הארגון פועל ברוח אמנת האו"ם לזכויות הילד, ומקדם זכויות אלה תוך כיבוד כל הדתות והתרבויות.</a:t>
              </a:r>
            </a:p>
          </p:txBody>
        </p:sp>
      </p:grpSp>
      <p:sp>
        <p:nvSpPr>
          <p:cNvPr id="29" name="TextBox 28">
            <a:extLst>
              <a:ext uri="{FF2B5EF4-FFF2-40B4-BE49-F238E27FC236}">
                <a16:creationId xmlns:a16="http://schemas.microsoft.com/office/drawing/2014/main" id="{11F3DD37-A675-4B83-9536-3D36426FC4B4}"/>
              </a:ext>
            </a:extLst>
          </p:cNvPr>
          <p:cNvSpPr txBox="1"/>
          <p:nvPr/>
        </p:nvSpPr>
        <p:spPr>
          <a:xfrm>
            <a:off x="967646" y="8794011"/>
            <a:ext cx="5515200" cy="1155316"/>
          </a:xfrm>
          <a:prstGeom prst="rect">
            <a:avLst/>
          </a:prstGeom>
          <a:noFill/>
          <a:ln>
            <a:noFill/>
          </a:ln>
        </p:spPr>
        <p:txBody>
          <a:bodyPr wrap="square" rtlCol="1">
            <a:spAutoFit/>
          </a:bodyPr>
          <a:lstStyle/>
          <a:p>
            <a:pPr marL="182564" indent="-182564" algn="r" rtl="1">
              <a:lnSpc>
                <a:spcPct val="150000"/>
              </a:lnSpc>
              <a:buClr>
                <a:srgbClr val="EB727C"/>
              </a:buClr>
              <a:buFont typeface="Calibri" panose="020F0502020204030204" pitchFamily="34" charset="0"/>
              <a:buChar char="‹"/>
            </a:pPr>
            <a:r>
              <a:rPr lang="en-US" sz="1601" dirty="0">
                <a:solidFill>
                  <a:schemeClr val="tx1">
                    <a:lumMod val="50000"/>
                    <a:lumOff val="50000"/>
                  </a:schemeClr>
                </a:solidFill>
                <a:hlinkClick r:id="rId2"/>
              </a:rPr>
              <a:t>SOS Children’s Villages</a:t>
            </a:r>
            <a:endParaRPr lang="he-IL" sz="1601" dirty="0">
              <a:solidFill>
                <a:schemeClr val="tx1">
                  <a:lumMod val="50000"/>
                  <a:lumOff val="50000"/>
                </a:schemeClr>
              </a:solidFill>
              <a:hlinkClick r:id="rId3"/>
            </a:endParaRPr>
          </a:p>
          <a:p>
            <a:pPr marL="182564" indent="-182564" algn="r" rtl="1">
              <a:lnSpc>
                <a:spcPct val="150000"/>
              </a:lnSpc>
              <a:buClr>
                <a:srgbClr val="EB727C"/>
              </a:buClr>
              <a:buFont typeface="Calibri" panose="020F0502020204030204" pitchFamily="34" charset="0"/>
              <a:buChar char="‹"/>
            </a:pPr>
            <a:r>
              <a:rPr lang="he-IL" sz="1601" dirty="0">
                <a:solidFill>
                  <a:schemeClr val="tx1">
                    <a:lumMod val="50000"/>
                    <a:lumOff val="50000"/>
                  </a:schemeClr>
                </a:solidFill>
                <a:hlinkClick r:id="rId3"/>
              </a:rPr>
              <a:t>'המשפחה המורחבת של </a:t>
            </a:r>
            <a:r>
              <a:rPr lang="he-IL" sz="1601" dirty="0" err="1">
                <a:solidFill>
                  <a:schemeClr val="tx1">
                    <a:lumMod val="50000"/>
                    <a:lumOff val="50000"/>
                  </a:schemeClr>
                </a:solidFill>
                <a:hlinkClick r:id="rId3"/>
              </a:rPr>
              <a:t>גמיינר</a:t>
            </a:r>
            <a:r>
              <a:rPr lang="he-IL" sz="1601" dirty="0">
                <a:solidFill>
                  <a:schemeClr val="tx1">
                    <a:lumMod val="50000"/>
                    <a:lumOff val="50000"/>
                  </a:schemeClr>
                </a:solidFill>
                <a:hlinkClick r:id="rId3"/>
              </a:rPr>
              <a:t>'</a:t>
            </a:r>
            <a:r>
              <a:rPr lang="he-IL" sz="1601" dirty="0">
                <a:solidFill>
                  <a:schemeClr val="tx1">
                    <a:lumMod val="50000"/>
                    <a:lumOff val="50000"/>
                  </a:schemeClr>
                </a:solidFill>
              </a:rPr>
              <a:t>: ההיסטוריה של הקמת הארגון בארץ ובעולם במאמרו של נח זבולוני</a:t>
            </a:r>
          </a:p>
        </p:txBody>
      </p:sp>
      <p:sp>
        <p:nvSpPr>
          <p:cNvPr id="31" name="מלבן 30">
            <a:extLst>
              <a:ext uri="{FF2B5EF4-FFF2-40B4-BE49-F238E27FC236}">
                <a16:creationId xmlns:a16="http://schemas.microsoft.com/office/drawing/2014/main" id="{93DC4D2C-A8D2-4CA9-B2F0-1478D59ACF38}"/>
              </a:ext>
            </a:extLst>
          </p:cNvPr>
          <p:cNvSpPr/>
          <p:nvPr/>
        </p:nvSpPr>
        <p:spPr>
          <a:xfrm>
            <a:off x="2704543" y="8443107"/>
            <a:ext cx="1982175" cy="418761"/>
          </a:xfrm>
          <a:prstGeom prst="rect">
            <a:avLst/>
          </a:prstGeom>
          <a:solidFill>
            <a:srgbClr val="EB727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pSp>
        <p:nvGrpSpPr>
          <p:cNvPr id="32" name="גרפיקה 76">
            <a:extLst>
              <a:ext uri="{FF2B5EF4-FFF2-40B4-BE49-F238E27FC236}">
                <a16:creationId xmlns:a16="http://schemas.microsoft.com/office/drawing/2014/main" id="{BEC1C6B7-4ECC-411C-B97C-E57C6593C95A}"/>
              </a:ext>
            </a:extLst>
          </p:cNvPr>
          <p:cNvGrpSpPr/>
          <p:nvPr/>
        </p:nvGrpSpPr>
        <p:grpSpPr>
          <a:xfrm>
            <a:off x="4276451" y="8511297"/>
            <a:ext cx="290396" cy="290396"/>
            <a:chOff x="1855787" y="3421856"/>
            <a:chExt cx="3848100" cy="3848100"/>
          </a:xfrm>
        </p:grpSpPr>
        <p:sp>
          <p:nvSpPr>
            <p:cNvPr id="34" name="צורה חופשית: צורה 57">
              <a:extLst>
                <a:ext uri="{FF2B5EF4-FFF2-40B4-BE49-F238E27FC236}">
                  <a16:creationId xmlns:a16="http://schemas.microsoft.com/office/drawing/2014/main" id="{8BE86EBE-83C2-478A-8E8A-F30525E5CF5E}"/>
                </a:ext>
              </a:extLst>
            </p:cNvPr>
            <p:cNvSpPr/>
            <p:nvPr/>
          </p:nvSpPr>
          <p:spPr>
            <a:xfrm>
              <a:off x="2319750" y="3414712"/>
              <a:ext cx="2924175" cy="3857625"/>
            </a:xfrm>
            <a:custGeom>
              <a:avLst/>
              <a:gdLst>
                <a:gd name="connsiteX0" fmla="*/ 259366 w 2924175"/>
                <a:gd name="connsiteY0" fmla="*/ 7144 h 3857625"/>
                <a:gd name="connsiteX1" fmla="*/ 2286667 w 2924175"/>
                <a:gd name="connsiteY1" fmla="*/ 7144 h 3857625"/>
                <a:gd name="connsiteX2" fmla="*/ 2917603 w 2924175"/>
                <a:gd name="connsiteY2" fmla="*/ 637699 h 3857625"/>
                <a:gd name="connsiteX3" fmla="*/ 2917603 w 2924175"/>
                <a:gd name="connsiteY3" fmla="*/ 3228499 h 3857625"/>
                <a:gd name="connsiteX4" fmla="*/ 2286667 w 2924175"/>
                <a:gd name="connsiteY4" fmla="*/ 3859435 h 3857625"/>
                <a:gd name="connsiteX5" fmla="*/ 259366 w 2924175"/>
                <a:gd name="connsiteY5" fmla="*/ 3859435 h 3857625"/>
                <a:gd name="connsiteX6" fmla="*/ 7144 w 2924175"/>
                <a:gd name="connsiteY6" fmla="*/ 3607213 h 3857625"/>
                <a:gd name="connsiteX7" fmla="*/ 7144 w 2924175"/>
                <a:gd name="connsiteY7" fmla="*/ 259366 h 3857625"/>
                <a:gd name="connsiteX8" fmla="*/ 259366 w 2924175"/>
                <a:gd name="connsiteY8" fmla="*/ 7144 h 3857625"/>
                <a:gd name="connsiteX9" fmla="*/ 259366 w 2924175"/>
                <a:gd name="connsiteY9" fmla="*/ 7144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175" h="3857625">
                  <a:moveTo>
                    <a:pt x="259366" y="7144"/>
                  </a:moveTo>
                  <a:lnTo>
                    <a:pt x="2286667" y="7144"/>
                  </a:lnTo>
                  <a:cubicBezTo>
                    <a:pt x="2634539" y="8192"/>
                    <a:pt x="2916346" y="289827"/>
                    <a:pt x="2917603" y="637699"/>
                  </a:cubicBezTo>
                  <a:lnTo>
                    <a:pt x="2917603" y="3228499"/>
                  </a:lnTo>
                  <a:cubicBezTo>
                    <a:pt x="2916555" y="3576523"/>
                    <a:pt x="2634691" y="3858387"/>
                    <a:pt x="2286667" y="3859435"/>
                  </a:cubicBezTo>
                  <a:lnTo>
                    <a:pt x="259366" y="3859435"/>
                  </a:lnTo>
                  <a:cubicBezTo>
                    <a:pt x="120244" y="3859016"/>
                    <a:pt x="7563" y="3746335"/>
                    <a:pt x="7144" y="3607213"/>
                  </a:cubicBezTo>
                  <a:lnTo>
                    <a:pt x="7144" y="259366"/>
                  </a:lnTo>
                  <a:cubicBezTo>
                    <a:pt x="7563" y="120244"/>
                    <a:pt x="120244" y="7563"/>
                    <a:pt x="259366" y="7144"/>
                  </a:cubicBezTo>
                  <a:lnTo>
                    <a:pt x="259366" y="7144"/>
                  </a:lnTo>
                  <a:close/>
                </a:path>
              </a:pathLst>
            </a:custGeom>
            <a:solidFill>
              <a:schemeClr val="accent3">
                <a:lumMod val="40000"/>
                <a:lumOff val="60000"/>
              </a:schemeClr>
            </a:solidFill>
            <a:ln w="9525" cap="flat">
              <a:noFill/>
              <a:prstDash val="solid"/>
              <a:miter/>
            </a:ln>
          </p:spPr>
          <p:txBody>
            <a:bodyPr rtlCol="1" anchor="ctr"/>
            <a:lstStyle/>
            <a:p>
              <a:endParaRPr lang="he-IL" sz="1400"/>
            </a:p>
          </p:txBody>
        </p:sp>
        <p:sp>
          <p:nvSpPr>
            <p:cNvPr id="35" name="צורה חופשית: צורה 58">
              <a:extLst>
                <a:ext uri="{FF2B5EF4-FFF2-40B4-BE49-F238E27FC236}">
                  <a16:creationId xmlns:a16="http://schemas.microsoft.com/office/drawing/2014/main" id="{559D75B4-5271-498C-A88E-EE1F73E36CBF}"/>
                </a:ext>
              </a:extLst>
            </p:cNvPr>
            <p:cNvSpPr/>
            <p:nvPr/>
          </p:nvSpPr>
          <p:spPr>
            <a:xfrm>
              <a:off x="2319750" y="3414712"/>
              <a:ext cx="2733675" cy="3609975"/>
            </a:xfrm>
            <a:custGeom>
              <a:avLst/>
              <a:gdLst>
                <a:gd name="connsiteX0" fmla="*/ 259366 w 2733675"/>
                <a:gd name="connsiteY0" fmla="*/ 7144 h 3609975"/>
                <a:gd name="connsiteX1" fmla="*/ 2286667 w 2733675"/>
                <a:gd name="connsiteY1" fmla="*/ 7144 h 3609975"/>
                <a:gd name="connsiteX2" fmla="*/ 2688241 w 2733675"/>
                <a:gd name="connsiteY2" fmla="*/ 152686 h 3609975"/>
                <a:gd name="connsiteX3" fmla="*/ 2734723 w 2733675"/>
                <a:gd name="connsiteY3" fmla="*/ 390049 h 3609975"/>
                <a:gd name="connsiteX4" fmla="*/ 2734723 w 2733675"/>
                <a:gd name="connsiteY4" fmla="*/ 2980849 h 3609975"/>
                <a:gd name="connsiteX5" fmla="*/ 2104168 w 2733675"/>
                <a:gd name="connsiteY5" fmla="*/ 3609499 h 3609975"/>
                <a:gd name="connsiteX6" fmla="*/ 76867 w 2733675"/>
                <a:gd name="connsiteY6" fmla="*/ 3609499 h 3609975"/>
                <a:gd name="connsiteX7" fmla="*/ 7144 w 2733675"/>
                <a:gd name="connsiteY7" fmla="*/ 3599593 h 3609975"/>
                <a:gd name="connsiteX8" fmla="*/ 7144 w 2733675"/>
                <a:gd name="connsiteY8" fmla="*/ 259366 h 3609975"/>
                <a:gd name="connsiteX9" fmla="*/ 259366 w 2733675"/>
                <a:gd name="connsiteY9" fmla="*/ 7144 h 3609975"/>
                <a:gd name="connsiteX10" fmla="*/ 259366 w 2733675"/>
                <a:gd name="connsiteY10"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3675" h="3609975">
                  <a:moveTo>
                    <a:pt x="259366" y="7144"/>
                  </a:moveTo>
                  <a:lnTo>
                    <a:pt x="2286667" y="7144"/>
                  </a:lnTo>
                  <a:cubicBezTo>
                    <a:pt x="2433428" y="7210"/>
                    <a:pt x="2575522" y="58703"/>
                    <a:pt x="2688241" y="152686"/>
                  </a:cubicBezTo>
                  <a:cubicBezTo>
                    <a:pt x="2719045" y="228029"/>
                    <a:pt x="2734837" y="308658"/>
                    <a:pt x="2734723" y="390049"/>
                  </a:cubicBezTo>
                  <a:lnTo>
                    <a:pt x="2734723" y="2980849"/>
                  </a:lnTo>
                  <a:cubicBezTo>
                    <a:pt x="2732427" y="3327825"/>
                    <a:pt x="2451154" y="3608251"/>
                    <a:pt x="2104168" y="3609499"/>
                  </a:cubicBezTo>
                  <a:lnTo>
                    <a:pt x="76867" y="3609499"/>
                  </a:lnTo>
                  <a:cubicBezTo>
                    <a:pt x="53273" y="3609499"/>
                    <a:pt x="29804" y="3606165"/>
                    <a:pt x="7144" y="3599593"/>
                  </a:cubicBezTo>
                  <a:lnTo>
                    <a:pt x="7144" y="259366"/>
                  </a:lnTo>
                  <a:cubicBezTo>
                    <a:pt x="7563" y="120244"/>
                    <a:pt x="120244" y="7563"/>
                    <a:pt x="259366" y="7144"/>
                  </a:cubicBezTo>
                  <a:lnTo>
                    <a:pt x="259366" y="7144"/>
                  </a:lnTo>
                  <a:close/>
                </a:path>
              </a:pathLst>
            </a:custGeom>
            <a:solidFill>
              <a:srgbClr val="FFFFFF"/>
            </a:solidFill>
            <a:ln w="9525" cap="flat">
              <a:noFill/>
              <a:prstDash val="solid"/>
              <a:miter/>
            </a:ln>
          </p:spPr>
          <p:txBody>
            <a:bodyPr rtlCol="1" anchor="ctr"/>
            <a:lstStyle/>
            <a:p>
              <a:endParaRPr lang="he-IL" sz="1400"/>
            </a:p>
          </p:txBody>
        </p:sp>
        <p:sp>
          <p:nvSpPr>
            <p:cNvPr id="36" name="צורה חופשית: צורה 59">
              <a:extLst>
                <a:ext uri="{FF2B5EF4-FFF2-40B4-BE49-F238E27FC236}">
                  <a16:creationId xmlns:a16="http://schemas.microsoft.com/office/drawing/2014/main" id="{D8FA3EDC-97D5-47DD-B3D5-69AC8A593B58}"/>
                </a:ext>
              </a:extLst>
            </p:cNvPr>
            <p:cNvSpPr/>
            <p:nvPr/>
          </p:nvSpPr>
          <p:spPr>
            <a:xfrm>
              <a:off x="2319369" y="3414712"/>
              <a:ext cx="2552700" cy="3609975"/>
            </a:xfrm>
            <a:custGeom>
              <a:avLst/>
              <a:gdLst>
                <a:gd name="connsiteX0" fmla="*/ 227743 w 2552700"/>
                <a:gd name="connsiteY0" fmla="*/ 7144 h 3609975"/>
                <a:gd name="connsiteX1" fmla="*/ 2330101 w 2552700"/>
                <a:gd name="connsiteY1" fmla="*/ 7144 h 3609975"/>
                <a:gd name="connsiteX2" fmla="*/ 2550700 w 2552700"/>
                <a:gd name="connsiteY2" fmla="*/ 227743 h 3609975"/>
                <a:gd name="connsiteX3" fmla="*/ 2550700 w 2552700"/>
                <a:gd name="connsiteY3" fmla="*/ 2901220 h 3609975"/>
                <a:gd name="connsiteX4" fmla="*/ 2105692 w 2552700"/>
                <a:gd name="connsiteY4" fmla="*/ 3386233 h 3609975"/>
                <a:gd name="connsiteX5" fmla="*/ 227743 w 2552700"/>
                <a:gd name="connsiteY5" fmla="*/ 3386233 h 3609975"/>
                <a:gd name="connsiteX6" fmla="*/ 7144 w 2552700"/>
                <a:gd name="connsiteY6" fmla="*/ 3606832 h 3609975"/>
                <a:gd name="connsiteX7" fmla="*/ 7144 w 2552700"/>
                <a:gd name="connsiteY7" fmla="*/ 227743 h 3609975"/>
                <a:gd name="connsiteX8" fmla="*/ 227743 w 2552700"/>
                <a:gd name="connsiteY8" fmla="*/ 7144 h 3609975"/>
                <a:gd name="connsiteX9" fmla="*/ 227743 w 2552700"/>
                <a:gd name="connsiteY9"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2700" h="3609975">
                  <a:moveTo>
                    <a:pt x="227743" y="7144"/>
                  </a:moveTo>
                  <a:lnTo>
                    <a:pt x="2330101" y="7144"/>
                  </a:lnTo>
                  <a:cubicBezTo>
                    <a:pt x="2451849" y="7353"/>
                    <a:pt x="2550490" y="105994"/>
                    <a:pt x="2550700" y="227743"/>
                  </a:cubicBezTo>
                  <a:lnTo>
                    <a:pt x="2550700" y="2901220"/>
                  </a:lnTo>
                  <a:cubicBezTo>
                    <a:pt x="2561749" y="3222784"/>
                    <a:pt x="2405920" y="3376708"/>
                    <a:pt x="2105692" y="3386233"/>
                  </a:cubicBezTo>
                  <a:lnTo>
                    <a:pt x="227743" y="3386233"/>
                  </a:lnTo>
                  <a:cubicBezTo>
                    <a:pt x="105994" y="3386443"/>
                    <a:pt x="7353" y="3485083"/>
                    <a:pt x="7144" y="3606832"/>
                  </a:cubicBezTo>
                  <a:lnTo>
                    <a:pt x="7144" y="227743"/>
                  </a:lnTo>
                  <a:cubicBezTo>
                    <a:pt x="7353" y="105994"/>
                    <a:pt x="105994" y="7353"/>
                    <a:pt x="227743" y="7144"/>
                  </a:cubicBezTo>
                  <a:lnTo>
                    <a:pt x="227743" y="7144"/>
                  </a:lnTo>
                  <a:close/>
                </a:path>
              </a:pathLst>
            </a:custGeom>
            <a:solidFill>
              <a:schemeClr val="tx2">
                <a:lumMod val="40000"/>
                <a:lumOff val="60000"/>
              </a:schemeClr>
            </a:solidFill>
            <a:ln w="9525" cap="flat">
              <a:noFill/>
              <a:prstDash val="solid"/>
              <a:miter/>
            </a:ln>
          </p:spPr>
          <p:txBody>
            <a:bodyPr rtlCol="1" anchor="ctr"/>
            <a:lstStyle/>
            <a:p>
              <a:endParaRPr lang="he-IL" sz="1400"/>
            </a:p>
          </p:txBody>
        </p:sp>
        <p:sp>
          <p:nvSpPr>
            <p:cNvPr id="37" name="צורה חופשית: צורה 60">
              <a:extLst>
                <a:ext uri="{FF2B5EF4-FFF2-40B4-BE49-F238E27FC236}">
                  <a16:creationId xmlns:a16="http://schemas.microsoft.com/office/drawing/2014/main" id="{A5FA1C32-0B77-46F5-A98A-2F547E296E23}"/>
                </a:ext>
              </a:extLst>
            </p:cNvPr>
            <p:cNvSpPr/>
            <p:nvPr/>
          </p:nvSpPr>
          <p:spPr>
            <a:xfrm>
              <a:off x="2856960" y="4232338"/>
              <a:ext cx="1476375" cy="428625"/>
            </a:xfrm>
            <a:custGeom>
              <a:avLst/>
              <a:gdLst>
                <a:gd name="connsiteX0" fmla="*/ 133255 w 1476375"/>
                <a:gd name="connsiteY0" fmla="*/ 7144 h 428625"/>
                <a:gd name="connsiteX1" fmla="*/ 1349788 w 1476375"/>
                <a:gd name="connsiteY1" fmla="*/ 7144 h 428625"/>
                <a:gd name="connsiteX2" fmla="*/ 1475899 w 1476375"/>
                <a:gd name="connsiteY2" fmla="*/ 133255 h 428625"/>
                <a:gd name="connsiteX3" fmla="*/ 1475899 w 1476375"/>
                <a:gd name="connsiteY3" fmla="*/ 303943 h 428625"/>
                <a:gd name="connsiteX4" fmla="*/ 1349788 w 1476375"/>
                <a:gd name="connsiteY4" fmla="*/ 430054 h 428625"/>
                <a:gd name="connsiteX5" fmla="*/ 133255 w 1476375"/>
                <a:gd name="connsiteY5" fmla="*/ 430054 h 428625"/>
                <a:gd name="connsiteX6" fmla="*/ 7144 w 1476375"/>
                <a:gd name="connsiteY6" fmla="*/ 303943 h 428625"/>
                <a:gd name="connsiteX7" fmla="*/ 7144 w 1476375"/>
                <a:gd name="connsiteY7" fmla="*/ 133255 h 428625"/>
                <a:gd name="connsiteX8" fmla="*/ 133255 w 1476375"/>
                <a:gd name="connsiteY8" fmla="*/ 71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75" h="428625">
                  <a:moveTo>
                    <a:pt x="133255" y="7144"/>
                  </a:moveTo>
                  <a:lnTo>
                    <a:pt x="1349788" y="7144"/>
                  </a:lnTo>
                  <a:cubicBezTo>
                    <a:pt x="1419435" y="7144"/>
                    <a:pt x="1475899" y="63608"/>
                    <a:pt x="1475899" y="133255"/>
                  </a:cubicBezTo>
                  <a:lnTo>
                    <a:pt x="1475899" y="303943"/>
                  </a:lnTo>
                  <a:cubicBezTo>
                    <a:pt x="1475899" y="373590"/>
                    <a:pt x="1419435" y="430054"/>
                    <a:pt x="1349788" y="430054"/>
                  </a:cubicBezTo>
                  <a:lnTo>
                    <a:pt x="133255" y="430054"/>
                  </a:lnTo>
                  <a:cubicBezTo>
                    <a:pt x="63608" y="430054"/>
                    <a:pt x="7144" y="373590"/>
                    <a:pt x="7144" y="303943"/>
                  </a:cubicBezTo>
                  <a:lnTo>
                    <a:pt x="7144" y="133255"/>
                  </a:lnTo>
                  <a:cubicBezTo>
                    <a:pt x="7144" y="63608"/>
                    <a:pt x="63608" y="7144"/>
                    <a:pt x="133255" y="7144"/>
                  </a:cubicBezTo>
                  <a:close/>
                </a:path>
              </a:pathLst>
            </a:custGeom>
            <a:solidFill>
              <a:srgbClr val="FFFFFF"/>
            </a:solidFill>
            <a:ln w="9525" cap="flat">
              <a:noFill/>
              <a:prstDash val="solid"/>
              <a:miter/>
            </a:ln>
          </p:spPr>
          <p:txBody>
            <a:bodyPr rtlCol="1" anchor="ctr"/>
            <a:lstStyle/>
            <a:p>
              <a:endParaRPr lang="he-IL" sz="1400"/>
            </a:p>
          </p:txBody>
        </p:sp>
        <p:sp>
          <p:nvSpPr>
            <p:cNvPr id="38" name="צורה חופשית: צורה 61">
              <a:extLst>
                <a:ext uri="{FF2B5EF4-FFF2-40B4-BE49-F238E27FC236}">
                  <a16:creationId xmlns:a16="http://schemas.microsoft.com/office/drawing/2014/main" id="{12DD2573-1C0C-4F0D-8714-7B53E9A7127B}"/>
                </a:ext>
              </a:extLst>
            </p:cNvPr>
            <p:cNvSpPr/>
            <p:nvPr/>
          </p:nvSpPr>
          <p:spPr>
            <a:xfrm>
              <a:off x="4090638" y="3414712"/>
              <a:ext cx="466725" cy="542925"/>
            </a:xfrm>
            <a:custGeom>
              <a:avLst/>
              <a:gdLst>
                <a:gd name="connsiteX0" fmla="*/ 7144 w 466725"/>
                <a:gd name="connsiteY0" fmla="*/ 7144 h 542925"/>
                <a:gd name="connsiteX1" fmla="*/ 468916 w 466725"/>
                <a:gd name="connsiteY1" fmla="*/ 7144 h 542925"/>
                <a:gd name="connsiteX2" fmla="*/ 468916 w 466725"/>
                <a:gd name="connsiteY2" fmla="*/ 538258 h 542925"/>
                <a:gd name="connsiteX3" fmla="*/ 238030 w 466725"/>
                <a:gd name="connsiteY3" fmla="*/ 272701 h 542925"/>
                <a:gd name="connsiteX4" fmla="*/ 7144 w 466725"/>
                <a:gd name="connsiteY4" fmla="*/ 538258 h 542925"/>
                <a:gd name="connsiteX5" fmla="*/ 7144 w 466725"/>
                <a:gd name="connsiteY5" fmla="*/ 71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42925">
                  <a:moveTo>
                    <a:pt x="7144" y="7144"/>
                  </a:moveTo>
                  <a:lnTo>
                    <a:pt x="468916" y="7144"/>
                  </a:lnTo>
                  <a:lnTo>
                    <a:pt x="468916" y="538258"/>
                  </a:lnTo>
                  <a:lnTo>
                    <a:pt x="238030" y="272701"/>
                  </a:lnTo>
                  <a:lnTo>
                    <a:pt x="7144" y="538258"/>
                  </a:lnTo>
                  <a:lnTo>
                    <a:pt x="7144" y="7144"/>
                  </a:lnTo>
                  <a:close/>
                </a:path>
              </a:pathLst>
            </a:custGeom>
            <a:solidFill>
              <a:schemeClr val="bg2">
                <a:lumMod val="50000"/>
              </a:schemeClr>
            </a:solidFill>
            <a:ln w="9525" cap="flat">
              <a:noFill/>
              <a:prstDash val="solid"/>
              <a:miter/>
            </a:ln>
          </p:spPr>
          <p:txBody>
            <a:bodyPr rtlCol="1" anchor="ctr"/>
            <a:lstStyle/>
            <a:p>
              <a:endParaRPr lang="he-IL" sz="1400"/>
            </a:p>
          </p:txBody>
        </p:sp>
      </p:grpSp>
      <p:sp>
        <p:nvSpPr>
          <p:cNvPr id="33" name="TextBox 32">
            <a:extLst>
              <a:ext uri="{FF2B5EF4-FFF2-40B4-BE49-F238E27FC236}">
                <a16:creationId xmlns:a16="http://schemas.microsoft.com/office/drawing/2014/main" id="{B03D5A54-54B1-44B3-A502-59EDFCEC0AB2}"/>
              </a:ext>
            </a:extLst>
          </p:cNvPr>
          <p:cNvSpPr txBox="1"/>
          <p:nvPr/>
        </p:nvSpPr>
        <p:spPr>
          <a:xfrm>
            <a:off x="2841661" y="8475166"/>
            <a:ext cx="1431404" cy="338682"/>
          </a:xfrm>
          <a:prstGeom prst="rect">
            <a:avLst/>
          </a:prstGeom>
          <a:noFill/>
        </p:spPr>
        <p:txBody>
          <a:bodyPr wrap="square" rtlCol="1">
            <a:spAutoFit/>
          </a:bodyPr>
          <a:lstStyle/>
          <a:p>
            <a:pPr algn="ctr" rtl="1"/>
            <a:r>
              <a:rPr lang="he-IL" sz="1601" dirty="0">
                <a:ln>
                  <a:solidFill>
                    <a:schemeClr val="bg1"/>
                  </a:solidFill>
                </a:ln>
                <a:solidFill>
                  <a:schemeClr val="bg1"/>
                </a:solidFill>
              </a:rPr>
              <a:t>קריאת כיוון</a:t>
            </a:r>
          </a:p>
        </p:txBody>
      </p:sp>
      <p:sp>
        <p:nvSpPr>
          <p:cNvPr id="19" name="מלבן 18">
            <a:hlinkClick r:id="" action="ppaction://hlinkshowjump?jump=nextslide"/>
            <a:extLst>
              <a:ext uri="{FF2B5EF4-FFF2-40B4-BE49-F238E27FC236}">
                <a16:creationId xmlns:a16="http://schemas.microsoft.com/office/drawing/2014/main" id="{5CA80B27-B050-49D8-AB31-70576ED487A7}"/>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hlinkClick r:id="" action="ppaction://hlinkshowjump?jump=previousslide"/>
            <a:extLst>
              <a:ext uri="{FF2B5EF4-FFF2-40B4-BE49-F238E27FC236}">
                <a16:creationId xmlns:a16="http://schemas.microsoft.com/office/drawing/2014/main" id="{5BF2D5AD-9974-4522-A25A-C9BE25F86E6B}"/>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a:hlinkClick r:id="rId4" action="ppaction://hlinksldjump"/>
            <a:extLst>
              <a:ext uri="{FF2B5EF4-FFF2-40B4-BE49-F238E27FC236}">
                <a16:creationId xmlns:a16="http://schemas.microsoft.com/office/drawing/2014/main" id="{58CBE701-E581-4DB9-973B-EB24CBAA3073}"/>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a:hlinkClick r:id="rId5" action="ppaction://hlinksldjump"/>
            <a:extLst>
              <a:ext uri="{FF2B5EF4-FFF2-40B4-BE49-F238E27FC236}">
                <a16:creationId xmlns:a16="http://schemas.microsoft.com/office/drawing/2014/main" id="{A373391B-192D-4DBF-B74B-460AC4647120}"/>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ציין מיקום של מספר שקופית 3">
            <a:extLst>
              <a:ext uri="{FF2B5EF4-FFF2-40B4-BE49-F238E27FC236}">
                <a16:creationId xmlns:a16="http://schemas.microsoft.com/office/drawing/2014/main" id="{77D39361-0DD5-4728-A330-CA630509A2F3}"/>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5</a:t>
            </a:fld>
            <a:endParaRPr lang="he-IL" dirty="0"/>
          </a:p>
        </p:txBody>
      </p:sp>
    </p:spTree>
    <p:extLst>
      <p:ext uri="{BB962C8B-B14F-4D97-AF65-F5344CB8AC3E}">
        <p14:creationId xmlns:p14="http://schemas.microsoft.com/office/powerpoint/2010/main" val="154517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19" name="TextBox 18">
            <a:extLst>
              <a:ext uri="{FF2B5EF4-FFF2-40B4-BE49-F238E27FC236}">
                <a16:creationId xmlns:a16="http://schemas.microsoft.com/office/drawing/2014/main" id="{81CC451C-DFBB-4465-BFAD-D6147D3D03E6}"/>
              </a:ext>
            </a:extLst>
          </p:cNvPr>
          <p:cNvSpPr txBox="1"/>
          <p:nvPr/>
        </p:nvSpPr>
        <p:spPr>
          <a:xfrm>
            <a:off x="1042669" y="2232161"/>
            <a:ext cx="5516240" cy="1892826"/>
          </a:xfrm>
          <a:prstGeom prst="rect">
            <a:avLst/>
          </a:prstGeom>
          <a:noFill/>
        </p:spPr>
        <p:txBody>
          <a:bodyPr wrap="square" rtlCol="1">
            <a:spAutoFit/>
          </a:bodyPr>
          <a:lstStyle/>
          <a:p>
            <a:pPr algn="r" rtl="1">
              <a:lnSpc>
                <a:spcPct val="150000"/>
              </a:lnSpc>
              <a:spcAft>
                <a:spcPts val="600"/>
              </a:spcAft>
            </a:pPr>
            <a:r>
              <a:rPr lang="he-IL" sz="1600" b="1" dirty="0">
                <a:solidFill>
                  <a:srgbClr val="00B0E6"/>
                </a:solidFill>
              </a:rPr>
              <a:t>צורות הון נוספות | על-פי פייר בורדייה</a:t>
            </a:r>
          </a:p>
          <a:p>
            <a:pPr algn="r" rtl="1"/>
            <a:r>
              <a:rPr lang="en-US" sz="1600" dirty="0">
                <a:solidFill>
                  <a:schemeClr val="tx1">
                    <a:lumMod val="50000"/>
                    <a:lumOff val="50000"/>
                  </a:schemeClr>
                </a:solidFill>
                <a:latin typeface="Arial" pitchFamily="34" charset="0"/>
                <a:cs typeface="Arial" pitchFamily="34" charset="0"/>
              </a:rPr>
              <a:t>Pierre </a:t>
            </a:r>
            <a:r>
              <a:rPr lang="en-US" sz="1600" dirty="0" err="1">
                <a:solidFill>
                  <a:schemeClr val="tx1">
                    <a:lumMod val="50000"/>
                    <a:lumOff val="50000"/>
                  </a:schemeClr>
                </a:solidFill>
                <a:latin typeface="Arial" pitchFamily="34" charset="0"/>
                <a:cs typeface="Arial" pitchFamily="34" charset="0"/>
              </a:rPr>
              <a:t>Bourdieu</a:t>
            </a:r>
            <a:r>
              <a:rPr lang="he-IL" sz="1600" dirty="0">
                <a:solidFill>
                  <a:schemeClr val="tx1">
                    <a:lumMod val="50000"/>
                    <a:lumOff val="50000"/>
                  </a:schemeClr>
                </a:solidFill>
                <a:latin typeface="Arial" pitchFamily="34" charset="0"/>
                <a:cs typeface="Arial" pitchFamily="34" charset="0"/>
              </a:rPr>
              <a:t> </a:t>
            </a:r>
            <a:r>
              <a:rPr lang="en-US" sz="1600" dirty="0">
                <a:solidFill>
                  <a:schemeClr val="tx1">
                    <a:lumMod val="50000"/>
                    <a:lumOff val="50000"/>
                  </a:schemeClr>
                </a:solidFill>
                <a:latin typeface="Arial" pitchFamily="34" charset="0"/>
                <a:cs typeface="Arial" pitchFamily="34" charset="0"/>
              </a:rPr>
              <a:t>1930-2002</a:t>
            </a:r>
            <a:r>
              <a:rPr lang="he-IL" sz="1600" dirty="0">
                <a:solidFill>
                  <a:schemeClr val="tx1">
                    <a:lumMod val="50000"/>
                    <a:lumOff val="50000"/>
                  </a:schemeClr>
                </a:solidFill>
                <a:latin typeface="Arial" pitchFamily="34" charset="0"/>
                <a:cs typeface="Arial" pitchFamily="34" charset="0"/>
              </a:rPr>
              <a:t>, היה סוציולוג ואינטלקטואל צרפתי.</a:t>
            </a:r>
            <a:endParaRPr lang="en-US" sz="1600" dirty="0">
              <a:solidFill>
                <a:schemeClr val="tx1">
                  <a:lumMod val="50000"/>
                  <a:lumOff val="50000"/>
                </a:schemeClr>
              </a:solidFill>
              <a:latin typeface="Arial" pitchFamily="34" charset="0"/>
              <a:cs typeface="Arial" pitchFamily="34" charset="0"/>
            </a:endParaRPr>
          </a:p>
          <a:p>
            <a:pPr algn="r" rtl="1">
              <a:lnSpc>
                <a:spcPct val="150000"/>
              </a:lnSpc>
              <a:spcAft>
                <a:spcPts val="600"/>
              </a:spcAft>
            </a:pPr>
            <a:r>
              <a:rPr lang="he-IL" sz="1600" dirty="0">
                <a:solidFill>
                  <a:schemeClr val="tx1">
                    <a:lumMod val="50000"/>
                    <a:lumOff val="50000"/>
                  </a:schemeClr>
                </a:solidFill>
                <a:latin typeface="Arial" pitchFamily="34" charset="0"/>
                <a:cs typeface="Arial" pitchFamily="34" charset="0"/>
              </a:rPr>
              <a:t>על פי </a:t>
            </a:r>
            <a:r>
              <a:rPr lang="he-IL" sz="1600" dirty="0" err="1">
                <a:solidFill>
                  <a:schemeClr val="tx1">
                    <a:lumMod val="50000"/>
                    <a:lumOff val="50000"/>
                  </a:schemeClr>
                </a:solidFill>
                <a:latin typeface="Arial" pitchFamily="34" charset="0"/>
                <a:cs typeface="Arial" pitchFamily="34" charset="0"/>
              </a:rPr>
              <a:t>בורדייה</a:t>
            </a:r>
            <a:r>
              <a:rPr lang="he-IL" sz="1600" dirty="0">
                <a:solidFill>
                  <a:schemeClr val="tx1">
                    <a:lumMod val="50000"/>
                    <a:lumOff val="50000"/>
                  </a:schemeClr>
                </a:solidFill>
                <a:latin typeface="Arial" pitchFamily="34" charset="0"/>
                <a:cs typeface="Arial" pitchFamily="34" charset="0"/>
              </a:rPr>
              <a:t>, מלבד </a:t>
            </a:r>
            <a:r>
              <a:rPr lang="he-IL" sz="1600" dirty="0">
                <a:solidFill>
                  <a:schemeClr val="tx1">
                    <a:lumMod val="50000"/>
                    <a:lumOff val="50000"/>
                  </a:schemeClr>
                </a:solidFill>
                <a:highlight>
                  <a:srgbClr val="C6EEFF"/>
                </a:highlight>
              </a:rPr>
              <a:t>הון כלכלי</a:t>
            </a:r>
            <a:r>
              <a:rPr lang="he-IL" sz="1600" dirty="0">
                <a:solidFill>
                  <a:schemeClr val="tx1">
                    <a:lumMod val="50000"/>
                    <a:lumOff val="50000"/>
                  </a:schemeClr>
                </a:solidFill>
                <a:latin typeface="Arial" pitchFamily="34" charset="0"/>
                <a:cs typeface="Arial" pitchFamily="34" charset="0"/>
              </a:rPr>
              <a:t> (משאבים חומריים), קיימות צורות הון נוספות המתבססות עליו: </a:t>
            </a:r>
            <a:r>
              <a:rPr lang="he-IL" sz="1600" dirty="0">
                <a:solidFill>
                  <a:schemeClr val="tx1">
                    <a:lumMod val="50000"/>
                    <a:lumOff val="50000"/>
                  </a:schemeClr>
                </a:solidFill>
                <a:highlight>
                  <a:srgbClr val="C6EEFF"/>
                </a:highlight>
              </a:rPr>
              <a:t>הון תרבותי</a:t>
            </a:r>
            <a:r>
              <a:rPr lang="he-IL" sz="1600" dirty="0">
                <a:solidFill>
                  <a:schemeClr val="tx1">
                    <a:lumMod val="50000"/>
                    <a:lumOff val="50000"/>
                  </a:schemeClr>
                </a:solidFill>
                <a:latin typeface="Arial" pitchFamily="34" charset="0"/>
                <a:cs typeface="Arial" pitchFamily="34" charset="0"/>
              </a:rPr>
              <a:t> ו</a:t>
            </a:r>
            <a:r>
              <a:rPr lang="he-IL" sz="1600" dirty="0">
                <a:solidFill>
                  <a:schemeClr val="tx1">
                    <a:lumMod val="50000"/>
                    <a:lumOff val="50000"/>
                  </a:schemeClr>
                </a:solidFill>
                <a:highlight>
                  <a:srgbClr val="C6EEFF"/>
                </a:highlight>
              </a:rPr>
              <a:t>הון חברתי</a:t>
            </a:r>
            <a:r>
              <a:rPr lang="he-IL" sz="1600" dirty="0">
                <a:solidFill>
                  <a:schemeClr val="tx1">
                    <a:lumMod val="50000"/>
                    <a:lumOff val="50000"/>
                  </a:schemeClr>
                </a:solidFill>
                <a:latin typeface="Arial" pitchFamily="34" charset="0"/>
                <a:cs typeface="Arial" pitchFamily="34" charset="0"/>
              </a:rPr>
              <a:t>. בכל צורות ההון ניתן לצמצם את הפערים, ולאפשר לאדם לשפר את מצבו ומעמדו.</a:t>
            </a:r>
          </a:p>
        </p:txBody>
      </p:sp>
      <p:graphicFrame>
        <p:nvGraphicFramePr>
          <p:cNvPr id="20" name="טבלה 19">
            <a:extLst>
              <a:ext uri="{FF2B5EF4-FFF2-40B4-BE49-F238E27FC236}">
                <a16:creationId xmlns:a16="http://schemas.microsoft.com/office/drawing/2014/main" id="{6AD8C097-9E96-425B-BC90-5306B8842BC1}"/>
              </a:ext>
            </a:extLst>
          </p:cNvPr>
          <p:cNvGraphicFramePr>
            <a:graphicFrameLocks noGrp="1"/>
          </p:cNvGraphicFramePr>
          <p:nvPr>
            <p:extLst>
              <p:ext uri="{D42A27DB-BD31-4B8C-83A1-F6EECF244321}">
                <p14:modId xmlns:p14="http://schemas.microsoft.com/office/powerpoint/2010/main" val="3063392467"/>
              </p:ext>
            </p:extLst>
          </p:nvPr>
        </p:nvGraphicFramePr>
        <p:xfrm>
          <a:off x="991849" y="4203470"/>
          <a:ext cx="5655545" cy="4297680"/>
        </p:xfrm>
        <a:graphic>
          <a:graphicData uri="http://schemas.openxmlformats.org/drawingml/2006/table">
            <a:tbl>
              <a:tblPr rtl="1" firstRow="1" bandRow="1">
                <a:tableStyleId>{5C22544A-7EE6-4342-B048-85BDC9FD1C3A}</a:tableStyleId>
              </a:tblPr>
              <a:tblGrid>
                <a:gridCol w="985797">
                  <a:extLst>
                    <a:ext uri="{9D8B030D-6E8A-4147-A177-3AD203B41FA5}">
                      <a16:colId xmlns:a16="http://schemas.microsoft.com/office/drawing/2014/main" val="20000"/>
                    </a:ext>
                  </a:extLst>
                </a:gridCol>
                <a:gridCol w="2844944">
                  <a:extLst>
                    <a:ext uri="{9D8B030D-6E8A-4147-A177-3AD203B41FA5}">
                      <a16:colId xmlns:a16="http://schemas.microsoft.com/office/drawing/2014/main" val="20001"/>
                    </a:ext>
                  </a:extLst>
                </a:gridCol>
                <a:gridCol w="1824804">
                  <a:extLst>
                    <a:ext uri="{9D8B030D-6E8A-4147-A177-3AD203B41FA5}">
                      <a16:colId xmlns:a16="http://schemas.microsoft.com/office/drawing/2014/main" val="20002"/>
                    </a:ext>
                  </a:extLst>
                </a:gridCol>
              </a:tblGrid>
              <a:tr h="370840">
                <a:tc>
                  <a:txBody>
                    <a:bodyPr/>
                    <a:lstStyle/>
                    <a:p>
                      <a:pPr algn="ctr" rtl="1">
                        <a:lnSpc>
                          <a:spcPct val="100000"/>
                        </a:lnSpc>
                        <a:spcAft>
                          <a:spcPts val="0"/>
                        </a:spcAft>
                      </a:pPr>
                      <a:r>
                        <a:rPr lang="he-IL" sz="1400" dirty="0"/>
                        <a:t>צורת ההון</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00B0E6"/>
                    </a:solidFill>
                  </a:tcPr>
                </a:tc>
                <a:tc>
                  <a:txBody>
                    <a:bodyPr/>
                    <a:lstStyle/>
                    <a:p>
                      <a:pPr algn="ctr" rtl="1">
                        <a:lnSpc>
                          <a:spcPct val="100000"/>
                        </a:lnSpc>
                        <a:spcAft>
                          <a:spcPts val="0"/>
                        </a:spcAft>
                      </a:pPr>
                      <a:r>
                        <a:rPr lang="he-IL" sz="1400" dirty="0"/>
                        <a:t>המשמעות</a:t>
                      </a:r>
                    </a:p>
                  </a:txBody>
                  <a:tcPr anchor="ctr">
                    <a:lnT w="12700" cap="flat" cmpd="sng" algn="ctr">
                      <a:noFill/>
                      <a:prstDash val="solid"/>
                      <a:round/>
                      <a:headEnd type="none" w="med" len="med"/>
                      <a:tailEnd type="none" w="med" len="med"/>
                    </a:lnT>
                    <a:solidFill>
                      <a:srgbClr val="00B0E6"/>
                    </a:solidFill>
                  </a:tcPr>
                </a:tc>
                <a:tc>
                  <a:txBody>
                    <a:bodyPr/>
                    <a:lstStyle/>
                    <a:p>
                      <a:pPr algn="ctr" rtl="1">
                        <a:lnSpc>
                          <a:spcPct val="100000"/>
                        </a:lnSpc>
                        <a:spcAft>
                          <a:spcPts val="0"/>
                        </a:spcAft>
                      </a:pPr>
                      <a:r>
                        <a:rPr lang="he-IL" sz="1400" dirty="0"/>
                        <a:t>כיצד נוכל </a:t>
                      </a:r>
                      <a:br>
                        <a:rPr lang="en-US" sz="1400" dirty="0"/>
                      </a:br>
                      <a:r>
                        <a:rPr lang="he-IL" sz="1400" baseline="0" dirty="0"/>
                        <a:t>לצמצם את הפער ?</a:t>
                      </a:r>
                      <a:endParaRPr lang="he-IL" sz="1400"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00B0E6"/>
                    </a:solidFill>
                  </a:tcPr>
                </a:tc>
                <a:extLst>
                  <a:ext uri="{0D108BD9-81ED-4DB2-BD59-A6C34878D82A}">
                    <a16:rowId xmlns:a16="http://schemas.microsoft.com/office/drawing/2014/main" val="10000"/>
                  </a:ext>
                </a:extLst>
              </a:tr>
              <a:tr h="370840">
                <a:tc>
                  <a:txBody>
                    <a:bodyPr/>
                    <a:lstStyle/>
                    <a:p>
                      <a:pPr marL="0" marR="0" lvl="0" indent="0" algn="ctr" defTabSz="755934" rtl="1" eaLnBrk="1" fontAlgn="auto" latinLnBrk="0" hangingPunct="1">
                        <a:lnSpc>
                          <a:spcPct val="100000"/>
                        </a:lnSpc>
                        <a:spcBef>
                          <a:spcPts val="0"/>
                        </a:spcBef>
                        <a:spcAft>
                          <a:spcPts val="0"/>
                        </a:spcAft>
                        <a:buClrTx/>
                        <a:buSzTx/>
                        <a:buFontTx/>
                        <a:buNone/>
                        <a:tabLst/>
                        <a:defRPr/>
                      </a:pPr>
                      <a:r>
                        <a:rPr lang="he-IL" sz="1400" b="0" dirty="0">
                          <a:solidFill>
                            <a:schemeClr val="tx1">
                              <a:lumMod val="50000"/>
                              <a:lumOff val="50000"/>
                            </a:schemeClr>
                          </a:solidFill>
                        </a:rPr>
                        <a:t>הון תרבותי מופנם</a:t>
                      </a:r>
                      <a:endParaRPr lang="he-IL" sz="1400" b="0" dirty="0"/>
                    </a:p>
                  </a:txBody>
                  <a:tcPr anchor="ctr">
                    <a:lnL w="12700" cap="flat" cmpd="sng" algn="ctr">
                      <a:noFill/>
                      <a:prstDash val="solid"/>
                      <a:round/>
                      <a:headEnd type="none" w="med" len="med"/>
                      <a:tailEnd type="none" w="med" len="med"/>
                    </a:lnL>
                    <a:lnR w="3175" cap="flat" cmpd="sng" algn="ctr">
                      <a:solidFill>
                        <a:srgbClr val="00B0E6"/>
                      </a:solidFill>
                      <a:prstDash val="solid"/>
                      <a:round/>
                      <a:headEnd type="none" w="med" len="med"/>
                      <a:tailEnd type="none" w="med" len="med"/>
                    </a:lnR>
                    <a:lnB w="3175" cap="flat" cmpd="sng" algn="ctr">
                      <a:solidFill>
                        <a:srgbClr val="00B0E6"/>
                      </a:solidFill>
                      <a:prstDash val="solid"/>
                      <a:round/>
                      <a:headEnd type="none" w="med" len="med"/>
                      <a:tailEnd type="none" w="med" len="med"/>
                    </a:lnB>
                    <a:noFill/>
                  </a:tcPr>
                </a:tc>
                <a:tc>
                  <a:txBody>
                    <a:bodyPr/>
                    <a:lstStyle/>
                    <a:p>
                      <a:pPr lvl="0" algn="r" rtl="1">
                        <a:lnSpc>
                          <a:spcPct val="100000"/>
                        </a:lnSpc>
                        <a:spcAft>
                          <a:spcPts val="0"/>
                        </a:spcAft>
                      </a:pPr>
                      <a:r>
                        <a:rPr lang="he-IL" sz="1400" kern="1200" dirty="0">
                          <a:solidFill>
                            <a:schemeClr val="tx1">
                              <a:lumMod val="50000"/>
                              <a:lumOff val="50000"/>
                            </a:schemeClr>
                          </a:solidFill>
                          <a:latin typeface="Arial" pitchFamily="34" charset="0"/>
                          <a:ea typeface="+mn-ea"/>
                          <a:cs typeface="Arial" pitchFamily="34" charset="0"/>
                        </a:rPr>
                        <a:t>מכלול התנהגויות, שהן </a:t>
                      </a:r>
                      <a:r>
                        <a:rPr lang="he-IL" sz="1400" b="1" kern="1200" dirty="0">
                          <a:solidFill>
                            <a:schemeClr val="tx1">
                              <a:lumMod val="50000"/>
                              <a:lumOff val="50000"/>
                            </a:schemeClr>
                          </a:solidFill>
                          <a:highlight>
                            <a:srgbClr val="C6EEFF"/>
                          </a:highlight>
                          <a:latin typeface="+mn-lt"/>
                          <a:ea typeface="+mn-ea"/>
                          <a:cs typeface="+mn-cs"/>
                        </a:rPr>
                        <a:t>חלק מאישיותו</a:t>
                      </a:r>
                      <a:r>
                        <a:rPr lang="he-IL" sz="1400" kern="1200" dirty="0">
                          <a:solidFill>
                            <a:schemeClr val="tx1">
                              <a:lumMod val="50000"/>
                              <a:lumOff val="50000"/>
                            </a:schemeClr>
                          </a:solidFill>
                          <a:latin typeface="+mn-lt"/>
                          <a:ea typeface="+mn-ea"/>
                          <a:cs typeface="+mn-cs"/>
                        </a:rPr>
                        <a:t> </a:t>
                      </a:r>
                      <a:r>
                        <a:rPr lang="he-IL" sz="1400" kern="1200" dirty="0">
                          <a:solidFill>
                            <a:schemeClr val="tx1">
                              <a:lumMod val="50000"/>
                              <a:lumOff val="50000"/>
                            </a:schemeClr>
                          </a:solidFill>
                          <a:latin typeface="Arial" pitchFamily="34" charset="0"/>
                          <a:ea typeface="+mn-ea"/>
                          <a:cs typeface="Arial" pitchFamily="34" charset="0"/>
                        </a:rPr>
                        <a:t>של הילד. </a:t>
                      </a:r>
                    </a:p>
                    <a:p>
                      <a:pPr lvl="0" algn="r" rtl="1">
                        <a:lnSpc>
                          <a:spcPct val="100000"/>
                        </a:lnSpc>
                        <a:spcAft>
                          <a:spcPts val="0"/>
                        </a:spcAft>
                      </a:pPr>
                      <a:r>
                        <a:rPr lang="he-IL" sz="1400" kern="1200" dirty="0">
                          <a:solidFill>
                            <a:schemeClr val="tx1">
                              <a:lumMod val="50000"/>
                              <a:lumOff val="50000"/>
                            </a:schemeClr>
                          </a:solidFill>
                          <a:latin typeface="Arial" pitchFamily="34" charset="0"/>
                          <a:ea typeface="+mn-ea"/>
                          <a:cs typeface="Arial" pitchFamily="34" charset="0"/>
                        </a:rPr>
                        <a:t>ההפנמה של הערכים התרבותיים מתרחשת בעיקר בגיל הילדות.</a:t>
                      </a:r>
                    </a:p>
                  </a:txBody>
                  <a:tcPr anchor="ctr">
                    <a:lnL w="3175" cap="flat" cmpd="sng" algn="ctr">
                      <a:solidFill>
                        <a:srgbClr val="00B0E6"/>
                      </a:solidFill>
                      <a:prstDash val="solid"/>
                      <a:round/>
                      <a:headEnd type="none" w="med" len="med"/>
                      <a:tailEnd type="none" w="med" len="med"/>
                    </a:lnL>
                    <a:lnR w="3175" cap="flat" cmpd="sng" algn="ctr">
                      <a:solidFill>
                        <a:srgbClr val="00B0E6"/>
                      </a:solidFill>
                      <a:prstDash val="solid"/>
                      <a:round/>
                      <a:headEnd type="none" w="med" len="med"/>
                      <a:tailEnd type="none" w="med" len="med"/>
                    </a:lnR>
                    <a:lnB w="3175" cap="flat" cmpd="sng" algn="ctr">
                      <a:solidFill>
                        <a:srgbClr val="00B0E6"/>
                      </a:solidFill>
                      <a:prstDash val="solid"/>
                      <a:round/>
                      <a:headEnd type="none" w="med" len="med"/>
                      <a:tailEnd type="none" w="med" len="med"/>
                    </a:lnB>
                    <a:noFill/>
                  </a:tcPr>
                </a:tc>
                <a:tc>
                  <a:txBody>
                    <a:bodyPr/>
                    <a:lstStyle/>
                    <a:p>
                      <a:pPr marL="0" lvl="0" algn="r" defTabSz="755934" rtl="1" eaLnBrk="1" latinLnBrk="0" hangingPunct="1">
                        <a:lnSpc>
                          <a:spcPct val="100000"/>
                        </a:lnSpc>
                        <a:spcAft>
                          <a:spcPts val="0"/>
                        </a:spcAft>
                      </a:pPr>
                      <a:r>
                        <a:rPr lang="he-IL" sz="1400" kern="1200" dirty="0">
                          <a:solidFill>
                            <a:schemeClr val="tx1">
                              <a:lumMod val="50000"/>
                              <a:lumOff val="50000"/>
                            </a:schemeClr>
                          </a:solidFill>
                          <a:latin typeface="Arial" pitchFamily="34" charset="0"/>
                          <a:ea typeface="+mn-ea"/>
                          <a:cs typeface="Arial" pitchFamily="34" charset="0"/>
                        </a:rPr>
                        <a:t>נעודד את הילד </a:t>
                      </a:r>
                      <a:r>
                        <a:rPr lang="he-IL" sz="1400" b="1" kern="1200" dirty="0">
                          <a:solidFill>
                            <a:schemeClr val="tx1">
                              <a:lumMod val="50000"/>
                              <a:lumOff val="50000"/>
                            </a:schemeClr>
                          </a:solidFill>
                          <a:highlight>
                            <a:srgbClr val="C6EEFF"/>
                          </a:highlight>
                          <a:latin typeface="+mn-lt"/>
                          <a:ea typeface="+mn-ea"/>
                          <a:cs typeface="+mn-cs"/>
                        </a:rPr>
                        <a:t>להשקיע זמן ומאמצים בשיפור עצמי</a:t>
                      </a:r>
                      <a:r>
                        <a:rPr lang="he-IL" sz="1400" kern="1200" dirty="0">
                          <a:solidFill>
                            <a:schemeClr val="tx1">
                              <a:lumMod val="50000"/>
                              <a:lumOff val="50000"/>
                            </a:schemeClr>
                          </a:solidFill>
                          <a:latin typeface="+mn-lt"/>
                          <a:ea typeface="+mn-ea"/>
                          <a:cs typeface="+mn-cs"/>
                        </a:rPr>
                        <a:t> </a:t>
                      </a:r>
                      <a:r>
                        <a:rPr lang="he-IL" sz="1400" kern="1200" dirty="0">
                          <a:solidFill>
                            <a:schemeClr val="tx1">
                              <a:lumMod val="50000"/>
                              <a:lumOff val="50000"/>
                            </a:schemeClr>
                          </a:solidFill>
                          <a:latin typeface="Arial" pitchFamily="34" charset="0"/>
                          <a:ea typeface="+mn-ea"/>
                          <a:cs typeface="Arial" pitchFamily="34" charset="0"/>
                        </a:rPr>
                        <a:t>ובלמידה</a:t>
                      </a:r>
                    </a:p>
                  </a:txBody>
                  <a:tcPr anchor="ctr">
                    <a:lnL w="3175" cap="flat" cmpd="sng" algn="ctr">
                      <a:solidFill>
                        <a:srgbClr val="00B0E6"/>
                      </a:solidFill>
                      <a:prstDash val="solid"/>
                      <a:round/>
                      <a:headEnd type="none" w="med" len="med"/>
                      <a:tailEnd type="none" w="med" len="med"/>
                    </a:lnL>
                    <a:lnR w="12700" cap="flat" cmpd="sng" algn="ctr">
                      <a:noFill/>
                      <a:prstDash val="solid"/>
                      <a:round/>
                      <a:headEnd type="none" w="med" len="med"/>
                      <a:tailEnd type="none" w="med" len="med"/>
                    </a:lnR>
                    <a:lnB w="3175" cap="flat" cmpd="sng" algn="ctr">
                      <a:solidFill>
                        <a:srgbClr val="00B0E6"/>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0" marR="0" indent="0" algn="ctr" defTabSz="755934" rtl="1" eaLnBrk="1" fontAlgn="auto" latinLnBrk="0" hangingPunct="1">
                        <a:lnSpc>
                          <a:spcPct val="100000"/>
                        </a:lnSpc>
                        <a:spcBef>
                          <a:spcPts val="0"/>
                        </a:spcBef>
                        <a:spcAft>
                          <a:spcPts val="0"/>
                        </a:spcAft>
                        <a:buClrTx/>
                        <a:buSzTx/>
                        <a:buFontTx/>
                        <a:buNone/>
                        <a:tabLst/>
                        <a:defRPr/>
                      </a:pPr>
                      <a:r>
                        <a:rPr lang="he-IL" sz="1400" b="0" dirty="0">
                          <a:solidFill>
                            <a:schemeClr val="tx1">
                              <a:lumMod val="50000"/>
                              <a:lumOff val="50000"/>
                            </a:schemeClr>
                          </a:solidFill>
                        </a:rPr>
                        <a:t>הון תרבותי חיצוני </a:t>
                      </a:r>
                      <a:endParaRPr lang="he-IL" sz="1400" b="0" dirty="0"/>
                    </a:p>
                  </a:txBody>
                  <a:tcPr anchor="ctr">
                    <a:lnL w="12700" cap="flat" cmpd="sng" algn="ctr">
                      <a:noFill/>
                      <a:prstDash val="solid"/>
                      <a:round/>
                      <a:headEnd type="none" w="med" len="med"/>
                      <a:tailEnd type="none" w="med" len="med"/>
                    </a:lnL>
                    <a:lnR w="3175" cap="flat" cmpd="sng" algn="ctr">
                      <a:solidFill>
                        <a:srgbClr val="00B0E6"/>
                      </a:solidFill>
                      <a:prstDash val="solid"/>
                      <a:round/>
                      <a:headEnd type="none" w="med" len="med"/>
                      <a:tailEnd type="none" w="med" len="med"/>
                    </a:lnR>
                    <a:lnT w="3175" cap="flat" cmpd="sng" algn="ctr">
                      <a:solidFill>
                        <a:srgbClr val="00B0E6"/>
                      </a:solidFill>
                      <a:prstDash val="solid"/>
                      <a:round/>
                      <a:headEnd type="none" w="med" len="med"/>
                      <a:tailEnd type="none" w="med" len="med"/>
                    </a:lnT>
                    <a:lnB w="3175" cap="flat" cmpd="sng" algn="ctr">
                      <a:solidFill>
                        <a:srgbClr val="00B0E6"/>
                      </a:solidFill>
                      <a:prstDash val="solid"/>
                      <a:round/>
                      <a:headEnd type="none" w="med" len="med"/>
                      <a:tailEnd type="none" w="med" len="med"/>
                    </a:lnB>
                    <a:noFill/>
                  </a:tcPr>
                </a:tc>
                <a:tc>
                  <a:txBody>
                    <a:bodyPr/>
                    <a:lstStyle/>
                    <a:p>
                      <a:pPr rtl="1">
                        <a:lnSpc>
                          <a:spcPct val="100000"/>
                        </a:lnSpc>
                        <a:spcAft>
                          <a:spcPts val="0"/>
                        </a:spcAft>
                      </a:pPr>
                      <a:r>
                        <a:rPr lang="he-IL" sz="1400" kern="1200" dirty="0">
                          <a:solidFill>
                            <a:schemeClr val="tx1">
                              <a:lumMod val="50000"/>
                              <a:lumOff val="50000"/>
                            </a:schemeClr>
                          </a:solidFill>
                          <a:latin typeface="Arial" pitchFamily="34" charset="0"/>
                          <a:ea typeface="+mn-ea"/>
                          <a:cs typeface="Arial" pitchFamily="34" charset="0"/>
                        </a:rPr>
                        <a:t>הון תרבותי הופך ממופנם לחיצוני באמצעות </a:t>
                      </a:r>
                      <a:r>
                        <a:rPr lang="he-IL" sz="1400" b="1" kern="1200" dirty="0">
                          <a:solidFill>
                            <a:schemeClr val="tx1">
                              <a:lumMod val="50000"/>
                              <a:lumOff val="50000"/>
                            </a:schemeClr>
                          </a:solidFill>
                          <a:highlight>
                            <a:srgbClr val="C6EEFF"/>
                          </a:highlight>
                          <a:latin typeface="+mn-lt"/>
                          <a:ea typeface="+mn-ea"/>
                          <a:cs typeface="+mn-cs"/>
                        </a:rPr>
                        <a:t>חפצים חומריים</a:t>
                      </a:r>
                      <a:r>
                        <a:rPr lang="he-IL" sz="1400" kern="1200" dirty="0">
                          <a:solidFill>
                            <a:schemeClr val="tx1">
                              <a:lumMod val="50000"/>
                              <a:lumOff val="50000"/>
                            </a:schemeClr>
                          </a:solidFill>
                          <a:latin typeface="Arial" pitchFamily="34" charset="0"/>
                          <a:ea typeface="+mn-ea"/>
                          <a:cs typeface="Arial" pitchFamily="34" charset="0"/>
                        </a:rPr>
                        <a:t>, כגון: ספרים, ציורים וכדומה</a:t>
                      </a:r>
                    </a:p>
                  </a:txBody>
                  <a:tcPr anchor="ctr">
                    <a:lnL w="3175" cap="flat" cmpd="sng" algn="ctr">
                      <a:solidFill>
                        <a:srgbClr val="00B0E6"/>
                      </a:solidFill>
                      <a:prstDash val="solid"/>
                      <a:round/>
                      <a:headEnd type="none" w="med" len="med"/>
                      <a:tailEnd type="none" w="med" len="med"/>
                    </a:lnL>
                    <a:lnR w="3175" cap="flat" cmpd="sng" algn="ctr">
                      <a:solidFill>
                        <a:srgbClr val="00B0E6"/>
                      </a:solidFill>
                      <a:prstDash val="solid"/>
                      <a:round/>
                      <a:headEnd type="none" w="med" len="med"/>
                      <a:tailEnd type="none" w="med" len="med"/>
                    </a:lnR>
                    <a:lnT w="3175" cap="flat" cmpd="sng" algn="ctr">
                      <a:solidFill>
                        <a:srgbClr val="00B0E6"/>
                      </a:solidFill>
                      <a:prstDash val="solid"/>
                      <a:round/>
                      <a:headEnd type="none" w="med" len="med"/>
                      <a:tailEnd type="none" w="med" len="med"/>
                    </a:lnT>
                    <a:lnB w="3175" cap="flat" cmpd="sng" algn="ctr">
                      <a:solidFill>
                        <a:srgbClr val="00B0E6"/>
                      </a:solidFill>
                      <a:prstDash val="solid"/>
                      <a:round/>
                      <a:headEnd type="none" w="med" len="med"/>
                      <a:tailEnd type="none" w="med" len="med"/>
                    </a:lnB>
                    <a:noFill/>
                  </a:tcPr>
                </a:tc>
                <a:tc>
                  <a:txBody>
                    <a:bodyPr/>
                    <a:lstStyle/>
                    <a:p>
                      <a:pPr marL="0" lvl="0" algn="r" defTabSz="755934" rtl="1" eaLnBrk="1" latinLnBrk="0" hangingPunct="1">
                        <a:lnSpc>
                          <a:spcPct val="100000"/>
                        </a:lnSpc>
                        <a:spcAft>
                          <a:spcPts val="0"/>
                        </a:spcAft>
                      </a:pPr>
                      <a:r>
                        <a:rPr lang="he-IL" sz="1400" b="1" kern="1200" dirty="0">
                          <a:solidFill>
                            <a:schemeClr val="tx1">
                              <a:lumMod val="50000"/>
                              <a:lumOff val="50000"/>
                            </a:schemeClr>
                          </a:solidFill>
                          <a:highlight>
                            <a:srgbClr val="C6EEFF"/>
                          </a:highlight>
                          <a:latin typeface="+mn-lt"/>
                          <a:ea typeface="+mn-ea"/>
                          <a:cs typeface="+mn-cs"/>
                        </a:rPr>
                        <a:t>נחשוף את הילד בכל הזדמנות</a:t>
                      </a:r>
                      <a:r>
                        <a:rPr lang="he-IL" sz="1400" kern="1200" dirty="0">
                          <a:solidFill>
                            <a:schemeClr val="tx1">
                              <a:lumMod val="50000"/>
                              <a:lumOff val="50000"/>
                            </a:schemeClr>
                          </a:solidFill>
                          <a:latin typeface="Arial" pitchFamily="34" charset="0"/>
                          <a:ea typeface="+mn-ea"/>
                          <a:cs typeface="Arial" pitchFamily="34" charset="0"/>
                        </a:rPr>
                        <a:t> לספרים, סרטים, מוזיקה, אומנות, מוזיאונים ועוד</a:t>
                      </a:r>
                    </a:p>
                  </a:txBody>
                  <a:tcPr anchor="ctr">
                    <a:lnL w="3175" cap="flat" cmpd="sng" algn="ctr">
                      <a:solidFill>
                        <a:srgbClr val="00B0E6"/>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B0E6"/>
                      </a:solidFill>
                      <a:prstDash val="solid"/>
                      <a:round/>
                      <a:headEnd type="none" w="med" len="med"/>
                      <a:tailEnd type="none" w="med" len="med"/>
                    </a:lnT>
                    <a:lnB w="3175" cap="flat" cmpd="sng" algn="ctr">
                      <a:solidFill>
                        <a:srgbClr val="00B0E6"/>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marL="0" marR="0" indent="0" algn="ctr" defTabSz="755934" rtl="1" eaLnBrk="1" fontAlgn="auto" latinLnBrk="0" hangingPunct="1">
                        <a:lnSpc>
                          <a:spcPct val="100000"/>
                        </a:lnSpc>
                        <a:spcBef>
                          <a:spcPts val="0"/>
                        </a:spcBef>
                        <a:spcAft>
                          <a:spcPts val="0"/>
                        </a:spcAft>
                        <a:buClrTx/>
                        <a:buSzTx/>
                        <a:buFontTx/>
                        <a:buNone/>
                        <a:tabLst/>
                        <a:defRPr/>
                      </a:pPr>
                      <a:r>
                        <a:rPr lang="he-IL" sz="1400" b="0" dirty="0">
                          <a:solidFill>
                            <a:schemeClr val="tx1">
                              <a:lumMod val="50000"/>
                              <a:lumOff val="50000"/>
                            </a:schemeClr>
                          </a:solidFill>
                        </a:rPr>
                        <a:t>הון תרבותי ממוסד</a:t>
                      </a:r>
                      <a:endParaRPr lang="he-IL" sz="1400" b="0" dirty="0"/>
                    </a:p>
                  </a:txBody>
                  <a:tcPr anchor="ctr">
                    <a:lnL w="12700" cap="flat" cmpd="sng" algn="ctr">
                      <a:noFill/>
                      <a:prstDash val="solid"/>
                      <a:round/>
                      <a:headEnd type="none" w="med" len="med"/>
                      <a:tailEnd type="none" w="med" len="med"/>
                    </a:lnL>
                    <a:lnR w="3175" cap="flat" cmpd="sng" algn="ctr">
                      <a:solidFill>
                        <a:srgbClr val="00B0E6"/>
                      </a:solidFill>
                      <a:prstDash val="solid"/>
                      <a:round/>
                      <a:headEnd type="none" w="med" len="med"/>
                      <a:tailEnd type="none" w="med" len="med"/>
                    </a:lnR>
                    <a:lnT w="3175" cap="flat" cmpd="sng" algn="ctr">
                      <a:solidFill>
                        <a:srgbClr val="00B0E6"/>
                      </a:solidFill>
                      <a:prstDash val="solid"/>
                      <a:round/>
                      <a:headEnd type="none" w="med" len="med"/>
                      <a:tailEnd type="none" w="med" len="med"/>
                    </a:lnT>
                    <a:lnB w="3175" cap="flat" cmpd="sng" algn="ctr">
                      <a:solidFill>
                        <a:srgbClr val="00B0E6"/>
                      </a:solidFill>
                      <a:prstDash val="solid"/>
                      <a:round/>
                      <a:headEnd type="none" w="med" len="med"/>
                      <a:tailEnd type="none" w="med" len="med"/>
                    </a:lnB>
                    <a:noFill/>
                  </a:tcPr>
                </a:tc>
                <a:tc>
                  <a:txBody>
                    <a:bodyPr/>
                    <a:lstStyle/>
                    <a:p>
                      <a:pPr rtl="1">
                        <a:lnSpc>
                          <a:spcPct val="100000"/>
                        </a:lnSpc>
                        <a:spcAft>
                          <a:spcPts val="0"/>
                        </a:spcAft>
                      </a:pPr>
                      <a:r>
                        <a:rPr lang="he-IL" sz="1400" kern="1200" dirty="0">
                          <a:solidFill>
                            <a:schemeClr val="tx1">
                              <a:lumMod val="50000"/>
                              <a:lumOff val="50000"/>
                            </a:schemeClr>
                          </a:solidFill>
                          <a:latin typeface="Arial" pitchFamily="34" charset="0"/>
                          <a:ea typeface="+mn-ea"/>
                          <a:cs typeface="Arial" pitchFamily="34" charset="0"/>
                        </a:rPr>
                        <a:t>הון זה מתבטא </a:t>
                      </a:r>
                      <a:r>
                        <a:rPr lang="he-IL" sz="1400" b="1" kern="1200" dirty="0">
                          <a:solidFill>
                            <a:schemeClr val="tx1">
                              <a:lumMod val="50000"/>
                              <a:lumOff val="50000"/>
                            </a:schemeClr>
                          </a:solidFill>
                          <a:highlight>
                            <a:srgbClr val="C6EEFF"/>
                          </a:highlight>
                          <a:latin typeface="+mn-lt"/>
                          <a:ea typeface="+mn-ea"/>
                          <a:cs typeface="+mn-cs"/>
                        </a:rPr>
                        <a:t>בהשכלה הפורמאלית</a:t>
                      </a:r>
                      <a:r>
                        <a:rPr lang="he-IL" sz="1400" kern="1200" dirty="0">
                          <a:solidFill>
                            <a:schemeClr val="tx1">
                              <a:lumMod val="50000"/>
                              <a:lumOff val="50000"/>
                            </a:schemeClr>
                          </a:solidFill>
                          <a:latin typeface="Arial" pitchFamily="34" charset="0"/>
                          <a:ea typeface="+mn-ea"/>
                          <a:cs typeface="Arial" pitchFamily="34" charset="0"/>
                        </a:rPr>
                        <a:t>, שמעניקה לאדם הכרה והערכה, ומאפשרת לו להתקדם, ולשפר את מעמדו</a:t>
                      </a:r>
                    </a:p>
                  </a:txBody>
                  <a:tcPr anchor="ctr">
                    <a:lnL w="3175" cap="flat" cmpd="sng" algn="ctr">
                      <a:solidFill>
                        <a:srgbClr val="00B0E6"/>
                      </a:solidFill>
                      <a:prstDash val="solid"/>
                      <a:round/>
                      <a:headEnd type="none" w="med" len="med"/>
                      <a:tailEnd type="none" w="med" len="med"/>
                    </a:lnL>
                    <a:lnR w="3175" cap="flat" cmpd="sng" algn="ctr">
                      <a:solidFill>
                        <a:srgbClr val="00B0E6"/>
                      </a:solidFill>
                      <a:prstDash val="solid"/>
                      <a:round/>
                      <a:headEnd type="none" w="med" len="med"/>
                      <a:tailEnd type="none" w="med" len="med"/>
                    </a:lnR>
                    <a:lnT w="3175" cap="flat" cmpd="sng" algn="ctr">
                      <a:solidFill>
                        <a:srgbClr val="00B0E6"/>
                      </a:solidFill>
                      <a:prstDash val="solid"/>
                      <a:round/>
                      <a:headEnd type="none" w="med" len="med"/>
                      <a:tailEnd type="none" w="med" len="med"/>
                    </a:lnT>
                    <a:lnB w="3175" cap="flat" cmpd="sng" algn="ctr">
                      <a:solidFill>
                        <a:srgbClr val="00B0E6"/>
                      </a:solidFill>
                      <a:prstDash val="solid"/>
                      <a:round/>
                      <a:headEnd type="none" w="med" len="med"/>
                      <a:tailEnd type="none" w="med" len="med"/>
                    </a:lnB>
                    <a:noFill/>
                  </a:tcPr>
                </a:tc>
                <a:tc>
                  <a:txBody>
                    <a:bodyPr/>
                    <a:lstStyle/>
                    <a:p>
                      <a:pPr marL="0" lvl="0" algn="r" defTabSz="755934" rtl="1" eaLnBrk="1" latinLnBrk="0" hangingPunct="1">
                        <a:lnSpc>
                          <a:spcPct val="100000"/>
                        </a:lnSpc>
                        <a:spcAft>
                          <a:spcPts val="0"/>
                        </a:spcAft>
                      </a:pPr>
                      <a:r>
                        <a:rPr lang="he-IL" sz="1400" kern="1200" dirty="0">
                          <a:solidFill>
                            <a:schemeClr val="tx1">
                              <a:lumMod val="50000"/>
                              <a:lumOff val="50000"/>
                            </a:schemeClr>
                          </a:solidFill>
                          <a:latin typeface="Arial" pitchFamily="34" charset="0"/>
                          <a:ea typeface="+mn-ea"/>
                          <a:cs typeface="Arial" pitchFamily="34" charset="0"/>
                        </a:rPr>
                        <a:t>נעודד את הילד </a:t>
                      </a:r>
                      <a:r>
                        <a:rPr lang="he-IL" sz="1400" b="1" kern="1200" dirty="0">
                          <a:solidFill>
                            <a:schemeClr val="tx1">
                              <a:lumMod val="50000"/>
                              <a:lumOff val="50000"/>
                            </a:schemeClr>
                          </a:solidFill>
                          <a:highlight>
                            <a:srgbClr val="C6EEFF"/>
                          </a:highlight>
                          <a:latin typeface="+mn-lt"/>
                          <a:ea typeface="+mn-ea"/>
                          <a:cs typeface="+mn-cs"/>
                        </a:rPr>
                        <a:t>להשלים 12 שנות לימוד עם תעודת בגרות מלאה</a:t>
                      </a:r>
                    </a:p>
                  </a:txBody>
                  <a:tcPr anchor="ctr">
                    <a:lnL w="3175" cap="flat" cmpd="sng" algn="ctr">
                      <a:solidFill>
                        <a:srgbClr val="00B0E6"/>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B0E6"/>
                      </a:solidFill>
                      <a:prstDash val="solid"/>
                      <a:round/>
                      <a:headEnd type="none" w="med" len="med"/>
                      <a:tailEnd type="none" w="med" len="med"/>
                    </a:lnT>
                    <a:lnB w="3175" cap="flat" cmpd="sng" algn="ctr">
                      <a:solidFill>
                        <a:srgbClr val="00B0E6"/>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marL="0" marR="0" indent="0" algn="ctr" defTabSz="755934" rtl="1" eaLnBrk="1" fontAlgn="auto" latinLnBrk="0" hangingPunct="1">
                        <a:lnSpc>
                          <a:spcPct val="100000"/>
                        </a:lnSpc>
                        <a:spcBef>
                          <a:spcPts val="0"/>
                        </a:spcBef>
                        <a:spcAft>
                          <a:spcPts val="0"/>
                        </a:spcAft>
                        <a:buClrTx/>
                        <a:buSzTx/>
                        <a:buFontTx/>
                        <a:buNone/>
                        <a:tabLst/>
                        <a:defRPr/>
                      </a:pPr>
                      <a:r>
                        <a:rPr lang="he-IL" sz="1400" b="0" dirty="0">
                          <a:solidFill>
                            <a:schemeClr val="tx1">
                              <a:lumMod val="50000"/>
                              <a:lumOff val="50000"/>
                            </a:schemeClr>
                          </a:solidFill>
                        </a:rPr>
                        <a:t>הון חברתי</a:t>
                      </a:r>
                      <a:endParaRPr lang="he-IL" sz="1400" b="0" dirty="0"/>
                    </a:p>
                  </a:txBody>
                  <a:tcPr anchor="ctr">
                    <a:lnL w="12700" cap="flat" cmpd="sng" algn="ctr">
                      <a:noFill/>
                      <a:prstDash val="solid"/>
                      <a:round/>
                      <a:headEnd type="none" w="med" len="med"/>
                      <a:tailEnd type="none" w="med" len="med"/>
                    </a:lnL>
                    <a:lnR w="3175" cap="flat" cmpd="sng" algn="ctr">
                      <a:solidFill>
                        <a:srgbClr val="00B0E6"/>
                      </a:solidFill>
                      <a:prstDash val="solid"/>
                      <a:round/>
                      <a:headEnd type="none" w="med" len="med"/>
                      <a:tailEnd type="none" w="med" len="med"/>
                    </a:lnR>
                    <a:lnT w="3175" cap="flat" cmpd="sng" algn="ctr">
                      <a:solidFill>
                        <a:srgbClr val="00B0E6"/>
                      </a:solidFill>
                      <a:prstDash val="solid"/>
                      <a:round/>
                      <a:headEnd type="none" w="med" len="med"/>
                      <a:tailEnd type="none" w="med" len="med"/>
                    </a:lnT>
                    <a:lnB w="3175" cap="flat" cmpd="sng" algn="ctr">
                      <a:solidFill>
                        <a:srgbClr val="00B0E6"/>
                      </a:solidFill>
                      <a:prstDash val="solid"/>
                      <a:round/>
                      <a:headEnd type="none" w="med" len="med"/>
                      <a:tailEnd type="none" w="med" len="med"/>
                    </a:lnB>
                    <a:noFill/>
                  </a:tcPr>
                </a:tc>
                <a:tc>
                  <a:txBody>
                    <a:bodyPr/>
                    <a:lstStyle/>
                    <a:p>
                      <a:pPr lvl="0" algn="r" rtl="1">
                        <a:lnSpc>
                          <a:spcPct val="100000"/>
                        </a:lnSpc>
                        <a:spcAft>
                          <a:spcPts val="0"/>
                        </a:spcAft>
                      </a:pPr>
                      <a:r>
                        <a:rPr lang="he-IL" sz="1400" b="1" kern="1200" dirty="0">
                          <a:solidFill>
                            <a:schemeClr val="tx1">
                              <a:lumMod val="50000"/>
                              <a:lumOff val="50000"/>
                            </a:schemeClr>
                          </a:solidFill>
                          <a:highlight>
                            <a:srgbClr val="C6EEFF"/>
                          </a:highlight>
                          <a:latin typeface="+mn-lt"/>
                          <a:ea typeface="+mn-ea"/>
                          <a:cs typeface="+mn-cs"/>
                        </a:rPr>
                        <a:t>השתייכות לקבוצה</a:t>
                      </a:r>
                      <a:r>
                        <a:rPr lang="he-IL" sz="1400" kern="1200" dirty="0">
                          <a:solidFill>
                            <a:schemeClr val="tx1">
                              <a:lumMod val="50000"/>
                              <a:lumOff val="50000"/>
                            </a:schemeClr>
                          </a:solidFill>
                          <a:latin typeface="Arial" pitchFamily="34" charset="0"/>
                          <a:ea typeface="+mn-ea"/>
                          <a:cs typeface="Arial" pitchFamily="34" charset="0"/>
                        </a:rPr>
                        <a:t> נותנת לאדם תמיכה והכרה הדדית, ויוצרת הזדהות ותחושה של שותפות גורל</a:t>
                      </a:r>
                    </a:p>
                  </a:txBody>
                  <a:tcPr anchor="ctr">
                    <a:lnL w="3175" cap="flat" cmpd="sng" algn="ctr">
                      <a:solidFill>
                        <a:srgbClr val="00B0E6"/>
                      </a:solidFill>
                      <a:prstDash val="solid"/>
                      <a:round/>
                      <a:headEnd type="none" w="med" len="med"/>
                      <a:tailEnd type="none" w="med" len="med"/>
                    </a:lnL>
                    <a:lnR w="3175" cap="flat" cmpd="sng" algn="ctr">
                      <a:solidFill>
                        <a:srgbClr val="00B0E6"/>
                      </a:solidFill>
                      <a:prstDash val="solid"/>
                      <a:round/>
                      <a:headEnd type="none" w="med" len="med"/>
                      <a:tailEnd type="none" w="med" len="med"/>
                    </a:lnR>
                    <a:lnT w="3175" cap="flat" cmpd="sng" algn="ctr">
                      <a:solidFill>
                        <a:srgbClr val="00B0E6"/>
                      </a:solidFill>
                      <a:prstDash val="solid"/>
                      <a:round/>
                      <a:headEnd type="none" w="med" len="med"/>
                      <a:tailEnd type="none" w="med" len="med"/>
                    </a:lnT>
                    <a:lnB w="3175" cap="flat" cmpd="sng" algn="ctr">
                      <a:solidFill>
                        <a:srgbClr val="00B0E6"/>
                      </a:solidFill>
                      <a:prstDash val="solid"/>
                      <a:round/>
                      <a:headEnd type="none" w="med" len="med"/>
                      <a:tailEnd type="none" w="med" len="med"/>
                    </a:lnB>
                    <a:noFill/>
                  </a:tcPr>
                </a:tc>
                <a:tc>
                  <a:txBody>
                    <a:bodyPr/>
                    <a:lstStyle/>
                    <a:p>
                      <a:pPr marL="0" lvl="0" algn="r" defTabSz="755934" rtl="1" eaLnBrk="1" latinLnBrk="0" hangingPunct="1">
                        <a:lnSpc>
                          <a:spcPct val="100000"/>
                        </a:lnSpc>
                        <a:spcAft>
                          <a:spcPts val="0"/>
                        </a:spcAft>
                      </a:pPr>
                      <a:r>
                        <a:rPr lang="he-IL" sz="1400" kern="1200" dirty="0">
                          <a:solidFill>
                            <a:schemeClr val="tx1">
                              <a:lumMod val="50000"/>
                              <a:lumOff val="50000"/>
                            </a:schemeClr>
                          </a:solidFill>
                          <a:latin typeface="Arial" pitchFamily="34" charset="0"/>
                          <a:ea typeface="+mn-ea"/>
                          <a:cs typeface="Arial" pitchFamily="34" charset="0"/>
                        </a:rPr>
                        <a:t>נגייס ונעודד את הילד </a:t>
                      </a:r>
                      <a:r>
                        <a:rPr lang="he-IL" sz="1400" b="1" kern="1200" dirty="0">
                          <a:solidFill>
                            <a:schemeClr val="tx1">
                              <a:lumMod val="50000"/>
                              <a:lumOff val="50000"/>
                            </a:schemeClr>
                          </a:solidFill>
                          <a:highlight>
                            <a:srgbClr val="C6EEFF"/>
                          </a:highlight>
                          <a:latin typeface="+mn-lt"/>
                          <a:ea typeface="+mn-ea"/>
                          <a:cs typeface="+mn-cs"/>
                        </a:rPr>
                        <a:t>לקחת חלק בכל עשייה חברתית יומיומית</a:t>
                      </a:r>
                      <a:r>
                        <a:rPr lang="he-IL" sz="1400" kern="1200" dirty="0">
                          <a:solidFill>
                            <a:schemeClr val="tx1">
                              <a:lumMod val="50000"/>
                              <a:lumOff val="50000"/>
                            </a:schemeClr>
                          </a:solidFill>
                          <a:latin typeface="Arial" pitchFamily="34" charset="0"/>
                          <a:ea typeface="+mn-ea"/>
                          <a:cs typeface="Arial" pitchFamily="34" charset="0"/>
                        </a:rPr>
                        <a:t>, כחלק מהקבוצה</a:t>
                      </a:r>
                    </a:p>
                  </a:txBody>
                  <a:tcPr anchor="ctr">
                    <a:lnL w="3175" cap="flat" cmpd="sng" algn="ctr">
                      <a:solidFill>
                        <a:srgbClr val="00B0E6"/>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B0E6"/>
                      </a:solidFill>
                      <a:prstDash val="solid"/>
                      <a:round/>
                      <a:headEnd type="none" w="med" len="med"/>
                      <a:tailEnd type="none" w="med" len="med"/>
                    </a:lnT>
                    <a:lnB w="3175" cap="flat" cmpd="sng" algn="ctr">
                      <a:solidFill>
                        <a:srgbClr val="00B0E6"/>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2" name="TextBox 21">
            <a:extLst>
              <a:ext uri="{FF2B5EF4-FFF2-40B4-BE49-F238E27FC236}">
                <a16:creationId xmlns:a16="http://schemas.microsoft.com/office/drawing/2014/main" id="{63762767-A024-4A6B-88FA-2C60D0C0BD09}"/>
              </a:ext>
            </a:extLst>
          </p:cNvPr>
          <p:cNvSpPr txBox="1"/>
          <p:nvPr/>
        </p:nvSpPr>
        <p:spPr>
          <a:xfrm>
            <a:off x="1042669" y="8553550"/>
            <a:ext cx="5516239" cy="1200329"/>
          </a:xfrm>
          <a:prstGeom prst="rect">
            <a:avLst/>
          </a:prstGeom>
          <a:noFill/>
        </p:spPr>
        <p:txBody>
          <a:bodyPr wrap="square" rtlCol="1">
            <a:spAutoFit/>
          </a:bodyPr>
          <a:lstStyle/>
          <a:p>
            <a:pPr algn="r" rtl="1">
              <a:lnSpc>
                <a:spcPct val="150000"/>
              </a:lnSpc>
              <a:spcAft>
                <a:spcPts val="600"/>
              </a:spcAft>
            </a:pPr>
            <a:r>
              <a:rPr lang="he-IL" sz="1600" dirty="0">
                <a:solidFill>
                  <a:schemeClr val="tx1">
                    <a:lumMod val="50000"/>
                    <a:lumOff val="50000"/>
                  </a:schemeClr>
                </a:solidFill>
              </a:rPr>
              <a:t>על פי בורדייה, בתי ספר ופנימיות דווקא מקבעות את הפערים, אבל אנחנו ב- </a:t>
            </a:r>
            <a:r>
              <a:rPr lang="en-US" sz="1600" dirty="0">
                <a:solidFill>
                  <a:schemeClr val="tx1">
                    <a:lumMod val="50000"/>
                    <a:lumOff val="50000"/>
                  </a:schemeClr>
                </a:solidFill>
              </a:rPr>
              <a:t>SOS</a:t>
            </a:r>
            <a:r>
              <a:rPr lang="he-IL" sz="1600" dirty="0">
                <a:solidFill>
                  <a:schemeClr val="tx1">
                    <a:lumMod val="50000"/>
                    <a:lumOff val="50000"/>
                  </a:schemeClr>
                </a:solidFill>
              </a:rPr>
              <a:t> פועלים בכל הדרכים העומדות לרשותנו על מנת לאפשר לילד </a:t>
            </a:r>
            <a:r>
              <a:rPr lang="he-IL" sz="1600" dirty="0">
                <a:solidFill>
                  <a:schemeClr val="tx1">
                    <a:lumMod val="50000"/>
                    <a:lumOff val="50000"/>
                  </a:schemeClr>
                </a:solidFill>
                <a:highlight>
                  <a:srgbClr val="C6EEFF"/>
                </a:highlight>
              </a:rPr>
              <a:t>גישה למעמד גבוה יותר</a:t>
            </a:r>
            <a:r>
              <a:rPr lang="he-IL" sz="1600" dirty="0">
                <a:solidFill>
                  <a:schemeClr val="tx1">
                    <a:lumMod val="50000"/>
                    <a:lumOff val="50000"/>
                  </a:schemeClr>
                </a:solidFill>
              </a:rPr>
              <a:t>. </a:t>
            </a:r>
            <a:endParaRPr lang="he-IL" sz="1600" dirty="0">
              <a:solidFill>
                <a:schemeClr val="tx1">
                  <a:lumMod val="50000"/>
                  <a:lumOff val="50000"/>
                </a:schemeClr>
              </a:solidFill>
              <a:latin typeface="Arial" pitchFamily="34" charset="0"/>
              <a:cs typeface="Arial" pitchFamily="34" charset="0"/>
            </a:endParaRPr>
          </a:p>
        </p:txBody>
      </p:sp>
      <p:sp>
        <p:nvSpPr>
          <p:cNvPr id="12" name="מלבן 11">
            <a:hlinkClick r:id="" action="ppaction://hlinkshowjump?jump=nextslide"/>
            <a:extLst>
              <a:ext uri="{FF2B5EF4-FFF2-40B4-BE49-F238E27FC236}">
                <a16:creationId xmlns:a16="http://schemas.microsoft.com/office/drawing/2014/main" id="{1AFE6CC9-08FD-4AA2-A3CF-8F210F2DD362}"/>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hlinkClick r:id="" action="ppaction://hlinkshowjump?jump=previousslide"/>
            <a:extLst>
              <a:ext uri="{FF2B5EF4-FFF2-40B4-BE49-F238E27FC236}">
                <a16:creationId xmlns:a16="http://schemas.microsoft.com/office/drawing/2014/main" id="{5183D113-0F57-4473-992C-8CC20AB0BC57}"/>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hlinkClick r:id="rId2" action="ppaction://hlinksldjump"/>
            <a:extLst>
              <a:ext uri="{FF2B5EF4-FFF2-40B4-BE49-F238E27FC236}">
                <a16:creationId xmlns:a16="http://schemas.microsoft.com/office/drawing/2014/main" id="{C535BEFC-185C-49D5-8754-96D99BFB05EC}"/>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hlinkClick r:id="rId3" action="ppaction://hlinksldjump"/>
            <a:extLst>
              <a:ext uri="{FF2B5EF4-FFF2-40B4-BE49-F238E27FC236}">
                <a16:creationId xmlns:a16="http://schemas.microsoft.com/office/drawing/2014/main" id="{1AEF74EA-5EE1-4FED-956C-39AA7BEB76E4}"/>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ציין מיקום של מספר שקופית 3">
            <a:extLst>
              <a:ext uri="{FF2B5EF4-FFF2-40B4-BE49-F238E27FC236}">
                <a16:creationId xmlns:a16="http://schemas.microsoft.com/office/drawing/2014/main" id="{8E270C2C-B1A9-4155-8EB4-1523CFFDFB41}"/>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50</a:t>
            </a:fld>
            <a:endParaRPr lang="he-IL" dirty="0"/>
          </a:p>
        </p:txBody>
      </p:sp>
    </p:spTree>
    <p:extLst>
      <p:ext uri="{BB962C8B-B14F-4D97-AF65-F5344CB8AC3E}">
        <p14:creationId xmlns:p14="http://schemas.microsoft.com/office/powerpoint/2010/main" val="379238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12" name="מלבן: פינות מעוגלות 11">
            <a:extLst>
              <a:ext uri="{FF2B5EF4-FFF2-40B4-BE49-F238E27FC236}">
                <a16:creationId xmlns:a16="http://schemas.microsoft.com/office/drawing/2014/main" id="{8D342CD1-B938-4317-9E7F-E5E5F0BD7F22}"/>
              </a:ext>
            </a:extLst>
          </p:cNvPr>
          <p:cNvSpPr/>
          <p:nvPr/>
        </p:nvSpPr>
        <p:spPr>
          <a:xfrm>
            <a:off x="1085851" y="2554987"/>
            <a:ext cx="5403784" cy="837316"/>
          </a:xfrm>
          <a:prstGeom prst="roundRect">
            <a:avLst>
              <a:gd name="adj" fmla="val 3542"/>
            </a:avLst>
          </a:prstGeom>
          <a:solidFill>
            <a:schemeClr val="bg1">
              <a:alpha val="80000"/>
            </a:schemeClr>
          </a:solidFill>
          <a:ln>
            <a:solidFill>
              <a:srgbClr val="D5F2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TextBox 39">
            <a:extLst>
              <a:ext uri="{FF2B5EF4-FFF2-40B4-BE49-F238E27FC236}">
                <a16:creationId xmlns:a16="http://schemas.microsoft.com/office/drawing/2014/main" id="{60992F3C-67D2-4C17-AB2E-7F5D4F277B33}"/>
              </a:ext>
            </a:extLst>
          </p:cNvPr>
          <p:cNvSpPr txBox="1"/>
          <p:nvPr/>
        </p:nvSpPr>
        <p:spPr>
          <a:xfrm>
            <a:off x="5338779" y="2687616"/>
            <a:ext cx="1135049" cy="585032"/>
          </a:xfrm>
          <a:prstGeom prst="rect">
            <a:avLst/>
          </a:prstGeom>
          <a:noFill/>
        </p:spPr>
        <p:txBody>
          <a:bodyPr wrap="square" rtlCol="1">
            <a:spAutoFit/>
          </a:bodyPr>
          <a:lstStyle/>
          <a:p>
            <a:pPr algn="r" rtl="1">
              <a:spcAft>
                <a:spcPts val="600"/>
              </a:spcAft>
            </a:pPr>
            <a:r>
              <a:rPr lang="he-IL" sz="1601" b="1" dirty="0">
                <a:solidFill>
                  <a:srgbClr val="00B0E6"/>
                </a:solidFill>
              </a:rPr>
              <a:t>מהי קבוצת השווים?</a:t>
            </a:r>
            <a:endParaRPr lang="he-IL" sz="1601" b="1" dirty="0">
              <a:solidFill>
                <a:srgbClr val="00B0E6"/>
              </a:solidFill>
              <a:latin typeface="Arial" pitchFamily="34" charset="0"/>
              <a:cs typeface="Arial" pitchFamily="34" charset="0"/>
            </a:endParaRP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7" name="מלבן 6">
            <a:extLst>
              <a:ext uri="{FF2B5EF4-FFF2-40B4-BE49-F238E27FC236}">
                <a16:creationId xmlns:a16="http://schemas.microsoft.com/office/drawing/2014/main" id="{8953FB6C-5231-43DB-8E38-42949F050506}"/>
              </a:ext>
            </a:extLst>
          </p:cNvPr>
          <p:cNvSpPr/>
          <p:nvPr/>
        </p:nvSpPr>
        <p:spPr>
          <a:xfrm>
            <a:off x="5615626" y="2064160"/>
            <a:ext cx="1338516" cy="376526"/>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קבוצת השווים</a:t>
            </a:r>
            <a:endParaRPr lang="he-IL" sz="1601" dirty="0">
              <a:solidFill>
                <a:schemeClr val="tx1">
                  <a:lumMod val="50000"/>
                  <a:lumOff val="50000"/>
                </a:schemeClr>
              </a:solidFill>
              <a:latin typeface="Arial" panose="020B0604020202020204" pitchFamily="34" charset="0"/>
            </a:endParaRP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0" name="מלבן 9">
            <a:extLst>
              <a:ext uri="{FF2B5EF4-FFF2-40B4-BE49-F238E27FC236}">
                <a16:creationId xmlns:a16="http://schemas.microsoft.com/office/drawing/2014/main" id="{E39C4546-6A98-41D5-80D1-52B0DA7A2D57}"/>
              </a:ext>
            </a:extLst>
          </p:cNvPr>
          <p:cNvSpPr/>
          <p:nvPr/>
        </p:nvSpPr>
        <p:spPr>
          <a:xfrm>
            <a:off x="1085851" y="2545768"/>
            <a:ext cx="3950078" cy="785793"/>
          </a:xfrm>
          <a:prstGeom prst="rect">
            <a:avLst/>
          </a:prstGeom>
        </p:spPr>
        <p:txBody>
          <a:bodyPr wrap="square">
            <a:spAutoFit/>
          </a:bodyPr>
          <a:lstStyle/>
          <a:p>
            <a:pPr algn="r" rtl="1">
              <a:lnSpc>
                <a:spcPct val="150000"/>
              </a:lnSpc>
            </a:pPr>
            <a:r>
              <a:rPr lang="he-IL" sz="1601" dirty="0">
                <a:solidFill>
                  <a:schemeClr val="tx1">
                    <a:lumMod val="50000"/>
                    <a:lumOff val="50000"/>
                  </a:schemeClr>
                </a:solidFill>
              </a:rPr>
              <a:t>קבוצה חברתית המורכבת </a:t>
            </a:r>
            <a:r>
              <a:rPr lang="he-IL" sz="1601" b="1" dirty="0">
                <a:solidFill>
                  <a:prstClr val="black">
                    <a:lumMod val="50000"/>
                    <a:lumOff val="50000"/>
                  </a:prstClr>
                </a:solidFill>
                <a:highlight>
                  <a:srgbClr val="D5F2FF"/>
                </a:highlight>
              </a:rPr>
              <a:t>מבני אותו גיל</a:t>
            </a:r>
            <a:r>
              <a:rPr lang="he-IL" sz="1601" dirty="0">
                <a:solidFill>
                  <a:schemeClr val="tx1">
                    <a:lumMod val="50000"/>
                    <a:lumOff val="50000"/>
                  </a:schemeClr>
                </a:solidFill>
              </a:rPr>
              <a:t>,</a:t>
            </a:r>
          </a:p>
          <a:p>
            <a:pPr algn="r" rtl="1">
              <a:lnSpc>
                <a:spcPct val="150000"/>
              </a:lnSpc>
            </a:pPr>
            <a:r>
              <a:rPr lang="he-IL" sz="1601" dirty="0">
                <a:solidFill>
                  <a:schemeClr val="tx1">
                    <a:lumMod val="50000"/>
                    <a:lumOff val="50000"/>
                  </a:schemeClr>
                </a:solidFill>
              </a:rPr>
              <a:t>אותו </a:t>
            </a:r>
            <a:r>
              <a:rPr lang="he-IL" sz="1601" b="1" dirty="0">
                <a:solidFill>
                  <a:prstClr val="black">
                    <a:lumMod val="50000"/>
                    <a:lumOff val="50000"/>
                  </a:prstClr>
                </a:solidFill>
                <a:highlight>
                  <a:srgbClr val="D5F2FF"/>
                </a:highlight>
              </a:rPr>
              <a:t>סטטוס חברתי ותחומי עניין משותפים</a:t>
            </a:r>
            <a:r>
              <a:rPr lang="he-IL" sz="1601" dirty="0">
                <a:solidFill>
                  <a:schemeClr val="tx1">
                    <a:lumMod val="50000"/>
                    <a:lumOff val="50000"/>
                  </a:schemeClr>
                </a:solidFill>
              </a:rPr>
              <a:t>.</a:t>
            </a:r>
          </a:p>
        </p:txBody>
      </p:sp>
      <p:sp>
        <p:nvSpPr>
          <p:cNvPr id="14" name="TextBox 13">
            <a:extLst>
              <a:ext uri="{FF2B5EF4-FFF2-40B4-BE49-F238E27FC236}">
                <a16:creationId xmlns:a16="http://schemas.microsoft.com/office/drawing/2014/main" id="{CBD9B597-86E2-4284-A4D5-3435F36AA202}"/>
              </a:ext>
            </a:extLst>
          </p:cNvPr>
          <p:cNvSpPr txBox="1"/>
          <p:nvPr/>
        </p:nvSpPr>
        <p:spPr>
          <a:xfrm>
            <a:off x="1085853" y="3415167"/>
            <a:ext cx="1570903" cy="276999"/>
          </a:xfrm>
          <a:prstGeom prst="rect">
            <a:avLst/>
          </a:prstGeom>
          <a:noFill/>
        </p:spPr>
        <p:txBody>
          <a:bodyPr wrap="square" rtlCol="1">
            <a:spAutoFit/>
          </a:bodyPr>
          <a:lstStyle/>
          <a:p>
            <a:pPr algn="l"/>
            <a:r>
              <a:rPr lang="he-IL" sz="1200" dirty="0">
                <a:solidFill>
                  <a:prstClr val="black">
                    <a:lumMod val="50000"/>
                    <a:lumOff val="50000"/>
                  </a:prstClr>
                </a:solidFill>
              </a:rPr>
              <a:t>מתוך: ויקיפדיה</a:t>
            </a:r>
          </a:p>
        </p:txBody>
      </p:sp>
      <p:sp>
        <p:nvSpPr>
          <p:cNvPr id="43" name="TextBox 42">
            <a:extLst>
              <a:ext uri="{FF2B5EF4-FFF2-40B4-BE49-F238E27FC236}">
                <a16:creationId xmlns:a16="http://schemas.microsoft.com/office/drawing/2014/main" id="{F0425FB4-06F8-46FE-93A4-87C16993A48F}"/>
              </a:ext>
            </a:extLst>
          </p:cNvPr>
          <p:cNvSpPr txBox="1"/>
          <p:nvPr/>
        </p:nvSpPr>
        <p:spPr>
          <a:xfrm>
            <a:off x="973395" y="3652353"/>
            <a:ext cx="5516240" cy="4194290"/>
          </a:xfrm>
          <a:prstGeom prst="rect">
            <a:avLst/>
          </a:prstGeom>
          <a:noFill/>
        </p:spPr>
        <p:txBody>
          <a:bodyPr wrap="square" lIns="0" rtlCol="1">
            <a:spAutoFit/>
          </a:bodyPr>
          <a:lstStyle/>
          <a:p>
            <a:pPr algn="r" rtl="1">
              <a:lnSpc>
                <a:spcPct val="150000"/>
              </a:lnSpc>
            </a:pPr>
            <a:r>
              <a:rPr lang="he-IL" sz="1601" b="1" dirty="0">
                <a:solidFill>
                  <a:srgbClr val="00B0E6"/>
                </a:solidFill>
              </a:rPr>
              <a:t>השפעת קבוצת השווים בגיל ההתבגרות</a:t>
            </a:r>
          </a:p>
          <a:p>
            <a:pPr algn="r" rtl="1">
              <a:lnSpc>
                <a:spcPct val="150000"/>
              </a:lnSpc>
              <a:spcAft>
                <a:spcPts val="600"/>
              </a:spcAft>
            </a:pPr>
            <a:r>
              <a:rPr lang="he-IL" sz="1601" dirty="0">
                <a:solidFill>
                  <a:prstClr val="black">
                    <a:lumMod val="50000"/>
                    <a:lumOff val="50000"/>
                  </a:prstClr>
                </a:solidFill>
              </a:rPr>
              <a:t>לגיל ההתבגרות יש תפקיד חשוב בגיבוש הזהות של הילד, ועיצוב אישיותו כאדם נפרד ממשפחתו. </a:t>
            </a:r>
          </a:p>
          <a:p>
            <a:pPr algn="r" rtl="1">
              <a:lnSpc>
                <a:spcPct val="150000"/>
              </a:lnSpc>
            </a:pPr>
            <a:r>
              <a:rPr lang="he-IL" sz="1601" dirty="0">
                <a:solidFill>
                  <a:prstClr val="black">
                    <a:lumMod val="50000"/>
                    <a:lumOff val="50000"/>
                  </a:prstClr>
                </a:solidFill>
              </a:rPr>
              <a:t>קיימים שלושה גורמים המשפיעים על הילד: </a:t>
            </a:r>
            <a:br>
              <a:rPr lang="en-US" sz="1601" dirty="0">
                <a:solidFill>
                  <a:prstClr val="black">
                    <a:lumMod val="50000"/>
                    <a:lumOff val="50000"/>
                  </a:prstClr>
                </a:solidFill>
              </a:rPr>
            </a:br>
            <a:r>
              <a:rPr lang="he-IL" sz="1601" b="1" dirty="0">
                <a:solidFill>
                  <a:schemeClr val="tx1">
                    <a:lumMod val="50000"/>
                    <a:lumOff val="50000"/>
                  </a:schemeClr>
                </a:solidFill>
                <a:highlight>
                  <a:srgbClr val="C6EEFF"/>
                </a:highlight>
              </a:rPr>
              <a:t>ההורים (המשפחה), בית הספר וקבוצת השווים</a:t>
            </a:r>
            <a:r>
              <a:rPr lang="he-IL" sz="1601" dirty="0">
                <a:solidFill>
                  <a:prstClr val="black">
                    <a:lumMod val="50000"/>
                    <a:lumOff val="50000"/>
                  </a:prstClr>
                </a:solidFill>
              </a:rPr>
              <a:t>:</a:t>
            </a:r>
          </a:p>
          <a:p>
            <a:pPr marL="177801" indent="-177801" algn="r" rtl="1">
              <a:lnSpc>
                <a:spcPct val="150000"/>
              </a:lnSpc>
              <a:buFont typeface="Arial" pitchFamily="34" charset="0"/>
              <a:buChar char="•"/>
            </a:pPr>
            <a:r>
              <a:rPr lang="he-IL" sz="1601" dirty="0">
                <a:solidFill>
                  <a:prstClr val="black">
                    <a:lumMod val="50000"/>
                    <a:lumOff val="50000"/>
                  </a:prstClr>
                </a:solidFill>
              </a:rPr>
              <a:t>עד גיל בית הספר - ההשפעה הרבה ביותר היא של המשפחה</a:t>
            </a:r>
          </a:p>
          <a:p>
            <a:pPr marL="177801" indent="-177801" algn="r" rtl="1">
              <a:lnSpc>
                <a:spcPct val="150000"/>
              </a:lnSpc>
              <a:buFont typeface="Arial" pitchFamily="34" charset="0"/>
              <a:buChar char="•"/>
            </a:pPr>
            <a:r>
              <a:rPr lang="he-IL" sz="1601" dirty="0">
                <a:solidFill>
                  <a:prstClr val="black">
                    <a:lumMod val="50000"/>
                    <a:lumOff val="50000"/>
                  </a:prstClr>
                </a:solidFill>
              </a:rPr>
              <a:t>מגיל הכניסה לבית הספר - נחלקת ההשפעה בין המשפחה לבין בית הספר, וגם השפעה של החברים הקרובים</a:t>
            </a:r>
          </a:p>
          <a:p>
            <a:pPr marL="177801" indent="-177801" algn="r" rtl="1">
              <a:lnSpc>
                <a:spcPct val="150000"/>
              </a:lnSpc>
              <a:spcAft>
                <a:spcPts val="600"/>
              </a:spcAft>
              <a:buFont typeface="Arial" pitchFamily="34" charset="0"/>
              <a:buChar char="•"/>
            </a:pPr>
            <a:r>
              <a:rPr lang="he-IL" sz="1601" b="1" dirty="0">
                <a:solidFill>
                  <a:schemeClr val="tx1">
                    <a:lumMod val="50000"/>
                    <a:lumOff val="50000"/>
                  </a:schemeClr>
                </a:solidFill>
                <a:highlight>
                  <a:srgbClr val="C6EEFF"/>
                </a:highlight>
              </a:rPr>
              <a:t>בגיל ההתבגרות - עולה השפעתה וחשיבותה של קבוצת השווים</a:t>
            </a:r>
            <a:r>
              <a:rPr lang="he-IL" sz="1601" b="1" dirty="0">
                <a:solidFill>
                  <a:prstClr val="black">
                    <a:lumMod val="50000"/>
                    <a:lumOff val="50000"/>
                  </a:prstClr>
                </a:solidFill>
              </a:rPr>
              <a:t> </a:t>
            </a:r>
            <a:r>
              <a:rPr lang="he-IL" sz="1601" dirty="0">
                <a:solidFill>
                  <a:prstClr val="black">
                    <a:lumMod val="50000"/>
                    <a:lumOff val="50000"/>
                  </a:prstClr>
                </a:solidFill>
              </a:rPr>
              <a:t>במקביל לתחילתו של תהליך ההיפרדות מההורים (עוצמת הקשר והשפעת ההורים ובית הספר יורדת).</a:t>
            </a:r>
            <a:endParaRPr lang="en-US" sz="1601" dirty="0">
              <a:solidFill>
                <a:prstClr val="black">
                  <a:lumMod val="50000"/>
                  <a:lumOff val="50000"/>
                </a:prstClr>
              </a:solidFill>
            </a:endParaRPr>
          </a:p>
        </p:txBody>
      </p:sp>
      <p:sp>
        <p:nvSpPr>
          <p:cNvPr id="5" name="מלבן 4">
            <a:extLst>
              <a:ext uri="{FF2B5EF4-FFF2-40B4-BE49-F238E27FC236}">
                <a16:creationId xmlns:a16="http://schemas.microsoft.com/office/drawing/2014/main" id="{3561BD78-BC2A-4372-A63B-06397FE68472}"/>
              </a:ext>
            </a:extLst>
          </p:cNvPr>
          <p:cNvSpPr/>
          <p:nvPr/>
        </p:nvSpPr>
        <p:spPr>
          <a:xfrm>
            <a:off x="678297" y="7786742"/>
            <a:ext cx="5664824" cy="1977144"/>
          </a:xfrm>
          <a:prstGeom prst="rect">
            <a:avLst/>
          </a:prstGeom>
        </p:spPr>
        <p:txBody>
          <a:bodyPr wrap="square">
            <a:spAutoFit/>
          </a:bodyPr>
          <a:lstStyle/>
          <a:p>
            <a:pPr algn="r" rtl="1">
              <a:lnSpc>
                <a:spcPct val="150000"/>
              </a:lnSpc>
              <a:spcAft>
                <a:spcPts val="600"/>
              </a:spcAft>
            </a:pPr>
            <a:r>
              <a:rPr lang="he-IL" sz="1601" b="1" dirty="0">
                <a:solidFill>
                  <a:srgbClr val="00B0E6"/>
                </a:solidFill>
              </a:rPr>
              <a:t>מדוע?</a:t>
            </a:r>
            <a:r>
              <a:rPr lang="he-IL" sz="1601" dirty="0">
                <a:solidFill>
                  <a:prstClr val="black">
                    <a:lumMod val="50000"/>
                    <a:lumOff val="50000"/>
                  </a:prstClr>
                </a:solidFill>
              </a:rPr>
              <a:t> קבוצת השווים מאפשרת: לפעול ללא השגחה ישירה של המבוגרים (הורים ומורים) </a:t>
            </a:r>
            <a:r>
              <a:rPr lang="he-IL" sz="1601" dirty="0">
                <a:solidFill>
                  <a:schemeClr val="accent1"/>
                </a:solidFill>
                <a:latin typeface="Segoe UI Semilight" panose="020B0402040204020203" pitchFamily="34" charset="0"/>
                <a:cs typeface="Segoe UI Semilight" panose="020B0402040204020203" pitchFamily="34" charset="0"/>
              </a:rPr>
              <a:t>•</a:t>
            </a:r>
            <a:r>
              <a:rPr lang="he-IL" sz="1601" dirty="0">
                <a:solidFill>
                  <a:prstClr val="black">
                    <a:lumMod val="50000"/>
                    <a:lumOff val="50000"/>
                  </a:prstClr>
                </a:solidFill>
                <a:latin typeface="Segoe UI Semilight" panose="020B0402040204020203" pitchFamily="34" charset="0"/>
                <a:cs typeface="Segoe UI Semilight" panose="020B0402040204020203" pitchFamily="34" charset="0"/>
              </a:rPr>
              <a:t> </a:t>
            </a:r>
            <a:r>
              <a:rPr lang="he-IL" sz="1601" dirty="0">
                <a:solidFill>
                  <a:prstClr val="black">
                    <a:lumMod val="50000"/>
                    <a:lumOff val="50000"/>
                  </a:prstClr>
                </a:solidFill>
              </a:rPr>
              <a:t>תוך עצמאות חלקית </a:t>
            </a:r>
            <a:r>
              <a:rPr lang="he-IL" sz="1601" dirty="0">
                <a:solidFill>
                  <a:schemeClr val="accent1"/>
                </a:solidFill>
                <a:latin typeface="Segoe UI Semilight" panose="020B0402040204020203" pitchFamily="34" charset="0"/>
                <a:cs typeface="Segoe UI Semilight" panose="020B0402040204020203" pitchFamily="34" charset="0"/>
              </a:rPr>
              <a:t>• </a:t>
            </a:r>
            <a:r>
              <a:rPr lang="he-IL" sz="1601" dirty="0">
                <a:solidFill>
                  <a:prstClr val="black">
                    <a:lumMod val="50000"/>
                    <a:lumOff val="50000"/>
                  </a:prstClr>
                </a:solidFill>
              </a:rPr>
              <a:t>עיסוק בפעילויות שנאסרו עליו על ידי המבוגרים.</a:t>
            </a:r>
          </a:p>
          <a:p>
            <a:pPr algn="r" rtl="1">
              <a:lnSpc>
                <a:spcPct val="150000"/>
              </a:lnSpc>
              <a:spcAft>
                <a:spcPts val="600"/>
              </a:spcAft>
            </a:pPr>
            <a:r>
              <a:rPr lang="he-IL" sz="1601" dirty="0">
                <a:solidFill>
                  <a:prstClr val="black">
                    <a:lumMod val="50000"/>
                    <a:lumOff val="50000"/>
                  </a:prstClr>
                </a:solidFill>
              </a:rPr>
              <a:t>יחד עם זאת, לרוב במצב נורמטיבי עדיין יש להורים תפקיד חשוב ומשפיע.</a:t>
            </a:r>
            <a:endParaRPr lang="en-US" sz="1601" dirty="0">
              <a:solidFill>
                <a:prstClr val="black">
                  <a:lumMod val="50000"/>
                  <a:lumOff val="50000"/>
                </a:prstClr>
              </a:solidFill>
            </a:endParaRPr>
          </a:p>
        </p:txBody>
      </p:sp>
      <p:sp>
        <p:nvSpPr>
          <p:cNvPr id="17" name="מלבן 16">
            <a:hlinkClick r:id="" action="ppaction://hlinkshowjump?jump=nextslide"/>
            <a:extLst>
              <a:ext uri="{FF2B5EF4-FFF2-40B4-BE49-F238E27FC236}">
                <a16:creationId xmlns:a16="http://schemas.microsoft.com/office/drawing/2014/main" id="{3578F594-0E0D-4341-A0ED-E07AA716533A}"/>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a:hlinkClick r:id="" action="ppaction://hlinkshowjump?jump=previousslide"/>
            <a:extLst>
              <a:ext uri="{FF2B5EF4-FFF2-40B4-BE49-F238E27FC236}">
                <a16:creationId xmlns:a16="http://schemas.microsoft.com/office/drawing/2014/main" id="{FCC5949B-0F10-455D-B107-43A9D42BD498}"/>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hlinkClick r:id="rId2" action="ppaction://hlinksldjump"/>
            <a:extLst>
              <a:ext uri="{FF2B5EF4-FFF2-40B4-BE49-F238E27FC236}">
                <a16:creationId xmlns:a16="http://schemas.microsoft.com/office/drawing/2014/main" id="{3C2CFF3D-DBBB-4CEE-82F5-A1E0502CAD79}"/>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hlinkClick r:id="rId3" action="ppaction://hlinksldjump"/>
            <a:extLst>
              <a:ext uri="{FF2B5EF4-FFF2-40B4-BE49-F238E27FC236}">
                <a16:creationId xmlns:a16="http://schemas.microsoft.com/office/drawing/2014/main" id="{C50EEED7-9E7B-487F-930D-7BE3E16176A3}"/>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ציין מיקום של מספר שקופית 3">
            <a:extLst>
              <a:ext uri="{FF2B5EF4-FFF2-40B4-BE49-F238E27FC236}">
                <a16:creationId xmlns:a16="http://schemas.microsoft.com/office/drawing/2014/main" id="{DE193448-D9D0-4902-9AC7-5B301FE3FD40}"/>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51</a:t>
            </a:fld>
            <a:endParaRPr lang="he-IL" dirty="0"/>
          </a:p>
        </p:txBody>
      </p:sp>
    </p:spTree>
    <p:extLst>
      <p:ext uri="{BB962C8B-B14F-4D97-AF65-F5344CB8AC3E}">
        <p14:creationId xmlns:p14="http://schemas.microsoft.com/office/powerpoint/2010/main" val="418110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8" name="TextBox 17">
            <a:extLst>
              <a:ext uri="{FF2B5EF4-FFF2-40B4-BE49-F238E27FC236}">
                <a16:creationId xmlns:a16="http://schemas.microsoft.com/office/drawing/2014/main" id="{8140AAA3-412F-4A21-AC6F-E405B633549D}"/>
              </a:ext>
            </a:extLst>
          </p:cNvPr>
          <p:cNvSpPr txBox="1"/>
          <p:nvPr/>
        </p:nvSpPr>
        <p:spPr>
          <a:xfrm>
            <a:off x="973395" y="2412003"/>
            <a:ext cx="5516240" cy="4126707"/>
          </a:xfrm>
          <a:prstGeom prst="rect">
            <a:avLst/>
          </a:prstGeom>
          <a:noFill/>
        </p:spPr>
        <p:txBody>
          <a:bodyPr wrap="square" rtlCol="1">
            <a:spAutoFit/>
          </a:bodyPr>
          <a:lstStyle/>
          <a:p>
            <a:pPr algn="r" rtl="1">
              <a:lnSpc>
                <a:spcPct val="150000"/>
              </a:lnSpc>
              <a:spcAft>
                <a:spcPts val="600"/>
              </a:spcAft>
            </a:pPr>
            <a:r>
              <a:rPr lang="he-IL" sz="1601" b="1" dirty="0">
                <a:solidFill>
                  <a:srgbClr val="00B0E6"/>
                </a:solidFill>
              </a:rPr>
              <a:t>משמעות קבוצת השווים בגיל ההתבגרות:</a:t>
            </a:r>
          </a:p>
          <a:p>
            <a:pPr marL="177801" indent="-177801" algn="r" rtl="1">
              <a:lnSpc>
                <a:spcPct val="150000"/>
              </a:lnSpc>
              <a:spcAft>
                <a:spcPts val="600"/>
              </a:spcAft>
              <a:buFont typeface="Arial" pitchFamily="34" charset="0"/>
              <a:buChar char="•"/>
            </a:pPr>
            <a:r>
              <a:rPr lang="he-IL" sz="1601" b="1" dirty="0">
                <a:solidFill>
                  <a:schemeClr val="tx1">
                    <a:lumMod val="50000"/>
                    <a:lumOff val="50000"/>
                  </a:schemeClr>
                </a:solidFill>
                <a:highlight>
                  <a:srgbClr val="C6EEFF"/>
                </a:highlight>
              </a:rPr>
              <a:t>יצירת זהות עצמית |</a:t>
            </a:r>
            <a:r>
              <a:rPr lang="he-IL" sz="1601" b="1" dirty="0">
                <a:solidFill>
                  <a:schemeClr val="tx1">
                    <a:lumMod val="50000"/>
                    <a:lumOff val="50000"/>
                  </a:schemeClr>
                </a:solidFill>
              </a:rPr>
              <a:t> </a:t>
            </a:r>
            <a:r>
              <a:rPr lang="he-IL" sz="1601" dirty="0">
                <a:solidFill>
                  <a:prstClr val="black">
                    <a:lumMod val="50000"/>
                    <a:lumOff val="50000"/>
                  </a:prstClr>
                </a:solidFill>
              </a:rPr>
              <a:t>המנותקת מהזהות המשפחתית, באמצעות שאלות כמו: "מי אני? לאן אני שייך? במה אני מיוחד? במה אני שונה מהאחר?".</a:t>
            </a:r>
            <a:endParaRPr lang="en-US" sz="1601" dirty="0">
              <a:solidFill>
                <a:prstClr val="black">
                  <a:lumMod val="50000"/>
                  <a:lumOff val="50000"/>
                </a:prstClr>
              </a:solidFill>
            </a:endParaRPr>
          </a:p>
          <a:p>
            <a:pPr marL="177801" indent="-177801" algn="r" rtl="1">
              <a:lnSpc>
                <a:spcPct val="150000"/>
              </a:lnSpc>
              <a:spcAft>
                <a:spcPts val="600"/>
              </a:spcAft>
              <a:buFont typeface="Arial" pitchFamily="34" charset="0"/>
              <a:buChar char="•"/>
            </a:pPr>
            <a:r>
              <a:rPr lang="he-IL" sz="1601" b="1" dirty="0">
                <a:solidFill>
                  <a:schemeClr val="tx1">
                    <a:lumMod val="50000"/>
                    <a:lumOff val="50000"/>
                  </a:schemeClr>
                </a:solidFill>
                <a:highlight>
                  <a:srgbClr val="C6EEFF"/>
                </a:highlight>
              </a:rPr>
              <a:t>יצירת יחסים חברתיים עצמאיים</a:t>
            </a:r>
          </a:p>
          <a:p>
            <a:pPr marL="177801" indent="-177801" algn="r" rtl="1">
              <a:lnSpc>
                <a:spcPct val="150000"/>
              </a:lnSpc>
              <a:spcAft>
                <a:spcPts val="600"/>
              </a:spcAft>
              <a:buFont typeface="Arial" pitchFamily="34" charset="0"/>
              <a:buChar char="•"/>
            </a:pPr>
            <a:r>
              <a:rPr lang="he-IL" sz="1601" b="1" dirty="0">
                <a:solidFill>
                  <a:schemeClr val="tx1">
                    <a:lumMod val="50000"/>
                    <a:lumOff val="50000"/>
                  </a:schemeClr>
                </a:solidFill>
                <a:highlight>
                  <a:srgbClr val="C6EEFF"/>
                </a:highlight>
              </a:rPr>
              <a:t>מודלים לחיקוי |</a:t>
            </a:r>
            <a:r>
              <a:rPr lang="en-US" sz="1601" dirty="0">
                <a:solidFill>
                  <a:prstClr val="black">
                    <a:lumMod val="50000"/>
                    <a:lumOff val="50000"/>
                  </a:prstClr>
                </a:solidFill>
              </a:rPr>
              <a:t> </a:t>
            </a:r>
            <a:r>
              <a:rPr lang="he-IL" sz="1601" dirty="0">
                <a:solidFill>
                  <a:prstClr val="black">
                    <a:lumMod val="50000"/>
                    <a:lumOff val="50000"/>
                  </a:prstClr>
                </a:solidFill>
              </a:rPr>
              <a:t>לבוש, דפוסי בילוי, מוסר וערכים, התנהגות גברית או נשית, מודל יופי, יחסי הורים ועוד.</a:t>
            </a:r>
          </a:p>
          <a:p>
            <a:pPr marL="177801" indent="-177801" algn="r" rtl="1">
              <a:lnSpc>
                <a:spcPct val="150000"/>
              </a:lnSpc>
              <a:spcAft>
                <a:spcPts val="600"/>
              </a:spcAft>
              <a:buFont typeface="Arial" pitchFamily="34" charset="0"/>
              <a:buChar char="•"/>
            </a:pPr>
            <a:r>
              <a:rPr lang="he-IL" sz="1601" b="1" dirty="0">
                <a:solidFill>
                  <a:schemeClr val="tx1">
                    <a:lumMod val="50000"/>
                    <a:lumOff val="50000"/>
                  </a:schemeClr>
                </a:solidFill>
                <a:highlight>
                  <a:srgbClr val="C6EEFF"/>
                </a:highlight>
              </a:rPr>
              <a:t>פתיחת דלת להתנסויות חדשות |</a:t>
            </a:r>
            <a:r>
              <a:rPr lang="he-IL" sz="1601" b="1" dirty="0">
                <a:solidFill>
                  <a:schemeClr val="tx1">
                    <a:lumMod val="50000"/>
                    <a:lumOff val="50000"/>
                  </a:schemeClr>
                </a:solidFill>
              </a:rPr>
              <a:t> </a:t>
            </a:r>
            <a:r>
              <a:rPr lang="he-IL" sz="1601" dirty="0">
                <a:solidFill>
                  <a:prstClr val="black">
                    <a:lumMod val="50000"/>
                    <a:lumOff val="50000"/>
                  </a:prstClr>
                </a:solidFill>
              </a:rPr>
              <a:t>מעצימות ומסוכנות גם יחד.</a:t>
            </a:r>
          </a:p>
          <a:p>
            <a:pPr marL="177801" indent="-177801" algn="r" rtl="1">
              <a:lnSpc>
                <a:spcPct val="150000"/>
              </a:lnSpc>
              <a:spcAft>
                <a:spcPts val="600"/>
              </a:spcAft>
              <a:buFont typeface="Arial" pitchFamily="34" charset="0"/>
              <a:buChar char="•"/>
            </a:pPr>
            <a:r>
              <a:rPr lang="he-IL" sz="1601" b="1" dirty="0">
                <a:solidFill>
                  <a:schemeClr val="tx1">
                    <a:lumMod val="50000"/>
                    <a:lumOff val="50000"/>
                  </a:schemeClr>
                </a:solidFill>
                <a:highlight>
                  <a:srgbClr val="C6EEFF"/>
                </a:highlight>
              </a:rPr>
              <a:t>'מקלט' לנער שמרגיש צורך לברוח מלחצים</a:t>
            </a:r>
            <a:r>
              <a:rPr lang="he-IL" sz="1601" b="1" dirty="0">
                <a:solidFill>
                  <a:schemeClr val="tx1">
                    <a:lumMod val="50000"/>
                    <a:lumOff val="50000"/>
                  </a:schemeClr>
                </a:solidFill>
              </a:rPr>
              <a:t> </a:t>
            </a:r>
            <a:r>
              <a:rPr lang="he-IL" sz="1601" dirty="0">
                <a:solidFill>
                  <a:prstClr val="black">
                    <a:lumMod val="50000"/>
                    <a:lumOff val="50000"/>
                  </a:prstClr>
                </a:solidFill>
              </a:rPr>
              <a:t>של המשפחה, בית-הספר, בני הגיל, ועוד.</a:t>
            </a:r>
          </a:p>
        </p:txBody>
      </p:sp>
      <p:sp>
        <p:nvSpPr>
          <p:cNvPr id="22" name="מלבן: פינות מעוגלות 21">
            <a:extLst>
              <a:ext uri="{FF2B5EF4-FFF2-40B4-BE49-F238E27FC236}">
                <a16:creationId xmlns:a16="http://schemas.microsoft.com/office/drawing/2014/main" id="{D07B5AB8-9065-4F34-B61C-FAB5F8DF91FA}"/>
              </a:ext>
            </a:extLst>
          </p:cNvPr>
          <p:cNvSpPr/>
          <p:nvPr/>
        </p:nvSpPr>
        <p:spPr>
          <a:xfrm>
            <a:off x="1222643" y="6837872"/>
            <a:ext cx="5136837" cy="2321010"/>
          </a:xfrm>
          <a:prstGeom prst="roundRect">
            <a:avLst>
              <a:gd name="adj" fmla="val 1299"/>
            </a:avLst>
          </a:prstGeom>
          <a:solidFill>
            <a:schemeClr val="bg1"/>
          </a:solidFill>
          <a:ln>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TextBox 22">
            <a:extLst>
              <a:ext uri="{FF2B5EF4-FFF2-40B4-BE49-F238E27FC236}">
                <a16:creationId xmlns:a16="http://schemas.microsoft.com/office/drawing/2014/main" id="{6BA8D947-16B5-4BF5-9715-FCE7800C00CE}"/>
              </a:ext>
            </a:extLst>
          </p:cNvPr>
          <p:cNvSpPr txBox="1"/>
          <p:nvPr/>
        </p:nvSpPr>
        <p:spPr>
          <a:xfrm>
            <a:off x="1213148" y="6827319"/>
            <a:ext cx="5084495" cy="2263889"/>
          </a:xfrm>
          <a:prstGeom prst="rect">
            <a:avLst/>
          </a:prstGeom>
          <a:noFill/>
          <a:ln>
            <a:noFill/>
          </a:ln>
        </p:spPr>
        <p:txBody>
          <a:bodyPr wrap="square" rtlCol="1">
            <a:spAutoFit/>
          </a:bodyPr>
          <a:lstStyle/>
          <a:p>
            <a:pPr algn="r" rtl="1">
              <a:lnSpc>
                <a:spcPct val="150000"/>
              </a:lnSpc>
            </a:pPr>
            <a:r>
              <a:rPr lang="he-IL" sz="1601" b="1" dirty="0">
                <a:solidFill>
                  <a:srgbClr val="E20000"/>
                </a:solidFill>
              </a:rPr>
              <a:t>שים      !</a:t>
            </a:r>
            <a:br>
              <a:rPr lang="en-US" sz="1601" b="1" dirty="0">
                <a:solidFill>
                  <a:srgbClr val="E20000"/>
                </a:solidFill>
              </a:rPr>
            </a:br>
            <a:r>
              <a:rPr lang="he-IL" sz="1601" dirty="0">
                <a:solidFill>
                  <a:schemeClr val="tx1">
                    <a:lumMod val="50000"/>
                    <a:lumOff val="50000"/>
                  </a:schemeClr>
                </a:solidFill>
              </a:rPr>
              <a:t>כחלק מההתמודדות עם קבוצת השווים נדרשים המתבגרים לעמוד בלחצים - גם כאלו המסכנים אותם וסותרים את הערכים שחונכו עליהם (כמו עישון סמים, שתיית אלכוהול, אלימות וכדומה). </a:t>
            </a:r>
            <a:r>
              <a:rPr lang="he-IL" sz="1601" b="1" dirty="0">
                <a:solidFill>
                  <a:schemeClr val="tx1">
                    <a:lumMod val="50000"/>
                    <a:lumOff val="50000"/>
                  </a:schemeClr>
                </a:solidFill>
                <a:highlight>
                  <a:srgbClr val="C6EEFF"/>
                </a:highlight>
              </a:rPr>
              <a:t>ההתמודדות עם המצבים המורכבים הללו צריכה להיות שקולה ומחושבת</a:t>
            </a:r>
            <a:r>
              <a:rPr lang="he-IL" sz="1601" dirty="0">
                <a:solidFill>
                  <a:schemeClr val="tx1">
                    <a:lumMod val="50000"/>
                    <a:lumOff val="50000"/>
                  </a:schemeClr>
                </a:solidFill>
              </a:rPr>
              <a:t>.</a:t>
            </a:r>
          </a:p>
        </p:txBody>
      </p:sp>
      <p:sp>
        <p:nvSpPr>
          <p:cNvPr id="24" name="לב 23">
            <a:extLst>
              <a:ext uri="{FF2B5EF4-FFF2-40B4-BE49-F238E27FC236}">
                <a16:creationId xmlns:a16="http://schemas.microsoft.com/office/drawing/2014/main" id="{75A83D36-7594-4BF2-A21B-494552043D94}"/>
              </a:ext>
            </a:extLst>
          </p:cNvPr>
          <p:cNvSpPr/>
          <p:nvPr/>
        </p:nvSpPr>
        <p:spPr>
          <a:xfrm>
            <a:off x="5583894" y="6964026"/>
            <a:ext cx="206375" cy="206375"/>
          </a:xfrm>
          <a:prstGeom prst="heart">
            <a:avLst/>
          </a:prstGeom>
          <a:solidFill>
            <a:srgbClr val="E20000"/>
          </a:solid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hlinkClick r:id="" action="ppaction://hlinkshowjump?jump=nextslide"/>
            <a:extLst>
              <a:ext uri="{FF2B5EF4-FFF2-40B4-BE49-F238E27FC236}">
                <a16:creationId xmlns:a16="http://schemas.microsoft.com/office/drawing/2014/main" id="{A01CE221-884E-4748-A999-1830C1664E48}"/>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a:hlinkClick r:id="" action="ppaction://hlinkshowjump?jump=previousslide"/>
            <a:extLst>
              <a:ext uri="{FF2B5EF4-FFF2-40B4-BE49-F238E27FC236}">
                <a16:creationId xmlns:a16="http://schemas.microsoft.com/office/drawing/2014/main" id="{E2B3B741-D33C-4225-8D24-836133402403}"/>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hlinkClick r:id="rId2" action="ppaction://hlinksldjump"/>
            <a:extLst>
              <a:ext uri="{FF2B5EF4-FFF2-40B4-BE49-F238E27FC236}">
                <a16:creationId xmlns:a16="http://schemas.microsoft.com/office/drawing/2014/main" id="{682D993E-C0D2-4363-ABA4-B4D1878BFF0B}"/>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hlinkClick r:id="rId3" action="ppaction://hlinksldjump"/>
            <a:extLst>
              <a:ext uri="{FF2B5EF4-FFF2-40B4-BE49-F238E27FC236}">
                <a16:creationId xmlns:a16="http://schemas.microsoft.com/office/drawing/2014/main" id="{3406FD56-E33E-4E75-92E6-C1F431A35A96}"/>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ציין מיקום של מספר שקופית 3">
            <a:extLst>
              <a:ext uri="{FF2B5EF4-FFF2-40B4-BE49-F238E27FC236}">
                <a16:creationId xmlns:a16="http://schemas.microsoft.com/office/drawing/2014/main" id="{FE72AD5D-9999-4B71-9428-25A1CD26D3F2}"/>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52</a:t>
            </a:fld>
            <a:endParaRPr lang="he-IL" dirty="0"/>
          </a:p>
        </p:txBody>
      </p:sp>
    </p:spTree>
    <p:extLst>
      <p:ext uri="{BB962C8B-B14F-4D97-AF65-F5344CB8AC3E}">
        <p14:creationId xmlns:p14="http://schemas.microsoft.com/office/powerpoint/2010/main" val="354600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548018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18" name="TextBox 17">
            <a:extLst>
              <a:ext uri="{FF2B5EF4-FFF2-40B4-BE49-F238E27FC236}">
                <a16:creationId xmlns:a16="http://schemas.microsoft.com/office/drawing/2014/main" id="{8140AAA3-412F-4A21-AC6F-E405B633549D}"/>
              </a:ext>
            </a:extLst>
          </p:cNvPr>
          <p:cNvSpPr txBox="1"/>
          <p:nvPr/>
        </p:nvSpPr>
        <p:spPr>
          <a:xfrm>
            <a:off x="973395" y="2412000"/>
            <a:ext cx="5516240" cy="4950138"/>
          </a:xfrm>
          <a:prstGeom prst="rect">
            <a:avLst/>
          </a:prstGeom>
          <a:noFill/>
        </p:spPr>
        <p:txBody>
          <a:bodyPr wrap="square" rtlCol="1">
            <a:spAutoFit/>
          </a:bodyPr>
          <a:lstStyle/>
          <a:p>
            <a:pPr algn="r" rtl="1">
              <a:lnSpc>
                <a:spcPct val="150000"/>
              </a:lnSpc>
              <a:spcAft>
                <a:spcPts val="600"/>
              </a:spcAft>
            </a:pPr>
            <a:r>
              <a:rPr lang="he-IL" sz="1601" b="1" dirty="0">
                <a:solidFill>
                  <a:srgbClr val="00B0E6"/>
                </a:solidFill>
              </a:rPr>
              <a:t>התמודדות עם השפעת קבוצת השווים |</a:t>
            </a:r>
          </a:p>
          <a:p>
            <a:pPr marL="177801" indent="-177801" algn="r" rtl="1">
              <a:lnSpc>
                <a:spcPct val="150000"/>
              </a:lnSpc>
              <a:spcAft>
                <a:spcPts val="600"/>
              </a:spcAft>
              <a:buFont typeface="Arial" pitchFamily="34" charset="0"/>
              <a:buChar char="•"/>
            </a:pPr>
            <a:r>
              <a:rPr lang="he-IL" sz="1601" b="1" dirty="0">
                <a:solidFill>
                  <a:schemeClr val="tx1">
                    <a:lumMod val="50000"/>
                    <a:lumOff val="50000"/>
                  </a:schemeClr>
                </a:solidFill>
                <a:highlight>
                  <a:srgbClr val="C6EEFF"/>
                </a:highlight>
              </a:rPr>
              <a:t>הצבת גבולות |</a:t>
            </a:r>
            <a:r>
              <a:rPr lang="he-IL" sz="1601" b="1" dirty="0">
                <a:solidFill>
                  <a:schemeClr val="tx1">
                    <a:lumMod val="50000"/>
                    <a:lumOff val="50000"/>
                  </a:schemeClr>
                </a:solidFill>
              </a:rPr>
              <a:t> </a:t>
            </a:r>
            <a:r>
              <a:rPr lang="he-IL" sz="1601" dirty="0">
                <a:solidFill>
                  <a:prstClr val="black">
                    <a:lumMod val="50000"/>
                    <a:lumOff val="50000"/>
                  </a:prstClr>
                </a:solidFill>
              </a:rPr>
              <a:t>יש לתאם ציפיות לגבי גבולות ברורים. גבולות ברורים וקבועים מקנים ביטחון ומאפשרים לגבש זהות.</a:t>
            </a:r>
          </a:p>
          <a:p>
            <a:pPr marL="177801" indent="-177801" algn="r" rtl="1">
              <a:lnSpc>
                <a:spcPct val="150000"/>
              </a:lnSpc>
              <a:spcAft>
                <a:spcPts val="600"/>
              </a:spcAft>
              <a:buFont typeface="Arial" pitchFamily="34" charset="0"/>
              <a:buChar char="•"/>
            </a:pPr>
            <a:r>
              <a:rPr lang="he-IL" sz="1601" b="1" dirty="0">
                <a:solidFill>
                  <a:prstClr val="black">
                    <a:lumMod val="50000"/>
                    <a:lumOff val="50000"/>
                  </a:prstClr>
                </a:solidFill>
                <a:highlight>
                  <a:srgbClr val="C6EEFF"/>
                </a:highlight>
              </a:rPr>
              <a:t>התמדה בהקפדה על הגבולות |</a:t>
            </a:r>
            <a:r>
              <a:rPr lang="he-IL" sz="1601" dirty="0">
                <a:solidFill>
                  <a:prstClr val="black">
                    <a:lumMod val="50000"/>
                    <a:lumOff val="50000"/>
                  </a:prstClr>
                </a:solidFill>
              </a:rPr>
              <a:t> כדי להטמיע את הגבולות חשוב להקפיד על העמידה בהם.</a:t>
            </a:r>
          </a:p>
          <a:p>
            <a:pPr marL="177801" indent="-177801" algn="r" rtl="1">
              <a:lnSpc>
                <a:spcPct val="150000"/>
              </a:lnSpc>
              <a:spcAft>
                <a:spcPts val="600"/>
              </a:spcAft>
              <a:buFont typeface="Arial" pitchFamily="34" charset="0"/>
              <a:buChar char="•"/>
            </a:pPr>
            <a:r>
              <a:rPr lang="he-IL" sz="1601" b="1" dirty="0">
                <a:solidFill>
                  <a:prstClr val="black">
                    <a:lumMod val="50000"/>
                    <a:lumOff val="50000"/>
                  </a:prstClr>
                </a:solidFill>
                <a:highlight>
                  <a:srgbClr val="C6EEFF"/>
                </a:highlight>
              </a:rPr>
              <a:t>עצמאות |</a:t>
            </a:r>
            <a:r>
              <a:rPr lang="he-IL" sz="1601" dirty="0">
                <a:solidFill>
                  <a:prstClr val="black">
                    <a:lumMod val="50000"/>
                    <a:lumOff val="50000"/>
                  </a:prstClr>
                </a:solidFill>
              </a:rPr>
              <a:t> איתור הזדמנויות להענקת עצמאות כדי לתרגל ולגבש אותה.</a:t>
            </a:r>
          </a:p>
          <a:p>
            <a:pPr marL="177801" indent="-177801" algn="r" rtl="1">
              <a:lnSpc>
                <a:spcPct val="150000"/>
              </a:lnSpc>
              <a:spcAft>
                <a:spcPts val="600"/>
              </a:spcAft>
              <a:buFont typeface="Arial" pitchFamily="34" charset="0"/>
              <a:buChar char="•"/>
            </a:pPr>
            <a:r>
              <a:rPr lang="he-IL" sz="1601" b="1" dirty="0">
                <a:solidFill>
                  <a:prstClr val="black">
                    <a:lumMod val="50000"/>
                    <a:lumOff val="50000"/>
                  </a:prstClr>
                </a:solidFill>
                <a:highlight>
                  <a:srgbClr val="C6EEFF"/>
                </a:highlight>
              </a:rPr>
              <a:t>הקשבה |</a:t>
            </a:r>
            <a:r>
              <a:rPr lang="he-IL" sz="1601" dirty="0">
                <a:solidFill>
                  <a:prstClr val="black">
                    <a:lumMod val="50000"/>
                    <a:lumOff val="50000"/>
                  </a:prstClr>
                </a:solidFill>
              </a:rPr>
              <a:t> חשוב לשמוע מה יש לו להגיד ולאפשר לו להציג את עמדתו. אנו מתייחסים ברצינות לדעותיהם של הילדים והמתבגרים.</a:t>
            </a:r>
          </a:p>
          <a:p>
            <a:pPr marL="177801" indent="-177801" algn="r" rtl="1">
              <a:lnSpc>
                <a:spcPct val="150000"/>
              </a:lnSpc>
              <a:spcAft>
                <a:spcPts val="600"/>
              </a:spcAft>
              <a:buFont typeface="Arial" pitchFamily="34" charset="0"/>
              <a:buChar char="•"/>
            </a:pPr>
            <a:r>
              <a:rPr lang="he-IL" sz="1601" b="1" dirty="0">
                <a:solidFill>
                  <a:prstClr val="black">
                    <a:lumMod val="50000"/>
                    <a:lumOff val="50000"/>
                  </a:prstClr>
                </a:solidFill>
                <a:highlight>
                  <a:srgbClr val="C6EEFF"/>
                </a:highlight>
              </a:rPr>
              <a:t>מסגרת יציבה, חמת ותומכת |</a:t>
            </a:r>
            <a:r>
              <a:rPr lang="he-IL" sz="1601" dirty="0">
                <a:solidFill>
                  <a:prstClr val="black">
                    <a:lumMod val="50000"/>
                    <a:lumOff val="50000"/>
                  </a:prstClr>
                </a:solidFill>
              </a:rPr>
              <a:t> חיבוק, מחמאות (לציין על מה המחמאה), ניחום, הרגעה. אנחנו תמיד כאן בשבילו.</a:t>
            </a:r>
          </a:p>
          <a:p>
            <a:pPr marL="177801" indent="-177801" algn="r" rtl="1">
              <a:lnSpc>
                <a:spcPct val="150000"/>
              </a:lnSpc>
              <a:spcAft>
                <a:spcPts val="600"/>
              </a:spcAft>
              <a:buFont typeface="Arial" pitchFamily="34" charset="0"/>
              <a:buChar char="•"/>
            </a:pPr>
            <a:endParaRPr lang="en-US" sz="1601" dirty="0">
              <a:solidFill>
                <a:prstClr val="black">
                  <a:lumMod val="50000"/>
                  <a:lumOff val="50000"/>
                </a:prstClr>
              </a:solidFill>
            </a:endParaRPr>
          </a:p>
        </p:txBody>
      </p:sp>
      <p:sp>
        <p:nvSpPr>
          <p:cNvPr id="16" name="TextBox 15">
            <a:extLst>
              <a:ext uri="{FF2B5EF4-FFF2-40B4-BE49-F238E27FC236}">
                <a16:creationId xmlns:a16="http://schemas.microsoft.com/office/drawing/2014/main" id="{5BCC313A-2DF0-4209-BD3F-E57FC4B99987}"/>
              </a:ext>
            </a:extLst>
          </p:cNvPr>
          <p:cNvSpPr txBox="1"/>
          <p:nvPr/>
        </p:nvSpPr>
        <p:spPr>
          <a:xfrm>
            <a:off x="967646" y="7854218"/>
            <a:ext cx="5515200" cy="416268"/>
          </a:xfrm>
          <a:prstGeom prst="rect">
            <a:avLst/>
          </a:prstGeom>
          <a:noFill/>
          <a:ln>
            <a:noFill/>
          </a:ln>
        </p:spPr>
        <p:txBody>
          <a:bodyPr wrap="square" rtlCol="1">
            <a:spAutoFit/>
          </a:bodyPr>
          <a:lstStyle/>
          <a:p>
            <a:pPr marL="182564" indent="-182564" algn="r" rtl="1">
              <a:lnSpc>
                <a:spcPct val="150000"/>
              </a:lnSpc>
              <a:spcAft>
                <a:spcPts val="600"/>
              </a:spcAft>
              <a:buClr>
                <a:srgbClr val="00B0E6"/>
              </a:buClr>
              <a:buFont typeface="Calibri" panose="020F0502020204030204" pitchFamily="34" charset="0"/>
              <a:buChar char="‹"/>
            </a:pPr>
            <a:r>
              <a:rPr lang="he-IL" sz="1601" dirty="0">
                <a:solidFill>
                  <a:schemeClr val="tx1">
                    <a:lumMod val="50000"/>
                    <a:lumOff val="50000"/>
                  </a:schemeClr>
                </a:solidFill>
              </a:rPr>
              <a:t>'שיקום הסמכות ההורית', חיים עומר</a:t>
            </a:r>
            <a:endParaRPr lang="he-IL" sz="1601" dirty="0">
              <a:solidFill>
                <a:srgbClr val="FF0000"/>
              </a:solidFill>
            </a:endParaRPr>
          </a:p>
        </p:txBody>
      </p:sp>
      <p:sp>
        <p:nvSpPr>
          <p:cNvPr id="17" name="מלבן 16">
            <a:extLst>
              <a:ext uri="{FF2B5EF4-FFF2-40B4-BE49-F238E27FC236}">
                <a16:creationId xmlns:a16="http://schemas.microsoft.com/office/drawing/2014/main" id="{81A3C1B5-8BEA-4892-815E-4195FE0B0ACC}"/>
              </a:ext>
            </a:extLst>
          </p:cNvPr>
          <p:cNvSpPr/>
          <p:nvPr/>
        </p:nvSpPr>
        <p:spPr>
          <a:xfrm>
            <a:off x="2704543" y="7429574"/>
            <a:ext cx="1982175" cy="418761"/>
          </a:xfrm>
          <a:prstGeom prst="rect">
            <a:avLst/>
          </a:prstGeom>
          <a:solidFill>
            <a:srgbClr val="00B0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pSp>
        <p:nvGrpSpPr>
          <p:cNvPr id="19" name="גרפיקה 76">
            <a:extLst>
              <a:ext uri="{FF2B5EF4-FFF2-40B4-BE49-F238E27FC236}">
                <a16:creationId xmlns:a16="http://schemas.microsoft.com/office/drawing/2014/main" id="{CBF02F43-7FA8-42D5-A1D3-DABB55C78E5C}"/>
              </a:ext>
            </a:extLst>
          </p:cNvPr>
          <p:cNvGrpSpPr/>
          <p:nvPr/>
        </p:nvGrpSpPr>
        <p:grpSpPr>
          <a:xfrm>
            <a:off x="4276451" y="7497763"/>
            <a:ext cx="290396" cy="290396"/>
            <a:chOff x="1855787" y="3421856"/>
            <a:chExt cx="3848100" cy="3848100"/>
          </a:xfrm>
        </p:grpSpPr>
        <p:sp>
          <p:nvSpPr>
            <p:cNvPr id="20" name="צורה חופשית: צורה 57">
              <a:extLst>
                <a:ext uri="{FF2B5EF4-FFF2-40B4-BE49-F238E27FC236}">
                  <a16:creationId xmlns:a16="http://schemas.microsoft.com/office/drawing/2014/main" id="{2373A635-CEB2-43FA-84C4-49ECDDA28AD8}"/>
                </a:ext>
              </a:extLst>
            </p:cNvPr>
            <p:cNvSpPr/>
            <p:nvPr/>
          </p:nvSpPr>
          <p:spPr>
            <a:xfrm>
              <a:off x="2319750" y="3414712"/>
              <a:ext cx="2924175" cy="3857625"/>
            </a:xfrm>
            <a:custGeom>
              <a:avLst/>
              <a:gdLst>
                <a:gd name="connsiteX0" fmla="*/ 259366 w 2924175"/>
                <a:gd name="connsiteY0" fmla="*/ 7144 h 3857625"/>
                <a:gd name="connsiteX1" fmla="*/ 2286667 w 2924175"/>
                <a:gd name="connsiteY1" fmla="*/ 7144 h 3857625"/>
                <a:gd name="connsiteX2" fmla="*/ 2917603 w 2924175"/>
                <a:gd name="connsiteY2" fmla="*/ 637699 h 3857625"/>
                <a:gd name="connsiteX3" fmla="*/ 2917603 w 2924175"/>
                <a:gd name="connsiteY3" fmla="*/ 3228499 h 3857625"/>
                <a:gd name="connsiteX4" fmla="*/ 2286667 w 2924175"/>
                <a:gd name="connsiteY4" fmla="*/ 3859435 h 3857625"/>
                <a:gd name="connsiteX5" fmla="*/ 259366 w 2924175"/>
                <a:gd name="connsiteY5" fmla="*/ 3859435 h 3857625"/>
                <a:gd name="connsiteX6" fmla="*/ 7144 w 2924175"/>
                <a:gd name="connsiteY6" fmla="*/ 3607213 h 3857625"/>
                <a:gd name="connsiteX7" fmla="*/ 7144 w 2924175"/>
                <a:gd name="connsiteY7" fmla="*/ 259366 h 3857625"/>
                <a:gd name="connsiteX8" fmla="*/ 259366 w 2924175"/>
                <a:gd name="connsiteY8" fmla="*/ 7144 h 3857625"/>
                <a:gd name="connsiteX9" fmla="*/ 259366 w 2924175"/>
                <a:gd name="connsiteY9" fmla="*/ 7144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175" h="3857625">
                  <a:moveTo>
                    <a:pt x="259366" y="7144"/>
                  </a:moveTo>
                  <a:lnTo>
                    <a:pt x="2286667" y="7144"/>
                  </a:lnTo>
                  <a:cubicBezTo>
                    <a:pt x="2634539" y="8192"/>
                    <a:pt x="2916346" y="289827"/>
                    <a:pt x="2917603" y="637699"/>
                  </a:cubicBezTo>
                  <a:lnTo>
                    <a:pt x="2917603" y="3228499"/>
                  </a:lnTo>
                  <a:cubicBezTo>
                    <a:pt x="2916555" y="3576523"/>
                    <a:pt x="2634691" y="3858387"/>
                    <a:pt x="2286667" y="3859435"/>
                  </a:cubicBezTo>
                  <a:lnTo>
                    <a:pt x="259366" y="3859435"/>
                  </a:lnTo>
                  <a:cubicBezTo>
                    <a:pt x="120244" y="3859016"/>
                    <a:pt x="7563" y="3746335"/>
                    <a:pt x="7144" y="3607213"/>
                  </a:cubicBezTo>
                  <a:lnTo>
                    <a:pt x="7144" y="259366"/>
                  </a:lnTo>
                  <a:cubicBezTo>
                    <a:pt x="7563" y="120244"/>
                    <a:pt x="120244" y="7563"/>
                    <a:pt x="259366" y="7144"/>
                  </a:cubicBezTo>
                  <a:lnTo>
                    <a:pt x="259366" y="7144"/>
                  </a:lnTo>
                  <a:close/>
                </a:path>
              </a:pathLst>
            </a:custGeom>
            <a:solidFill>
              <a:schemeClr val="accent3">
                <a:lumMod val="40000"/>
                <a:lumOff val="60000"/>
              </a:schemeClr>
            </a:solidFill>
            <a:ln w="9525" cap="flat">
              <a:noFill/>
              <a:prstDash val="solid"/>
              <a:miter/>
            </a:ln>
          </p:spPr>
          <p:txBody>
            <a:bodyPr rtlCol="1" anchor="ctr"/>
            <a:lstStyle/>
            <a:p>
              <a:endParaRPr lang="he-IL" sz="1400"/>
            </a:p>
          </p:txBody>
        </p:sp>
        <p:sp>
          <p:nvSpPr>
            <p:cNvPr id="25" name="צורה חופשית: צורה 58">
              <a:extLst>
                <a:ext uri="{FF2B5EF4-FFF2-40B4-BE49-F238E27FC236}">
                  <a16:creationId xmlns:a16="http://schemas.microsoft.com/office/drawing/2014/main" id="{0E6DEE56-D01E-48C0-A489-F804A10BC7C1}"/>
                </a:ext>
              </a:extLst>
            </p:cNvPr>
            <p:cNvSpPr/>
            <p:nvPr/>
          </p:nvSpPr>
          <p:spPr>
            <a:xfrm>
              <a:off x="2319750" y="3414712"/>
              <a:ext cx="2733675" cy="3609975"/>
            </a:xfrm>
            <a:custGeom>
              <a:avLst/>
              <a:gdLst>
                <a:gd name="connsiteX0" fmla="*/ 259366 w 2733675"/>
                <a:gd name="connsiteY0" fmla="*/ 7144 h 3609975"/>
                <a:gd name="connsiteX1" fmla="*/ 2286667 w 2733675"/>
                <a:gd name="connsiteY1" fmla="*/ 7144 h 3609975"/>
                <a:gd name="connsiteX2" fmla="*/ 2688241 w 2733675"/>
                <a:gd name="connsiteY2" fmla="*/ 152686 h 3609975"/>
                <a:gd name="connsiteX3" fmla="*/ 2734723 w 2733675"/>
                <a:gd name="connsiteY3" fmla="*/ 390049 h 3609975"/>
                <a:gd name="connsiteX4" fmla="*/ 2734723 w 2733675"/>
                <a:gd name="connsiteY4" fmla="*/ 2980849 h 3609975"/>
                <a:gd name="connsiteX5" fmla="*/ 2104168 w 2733675"/>
                <a:gd name="connsiteY5" fmla="*/ 3609499 h 3609975"/>
                <a:gd name="connsiteX6" fmla="*/ 76867 w 2733675"/>
                <a:gd name="connsiteY6" fmla="*/ 3609499 h 3609975"/>
                <a:gd name="connsiteX7" fmla="*/ 7144 w 2733675"/>
                <a:gd name="connsiteY7" fmla="*/ 3599593 h 3609975"/>
                <a:gd name="connsiteX8" fmla="*/ 7144 w 2733675"/>
                <a:gd name="connsiteY8" fmla="*/ 259366 h 3609975"/>
                <a:gd name="connsiteX9" fmla="*/ 259366 w 2733675"/>
                <a:gd name="connsiteY9" fmla="*/ 7144 h 3609975"/>
                <a:gd name="connsiteX10" fmla="*/ 259366 w 2733675"/>
                <a:gd name="connsiteY10"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3675" h="3609975">
                  <a:moveTo>
                    <a:pt x="259366" y="7144"/>
                  </a:moveTo>
                  <a:lnTo>
                    <a:pt x="2286667" y="7144"/>
                  </a:lnTo>
                  <a:cubicBezTo>
                    <a:pt x="2433428" y="7210"/>
                    <a:pt x="2575522" y="58703"/>
                    <a:pt x="2688241" y="152686"/>
                  </a:cubicBezTo>
                  <a:cubicBezTo>
                    <a:pt x="2719045" y="228029"/>
                    <a:pt x="2734837" y="308658"/>
                    <a:pt x="2734723" y="390049"/>
                  </a:cubicBezTo>
                  <a:lnTo>
                    <a:pt x="2734723" y="2980849"/>
                  </a:lnTo>
                  <a:cubicBezTo>
                    <a:pt x="2732427" y="3327825"/>
                    <a:pt x="2451154" y="3608251"/>
                    <a:pt x="2104168" y="3609499"/>
                  </a:cubicBezTo>
                  <a:lnTo>
                    <a:pt x="76867" y="3609499"/>
                  </a:lnTo>
                  <a:cubicBezTo>
                    <a:pt x="53273" y="3609499"/>
                    <a:pt x="29804" y="3606165"/>
                    <a:pt x="7144" y="3599593"/>
                  </a:cubicBezTo>
                  <a:lnTo>
                    <a:pt x="7144" y="259366"/>
                  </a:lnTo>
                  <a:cubicBezTo>
                    <a:pt x="7563" y="120244"/>
                    <a:pt x="120244" y="7563"/>
                    <a:pt x="259366" y="7144"/>
                  </a:cubicBezTo>
                  <a:lnTo>
                    <a:pt x="259366" y="7144"/>
                  </a:lnTo>
                  <a:close/>
                </a:path>
              </a:pathLst>
            </a:custGeom>
            <a:solidFill>
              <a:srgbClr val="FFFFFF"/>
            </a:solidFill>
            <a:ln w="9525" cap="flat">
              <a:noFill/>
              <a:prstDash val="solid"/>
              <a:miter/>
            </a:ln>
          </p:spPr>
          <p:txBody>
            <a:bodyPr rtlCol="1" anchor="ctr"/>
            <a:lstStyle/>
            <a:p>
              <a:endParaRPr lang="he-IL" sz="1400"/>
            </a:p>
          </p:txBody>
        </p:sp>
        <p:sp>
          <p:nvSpPr>
            <p:cNvPr id="26" name="צורה חופשית: צורה 59">
              <a:extLst>
                <a:ext uri="{FF2B5EF4-FFF2-40B4-BE49-F238E27FC236}">
                  <a16:creationId xmlns:a16="http://schemas.microsoft.com/office/drawing/2014/main" id="{A3998ECD-E3E5-4991-81D7-E9777BC836D1}"/>
                </a:ext>
              </a:extLst>
            </p:cNvPr>
            <p:cNvSpPr/>
            <p:nvPr/>
          </p:nvSpPr>
          <p:spPr>
            <a:xfrm>
              <a:off x="2319369" y="3414712"/>
              <a:ext cx="2552700" cy="3609975"/>
            </a:xfrm>
            <a:custGeom>
              <a:avLst/>
              <a:gdLst>
                <a:gd name="connsiteX0" fmla="*/ 227743 w 2552700"/>
                <a:gd name="connsiteY0" fmla="*/ 7144 h 3609975"/>
                <a:gd name="connsiteX1" fmla="*/ 2330101 w 2552700"/>
                <a:gd name="connsiteY1" fmla="*/ 7144 h 3609975"/>
                <a:gd name="connsiteX2" fmla="*/ 2550700 w 2552700"/>
                <a:gd name="connsiteY2" fmla="*/ 227743 h 3609975"/>
                <a:gd name="connsiteX3" fmla="*/ 2550700 w 2552700"/>
                <a:gd name="connsiteY3" fmla="*/ 2901220 h 3609975"/>
                <a:gd name="connsiteX4" fmla="*/ 2105692 w 2552700"/>
                <a:gd name="connsiteY4" fmla="*/ 3386233 h 3609975"/>
                <a:gd name="connsiteX5" fmla="*/ 227743 w 2552700"/>
                <a:gd name="connsiteY5" fmla="*/ 3386233 h 3609975"/>
                <a:gd name="connsiteX6" fmla="*/ 7144 w 2552700"/>
                <a:gd name="connsiteY6" fmla="*/ 3606832 h 3609975"/>
                <a:gd name="connsiteX7" fmla="*/ 7144 w 2552700"/>
                <a:gd name="connsiteY7" fmla="*/ 227743 h 3609975"/>
                <a:gd name="connsiteX8" fmla="*/ 227743 w 2552700"/>
                <a:gd name="connsiteY8" fmla="*/ 7144 h 3609975"/>
                <a:gd name="connsiteX9" fmla="*/ 227743 w 2552700"/>
                <a:gd name="connsiteY9"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2700" h="3609975">
                  <a:moveTo>
                    <a:pt x="227743" y="7144"/>
                  </a:moveTo>
                  <a:lnTo>
                    <a:pt x="2330101" y="7144"/>
                  </a:lnTo>
                  <a:cubicBezTo>
                    <a:pt x="2451849" y="7353"/>
                    <a:pt x="2550490" y="105994"/>
                    <a:pt x="2550700" y="227743"/>
                  </a:cubicBezTo>
                  <a:lnTo>
                    <a:pt x="2550700" y="2901220"/>
                  </a:lnTo>
                  <a:cubicBezTo>
                    <a:pt x="2561749" y="3222784"/>
                    <a:pt x="2405920" y="3376708"/>
                    <a:pt x="2105692" y="3386233"/>
                  </a:cubicBezTo>
                  <a:lnTo>
                    <a:pt x="227743" y="3386233"/>
                  </a:lnTo>
                  <a:cubicBezTo>
                    <a:pt x="105994" y="3386443"/>
                    <a:pt x="7353" y="3485083"/>
                    <a:pt x="7144" y="3606832"/>
                  </a:cubicBezTo>
                  <a:lnTo>
                    <a:pt x="7144" y="227743"/>
                  </a:lnTo>
                  <a:cubicBezTo>
                    <a:pt x="7353" y="105994"/>
                    <a:pt x="105994" y="7353"/>
                    <a:pt x="227743" y="7144"/>
                  </a:cubicBezTo>
                  <a:lnTo>
                    <a:pt x="227743" y="7144"/>
                  </a:lnTo>
                  <a:close/>
                </a:path>
              </a:pathLst>
            </a:custGeom>
            <a:solidFill>
              <a:schemeClr val="tx2">
                <a:lumMod val="40000"/>
                <a:lumOff val="60000"/>
              </a:schemeClr>
            </a:solidFill>
            <a:ln w="9525" cap="flat">
              <a:noFill/>
              <a:prstDash val="solid"/>
              <a:miter/>
            </a:ln>
          </p:spPr>
          <p:txBody>
            <a:bodyPr rtlCol="1" anchor="ctr"/>
            <a:lstStyle/>
            <a:p>
              <a:endParaRPr lang="he-IL" sz="1400"/>
            </a:p>
          </p:txBody>
        </p:sp>
        <p:sp>
          <p:nvSpPr>
            <p:cNvPr id="27" name="צורה חופשית: צורה 60">
              <a:extLst>
                <a:ext uri="{FF2B5EF4-FFF2-40B4-BE49-F238E27FC236}">
                  <a16:creationId xmlns:a16="http://schemas.microsoft.com/office/drawing/2014/main" id="{70962099-CA51-46C0-B741-CD867132F7D0}"/>
                </a:ext>
              </a:extLst>
            </p:cNvPr>
            <p:cNvSpPr/>
            <p:nvPr/>
          </p:nvSpPr>
          <p:spPr>
            <a:xfrm>
              <a:off x="2856960" y="4232338"/>
              <a:ext cx="1476375" cy="428625"/>
            </a:xfrm>
            <a:custGeom>
              <a:avLst/>
              <a:gdLst>
                <a:gd name="connsiteX0" fmla="*/ 133255 w 1476375"/>
                <a:gd name="connsiteY0" fmla="*/ 7144 h 428625"/>
                <a:gd name="connsiteX1" fmla="*/ 1349788 w 1476375"/>
                <a:gd name="connsiteY1" fmla="*/ 7144 h 428625"/>
                <a:gd name="connsiteX2" fmla="*/ 1475899 w 1476375"/>
                <a:gd name="connsiteY2" fmla="*/ 133255 h 428625"/>
                <a:gd name="connsiteX3" fmla="*/ 1475899 w 1476375"/>
                <a:gd name="connsiteY3" fmla="*/ 303943 h 428625"/>
                <a:gd name="connsiteX4" fmla="*/ 1349788 w 1476375"/>
                <a:gd name="connsiteY4" fmla="*/ 430054 h 428625"/>
                <a:gd name="connsiteX5" fmla="*/ 133255 w 1476375"/>
                <a:gd name="connsiteY5" fmla="*/ 430054 h 428625"/>
                <a:gd name="connsiteX6" fmla="*/ 7144 w 1476375"/>
                <a:gd name="connsiteY6" fmla="*/ 303943 h 428625"/>
                <a:gd name="connsiteX7" fmla="*/ 7144 w 1476375"/>
                <a:gd name="connsiteY7" fmla="*/ 133255 h 428625"/>
                <a:gd name="connsiteX8" fmla="*/ 133255 w 1476375"/>
                <a:gd name="connsiteY8" fmla="*/ 71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75" h="428625">
                  <a:moveTo>
                    <a:pt x="133255" y="7144"/>
                  </a:moveTo>
                  <a:lnTo>
                    <a:pt x="1349788" y="7144"/>
                  </a:lnTo>
                  <a:cubicBezTo>
                    <a:pt x="1419435" y="7144"/>
                    <a:pt x="1475899" y="63608"/>
                    <a:pt x="1475899" y="133255"/>
                  </a:cubicBezTo>
                  <a:lnTo>
                    <a:pt x="1475899" y="303943"/>
                  </a:lnTo>
                  <a:cubicBezTo>
                    <a:pt x="1475899" y="373590"/>
                    <a:pt x="1419435" y="430054"/>
                    <a:pt x="1349788" y="430054"/>
                  </a:cubicBezTo>
                  <a:lnTo>
                    <a:pt x="133255" y="430054"/>
                  </a:lnTo>
                  <a:cubicBezTo>
                    <a:pt x="63608" y="430054"/>
                    <a:pt x="7144" y="373590"/>
                    <a:pt x="7144" y="303943"/>
                  </a:cubicBezTo>
                  <a:lnTo>
                    <a:pt x="7144" y="133255"/>
                  </a:lnTo>
                  <a:cubicBezTo>
                    <a:pt x="7144" y="63608"/>
                    <a:pt x="63608" y="7144"/>
                    <a:pt x="133255" y="7144"/>
                  </a:cubicBezTo>
                  <a:close/>
                </a:path>
              </a:pathLst>
            </a:custGeom>
            <a:solidFill>
              <a:srgbClr val="FFFFFF"/>
            </a:solidFill>
            <a:ln w="9525" cap="flat">
              <a:noFill/>
              <a:prstDash val="solid"/>
              <a:miter/>
            </a:ln>
          </p:spPr>
          <p:txBody>
            <a:bodyPr rtlCol="1" anchor="ctr"/>
            <a:lstStyle/>
            <a:p>
              <a:endParaRPr lang="he-IL" sz="1400"/>
            </a:p>
          </p:txBody>
        </p:sp>
        <p:sp>
          <p:nvSpPr>
            <p:cNvPr id="28" name="צורה חופשית: צורה 61">
              <a:extLst>
                <a:ext uri="{FF2B5EF4-FFF2-40B4-BE49-F238E27FC236}">
                  <a16:creationId xmlns:a16="http://schemas.microsoft.com/office/drawing/2014/main" id="{ED0AB5CE-E7CA-464C-92F8-0754E57EDC01}"/>
                </a:ext>
              </a:extLst>
            </p:cNvPr>
            <p:cNvSpPr/>
            <p:nvPr/>
          </p:nvSpPr>
          <p:spPr>
            <a:xfrm>
              <a:off x="4090638" y="3414712"/>
              <a:ext cx="466725" cy="542925"/>
            </a:xfrm>
            <a:custGeom>
              <a:avLst/>
              <a:gdLst>
                <a:gd name="connsiteX0" fmla="*/ 7144 w 466725"/>
                <a:gd name="connsiteY0" fmla="*/ 7144 h 542925"/>
                <a:gd name="connsiteX1" fmla="*/ 468916 w 466725"/>
                <a:gd name="connsiteY1" fmla="*/ 7144 h 542925"/>
                <a:gd name="connsiteX2" fmla="*/ 468916 w 466725"/>
                <a:gd name="connsiteY2" fmla="*/ 538258 h 542925"/>
                <a:gd name="connsiteX3" fmla="*/ 238030 w 466725"/>
                <a:gd name="connsiteY3" fmla="*/ 272701 h 542925"/>
                <a:gd name="connsiteX4" fmla="*/ 7144 w 466725"/>
                <a:gd name="connsiteY4" fmla="*/ 538258 h 542925"/>
                <a:gd name="connsiteX5" fmla="*/ 7144 w 466725"/>
                <a:gd name="connsiteY5" fmla="*/ 71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42925">
                  <a:moveTo>
                    <a:pt x="7144" y="7144"/>
                  </a:moveTo>
                  <a:lnTo>
                    <a:pt x="468916" y="7144"/>
                  </a:lnTo>
                  <a:lnTo>
                    <a:pt x="468916" y="538258"/>
                  </a:lnTo>
                  <a:lnTo>
                    <a:pt x="238030" y="272701"/>
                  </a:lnTo>
                  <a:lnTo>
                    <a:pt x="7144" y="538258"/>
                  </a:lnTo>
                  <a:lnTo>
                    <a:pt x="7144" y="7144"/>
                  </a:lnTo>
                  <a:close/>
                </a:path>
              </a:pathLst>
            </a:custGeom>
            <a:solidFill>
              <a:schemeClr val="bg2">
                <a:lumMod val="50000"/>
              </a:schemeClr>
            </a:solidFill>
            <a:ln w="9525" cap="flat">
              <a:noFill/>
              <a:prstDash val="solid"/>
              <a:miter/>
            </a:ln>
          </p:spPr>
          <p:txBody>
            <a:bodyPr rtlCol="1" anchor="ctr"/>
            <a:lstStyle/>
            <a:p>
              <a:endParaRPr lang="he-IL" sz="1400"/>
            </a:p>
          </p:txBody>
        </p:sp>
      </p:grpSp>
      <p:sp>
        <p:nvSpPr>
          <p:cNvPr id="29" name="TextBox 28">
            <a:extLst>
              <a:ext uri="{FF2B5EF4-FFF2-40B4-BE49-F238E27FC236}">
                <a16:creationId xmlns:a16="http://schemas.microsoft.com/office/drawing/2014/main" id="{B24B49FA-7502-46AA-A3CF-BBE18B89C2EE}"/>
              </a:ext>
            </a:extLst>
          </p:cNvPr>
          <p:cNvSpPr txBox="1"/>
          <p:nvPr/>
        </p:nvSpPr>
        <p:spPr>
          <a:xfrm>
            <a:off x="2841661" y="7461632"/>
            <a:ext cx="1431404" cy="338682"/>
          </a:xfrm>
          <a:prstGeom prst="rect">
            <a:avLst/>
          </a:prstGeom>
          <a:noFill/>
        </p:spPr>
        <p:txBody>
          <a:bodyPr wrap="square" rtlCol="1">
            <a:spAutoFit/>
          </a:bodyPr>
          <a:lstStyle/>
          <a:p>
            <a:pPr algn="ctr" rtl="1"/>
            <a:r>
              <a:rPr lang="he-IL" sz="1601" dirty="0">
                <a:ln>
                  <a:solidFill>
                    <a:schemeClr val="bg1"/>
                  </a:solidFill>
                </a:ln>
                <a:solidFill>
                  <a:schemeClr val="bg1"/>
                </a:solidFill>
              </a:rPr>
              <a:t>קריאת כיוון</a:t>
            </a:r>
          </a:p>
        </p:txBody>
      </p:sp>
      <p:sp>
        <p:nvSpPr>
          <p:cNvPr id="22" name="מלבן 21">
            <a:hlinkClick r:id="" action="ppaction://hlinkshowjump?jump=nextslide"/>
            <a:extLst>
              <a:ext uri="{FF2B5EF4-FFF2-40B4-BE49-F238E27FC236}">
                <a16:creationId xmlns:a16="http://schemas.microsoft.com/office/drawing/2014/main" id="{AE277599-D81D-41B4-8AAE-787C6899FDDE}"/>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a:hlinkClick r:id="" action="ppaction://hlinkshowjump?jump=previousslide"/>
            <a:extLst>
              <a:ext uri="{FF2B5EF4-FFF2-40B4-BE49-F238E27FC236}">
                <a16:creationId xmlns:a16="http://schemas.microsoft.com/office/drawing/2014/main" id="{902EB0F2-219B-40FA-970F-FFE39C8CB705}"/>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a:hlinkClick r:id="rId2" action="ppaction://hlinksldjump"/>
            <a:extLst>
              <a:ext uri="{FF2B5EF4-FFF2-40B4-BE49-F238E27FC236}">
                <a16:creationId xmlns:a16="http://schemas.microsoft.com/office/drawing/2014/main" id="{7B5BB0A4-6C28-4BAE-915F-F06835FFC360}"/>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לבן 29">
            <a:hlinkClick r:id="rId3" action="ppaction://hlinksldjump"/>
            <a:extLst>
              <a:ext uri="{FF2B5EF4-FFF2-40B4-BE49-F238E27FC236}">
                <a16:creationId xmlns:a16="http://schemas.microsoft.com/office/drawing/2014/main" id="{912632F1-ACE7-40A2-A0E1-F075B30D7914}"/>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ציין מיקום של מספר שקופית 3">
            <a:extLst>
              <a:ext uri="{FF2B5EF4-FFF2-40B4-BE49-F238E27FC236}">
                <a16:creationId xmlns:a16="http://schemas.microsoft.com/office/drawing/2014/main" id="{57C4892D-7385-4E7C-A0C7-9593C2B41092}"/>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53</a:t>
            </a:fld>
            <a:endParaRPr lang="he-IL" dirty="0"/>
          </a:p>
        </p:txBody>
      </p:sp>
    </p:spTree>
    <p:extLst>
      <p:ext uri="{BB962C8B-B14F-4D97-AF65-F5344CB8AC3E}">
        <p14:creationId xmlns:p14="http://schemas.microsoft.com/office/powerpoint/2010/main" val="334471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0" name="TextBox 39">
            <a:extLst>
              <a:ext uri="{FF2B5EF4-FFF2-40B4-BE49-F238E27FC236}">
                <a16:creationId xmlns:a16="http://schemas.microsoft.com/office/drawing/2014/main" id="{60992F3C-67D2-4C17-AB2E-7F5D4F277B33}"/>
              </a:ext>
            </a:extLst>
          </p:cNvPr>
          <p:cNvSpPr txBox="1"/>
          <p:nvPr/>
        </p:nvSpPr>
        <p:spPr>
          <a:xfrm>
            <a:off x="888659" y="2427380"/>
            <a:ext cx="5600976" cy="2263889"/>
          </a:xfrm>
          <a:prstGeom prst="rect">
            <a:avLst/>
          </a:prstGeom>
          <a:noFill/>
        </p:spPr>
        <p:txBody>
          <a:bodyPr wrap="square" rtlCol="1">
            <a:spAutoFit/>
          </a:bodyPr>
          <a:lstStyle/>
          <a:p>
            <a:pPr algn="r" rtl="1">
              <a:lnSpc>
                <a:spcPct val="150000"/>
              </a:lnSpc>
              <a:spcAft>
                <a:spcPts val="600"/>
              </a:spcAft>
            </a:pPr>
            <a:r>
              <a:rPr lang="he-IL" sz="1601" dirty="0">
                <a:solidFill>
                  <a:schemeClr val="tx1">
                    <a:lumMod val="50000"/>
                    <a:lumOff val="50000"/>
                  </a:schemeClr>
                </a:solidFill>
              </a:rPr>
              <a:t>דמיינו לעצמכם את ילדי המשפחתון כבוגרים: עצמאיים כלכלית, בעלי משפחה ומחנכים את ילדיהם, אנשים עובדים, מטפלים בכל נושאי משק הבית: קניות, כביסות, ניקיון, </a:t>
            </a:r>
            <a:r>
              <a:rPr lang="he-IL" sz="1601" dirty="0" err="1">
                <a:solidFill>
                  <a:schemeClr val="tx1">
                    <a:lumMod val="50000"/>
                    <a:lumOff val="50000"/>
                  </a:schemeClr>
                </a:solidFill>
              </a:rPr>
              <a:t>וכו</a:t>
            </a:r>
            <a:r>
              <a:rPr lang="he-IL" sz="1601" dirty="0">
                <a:solidFill>
                  <a:schemeClr val="tx1">
                    <a:lumMod val="50000"/>
                    <a:lumOff val="50000"/>
                  </a:schemeClr>
                </a:solidFill>
              </a:rPr>
              <a:t>'. </a:t>
            </a:r>
            <a:r>
              <a:rPr lang="he-IL" sz="1601" b="1" dirty="0">
                <a:solidFill>
                  <a:schemeClr val="tx1">
                    <a:lumMod val="50000"/>
                    <a:lumOff val="50000"/>
                  </a:schemeClr>
                </a:solidFill>
                <a:highlight>
                  <a:srgbClr val="C6EEFF"/>
                </a:highlight>
              </a:rPr>
              <a:t>כדי שזה יקרה - מתוקף תפקידנו להכינם לכך כבר מגיל צעיר.</a:t>
            </a:r>
            <a:r>
              <a:rPr lang="he-IL" sz="1601" dirty="0">
                <a:solidFill>
                  <a:schemeClr val="tx1">
                    <a:lumMod val="50000"/>
                    <a:lumOff val="50000"/>
                  </a:schemeClr>
                </a:solidFill>
              </a:rPr>
              <a:t> הילדים הגדלים אצלנו צריכים להיות עצמאיים יותר מילדים החיים במשפחות נורמטיביות: הם </a:t>
            </a:r>
            <a:r>
              <a:rPr lang="he-IL" sz="1601" b="1" dirty="0">
                <a:solidFill>
                  <a:schemeClr val="tx1">
                    <a:lumMod val="50000"/>
                    <a:lumOff val="50000"/>
                  </a:schemeClr>
                </a:solidFill>
                <a:highlight>
                  <a:srgbClr val="C6EEFF"/>
                </a:highlight>
              </a:rPr>
              <a:t>יוצאים מוקדם יותר לחיים האמתיים ומתמודדים לרוב לבד.</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7" name="מלבן 6">
            <a:extLst>
              <a:ext uri="{FF2B5EF4-FFF2-40B4-BE49-F238E27FC236}">
                <a16:creationId xmlns:a16="http://schemas.microsoft.com/office/drawing/2014/main" id="{8953FB6C-5231-43DB-8E38-42949F050506}"/>
              </a:ext>
            </a:extLst>
          </p:cNvPr>
          <p:cNvSpPr/>
          <p:nvPr/>
        </p:nvSpPr>
        <p:spPr>
          <a:xfrm>
            <a:off x="4876801" y="2064160"/>
            <a:ext cx="2077344" cy="376526"/>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עבודה עם גילאים שונים</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6" name="TextBox 15">
            <a:extLst>
              <a:ext uri="{FF2B5EF4-FFF2-40B4-BE49-F238E27FC236}">
                <a16:creationId xmlns:a16="http://schemas.microsoft.com/office/drawing/2014/main" id="{CEECC04B-8094-4158-9EFB-49CB82D9C23D}"/>
              </a:ext>
            </a:extLst>
          </p:cNvPr>
          <p:cNvSpPr txBox="1"/>
          <p:nvPr/>
        </p:nvSpPr>
        <p:spPr>
          <a:xfrm>
            <a:off x="888659" y="4824501"/>
            <a:ext cx="5600976" cy="1770869"/>
          </a:xfrm>
          <a:prstGeom prst="rect">
            <a:avLst/>
          </a:prstGeom>
          <a:noFill/>
        </p:spPr>
        <p:txBody>
          <a:bodyPr wrap="square" rtlCol="1">
            <a:spAutoFit/>
          </a:bodyPr>
          <a:lstStyle/>
          <a:p>
            <a:pPr algn="r" rtl="1">
              <a:lnSpc>
                <a:spcPct val="150000"/>
              </a:lnSpc>
              <a:spcAft>
                <a:spcPts val="600"/>
              </a:spcAft>
            </a:pPr>
            <a:r>
              <a:rPr lang="he-IL" sz="2000" b="1" dirty="0">
                <a:solidFill>
                  <a:srgbClr val="00B0E6"/>
                </a:solidFill>
              </a:rPr>
              <a:t>מה נוכל לעשות כדי להכינם לחיים האמתיים?</a:t>
            </a:r>
          </a:p>
          <a:p>
            <a:pPr marL="177801" indent="-177801" algn="r" rtl="1">
              <a:lnSpc>
                <a:spcPct val="150000"/>
              </a:lnSpc>
              <a:spcAft>
                <a:spcPts val="600"/>
              </a:spcAft>
              <a:buFont typeface="Arial" pitchFamily="34" charset="0"/>
              <a:buChar char="•"/>
            </a:pPr>
            <a:r>
              <a:rPr lang="he-IL" sz="1601" b="1" dirty="0">
                <a:solidFill>
                  <a:schemeClr val="tx1">
                    <a:lumMod val="50000"/>
                    <a:lumOff val="50000"/>
                  </a:schemeClr>
                </a:solidFill>
                <a:highlight>
                  <a:srgbClr val="C6EEFF"/>
                </a:highlight>
              </a:rPr>
              <a:t>להקפיד על סדר יום בכל גיל.</a:t>
            </a:r>
          </a:p>
          <a:p>
            <a:pPr marL="177801" indent="-177801" algn="r" rtl="1">
              <a:lnSpc>
                <a:spcPct val="150000"/>
              </a:lnSpc>
              <a:spcAft>
                <a:spcPts val="600"/>
              </a:spcAft>
              <a:buFont typeface="Arial" pitchFamily="34" charset="0"/>
              <a:buChar char="•"/>
            </a:pPr>
            <a:r>
              <a:rPr lang="he-IL" sz="1601" b="1" dirty="0">
                <a:solidFill>
                  <a:schemeClr val="tx1">
                    <a:lumMod val="50000"/>
                    <a:lumOff val="50000"/>
                  </a:schemeClr>
                </a:solidFill>
                <a:highlight>
                  <a:srgbClr val="C6EEFF"/>
                </a:highlight>
              </a:rPr>
              <a:t>לאפשר התנסות וחניכה כחלק מתהליך הלמידה ופיתוח העצמאות שלהם:</a:t>
            </a:r>
            <a:endParaRPr lang="he-IL" sz="1601" b="1" dirty="0">
              <a:solidFill>
                <a:schemeClr val="tx1">
                  <a:lumMod val="50000"/>
                  <a:lumOff val="50000"/>
                </a:schemeClr>
              </a:solidFill>
            </a:endParaRPr>
          </a:p>
        </p:txBody>
      </p:sp>
      <p:sp>
        <p:nvSpPr>
          <p:cNvPr id="5" name="מלבן 4">
            <a:extLst>
              <a:ext uri="{FF2B5EF4-FFF2-40B4-BE49-F238E27FC236}">
                <a16:creationId xmlns:a16="http://schemas.microsoft.com/office/drawing/2014/main" id="{89A59992-49A7-4414-B2DB-EFA7DA7A1212}"/>
              </a:ext>
            </a:extLst>
          </p:cNvPr>
          <p:cNvSpPr/>
          <p:nvPr/>
        </p:nvSpPr>
        <p:spPr>
          <a:xfrm>
            <a:off x="942114" y="6885442"/>
            <a:ext cx="5644165" cy="2868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a:p>
        </p:txBody>
      </p:sp>
      <p:grpSp>
        <p:nvGrpSpPr>
          <p:cNvPr id="97" name="קבוצה 96">
            <a:extLst>
              <a:ext uri="{FF2B5EF4-FFF2-40B4-BE49-F238E27FC236}">
                <a16:creationId xmlns:a16="http://schemas.microsoft.com/office/drawing/2014/main" id="{B877837B-95D8-4765-88C2-0D9AEED068C6}"/>
              </a:ext>
            </a:extLst>
          </p:cNvPr>
          <p:cNvGrpSpPr/>
          <p:nvPr/>
        </p:nvGrpSpPr>
        <p:grpSpPr>
          <a:xfrm>
            <a:off x="888659" y="6839122"/>
            <a:ext cx="2784068" cy="2359782"/>
            <a:chOff x="888659" y="7648788"/>
            <a:chExt cx="2784068" cy="2054512"/>
          </a:xfrm>
        </p:grpSpPr>
        <p:sp>
          <p:nvSpPr>
            <p:cNvPr id="60" name="צורה חופשית: צורה 59">
              <a:extLst>
                <a:ext uri="{FF2B5EF4-FFF2-40B4-BE49-F238E27FC236}">
                  <a16:creationId xmlns:a16="http://schemas.microsoft.com/office/drawing/2014/main" id="{FB872FC9-EDE3-4638-94DC-8522B4C7F317}"/>
                </a:ext>
              </a:extLst>
            </p:cNvPr>
            <p:cNvSpPr/>
            <p:nvPr/>
          </p:nvSpPr>
          <p:spPr>
            <a:xfrm>
              <a:off x="942114" y="7974070"/>
              <a:ext cx="1229712" cy="282958"/>
            </a:xfrm>
            <a:custGeom>
              <a:avLst/>
              <a:gdLst>
                <a:gd name="connsiteX0" fmla="*/ 0 w 1229712"/>
                <a:gd name="connsiteY0" fmla="*/ 0 h 422412"/>
                <a:gd name="connsiteX1" fmla="*/ 1229712 w 1229712"/>
                <a:gd name="connsiteY1" fmla="*/ 0 h 422412"/>
                <a:gd name="connsiteX2" fmla="*/ 1024762 w 1229712"/>
                <a:gd name="connsiteY2" fmla="*/ 422412 h 422412"/>
                <a:gd name="connsiteX3" fmla="*/ 0 w 1229712"/>
                <a:gd name="connsiteY3" fmla="*/ 422412 h 422412"/>
                <a:gd name="connsiteX4" fmla="*/ 0 w 1229712"/>
                <a:gd name="connsiteY4" fmla="*/ 0 h 42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712" h="422412">
                  <a:moveTo>
                    <a:pt x="0" y="0"/>
                  </a:moveTo>
                  <a:lnTo>
                    <a:pt x="1229712" y="0"/>
                  </a:lnTo>
                  <a:lnTo>
                    <a:pt x="1024762" y="422412"/>
                  </a:lnTo>
                  <a:lnTo>
                    <a:pt x="0" y="422412"/>
                  </a:lnTo>
                  <a:lnTo>
                    <a:pt x="0" y="0"/>
                  </a:lnTo>
                  <a:close/>
                </a:path>
              </a:pathLst>
            </a:custGeom>
            <a:solidFill>
              <a:srgbClr val="34B6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8931" tIns="35561" rIns="558933" bIns="35561" numCol="1" spcCol="1270" anchor="ctr" anchorCtr="0">
              <a:noAutofit/>
            </a:bodyPr>
            <a:lstStyle/>
            <a:p>
              <a:pPr marL="0" lvl="0" indent="0" algn="ctr" defTabSz="1244600" rtl="1">
                <a:lnSpc>
                  <a:spcPct val="90000"/>
                </a:lnSpc>
                <a:spcBef>
                  <a:spcPct val="0"/>
                </a:spcBef>
                <a:spcAft>
                  <a:spcPct val="35000"/>
                </a:spcAft>
                <a:buNone/>
              </a:pPr>
              <a:endParaRPr lang="he-IL" sz="2400" kern="1200" dirty="0"/>
            </a:p>
          </p:txBody>
        </p:sp>
        <p:sp>
          <p:nvSpPr>
            <p:cNvPr id="57" name="צורה חופשית: צורה 56">
              <a:extLst>
                <a:ext uri="{FF2B5EF4-FFF2-40B4-BE49-F238E27FC236}">
                  <a16:creationId xmlns:a16="http://schemas.microsoft.com/office/drawing/2014/main" id="{50541773-04D5-4411-817E-41BAB846DB48}"/>
                </a:ext>
              </a:extLst>
            </p:cNvPr>
            <p:cNvSpPr/>
            <p:nvPr/>
          </p:nvSpPr>
          <p:spPr>
            <a:xfrm>
              <a:off x="942113" y="7686858"/>
              <a:ext cx="1434666" cy="282958"/>
            </a:xfrm>
            <a:custGeom>
              <a:avLst/>
              <a:gdLst>
                <a:gd name="connsiteX0" fmla="*/ 0 w 1434666"/>
                <a:gd name="connsiteY0" fmla="*/ 0 h 422412"/>
                <a:gd name="connsiteX1" fmla="*/ 1434666 w 1434666"/>
                <a:gd name="connsiteY1" fmla="*/ 0 h 422412"/>
                <a:gd name="connsiteX2" fmla="*/ 1229716 w 1434666"/>
                <a:gd name="connsiteY2" fmla="*/ 422412 h 422412"/>
                <a:gd name="connsiteX3" fmla="*/ 0 w 1434666"/>
                <a:gd name="connsiteY3" fmla="*/ 422412 h 422412"/>
                <a:gd name="connsiteX4" fmla="*/ 0 w 1434666"/>
                <a:gd name="connsiteY4" fmla="*/ 0 h 422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4666" h="422412">
                  <a:moveTo>
                    <a:pt x="0" y="0"/>
                  </a:moveTo>
                  <a:lnTo>
                    <a:pt x="1434666" y="0"/>
                  </a:lnTo>
                  <a:lnTo>
                    <a:pt x="1229716" y="422412"/>
                  </a:lnTo>
                  <a:lnTo>
                    <a:pt x="0" y="422412"/>
                  </a:lnTo>
                  <a:lnTo>
                    <a:pt x="0" y="0"/>
                  </a:lnTo>
                  <a:close/>
                </a:path>
              </a:pathLst>
            </a:custGeom>
            <a:solidFill>
              <a:srgbClr val="77A64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8931" tIns="35561" rIns="558933" bIns="35561" numCol="1" spcCol="1270" anchor="ctr" anchorCtr="0">
              <a:noAutofit/>
            </a:bodyPr>
            <a:lstStyle/>
            <a:p>
              <a:pPr marL="0" lvl="0" indent="0" algn="ctr" defTabSz="1244600" rtl="1">
                <a:lnSpc>
                  <a:spcPct val="90000"/>
                </a:lnSpc>
                <a:spcBef>
                  <a:spcPct val="0"/>
                </a:spcBef>
                <a:spcAft>
                  <a:spcPct val="35000"/>
                </a:spcAft>
                <a:buNone/>
              </a:pPr>
              <a:endParaRPr lang="he-IL" sz="2400" kern="1200" dirty="0"/>
            </a:p>
          </p:txBody>
        </p:sp>
        <p:sp>
          <p:nvSpPr>
            <p:cNvPr id="63" name="צורה חופשית: צורה 62">
              <a:extLst>
                <a:ext uri="{FF2B5EF4-FFF2-40B4-BE49-F238E27FC236}">
                  <a16:creationId xmlns:a16="http://schemas.microsoft.com/office/drawing/2014/main" id="{92B1D90B-BDAF-45B7-A752-A9546C4886A1}"/>
                </a:ext>
              </a:extLst>
            </p:cNvPr>
            <p:cNvSpPr/>
            <p:nvPr/>
          </p:nvSpPr>
          <p:spPr>
            <a:xfrm>
              <a:off x="942115" y="8261283"/>
              <a:ext cx="1024761" cy="282958"/>
            </a:xfrm>
            <a:custGeom>
              <a:avLst/>
              <a:gdLst>
                <a:gd name="connsiteX0" fmla="*/ 0 w 1024761"/>
                <a:gd name="connsiteY0" fmla="*/ 0 h 422411"/>
                <a:gd name="connsiteX1" fmla="*/ 1024761 w 1024761"/>
                <a:gd name="connsiteY1" fmla="*/ 0 h 422411"/>
                <a:gd name="connsiteX2" fmla="*/ 819811 w 1024761"/>
                <a:gd name="connsiteY2" fmla="*/ 422411 h 422411"/>
                <a:gd name="connsiteX3" fmla="*/ 0 w 1024761"/>
                <a:gd name="connsiteY3" fmla="*/ 422411 h 422411"/>
                <a:gd name="connsiteX4" fmla="*/ 0 w 1024761"/>
                <a:gd name="connsiteY4" fmla="*/ 0 h 422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61" h="422411">
                  <a:moveTo>
                    <a:pt x="0" y="0"/>
                  </a:moveTo>
                  <a:lnTo>
                    <a:pt x="1024761" y="0"/>
                  </a:lnTo>
                  <a:lnTo>
                    <a:pt x="819811" y="422411"/>
                  </a:lnTo>
                  <a:lnTo>
                    <a:pt x="0" y="422411"/>
                  </a:lnTo>
                  <a:lnTo>
                    <a:pt x="0" y="0"/>
                  </a:lnTo>
                  <a:close/>
                </a:path>
              </a:pathLst>
            </a:custGeom>
            <a:solidFill>
              <a:srgbClr val="0FABC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9397" tIns="35560" rIns="409397" bIns="35561" numCol="1" spcCol="1270" anchor="ctr" anchorCtr="0">
              <a:noAutofit/>
            </a:bodyPr>
            <a:lstStyle/>
            <a:p>
              <a:pPr marL="0" lvl="0" indent="0" algn="ctr" defTabSz="1244600" rtl="1">
                <a:lnSpc>
                  <a:spcPct val="90000"/>
                </a:lnSpc>
                <a:spcBef>
                  <a:spcPct val="0"/>
                </a:spcBef>
                <a:spcAft>
                  <a:spcPct val="35000"/>
                </a:spcAft>
                <a:buNone/>
              </a:pPr>
              <a:endParaRPr lang="he-IL" sz="2400" kern="1200" dirty="0"/>
            </a:p>
          </p:txBody>
        </p:sp>
        <p:sp>
          <p:nvSpPr>
            <p:cNvPr id="65" name="צורה חופשית: צורה 64">
              <a:extLst>
                <a:ext uri="{FF2B5EF4-FFF2-40B4-BE49-F238E27FC236}">
                  <a16:creationId xmlns:a16="http://schemas.microsoft.com/office/drawing/2014/main" id="{98865255-42EA-4272-938D-838FA39B5887}"/>
                </a:ext>
              </a:extLst>
            </p:cNvPr>
            <p:cNvSpPr/>
            <p:nvPr/>
          </p:nvSpPr>
          <p:spPr>
            <a:xfrm>
              <a:off x="942115" y="8548495"/>
              <a:ext cx="819808" cy="282958"/>
            </a:xfrm>
            <a:custGeom>
              <a:avLst/>
              <a:gdLst>
                <a:gd name="connsiteX0" fmla="*/ 0 w 819808"/>
                <a:gd name="connsiteY0" fmla="*/ 0 h 422411"/>
                <a:gd name="connsiteX1" fmla="*/ 819808 w 819808"/>
                <a:gd name="connsiteY1" fmla="*/ 0 h 422411"/>
                <a:gd name="connsiteX2" fmla="*/ 614858 w 819808"/>
                <a:gd name="connsiteY2" fmla="*/ 422411 h 422411"/>
                <a:gd name="connsiteX3" fmla="*/ 0 w 819808"/>
                <a:gd name="connsiteY3" fmla="*/ 422411 h 422411"/>
                <a:gd name="connsiteX4" fmla="*/ 0 w 819808"/>
                <a:gd name="connsiteY4" fmla="*/ 0 h 422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08" h="422411">
                  <a:moveTo>
                    <a:pt x="0" y="0"/>
                  </a:moveTo>
                  <a:lnTo>
                    <a:pt x="819808" y="0"/>
                  </a:lnTo>
                  <a:lnTo>
                    <a:pt x="614858" y="422411"/>
                  </a:lnTo>
                  <a:lnTo>
                    <a:pt x="0" y="422411"/>
                  </a:lnTo>
                  <a:lnTo>
                    <a:pt x="0" y="0"/>
                  </a:lnTo>
                  <a:close/>
                </a:path>
              </a:pathLst>
            </a:custGeom>
            <a:solidFill>
              <a:srgbClr val="676B7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4630" tIns="35560" rIns="334630" bIns="35561" numCol="1" spcCol="1270" anchor="ctr" anchorCtr="0">
              <a:noAutofit/>
            </a:bodyPr>
            <a:lstStyle/>
            <a:p>
              <a:pPr marL="0" lvl="0" indent="0" algn="ctr" defTabSz="1244600" rtl="1">
                <a:lnSpc>
                  <a:spcPct val="90000"/>
                </a:lnSpc>
                <a:spcBef>
                  <a:spcPct val="0"/>
                </a:spcBef>
                <a:spcAft>
                  <a:spcPct val="35000"/>
                </a:spcAft>
                <a:buNone/>
              </a:pPr>
              <a:endParaRPr lang="he-IL" sz="2400" kern="1200" dirty="0"/>
            </a:p>
          </p:txBody>
        </p:sp>
        <p:sp>
          <p:nvSpPr>
            <p:cNvPr id="68" name="צורה חופשית: צורה 67">
              <a:extLst>
                <a:ext uri="{FF2B5EF4-FFF2-40B4-BE49-F238E27FC236}">
                  <a16:creationId xmlns:a16="http://schemas.microsoft.com/office/drawing/2014/main" id="{1D80865B-F341-4649-93EE-252DB853294A}"/>
                </a:ext>
              </a:extLst>
            </p:cNvPr>
            <p:cNvSpPr/>
            <p:nvPr/>
          </p:nvSpPr>
          <p:spPr>
            <a:xfrm>
              <a:off x="942117" y="8835707"/>
              <a:ext cx="614853" cy="282957"/>
            </a:xfrm>
            <a:custGeom>
              <a:avLst/>
              <a:gdLst>
                <a:gd name="connsiteX0" fmla="*/ 0 w 614853"/>
                <a:gd name="connsiteY0" fmla="*/ 0 h 422410"/>
                <a:gd name="connsiteX1" fmla="*/ 614853 w 614853"/>
                <a:gd name="connsiteY1" fmla="*/ 0 h 422410"/>
                <a:gd name="connsiteX2" fmla="*/ 409903 w 614853"/>
                <a:gd name="connsiteY2" fmla="*/ 422410 h 422410"/>
                <a:gd name="connsiteX3" fmla="*/ 0 w 614853"/>
                <a:gd name="connsiteY3" fmla="*/ 422410 h 422410"/>
                <a:gd name="connsiteX4" fmla="*/ 0 w 614853"/>
                <a:gd name="connsiteY4" fmla="*/ 0 h 422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853" h="422410">
                  <a:moveTo>
                    <a:pt x="0" y="0"/>
                  </a:moveTo>
                  <a:lnTo>
                    <a:pt x="614853" y="0"/>
                  </a:lnTo>
                  <a:lnTo>
                    <a:pt x="409903" y="422410"/>
                  </a:lnTo>
                  <a:lnTo>
                    <a:pt x="0" y="422410"/>
                  </a:lnTo>
                  <a:lnTo>
                    <a:pt x="0" y="0"/>
                  </a:lnTo>
                  <a:close/>
                </a:path>
              </a:pathLst>
            </a:custGeom>
            <a:solidFill>
              <a:srgbClr val="81859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863" tIns="35560" rIns="259862" bIns="35560" numCol="1" spcCol="1270" anchor="ctr" anchorCtr="0">
              <a:noAutofit/>
            </a:bodyPr>
            <a:lstStyle/>
            <a:p>
              <a:pPr marL="0" lvl="0" indent="0" algn="ctr" defTabSz="1244600" rtl="1">
                <a:lnSpc>
                  <a:spcPct val="90000"/>
                </a:lnSpc>
                <a:spcBef>
                  <a:spcPct val="0"/>
                </a:spcBef>
                <a:spcAft>
                  <a:spcPct val="35000"/>
                </a:spcAft>
                <a:buNone/>
              </a:pPr>
              <a:endParaRPr lang="he-IL" sz="2400" kern="1200" dirty="0"/>
            </a:p>
          </p:txBody>
        </p:sp>
        <p:sp>
          <p:nvSpPr>
            <p:cNvPr id="71" name="צורה חופשית: צורה 70">
              <a:extLst>
                <a:ext uri="{FF2B5EF4-FFF2-40B4-BE49-F238E27FC236}">
                  <a16:creationId xmlns:a16="http://schemas.microsoft.com/office/drawing/2014/main" id="{AB774EF6-9083-4A0A-A25C-FDCD9E580D57}"/>
                </a:ext>
              </a:extLst>
            </p:cNvPr>
            <p:cNvSpPr/>
            <p:nvPr/>
          </p:nvSpPr>
          <p:spPr>
            <a:xfrm>
              <a:off x="942117" y="9122919"/>
              <a:ext cx="409901" cy="282958"/>
            </a:xfrm>
            <a:custGeom>
              <a:avLst/>
              <a:gdLst>
                <a:gd name="connsiteX0" fmla="*/ 0 w 409901"/>
                <a:gd name="connsiteY0" fmla="*/ 0 h 422411"/>
                <a:gd name="connsiteX1" fmla="*/ 409901 w 409901"/>
                <a:gd name="connsiteY1" fmla="*/ 0 h 422411"/>
                <a:gd name="connsiteX2" fmla="*/ 204951 w 409901"/>
                <a:gd name="connsiteY2" fmla="*/ 422411 h 422411"/>
                <a:gd name="connsiteX3" fmla="*/ 0 w 409901"/>
                <a:gd name="connsiteY3" fmla="*/ 422411 h 422411"/>
                <a:gd name="connsiteX4" fmla="*/ 0 w 409901"/>
                <a:gd name="connsiteY4" fmla="*/ 0 h 422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901" h="422411">
                  <a:moveTo>
                    <a:pt x="0" y="0"/>
                  </a:moveTo>
                  <a:lnTo>
                    <a:pt x="409901" y="0"/>
                  </a:lnTo>
                  <a:lnTo>
                    <a:pt x="204951" y="422411"/>
                  </a:lnTo>
                  <a:lnTo>
                    <a:pt x="0" y="422411"/>
                  </a:lnTo>
                  <a:lnTo>
                    <a:pt x="0" y="0"/>
                  </a:lnTo>
                  <a:close/>
                </a:path>
              </a:pathLst>
            </a:custGeom>
            <a:solidFill>
              <a:srgbClr val="ABB1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5096" tIns="35560" rIns="185095" bIns="35561" numCol="1" spcCol="1270" anchor="ctr" anchorCtr="0">
              <a:noAutofit/>
            </a:bodyPr>
            <a:lstStyle/>
            <a:p>
              <a:pPr marL="0" lvl="0" indent="0" algn="ctr" defTabSz="1244600" rtl="1">
                <a:lnSpc>
                  <a:spcPct val="90000"/>
                </a:lnSpc>
                <a:spcBef>
                  <a:spcPct val="0"/>
                </a:spcBef>
                <a:spcAft>
                  <a:spcPct val="35000"/>
                </a:spcAft>
                <a:buNone/>
              </a:pPr>
              <a:endParaRPr lang="he-IL" sz="2400" kern="1200" dirty="0"/>
            </a:p>
          </p:txBody>
        </p:sp>
        <p:sp>
          <p:nvSpPr>
            <p:cNvPr id="74" name="צורה חופשית: צורה 73">
              <a:extLst>
                <a:ext uri="{FF2B5EF4-FFF2-40B4-BE49-F238E27FC236}">
                  <a16:creationId xmlns:a16="http://schemas.microsoft.com/office/drawing/2014/main" id="{5515D094-C0EB-43A8-BAF2-C73C2BBD8339}"/>
                </a:ext>
              </a:extLst>
            </p:cNvPr>
            <p:cNvSpPr/>
            <p:nvPr/>
          </p:nvSpPr>
          <p:spPr>
            <a:xfrm>
              <a:off x="932871" y="9416510"/>
              <a:ext cx="214196" cy="282958"/>
            </a:xfrm>
            <a:custGeom>
              <a:avLst/>
              <a:gdLst>
                <a:gd name="connsiteX0" fmla="*/ 9245 w 214196"/>
                <a:gd name="connsiteY0" fmla="*/ 0 h 422412"/>
                <a:gd name="connsiteX1" fmla="*/ 214196 w 214196"/>
                <a:gd name="connsiteY1" fmla="*/ 0 h 422412"/>
                <a:gd name="connsiteX2" fmla="*/ 9244 w 214196"/>
                <a:gd name="connsiteY2" fmla="*/ 422412 h 422412"/>
                <a:gd name="connsiteX3" fmla="*/ 0 w 214196"/>
                <a:gd name="connsiteY3" fmla="*/ 403359 h 422412"/>
                <a:gd name="connsiteX4" fmla="*/ 9245 w 214196"/>
                <a:gd name="connsiteY4" fmla="*/ 403359 h 422412"/>
                <a:gd name="connsiteX5" fmla="*/ 9245 w 214196"/>
                <a:gd name="connsiteY5" fmla="*/ 0 h 42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196" h="422412">
                  <a:moveTo>
                    <a:pt x="9245" y="0"/>
                  </a:moveTo>
                  <a:lnTo>
                    <a:pt x="214196" y="0"/>
                  </a:lnTo>
                  <a:lnTo>
                    <a:pt x="9244" y="422412"/>
                  </a:lnTo>
                  <a:lnTo>
                    <a:pt x="0" y="403359"/>
                  </a:lnTo>
                  <a:lnTo>
                    <a:pt x="9245" y="403359"/>
                  </a:lnTo>
                  <a:lnTo>
                    <a:pt x="9245" y="0"/>
                  </a:lnTo>
                  <a:close/>
                </a:path>
              </a:pathLst>
            </a:custGeom>
            <a:solidFill>
              <a:srgbClr val="CED1D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1" bIns="35560" numCol="1" spcCol="1270" anchor="ctr" anchorCtr="0">
              <a:noAutofit/>
            </a:bodyPr>
            <a:lstStyle/>
            <a:p>
              <a:pPr marL="0" lvl="0" indent="0" algn="ctr" defTabSz="1244600" rtl="1">
                <a:lnSpc>
                  <a:spcPct val="90000"/>
                </a:lnSpc>
                <a:spcBef>
                  <a:spcPct val="0"/>
                </a:spcBef>
                <a:spcAft>
                  <a:spcPct val="35000"/>
                </a:spcAft>
                <a:buNone/>
              </a:pPr>
              <a:endParaRPr lang="he-IL" sz="2400" kern="1200" dirty="0"/>
            </a:p>
          </p:txBody>
        </p:sp>
        <p:cxnSp>
          <p:nvCxnSpPr>
            <p:cNvPr id="22" name="מחבר ישר 21">
              <a:extLst>
                <a:ext uri="{FF2B5EF4-FFF2-40B4-BE49-F238E27FC236}">
                  <a16:creationId xmlns:a16="http://schemas.microsoft.com/office/drawing/2014/main" id="{D12216BE-EF5F-49C9-AE8A-943210AC25AA}"/>
                </a:ext>
              </a:extLst>
            </p:cNvPr>
            <p:cNvCxnSpPr>
              <a:cxnSpLocks/>
            </p:cNvCxnSpPr>
            <p:nvPr/>
          </p:nvCxnSpPr>
          <p:spPr>
            <a:xfrm>
              <a:off x="942115" y="8542625"/>
              <a:ext cx="2316872" cy="0"/>
            </a:xfrm>
            <a:prstGeom prst="line">
              <a:avLst/>
            </a:prstGeom>
            <a:ln>
              <a:solidFill>
                <a:srgbClr val="0FABC8"/>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474B3C9-F8A0-4A33-B414-0098DDDF294E}"/>
                </a:ext>
              </a:extLst>
            </p:cNvPr>
            <p:cNvSpPr txBox="1"/>
            <p:nvPr/>
          </p:nvSpPr>
          <p:spPr>
            <a:xfrm>
              <a:off x="1028321" y="9475533"/>
              <a:ext cx="1983953" cy="227767"/>
            </a:xfrm>
            <a:prstGeom prst="rect">
              <a:avLst/>
            </a:prstGeom>
            <a:noFill/>
          </p:spPr>
          <p:txBody>
            <a:bodyPr wrap="square" rtlCol="1">
              <a:spAutoFit/>
            </a:bodyPr>
            <a:lstStyle/>
            <a:p>
              <a:pPr rtl="1"/>
              <a:r>
                <a:rPr lang="he-IL" sz="1100" dirty="0">
                  <a:solidFill>
                    <a:schemeClr val="bg1">
                      <a:lumMod val="65000"/>
                    </a:schemeClr>
                  </a:solidFill>
                </a:rPr>
                <a:t>הרצאה / הסבר שמיעתי</a:t>
              </a:r>
            </a:p>
          </p:txBody>
        </p:sp>
        <p:sp>
          <p:nvSpPr>
            <p:cNvPr id="82" name="TextBox 81">
              <a:extLst>
                <a:ext uri="{FF2B5EF4-FFF2-40B4-BE49-F238E27FC236}">
                  <a16:creationId xmlns:a16="http://schemas.microsoft.com/office/drawing/2014/main" id="{C2A5B392-13EE-4DCD-95F1-40C6327D1AA5}"/>
                </a:ext>
              </a:extLst>
            </p:cNvPr>
            <p:cNvSpPr txBox="1"/>
            <p:nvPr/>
          </p:nvSpPr>
          <p:spPr>
            <a:xfrm>
              <a:off x="1228675" y="9187421"/>
              <a:ext cx="1698983" cy="227767"/>
            </a:xfrm>
            <a:prstGeom prst="rect">
              <a:avLst/>
            </a:prstGeom>
            <a:noFill/>
          </p:spPr>
          <p:txBody>
            <a:bodyPr wrap="square" rtlCol="1">
              <a:spAutoFit/>
            </a:bodyPr>
            <a:lstStyle/>
            <a:p>
              <a:pPr rtl="1"/>
              <a:r>
                <a:rPr lang="he-IL" sz="1100" dirty="0">
                  <a:solidFill>
                    <a:schemeClr val="bg1">
                      <a:lumMod val="65000"/>
                    </a:schemeClr>
                  </a:solidFill>
                </a:rPr>
                <a:t>קריאה</a:t>
              </a:r>
            </a:p>
          </p:txBody>
        </p:sp>
        <p:sp>
          <p:nvSpPr>
            <p:cNvPr id="83" name="TextBox 82">
              <a:extLst>
                <a:ext uri="{FF2B5EF4-FFF2-40B4-BE49-F238E27FC236}">
                  <a16:creationId xmlns:a16="http://schemas.microsoft.com/office/drawing/2014/main" id="{E3563A0B-A22D-4B03-A03E-D7DE56FC4F43}"/>
                </a:ext>
              </a:extLst>
            </p:cNvPr>
            <p:cNvSpPr txBox="1"/>
            <p:nvPr/>
          </p:nvSpPr>
          <p:spPr>
            <a:xfrm>
              <a:off x="1448079" y="8924829"/>
              <a:ext cx="1564195" cy="227767"/>
            </a:xfrm>
            <a:prstGeom prst="rect">
              <a:avLst/>
            </a:prstGeom>
            <a:noFill/>
          </p:spPr>
          <p:txBody>
            <a:bodyPr wrap="square" rtlCol="1">
              <a:spAutoFit/>
            </a:bodyPr>
            <a:lstStyle/>
            <a:p>
              <a:pPr rtl="1"/>
              <a:r>
                <a:rPr lang="he-IL" sz="1100" dirty="0">
                  <a:solidFill>
                    <a:schemeClr val="bg1">
                      <a:lumMod val="65000"/>
                    </a:schemeClr>
                  </a:solidFill>
                </a:rPr>
                <a:t>סרטון / אודיו</a:t>
              </a:r>
            </a:p>
          </p:txBody>
        </p:sp>
        <p:sp>
          <p:nvSpPr>
            <p:cNvPr id="84" name="TextBox 83">
              <a:extLst>
                <a:ext uri="{FF2B5EF4-FFF2-40B4-BE49-F238E27FC236}">
                  <a16:creationId xmlns:a16="http://schemas.microsoft.com/office/drawing/2014/main" id="{673A475F-A3BA-49D6-A00C-CA716EE4E5EE}"/>
                </a:ext>
              </a:extLst>
            </p:cNvPr>
            <p:cNvSpPr txBox="1"/>
            <p:nvPr/>
          </p:nvSpPr>
          <p:spPr>
            <a:xfrm>
              <a:off x="1652314" y="8625756"/>
              <a:ext cx="1178657" cy="227767"/>
            </a:xfrm>
            <a:prstGeom prst="rect">
              <a:avLst/>
            </a:prstGeom>
            <a:noFill/>
          </p:spPr>
          <p:txBody>
            <a:bodyPr wrap="square" rtlCol="1">
              <a:spAutoFit/>
            </a:bodyPr>
            <a:lstStyle/>
            <a:p>
              <a:pPr rtl="1"/>
              <a:r>
                <a:rPr lang="he-IL" sz="1100" dirty="0">
                  <a:solidFill>
                    <a:schemeClr val="bg1">
                      <a:lumMod val="65000"/>
                    </a:schemeClr>
                  </a:solidFill>
                </a:rPr>
                <a:t>הדגמה</a:t>
              </a:r>
            </a:p>
          </p:txBody>
        </p:sp>
        <p:sp>
          <p:nvSpPr>
            <p:cNvPr id="87" name="TextBox 86">
              <a:extLst>
                <a:ext uri="{FF2B5EF4-FFF2-40B4-BE49-F238E27FC236}">
                  <a16:creationId xmlns:a16="http://schemas.microsoft.com/office/drawing/2014/main" id="{42CA528C-3824-4578-8711-34F4DF113FA7}"/>
                </a:ext>
              </a:extLst>
            </p:cNvPr>
            <p:cNvSpPr txBox="1"/>
            <p:nvPr/>
          </p:nvSpPr>
          <p:spPr>
            <a:xfrm>
              <a:off x="1874282" y="8308050"/>
              <a:ext cx="1402522" cy="241165"/>
            </a:xfrm>
            <a:prstGeom prst="rect">
              <a:avLst/>
            </a:prstGeom>
            <a:noFill/>
          </p:spPr>
          <p:txBody>
            <a:bodyPr wrap="square" rtlCol="1">
              <a:spAutoFit/>
            </a:bodyPr>
            <a:lstStyle/>
            <a:p>
              <a:pPr rtl="1"/>
              <a:r>
                <a:rPr lang="he-IL" sz="1200" b="1" dirty="0">
                  <a:solidFill>
                    <a:srgbClr val="0FABC8"/>
                  </a:solidFill>
                </a:rPr>
                <a:t>שיח / דיון קבוצתי</a:t>
              </a:r>
            </a:p>
          </p:txBody>
        </p:sp>
        <p:sp>
          <p:nvSpPr>
            <p:cNvPr id="88" name="TextBox 87">
              <a:extLst>
                <a:ext uri="{FF2B5EF4-FFF2-40B4-BE49-F238E27FC236}">
                  <a16:creationId xmlns:a16="http://schemas.microsoft.com/office/drawing/2014/main" id="{2303118B-FC56-497E-8952-5F9C8EE4E6B1}"/>
                </a:ext>
              </a:extLst>
            </p:cNvPr>
            <p:cNvSpPr txBox="1"/>
            <p:nvPr/>
          </p:nvSpPr>
          <p:spPr>
            <a:xfrm>
              <a:off x="2096250" y="7990345"/>
              <a:ext cx="1402522" cy="241165"/>
            </a:xfrm>
            <a:prstGeom prst="rect">
              <a:avLst/>
            </a:prstGeom>
            <a:noFill/>
          </p:spPr>
          <p:txBody>
            <a:bodyPr wrap="square" rtlCol="1">
              <a:spAutoFit/>
            </a:bodyPr>
            <a:lstStyle/>
            <a:p>
              <a:pPr rtl="1"/>
              <a:r>
                <a:rPr lang="he-IL" sz="1200" b="1" dirty="0">
                  <a:solidFill>
                    <a:srgbClr val="34B67A"/>
                  </a:solidFill>
                </a:rPr>
                <a:t>התנסות מעשית</a:t>
              </a:r>
            </a:p>
          </p:txBody>
        </p:sp>
        <p:sp>
          <p:nvSpPr>
            <p:cNvPr id="89" name="TextBox 88">
              <a:extLst>
                <a:ext uri="{FF2B5EF4-FFF2-40B4-BE49-F238E27FC236}">
                  <a16:creationId xmlns:a16="http://schemas.microsoft.com/office/drawing/2014/main" id="{E8911622-661C-4F02-B032-8939A6FF88AA}"/>
                </a:ext>
              </a:extLst>
            </p:cNvPr>
            <p:cNvSpPr txBox="1"/>
            <p:nvPr/>
          </p:nvSpPr>
          <p:spPr>
            <a:xfrm>
              <a:off x="2270205" y="7735532"/>
              <a:ext cx="1402522" cy="241165"/>
            </a:xfrm>
            <a:prstGeom prst="rect">
              <a:avLst/>
            </a:prstGeom>
            <a:noFill/>
          </p:spPr>
          <p:txBody>
            <a:bodyPr wrap="square" rtlCol="1">
              <a:spAutoFit/>
            </a:bodyPr>
            <a:lstStyle/>
            <a:p>
              <a:pPr rtl="1"/>
              <a:r>
                <a:rPr lang="he-IL" sz="1200" b="1" dirty="0">
                  <a:solidFill>
                    <a:srgbClr val="77A646"/>
                  </a:solidFill>
                </a:rPr>
                <a:t>לימוד מישהו אחר</a:t>
              </a:r>
            </a:p>
          </p:txBody>
        </p:sp>
        <p:sp>
          <p:nvSpPr>
            <p:cNvPr id="26" name="TextBox 25">
              <a:extLst>
                <a:ext uri="{FF2B5EF4-FFF2-40B4-BE49-F238E27FC236}">
                  <a16:creationId xmlns:a16="http://schemas.microsoft.com/office/drawing/2014/main" id="{6C0FBA02-1F31-49D8-8B04-8F019A748642}"/>
                </a:ext>
              </a:extLst>
            </p:cNvPr>
            <p:cNvSpPr txBox="1"/>
            <p:nvPr/>
          </p:nvSpPr>
          <p:spPr>
            <a:xfrm>
              <a:off x="888659" y="9372966"/>
              <a:ext cx="557527" cy="215444"/>
            </a:xfrm>
            <a:prstGeom prst="rect">
              <a:avLst/>
            </a:prstGeom>
            <a:noFill/>
          </p:spPr>
          <p:txBody>
            <a:bodyPr wrap="square" rtlCol="1">
              <a:spAutoFit/>
            </a:bodyPr>
            <a:lstStyle/>
            <a:p>
              <a:pPr rtl="1"/>
              <a:r>
                <a:rPr lang="he-IL" sz="800" dirty="0">
                  <a:solidFill>
                    <a:schemeClr val="bg1"/>
                  </a:solidFill>
                </a:rPr>
                <a:t>5</a:t>
              </a:r>
              <a:r>
                <a:rPr lang="he-IL" sz="500" dirty="0">
                  <a:solidFill>
                    <a:schemeClr val="bg1"/>
                  </a:solidFill>
                </a:rPr>
                <a:t>%</a:t>
              </a:r>
              <a:endParaRPr lang="he-IL" sz="800" dirty="0">
                <a:solidFill>
                  <a:schemeClr val="bg1"/>
                </a:solidFill>
              </a:endParaRPr>
            </a:p>
          </p:txBody>
        </p:sp>
        <p:sp>
          <p:nvSpPr>
            <p:cNvPr id="91" name="TextBox 90">
              <a:extLst>
                <a:ext uri="{FF2B5EF4-FFF2-40B4-BE49-F238E27FC236}">
                  <a16:creationId xmlns:a16="http://schemas.microsoft.com/office/drawing/2014/main" id="{45702E7E-F616-46BA-81EB-30860B215F8C}"/>
                </a:ext>
              </a:extLst>
            </p:cNvPr>
            <p:cNvSpPr txBox="1"/>
            <p:nvPr/>
          </p:nvSpPr>
          <p:spPr>
            <a:xfrm>
              <a:off x="888660" y="9147665"/>
              <a:ext cx="557527" cy="238007"/>
            </a:xfrm>
            <a:prstGeom prst="rect">
              <a:avLst/>
            </a:prstGeom>
            <a:noFill/>
          </p:spPr>
          <p:txBody>
            <a:bodyPr wrap="square" rtlCol="1">
              <a:spAutoFit/>
            </a:bodyPr>
            <a:lstStyle/>
            <a:p>
              <a:pPr rtl="1"/>
              <a:r>
                <a:rPr lang="he-IL" sz="800" dirty="0">
                  <a:solidFill>
                    <a:schemeClr val="bg1"/>
                  </a:solidFill>
                </a:rPr>
                <a:t>10</a:t>
              </a:r>
              <a:r>
                <a:rPr lang="he-IL" sz="500" dirty="0">
                  <a:solidFill>
                    <a:schemeClr val="bg1"/>
                  </a:solidFill>
                </a:rPr>
                <a:t>%</a:t>
              </a:r>
              <a:endParaRPr lang="he-IL" sz="800" dirty="0">
                <a:solidFill>
                  <a:schemeClr val="bg1"/>
                </a:solidFill>
              </a:endParaRPr>
            </a:p>
          </p:txBody>
        </p:sp>
        <p:sp>
          <p:nvSpPr>
            <p:cNvPr id="92" name="TextBox 91">
              <a:extLst>
                <a:ext uri="{FF2B5EF4-FFF2-40B4-BE49-F238E27FC236}">
                  <a16:creationId xmlns:a16="http://schemas.microsoft.com/office/drawing/2014/main" id="{22D53FED-ACB2-4608-959E-77AE26FF60A8}"/>
                </a:ext>
              </a:extLst>
            </p:cNvPr>
            <p:cNvSpPr txBox="1"/>
            <p:nvPr/>
          </p:nvSpPr>
          <p:spPr>
            <a:xfrm>
              <a:off x="888660" y="8865179"/>
              <a:ext cx="557527" cy="255007"/>
            </a:xfrm>
            <a:prstGeom prst="rect">
              <a:avLst/>
            </a:prstGeom>
            <a:noFill/>
          </p:spPr>
          <p:txBody>
            <a:bodyPr wrap="square" rtlCol="1">
              <a:spAutoFit/>
            </a:bodyPr>
            <a:lstStyle/>
            <a:p>
              <a:pPr rtl="1"/>
              <a:r>
                <a:rPr lang="he-IL" sz="900" dirty="0">
                  <a:solidFill>
                    <a:schemeClr val="bg1"/>
                  </a:solidFill>
                </a:rPr>
                <a:t>20</a:t>
              </a:r>
              <a:r>
                <a:rPr lang="he-IL" sz="600" dirty="0">
                  <a:solidFill>
                    <a:schemeClr val="bg1"/>
                  </a:solidFill>
                </a:rPr>
                <a:t>%</a:t>
              </a:r>
              <a:endParaRPr lang="he-IL" sz="900" dirty="0">
                <a:solidFill>
                  <a:schemeClr val="bg1"/>
                </a:solidFill>
              </a:endParaRPr>
            </a:p>
          </p:txBody>
        </p:sp>
        <p:sp>
          <p:nvSpPr>
            <p:cNvPr id="93" name="TextBox 92">
              <a:extLst>
                <a:ext uri="{FF2B5EF4-FFF2-40B4-BE49-F238E27FC236}">
                  <a16:creationId xmlns:a16="http://schemas.microsoft.com/office/drawing/2014/main" id="{241DE11A-79BB-414E-9F23-1E2461D2D6D7}"/>
                </a:ext>
              </a:extLst>
            </p:cNvPr>
            <p:cNvSpPr txBox="1"/>
            <p:nvPr/>
          </p:nvSpPr>
          <p:spPr>
            <a:xfrm>
              <a:off x="888660" y="8572635"/>
              <a:ext cx="557527" cy="272008"/>
            </a:xfrm>
            <a:prstGeom prst="rect">
              <a:avLst/>
            </a:prstGeom>
            <a:noFill/>
          </p:spPr>
          <p:txBody>
            <a:bodyPr wrap="square" rtlCol="1">
              <a:spAutoFit/>
            </a:bodyPr>
            <a:lstStyle/>
            <a:p>
              <a:pPr rtl="1"/>
              <a:r>
                <a:rPr lang="he-IL" sz="1000" dirty="0">
                  <a:solidFill>
                    <a:schemeClr val="bg1"/>
                  </a:solidFill>
                </a:rPr>
                <a:t>30</a:t>
              </a:r>
              <a:r>
                <a:rPr lang="he-IL" sz="700" dirty="0">
                  <a:solidFill>
                    <a:schemeClr val="bg1"/>
                  </a:solidFill>
                </a:rPr>
                <a:t>%</a:t>
              </a:r>
              <a:endParaRPr lang="he-IL" sz="1000" dirty="0">
                <a:solidFill>
                  <a:schemeClr val="bg1"/>
                </a:solidFill>
              </a:endParaRPr>
            </a:p>
          </p:txBody>
        </p:sp>
        <p:sp>
          <p:nvSpPr>
            <p:cNvPr id="94" name="TextBox 93">
              <a:extLst>
                <a:ext uri="{FF2B5EF4-FFF2-40B4-BE49-F238E27FC236}">
                  <a16:creationId xmlns:a16="http://schemas.microsoft.com/office/drawing/2014/main" id="{12BE35F9-3CD1-4229-B42B-CA419798AA25}"/>
                </a:ext>
              </a:extLst>
            </p:cNvPr>
            <p:cNvSpPr txBox="1"/>
            <p:nvPr/>
          </p:nvSpPr>
          <p:spPr>
            <a:xfrm>
              <a:off x="888660" y="8269075"/>
              <a:ext cx="557527" cy="289008"/>
            </a:xfrm>
            <a:prstGeom prst="rect">
              <a:avLst/>
            </a:prstGeom>
            <a:noFill/>
          </p:spPr>
          <p:txBody>
            <a:bodyPr wrap="square" rtlCol="1">
              <a:spAutoFit/>
            </a:bodyPr>
            <a:lstStyle/>
            <a:p>
              <a:pPr rtl="1"/>
              <a:r>
                <a:rPr lang="he-IL" sz="1100" b="1" dirty="0">
                  <a:solidFill>
                    <a:schemeClr val="bg1"/>
                  </a:solidFill>
                </a:rPr>
                <a:t>50</a:t>
              </a:r>
              <a:r>
                <a:rPr lang="he-IL" sz="900" b="1" dirty="0">
                  <a:solidFill>
                    <a:schemeClr val="bg1"/>
                  </a:solidFill>
                </a:rPr>
                <a:t>%</a:t>
              </a:r>
              <a:endParaRPr lang="he-IL" sz="1100" b="1" dirty="0">
                <a:solidFill>
                  <a:schemeClr val="bg1"/>
                </a:solidFill>
              </a:endParaRPr>
            </a:p>
          </p:txBody>
        </p:sp>
        <p:sp>
          <p:nvSpPr>
            <p:cNvPr id="95" name="TextBox 94">
              <a:extLst>
                <a:ext uri="{FF2B5EF4-FFF2-40B4-BE49-F238E27FC236}">
                  <a16:creationId xmlns:a16="http://schemas.microsoft.com/office/drawing/2014/main" id="{2B425933-2A97-4C81-A004-3979DF767794}"/>
                </a:ext>
              </a:extLst>
            </p:cNvPr>
            <p:cNvSpPr txBox="1"/>
            <p:nvPr/>
          </p:nvSpPr>
          <p:spPr>
            <a:xfrm>
              <a:off x="888660" y="7963622"/>
              <a:ext cx="557527" cy="340010"/>
            </a:xfrm>
            <a:prstGeom prst="rect">
              <a:avLst/>
            </a:prstGeom>
            <a:noFill/>
          </p:spPr>
          <p:txBody>
            <a:bodyPr wrap="square" rtlCol="1">
              <a:spAutoFit/>
            </a:bodyPr>
            <a:lstStyle/>
            <a:p>
              <a:pPr rtl="1"/>
              <a:r>
                <a:rPr lang="he-IL" sz="1400" b="1" dirty="0">
                  <a:solidFill>
                    <a:schemeClr val="bg1"/>
                  </a:solidFill>
                </a:rPr>
                <a:t>75</a:t>
              </a:r>
              <a:r>
                <a:rPr lang="he-IL" sz="1050" b="1" dirty="0">
                  <a:solidFill>
                    <a:schemeClr val="bg1"/>
                  </a:solidFill>
                </a:rPr>
                <a:t>%</a:t>
              </a:r>
              <a:endParaRPr lang="he-IL" sz="1400" b="1" dirty="0">
                <a:solidFill>
                  <a:schemeClr val="bg1"/>
                </a:solidFill>
              </a:endParaRPr>
            </a:p>
          </p:txBody>
        </p:sp>
        <p:sp>
          <p:nvSpPr>
            <p:cNvPr id="96" name="TextBox 95">
              <a:extLst>
                <a:ext uri="{FF2B5EF4-FFF2-40B4-BE49-F238E27FC236}">
                  <a16:creationId xmlns:a16="http://schemas.microsoft.com/office/drawing/2014/main" id="{17F49043-8B73-49FE-90AB-7125E934BC6B}"/>
                </a:ext>
              </a:extLst>
            </p:cNvPr>
            <p:cNvSpPr txBox="1"/>
            <p:nvPr/>
          </p:nvSpPr>
          <p:spPr>
            <a:xfrm>
              <a:off x="888660" y="7648788"/>
              <a:ext cx="757885" cy="408012"/>
            </a:xfrm>
            <a:prstGeom prst="rect">
              <a:avLst/>
            </a:prstGeom>
            <a:noFill/>
          </p:spPr>
          <p:txBody>
            <a:bodyPr wrap="square" rtlCol="1">
              <a:spAutoFit/>
            </a:bodyPr>
            <a:lstStyle/>
            <a:p>
              <a:pPr rtl="1"/>
              <a:r>
                <a:rPr lang="he-IL" b="1" dirty="0">
                  <a:solidFill>
                    <a:schemeClr val="bg1"/>
                  </a:solidFill>
                </a:rPr>
                <a:t>90</a:t>
              </a:r>
              <a:r>
                <a:rPr lang="he-IL" sz="1200" b="1" dirty="0">
                  <a:solidFill>
                    <a:schemeClr val="bg1"/>
                  </a:solidFill>
                </a:rPr>
                <a:t>%</a:t>
              </a:r>
              <a:endParaRPr lang="he-IL" b="1" dirty="0">
                <a:solidFill>
                  <a:schemeClr val="bg1"/>
                </a:solidFill>
              </a:endParaRPr>
            </a:p>
          </p:txBody>
        </p:sp>
      </p:grpSp>
      <p:sp>
        <p:nvSpPr>
          <p:cNvPr id="85" name="מלבן 84">
            <a:extLst>
              <a:ext uri="{FF2B5EF4-FFF2-40B4-BE49-F238E27FC236}">
                <a16:creationId xmlns:a16="http://schemas.microsoft.com/office/drawing/2014/main" id="{A18A1D90-13B3-46F7-8D08-D89DBCA99CD7}"/>
              </a:ext>
            </a:extLst>
          </p:cNvPr>
          <p:cNvSpPr/>
          <p:nvPr/>
        </p:nvSpPr>
        <p:spPr>
          <a:xfrm>
            <a:off x="3672727" y="6963581"/>
            <a:ext cx="2865230" cy="830997"/>
          </a:xfrm>
          <a:prstGeom prst="rect">
            <a:avLst/>
          </a:prstGeom>
        </p:spPr>
        <p:txBody>
          <a:bodyPr wrap="square">
            <a:spAutoFit/>
          </a:bodyPr>
          <a:lstStyle/>
          <a:p>
            <a:pPr algn="r" rtl="1"/>
            <a:r>
              <a:rPr lang="he-IL" sz="1600" b="1" dirty="0">
                <a:solidFill>
                  <a:schemeClr val="tx1">
                    <a:lumMod val="50000"/>
                    <a:lumOff val="50000"/>
                  </a:schemeClr>
                </a:solidFill>
              </a:rPr>
              <a:t>פירמידת הלמידה המוצגת כאן</a:t>
            </a:r>
            <a:br>
              <a:rPr lang="en-US" sz="1600" b="1" dirty="0">
                <a:solidFill>
                  <a:schemeClr val="tx1">
                    <a:lumMod val="50000"/>
                    <a:lumOff val="50000"/>
                  </a:schemeClr>
                </a:solidFill>
              </a:rPr>
            </a:br>
            <a:r>
              <a:rPr lang="he-IL" sz="1600" b="1" dirty="0">
                <a:solidFill>
                  <a:schemeClr val="tx1">
                    <a:lumMod val="50000"/>
                    <a:lumOff val="50000"/>
                  </a:schemeClr>
                </a:solidFill>
              </a:rPr>
              <a:t>ממחישה את יכולת ההפנמה של ידע בהתאם לשיטת הלימוד:</a:t>
            </a:r>
            <a:endParaRPr lang="he-IL" sz="1400" dirty="0"/>
          </a:p>
        </p:txBody>
      </p:sp>
      <p:sp>
        <p:nvSpPr>
          <p:cNvPr id="106" name="מלבן 105">
            <a:extLst>
              <a:ext uri="{FF2B5EF4-FFF2-40B4-BE49-F238E27FC236}">
                <a16:creationId xmlns:a16="http://schemas.microsoft.com/office/drawing/2014/main" id="{993C7F5A-ECD3-48F4-BAAE-024893423D76}"/>
              </a:ext>
            </a:extLst>
          </p:cNvPr>
          <p:cNvSpPr/>
          <p:nvPr/>
        </p:nvSpPr>
        <p:spPr>
          <a:xfrm>
            <a:off x="3672727" y="8185371"/>
            <a:ext cx="2559319" cy="1339910"/>
          </a:xfrm>
          <a:prstGeom prst="rect">
            <a:avLst/>
          </a:prstGeom>
          <a:solidFill>
            <a:schemeClr val="bg1"/>
          </a:solidFill>
          <a:ln>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7" name="דמעה 106">
            <a:extLst>
              <a:ext uri="{FF2B5EF4-FFF2-40B4-BE49-F238E27FC236}">
                <a16:creationId xmlns:a16="http://schemas.microsoft.com/office/drawing/2014/main" id="{31115702-BA09-4B07-AC97-13CA28BCCEF4}"/>
              </a:ext>
            </a:extLst>
          </p:cNvPr>
          <p:cNvSpPr/>
          <p:nvPr/>
        </p:nvSpPr>
        <p:spPr>
          <a:xfrm rot="8225039">
            <a:off x="6022139" y="7922515"/>
            <a:ext cx="436198" cy="436198"/>
          </a:xfrm>
          <a:prstGeom prst="teardrop">
            <a:avLst/>
          </a:prstGeom>
          <a:solidFill>
            <a:schemeClr val="bg1"/>
          </a:solidFill>
          <a:ln>
            <a:solidFill>
              <a:srgbClr val="FFD9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8" name="TextBox 107">
            <a:extLst>
              <a:ext uri="{FF2B5EF4-FFF2-40B4-BE49-F238E27FC236}">
                <a16:creationId xmlns:a16="http://schemas.microsoft.com/office/drawing/2014/main" id="{5CAF3FB6-7118-49D6-A925-273F002EDFFF}"/>
              </a:ext>
            </a:extLst>
          </p:cNvPr>
          <p:cNvSpPr txBox="1"/>
          <p:nvPr/>
        </p:nvSpPr>
        <p:spPr>
          <a:xfrm>
            <a:off x="3782612" y="8272332"/>
            <a:ext cx="2374999" cy="1154675"/>
          </a:xfrm>
          <a:prstGeom prst="rect">
            <a:avLst/>
          </a:prstGeom>
          <a:noFill/>
        </p:spPr>
        <p:txBody>
          <a:bodyPr wrap="square" rtlCol="1">
            <a:spAutoFit/>
          </a:bodyPr>
          <a:lstStyle/>
          <a:p>
            <a:pPr algn="r" rtl="1">
              <a:lnSpc>
                <a:spcPct val="150000"/>
              </a:lnSpc>
            </a:pPr>
            <a:r>
              <a:rPr lang="he-IL" sz="1600" dirty="0">
                <a:solidFill>
                  <a:schemeClr val="tx1">
                    <a:lumMod val="50000"/>
                    <a:lumOff val="50000"/>
                  </a:schemeClr>
                </a:solidFill>
              </a:rPr>
              <a:t>טיפ! אתרו הזדמנויות להתנסות / לליווי וחניכת ילד אחר ואפשרו א הלמידה</a:t>
            </a:r>
          </a:p>
        </p:txBody>
      </p:sp>
      <p:grpSp>
        <p:nvGrpSpPr>
          <p:cNvPr id="109" name="גרפיקה 11">
            <a:extLst>
              <a:ext uri="{FF2B5EF4-FFF2-40B4-BE49-F238E27FC236}">
                <a16:creationId xmlns:a16="http://schemas.microsoft.com/office/drawing/2014/main" id="{89377ED5-4D36-4767-B083-E235EE2D12D9}"/>
              </a:ext>
            </a:extLst>
          </p:cNvPr>
          <p:cNvGrpSpPr/>
          <p:nvPr/>
        </p:nvGrpSpPr>
        <p:grpSpPr>
          <a:xfrm>
            <a:off x="6133426" y="8013149"/>
            <a:ext cx="213623" cy="309448"/>
            <a:chOff x="1493257" y="6803793"/>
            <a:chExt cx="675821" cy="978975"/>
          </a:xfrm>
        </p:grpSpPr>
        <p:sp>
          <p:nvSpPr>
            <p:cNvPr id="110" name="צורה חופשית: צורה 109">
              <a:extLst>
                <a:ext uri="{FF2B5EF4-FFF2-40B4-BE49-F238E27FC236}">
                  <a16:creationId xmlns:a16="http://schemas.microsoft.com/office/drawing/2014/main" id="{3A4B6CBC-94D4-4A46-80ED-C0A7589E0249}"/>
                </a:ext>
              </a:extLst>
            </p:cNvPr>
            <p:cNvSpPr/>
            <p:nvPr/>
          </p:nvSpPr>
          <p:spPr>
            <a:xfrm>
              <a:off x="1493257" y="6803793"/>
              <a:ext cx="675821" cy="811751"/>
            </a:xfrm>
            <a:custGeom>
              <a:avLst/>
              <a:gdLst>
                <a:gd name="connsiteX0" fmla="*/ 676304 w 675821"/>
                <a:gd name="connsiteY0" fmla="*/ 338295 h 811751"/>
                <a:gd name="connsiteX1" fmla="*/ 319955 w 675821"/>
                <a:gd name="connsiteY1" fmla="*/ 771 h 811751"/>
                <a:gd name="connsiteX2" fmla="*/ 331 w 675821"/>
                <a:gd name="connsiteY2" fmla="*/ 343970 h 811751"/>
                <a:gd name="connsiteX3" fmla="*/ 164682 w 675821"/>
                <a:gd name="connsiteY3" fmla="*/ 628050 h 811751"/>
                <a:gd name="connsiteX4" fmla="*/ 219991 w 675821"/>
                <a:gd name="connsiteY4" fmla="*/ 728148 h 811751"/>
                <a:gd name="connsiteX5" fmla="*/ 219991 w 675821"/>
                <a:gd name="connsiteY5" fmla="*/ 811510 h 811751"/>
                <a:gd name="connsiteX6" fmla="*/ 456597 w 675821"/>
                <a:gd name="connsiteY6" fmla="*/ 811510 h 811751"/>
                <a:gd name="connsiteX7" fmla="*/ 456597 w 675821"/>
                <a:gd name="connsiteY7" fmla="*/ 728135 h 811751"/>
                <a:gd name="connsiteX8" fmla="*/ 514700 w 675821"/>
                <a:gd name="connsiteY8" fmla="*/ 626369 h 811751"/>
                <a:gd name="connsiteX9" fmla="*/ 676304 w 675821"/>
                <a:gd name="connsiteY9" fmla="*/ 338295 h 8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5821" h="811751">
                  <a:moveTo>
                    <a:pt x="676304" y="338295"/>
                  </a:moveTo>
                  <a:cubicBezTo>
                    <a:pt x="676304" y="145541"/>
                    <a:pt x="514959" y="-9531"/>
                    <a:pt x="319955" y="771"/>
                  </a:cubicBezTo>
                  <a:cubicBezTo>
                    <a:pt x="140410" y="10256"/>
                    <a:pt x="-2638" y="164199"/>
                    <a:pt x="331" y="343970"/>
                  </a:cubicBezTo>
                  <a:cubicBezTo>
                    <a:pt x="2326" y="464739"/>
                    <a:pt x="67749" y="569932"/>
                    <a:pt x="164682" y="628050"/>
                  </a:cubicBezTo>
                  <a:cubicBezTo>
                    <a:pt x="199548" y="648955"/>
                    <a:pt x="219991" y="687496"/>
                    <a:pt x="219991" y="728148"/>
                  </a:cubicBezTo>
                  <a:lnTo>
                    <a:pt x="219991" y="811510"/>
                  </a:lnTo>
                  <a:lnTo>
                    <a:pt x="456597" y="811510"/>
                  </a:lnTo>
                  <a:lnTo>
                    <a:pt x="456597" y="728135"/>
                  </a:lnTo>
                  <a:cubicBezTo>
                    <a:pt x="456597" y="686316"/>
                    <a:pt x="479045" y="648216"/>
                    <a:pt x="514700" y="626369"/>
                  </a:cubicBezTo>
                  <a:cubicBezTo>
                    <a:pt x="611601" y="566993"/>
                    <a:pt x="676304" y="460278"/>
                    <a:pt x="676304" y="338295"/>
                  </a:cubicBezTo>
                  <a:close/>
                </a:path>
              </a:pathLst>
            </a:custGeom>
            <a:solidFill>
              <a:schemeClr val="accent6">
                <a:lumMod val="60000"/>
                <a:lumOff val="40000"/>
              </a:schemeClr>
            </a:solidFill>
            <a:ln w="1898" cap="flat">
              <a:noFill/>
              <a:prstDash val="solid"/>
              <a:miter/>
            </a:ln>
          </p:spPr>
          <p:txBody>
            <a:bodyPr rtlCol="1" anchor="ctr"/>
            <a:lstStyle/>
            <a:p>
              <a:endParaRPr lang="he-IL"/>
            </a:p>
          </p:txBody>
        </p:sp>
        <p:sp>
          <p:nvSpPr>
            <p:cNvPr id="111" name="צורה חופשית: צורה 110">
              <a:extLst>
                <a:ext uri="{FF2B5EF4-FFF2-40B4-BE49-F238E27FC236}">
                  <a16:creationId xmlns:a16="http://schemas.microsoft.com/office/drawing/2014/main" id="{45CA3085-7468-4536-A8EF-BEF4151810A0}"/>
                </a:ext>
              </a:extLst>
            </p:cNvPr>
            <p:cNvSpPr/>
            <p:nvPr/>
          </p:nvSpPr>
          <p:spPr>
            <a:xfrm>
              <a:off x="1712960" y="7615017"/>
              <a:ext cx="235484" cy="49777"/>
            </a:xfrm>
            <a:custGeom>
              <a:avLst/>
              <a:gdLst>
                <a:gd name="connsiteX0" fmla="*/ 203094 w 235484"/>
                <a:gd name="connsiteY0" fmla="*/ 50986 h 49777"/>
                <a:gd name="connsiteX1" fmla="*/ 34087 w 235484"/>
                <a:gd name="connsiteY1" fmla="*/ 50986 h 49777"/>
                <a:gd name="connsiteX2" fmla="*/ 286 w 235484"/>
                <a:gd name="connsiteY2" fmla="*/ 286 h 49777"/>
                <a:gd name="connsiteX3" fmla="*/ 236894 w 235484"/>
                <a:gd name="connsiteY3" fmla="*/ 286 h 49777"/>
              </a:gdLst>
              <a:ahLst/>
              <a:cxnLst>
                <a:cxn ang="0">
                  <a:pos x="connsiteX0" y="connsiteY0"/>
                </a:cxn>
                <a:cxn ang="0">
                  <a:pos x="connsiteX1" y="connsiteY1"/>
                </a:cxn>
                <a:cxn ang="0">
                  <a:pos x="connsiteX2" y="connsiteY2"/>
                </a:cxn>
                <a:cxn ang="0">
                  <a:pos x="connsiteX3" y="connsiteY3"/>
                </a:cxn>
              </a:cxnLst>
              <a:rect l="l" t="t" r="r" b="b"/>
              <a:pathLst>
                <a:path w="235484" h="49777">
                  <a:moveTo>
                    <a:pt x="203094" y="50986"/>
                  </a:moveTo>
                  <a:lnTo>
                    <a:pt x="34087" y="50986"/>
                  </a:lnTo>
                  <a:lnTo>
                    <a:pt x="286" y="286"/>
                  </a:lnTo>
                  <a:lnTo>
                    <a:pt x="236894" y="286"/>
                  </a:lnTo>
                  <a:close/>
                </a:path>
              </a:pathLst>
            </a:custGeom>
            <a:solidFill>
              <a:srgbClr val="AFB9D2"/>
            </a:solidFill>
            <a:ln w="1898" cap="flat">
              <a:noFill/>
              <a:prstDash val="solid"/>
              <a:miter/>
            </a:ln>
          </p:spPr>
          <p:txBody>
            <a:bodyPr rtlCol="1" anchor="ctr"/>
            <a:lstStyle/>
            <a:p>
              <a:endParaRPr lang="he-IL"/>
            </a:p>
          </p:txBody>
        </p:sp>
        <p:sp>
          <p:nvSpPr>
            <p:cNvPr id="112" name="צורה חופשית: צורה 111">
              <a:extLst>
                <a:ext uri="{FF2B5EF4-FFF2-40B4-BE49-F238E27FC236}">
                  <a16:creationId xmlns:a16="http://schemas.microsoft.com/office/drawing/2014/main" id="{06476382-5117-4321-8212-D8D93674551D}"/>
                </a:ext>
              </a:extLst>
            </p:cNvPr>
            <p:cNvSpPr/>
            <p:nvPr/>
          </p:nvSpPr>
          <p:spPr>
            <a:xfrm>
              <a:off x="1712960" y="7615017"/>
              <a:ext cx="118699" cy="49777"/>
            </a:xfrm>
            <a:custGeom>
              <a:avLst/>
              <a:gdLst>
                <a:gd name="connsiteX0" fmla="*/ 286 w 118699"/>
                <a:gd name="connsiteY0" fmla="*/ 286 h 49777"/>
                <a:gd name="connsiteX1" fmla="*/ 34087 w 118699"/>
                <a:gd name="connsiteY1" fmla="*/ 50986 h 49777"/>
                <a:gd name="connsiteX2" fmla="*/ 118591 w 118699"/>
                <a:gd name="connsiteY2" fmla="*/ 50986 h 49777"/>
                <a:gd name="connsiteX3" fmla="*/ 101690 w 118699"/>
                <a:gd name="connsiteY3" fmla="*/ 286 h 49777"/>
              </a:gdLst>
              <a:ahLst/>
              <a:cxnLst>
                <a:cxn ang="0">
                  <a:pos x="connsiteX0" y="connsiteY0"/>
                </a:cxn>
                <a:cxn ang="0">
                  <a:pos x="connsiteX1" y="connsiteY1"/>
                </a:cxn>
                <a:cxn ang="0">
                  <a:pos x="connsiteX2" y="connsiteY2"/>
                </a:cxn>
                <a:cxn ang="0">
                  <a:pos x="connsiteX3" y="connsiteY3"/>
                </a:cxn>
              </a:cxnLst>
              <a:rect l="l" t="t" r="r" b="b"/>
              <a:pathLst>
                <a:path w="118699" h="49777">
                  <a:moveTo>
                    <a:pt x="286" y="286"/>
                  </a:moveTo>
                  <a:lnTo>
                    <a:pt x="34087" y="50986"/>
                  </a:lnTo>
                  <a:lnTo>
                    <a:pt x="118591" y="50986"/>
                  </a:lnTo>
                  <a:lnTo>
                    <a:pt x="101690" y="286"/>
                  </a:lnTo>
                  <a:close/>
                </a:path>
              </a:pathLst>
            </a:custGeom>
            <a:solidFill>
              <a:srgbClr val="959CB3"/>
            </a:solidFill>
            <a:ln w="1898" cap="flat">
              <a:noFill/>
              <a:prstDash val="solid"/>
              <a:miter/>
            </a:ln>
          </p:spPr>
          <p:txBody>
            <a:bodyPr rtlCol="1" anchor="ctr"/>
            <a:lstStyle/>
            <a:p>
              <a:endParaRPr lang="he-IL"/>
            </a:p>
          </p:txBody>
        </p:sp>
        <p:sp>
          <p:nvSpPr>
            <p:cNvPr id="113" name="צורה חופשית: צורה 112">
              <a:extLst>
                <a:ext uri="{FF2B5EF4-FFF2-40B4-BE49-F238E27FC236}">
                  <a16:creationId xmlns:a16="http://schemas.microsoft.com/office/drawing/2014/main" id="{95F6E25C-A1FB-4006-A5DD-DC91A0CEC477}"/>
                </a:ext>
              </a:extLst>
            </p:cNvPr>
            <p:cNvSpPr/>
            <p:nvPr/>
          </p:nvSpPr>
          <p:spPr>
            <a:xfrm>
              <a:off x="1729861" y="7648815"/>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4"/>
                    <a:pt x="195526" y="34089"/>
                    <a:pt x="186192" y="34089"/>
                  </a:cubicBezTo>
                  <a:close/>
                </a:path>
              </a:pathLst>
            </a:custGeom>
            <a:solidFill>
              <a:srgbClr val="C7CFE2"/>
            </a:solidFill>
            <a:ln w="1898" cap="flat">
              <a:noFill/>
              <a:prstDash val="solid"/>
              <a:miter/>
            </a:ln>
          </p:spPr>
          <p:txBody>
            <a:bodyPr rtlCol="1" anchor="ctr"/>
            <a:lstStyle/>
            <a:p>
              <a:endParaRPr lang="he-IL"/>
            </a:p>
          </p:txBody>
        </p:sp>
        <p:sp>
          <p:nvSpPr>
            <p:cNvPr id="114" name="צורה חופשית: צורה 113">
              <a:extLst>
                <a:ext uri="{FF2B5EF4-FFF2-40B4-BE49-F238E27FC236}">
                  <a16:creationId xmlns:a16="http://schemas.microsoft.com/office/drawing/2014/main" id="{F50C9767-BFBF-4512-8623-83D3C9BBD28A}"/>
                </a:ext>
              </a:extLst>
            </p:cNvPr>
            <p:cNvSpPr/>
            <p:nvPr/>
          </p:nvSpPr>
          <p:spPr>
            <a:xfrm>
              <a:off x="1729861" y="7682616"/>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4"/>
                    <a:pt x="195526" y="34089"/>
                    <a:pt x="186192" y="34089"/>
                  </a:cubicBezTo>
                  <a:close/>
                </a:path>
              </a:pathLst>
            </a:custGeom>
            <a:solidFill>
              <a:srgbClr val="AFB9D2"/>
            </a:solidFill>
            <a:ln w="1898" cap="flat">
              <a:noFill/>
              <a:prstDash val="solid"/>
              <a:miter/>
            </a:ln>
          </p:spPr>
          <p:txBody>
            <a:bodyPr rtlCol="1" anchor="ctr"/>
            <a:lstStyle/>
            <a:p>
              <a:endParaRPr lang="he-IL"/>
            </a:p>
          </p:txBody>
        </p:sp>
        <p:sp>
          <p:nvSpPr>
            <p:cNvPr id="115" name="צורה חופשית: צורה 114">
              <a:extLst>
                <a:ext uri="{FF2B5EF4-FFF2-40B4-BE49-F238E27FC236}">
                  <a16:creationId xmlns:a16="http://schemas.microsoft.com/office/drawing/2014/main" id="{7E83BE43-3913-4A60-BD65-83C562559A87}"/>
                </a:ext>
              </a:extLst>
            </p:cNvPr>
            <p:cNvSpPr/>
            <p:nvPr/>
          </p:nvSpPr>
          <p:spPr>
            <a:xfrm>
              <a:off x="1729861" y="7716419"/>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2"/>
                    <a:pt x="195526" y="34089"/>
                    <a:pt x="186192" y="34089"/>
                  </a:cubicBezTo>
                  <a:close/>
                </a:path>
              </a:pathLst>
            </a:custGeom>
            <a:solidFill>
              <a:srgbClr val="C7CFE2"/>
            </a:solidFill>
            <a:ln w="1898" cap="flat">
              <a:noFill/>
              <a:prstDash val="solid"/>
              <a:miter/>
            </a:ln>
          </p:spPr>
          <p:txBody>
            <a:bodyPr rtlCol="1" anchor="ctr"/>
            <a:lstStyle/>
            <a:p>
              <a:endParaRPr lang="he-IL"/>
            </a:p>
          </p:txBody>
        </p:sp>
        <p:sp>
          <p:nvSpPr>
            <p:cNvPr id="116" name="צורה חופשית: צורה 115">
              <a:extLst>
                <a:ext uri="{FF2B5EF4-FFF2-40B4-BE49-F238E27FC236}">
                  <a16:creationId xmlns:a16="http://schemas.microsoft.com/office/drawing/2014/main" id="{5118173D-8094-4632-8F48-45E568B898EF}"/>
                </a:ext>
              </a:extLst>
            </p:cNvPr>
            <p:cNvSpPr/>
            <p:nvPr/>
          </p:nvSpPr>
          <p:spPr>
            <a:xfrm>
              <a:off x="1746760" y="7750221"/>
              <a:ext cx="168477" cy="32547"/>
            </a:xfrm>
            <a:custGeom>
              <a:avLst/>
              <a:gdLst>
                <a:gd name="connsiteX0" fmla="*/ 286 w 168476"/>
                <a:gd name="connsiteY0" fmla="*/ 286 h 32546"/>
                <a:gd name="connsiteX1" fmla="*/ 24187 w 168476"/>
                <a:gd name="connsiteY1" fmla="*/ 24187 h 32546"/>
                <a:gd name="connsiteX2" fmla="*/ 48087 w 168476"/>
                <a:gd name="connsiteY2" fmla="*/ 34087 h 32546"/>
                <a:gd name="connsiteX3" fmla="*/ 121488 w 168476"/>
                <a:gd name="connsiteY3" fmla="*/ 34087 h 32546"/>
                <a:gd name="connsiteX4" fmla="*/ 145389 w 168476"/>
                <a:gd name="connsiteY4" fmla="*/ 24187 h 32546"/>
                <a:gd name="connsiteX5" fmla="*/ 169289 w 168476"/>
                <a:gd name="connsiteY5" fmla="*/ 286 h 32546"/>
                <a:gd name="connsiteX6" fmla="*/ 286 w 168476"/>
                <a:gd name="connsiteY6" fmla="*/ 286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476" h="32546">
                  <a:moveTo>
                    <a:pt x="286" y="286"/>
                  </a:moveTo>
                  <a:lnTo>
                    <a:pt x="24187" y="24187"/>
                  </a:lnTo>
                  <a:cubicBezTo>
                    <a:pt x="30526" y="30526"/>
                    <a:pt x="39122" y="34087"/>
                    <a:pt x="48087" y="34087"/>
                  </a:cubicBezTo>
                  <a:lnTo>
                    <a:pt x="121488" y="34087"/>
                  </a:lnTo>
                  <a:cubicBezTo>
                    <a:pt x="130452" y="34087"/>
                    <a:pt x="139050" y="30526"/>
                    <a:pt x="145389" y="24187"/>
                  </a:cubicBezTo>
                  <a:lnTo>
                    <a:pt x="169289" y="286"/>
                  </a:lnTo>
                  <a:lnTo>
                    <a:pt x="286" y="286"/>
                  </a:lnTo>
                  <a:close/>
                </a:path>
              </a:pathLst>
            </a:custGeom>
            <a:solidFill>
              <a:srgbClr val="707487"/>
            </a:solidFill>
            <a:ln w="1898" cap="flat">
              <a:noFill/>
              <a:prstDash val="solid"/>
              <a:miter/>
            </a:ln>
          </p:spPr>
          <p:txBody>
            <a:bodyPr rtlCol="1" anchor="ctr"/>
            <a:lstStyle/>
            <a:p>
              <a:endParaRPr lang="he-IL"/>
            </a:p>
          </p:txBody>
        </p:sp>
        <p:sp>
          <p:nvSpPr>
            <p:cNvPr id="117" name="צורה חופשית: צורה 116">
              <a:extLst>
                <a:ext uri="{FF2B5EF4-FFF2-40B4-BE49-F238E27FC236}">
                  <a16:creationId xmlns:a16="http://schemas.microsoft.com/office/drawing/2014/main" id="{BD1BDC0C-717E-4117-9056-D0D1FBC3B03F}"/>
                </a:ext>
              </a:extLst>
            </p:cNvPr>
            <p:cNvSpPr/>
            <p:nvPr/>
          </p:nvSpPr>
          <p:spPr>
            <a:xfrm>
              <a:off x="1728711" y="7647666"/>
              <a:ext cx="103383" cy="36376"/>
            </a:xfrm>
            <a:custGeom>
              <a:avLst/>
              <a:gdLst>
                <a:gd name="connsiteX0" fmla="*/ 85938 w 103383"/>
                <a:gd name="connsiteY0" fmla="*/ 18337 h 36375"/>
                <a:gd name="connsiteX1" fmla="*/ 102840 w 103383"/>
                <a:gd name="connsiteY1" fmla="*/ 1436 h 36375"/>
                <a:gd name="connsiteX2" fmla="*/ 18337 w 103383"/>
                <a:gd name="connsiteY2" fmla="*/ 1436 h 36375"/>
                <a:gd name="connsiteX3" fmla="*/ 1436 w 103383"/>
                <a:gd name="connsiteY3" fmla="*/ 18337 h 36375"/>
                <a:gd name="connsiteX4" fmla="*/ 18337 w 103383"/>
                <a:gd name="connsiteY4" fmla="*/ 35238 h 36375"/>
                <a:gd name="connsiteX5" fmla="*/ 102840 w 103383"/>
                <a:gd name="connsiteY5" fmla="*/ 35238 h 36375"/>
                <a:gd name="connsiteX6" fmla="*/ 85938 w 103383"/>
                <a:gd name="connsiteY6" fmla="*/ 18337 h 3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3" h="36375">
                  <a:moveTo>
                    <a:pt x="85938" y="18337"/>
                  </a:moveTo>
                  <a:cubicBezTo>
                    <a:pt x="85938" y="9004"/>
                    <a:pt x="93506" y="1436"/>
                    <a:pt x="102840" y="1436"/>
                  </a:cubicBezTo>
                  <a:lnTo>
                    <a:pt x="18337" y="1436"/>
                  </a:lnTo>
                  <a:cubicBezTo>
                    <a:pt x="9004" y="1436"/>
                    <a:pt x="1436" y="9004"/>
                    <a:pt x="1436" y="18337"/>
                  </a:cubicBezTo>
                  <a:cubicBezTo>
                    <a:pt x="1436" y="27670"/>
                    <a:pt x="9004" y="35238"/>
                    <a:pt x="18337" y="35238"/>
                  </a:cubicBezTo>
                  <a:lnTo>
                    <a:pt x="102840" y="35238"/>
                  </a:lnTo>
                  <a:cubicBezTo>
                    <a:pt x="93505" y="35238"/>
                    <a:pt x="85938" y="27672"/>
                    <a:pt x="85938" y="18337"/>
                  </a:cubicBezTo>
                  <a:close/>
                </a:path>
              </a:pathLst>
            </a:custGeom>
            <a:solidFill>
              <a:srgbClr val="AFB9D2"/>
            </a:solidFill>
            <a:ln w="9525" cap="flat">
              <a:noFill/>
              <a:prstDash val="solid"/>
              <a:miter/>
            </a:ln>
          </p:spPr>
          <p:txBody>
            <a:bodyPr rtlCol="1" anchor="ctr"/>
            <a:lstStyle/>
            <a:p>
              <a:endParaRPr lang="he-IL"/>
            </a:p>
          </p:txBody>
        </p:sp>
        <p:sp>
          <p:nvSpPr>
            <p:cNvPr id="118" name="צורה חופשית: צורה 117">
              <a:extLst>
                <a:ext uri="{FF2B5EF4-FFF2-40B4-BE49-F238E27FC236}">
                  <a16:creationId xmlns:a16="http://schemas.microsoft.com/office/drawing/2014/main" id="{39C1F14D-8381-4FDA-816F-B31D6F5FC6DD}"/>
                </a:ext>
              </a:extLst>
            </p:cNvPr>
            <p:cNvSpPr/>
            <p:nvPr/>
          </p:nvSpPr>
          <p:spPr>
            <a:xfrm>
              <a:off x="1728711" y="7715269"/>
              <a:ext cx="103383" cy="36376"/>
            </a:xfrm>
            <a:custGeom>
              <a:avLst/>
              <a:gdLst>
                <a:gd name="connsiteX0" fmla="*/ 85938 w 103383"/>
                <a:gd name="connsiteY0" fmla="*/ 18337 h 36375"/>
                <a:gd name="connsiteX1" fmla="*/ 102840 w 103383"/>
                <a:gd name="connsiteY1" fmla="*/ 1436 h 36375"/>
                <a:gd name="connsiteX2" fmla="*/ 18337 w 103383"/>
                <a:gd name="connsiteY2" fmla="*/ 1436 h 36375"/>
                <a:gd name="connsiteX3" fmla="*/ 1436 w 103383"/>
                <a:gd name="connsiteY3" fmla="*/ 18337 h 36375"/>
                <a:gd name="connsiteX4" fmla="*/ 18337 w 103383"/>
                <a:gd name="connsiteY4" fmla="*/ 35238 h 36375"/>
                <a:gd name="connsiteX5" fmla="*/ 102840 w 103383"/>
                <a:gd name="connsiteY5" fmla="*/ 35238 h 36375"/>
                <a:gd name="connsiteX6" fmla="*/ 85938 w 103383"/>
                <a:gd name="connsiteY6" fmla="*/ 18337 h 3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3" h="36375">
                  <a:moveTo>
                    <a:pt x="85938" y="18337"/>
                  </a:moveTo>
                  <a:cubicBezTo>
                    <a:pt x="85938" y="9004"/>
                    <a:pt x="93506" y="1436"/>
                    <a:pt x="102840" y="1436"/>
                  </a:cubicBezTo>
                  <a:lnTo>
                    <a:pt x="18337" y="1436"/>
                  </a:lnTo>
                  <a:cubicBezTo>
                    <a:pt x="9004" y="1436"/>
                    <a:pt x="1436" y="9004"/>
                    <a:pt x="1436" y="18337"/>
                  </a:cubicBezTo>
                  <a:cubicBezTo>
                    <a:pt x="1436" y="27670"/>
                    <a:pt x="9004" y="35238"/>
                    <a:pt x="18337" y="35238"/>
                  </a:cubicBezTo>
                  <a:lnTo>
                    <a:pt x="102840" y="35238"/>
                  </a:lnTo>
                  <a:cubicBezTo>
                    <a:pt x="93505" y="35238"/>
                    <a:pt x="85938" y="27670"/>
                    <a:pt x="85938" y="18337"/>
                  </a:cubicBezTo>
                  <a:close/>
                </a:path>
              </a:pathLst>
            </a:custGeom>
            <a:solidFill>
              <a:srgbClr val="AFB9D2"/>
            </a:solidFill>
            <a:ln w="9525" cap="flat">
              <a:noFill/>
              <a:prstDash val="solid"/>
              <a:miter/>
            </a:ln>
          </p:spPr>
          <p:txBody>
            <a:bodyPr rtlCol="1" anchor="ctr"/>
            <a:lstStyle/>
            <a:p>
              <a:endParaRPr lang="he-IL"/>
            </a:p>
          </p:txBody>
        </p:sp>
        <p:sp>
          <p:nvSpPr>
            <p:cNvPr id="119" name="צורה חופשית: צורה 118">
              <a:extLst>
                <a:ext uri="{FF2B5EF4-FFF2-40B4-BE49-F238E27FC236}">
                  <a16:creationId xmlns:a16="http://schemas.microsoft.com/office/drawing/2014/main" id="{122C55A5-BA86-4D8F-A39E-424943280048}"/>
                </a:ext>
              </a:extLst>
            </p:cNvPr>
            <p:cNvSpPr/>
            <p:nvPr/>
          </p:nvSpPr>
          <p:spPr>
            <a:xfrm>
              <a:off x="1729861" y="7682618"/>
              <a:ext cx="101469" cy="32547"/>
            </a:xfrm>
            <a:custGeom>
              <a:avLst/>
              <a:gdLst>
                <a:gd name="connsiteX0" fmla="*/ 84789 w 101468"/>
                <a:gd name="connsiteY0" fmla="*/ 17187 h 32546"/>
                <a:gd name="connsiteX1" fmla="*/ 101690 w 101468"/>
                <a:gd name="connsiteY1" fmla="*/ 286 h 32546"/>
                <a:gd name="connsiteX2" fmla="*/ 17187 w 101468"/>
                <a:gd name="connsiteY2" fmla="*/ 286 h 32546"/>
                <a:gd name="connsiteX3" fmla="*/ 286 w 101468"/>
                <a:gd name="connsiteY3" fmla="*/ 17187 h 32546"/>
                <a:gd name="connsiteX4" fmla="*/ 17187 w 101468"/>
                <a:gd name="connsiteY4" fmla="*/ 34089 h 32546"/>
                <a:gd name="connsiteX5" fmla="*/ 101690 w 101468"/>
                <a:gd name="connsiteY5" fmla="*/ 34089 h 32546"/>
                <a:gd name="connsiteX6" fmla="*/ 84789 w 101468"/>
                <a:gd name="connsiteY6" fmla="*/ 17187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68" h="32546">
                  <a:moveTo>
                    <a:pt x="84789" y="17187"/>
                  </a:moveTo>
                  <a:cubicBezTo>
                    <a:pt x="84789" y="7854"/>
                    <a:pt x="92357" y="286"/>
                    <a:pt x="101690" y="286"/>
                  </a:cubicBezTo>
                  <a:lnTo>
                    <a:pt x="17187" y="286"/>
                  </a:lnTo>
                  <a:cubicBezTo>
                    <a:pt x="7854" y="286"/>
                    <a:pt x="286" y="7854"/>
                    <a:pt x="286" y="17187"/>
                  </a:cubicBezTo>
                  <a:cubicBezTo>
                    <a:pt x="286" y="26521"/>
                    <a:pt x="7854" y="34089"/>
                    <a:pt x="17187" y="34089"/>
                  </a:cubicBezTo>
                  <a:lnTo>
                    <a:pt x="101690" y="34089"/>
                  </a:lnTo>
                  <a:cubicBezTo>
                    <a:pt x="92355" y="34087"/>
                    <a:pt x="84789" y="26521"/>
                    <a:pt x="84789" y="17187"/>
                  </a:cubicBezTo>
                  <a:close/>
                </a:path>
              </a:pathLst>
            </a:custGeom>
            <a:solidFill>
              <a:srgbClr val="959CB3"/>
            </a:solidFill>
            <a:ln w="1898" cap="flat">
              <a:noFill/>
              <a:prstDash val="solid"/>
              <a:miter/>
            </a:ln>
          </p:spPr>
          <p:txBody>
            <a:bodyPr rtlCol="1" anchor="ctr"/>
            <a:lstStyle/>
            <a:p>
              <a:endParaRPr lang="he-IL"/>
            </a:p>
          </p:txBody>
        </p:sp>
        <p:sp>
          <p:nvSpPr>
            <p:cNvPr id="120" name="צורה חופשית: צורה 119">
              <a:extLst>
                <a:ext uri="{FF2B5EF4-FFF2-40B4-BE49-F238E27FC236}">
                  <a16:creationId xmlns:a16="http://schemas.microsoft.com/office/drawing/2014/main" id="{36E4F604-1846-4036-96A3-C388436AF6F8}"/>
                </a:ext>
              </a:extLst>
            </p:cNvPr>
            <p:cNvSpPr/>
            <p:nvPr/>
          </p:nvSpPr>
          <p:spPr>
            <a:xfrm>
              <a:off x="1785173" y="7479812"/>
              <a:ext cx="91896" cy="134016"/>
            </a:xfrm>
            <a:custGeom>
              <a:avLst/>
              <a:gdLst>
                <a:gd name="connsiteX0" fmla="*/ 92470 w 91896"/>
                <a:gd name="connsiteY0" fmla="*/ 135491 h 134015"/>
                <a:gd name="connsiteX1" fmla="*/ 81576 w 91896"/>
                <a:gd name="connsiteY1" fmla="*/ 15656 h 134015"/>
                <a:gd name="connsiteX2" fmla="*/ 64746 w 91896"/>
                <a:gd name="connsiteY2" fmla="*/ 286 h 134015"/>
                <a:gd name="connsiteX3" fmla="*/ 28010 w 91896"/>
                <a:gd name="connsiteY3" fmla="*/ 286 h 134015"/>
                <a:gd name="connsiteX4" fmla="*/ 11180 w 91896"/>
                <a:gd name="connsiteY4" fmla="*/ 15656 h 134015"/>
                <a:gd name="connsiteX5" fmla="*/ 286 w 91896"/>
                <a:gd name="connsiteY5" fmla="*/ 135491 h 134015"/>
                <a:gd name="connsiteX6" fmla="*/ 92470 w 91896"/>
                <a:gd name="connsiteY6" fmla="*/ 135491 h 13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96" h="134015">
                  <a:moveTo>
                    <a:pt x="92470" y="135491"/>
                  </a:moveTo>
                  <a:lnTo>
                    <a:pt x="81576" y="15656"/>
                  </a:lnTo>
                  <a:cubicBezTo>
                    <a:pt x="80783" y="6950"/>
                    <a:pt x="73485" y="286"/>
                    <a:pt x="64746" y="286"/>
                  </a:cubicBezTo>
                  <a:lnTo>
                    <a:pt x="28010" y="286"/>
                  </a:lnTo>
                  <a:cubicBezTo>
                    <a:pt x="19268" y="286"/>
                    <a:pt x="11972" y="6950"/>
                    <a:pt x="11180" y="15656"/>
                  </a:cubicBezTo>
                  <a:lnTo>
                    <a:pt x="286" y="135491"/>
                  </a:lnTo>
                  <a:lnTo>
                    <a:pt x="92470" y="135491"/>
                  </a:lnTo>
                  <a:close/>
                </a:path>
              </a:pathLst>
            </a:custGeom>
            <a:solidFill>
              <a:srgbClr val="FAEBAA"/>
            </a:solidFill>
            <a:ln w="1898" cap="flat">
              <a:noFill/>
              <a:prstDash val="solid"/>
              <a:miter/>
            </a:ln>
          </p:spPr>
          <p:txBody>
            <a:bodyPr rtlCol="1" anchor="ctr"/>
            <a:lstStyle/>
            <a:p>
              <a:endParaRPr lang="he-IL"/>
            </a:p>
          </p:txBody>
        </p:sp>
      </p:grpSp>
      <p:sp>
        <p:nvSpPr>
          <p:cNvPr id="53" name="מלבן 52">
            <a:hlinkClick r:id="" action="ppaction://hlinkshowjump?jump=nextslide"/>
            <a:extLst>
              <a:ext uri="{FF2B5EF4-FFF2-40B4-BE49-F238E27FC236}">
                <a16:creationId xmlns:a16="http://schemas.microsoft.com/office/drawing/2014/main" id="{24B88BA4-E102-4BB4-B205-95DE7E542B13}"/>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4" name="מלבן 53">
            <a:hlinkClick r:id="" action="ppaction://hlinkshowjump?jump=previousslide"/>
            <a:extLst>
              <a:ext uri="{FF2B5EF4-FFF2-40B4-BE49-F238E27FC236}">
                <a16:creationId xmlns:a16="http://schemas.microsoft.com/office/drawing/2014/main" id="{104B6E9B-8EFD-489F-9E06-C60F89CB4CB5}"/>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 name="מלבן 54">
            <a:hlinkClick r:id="rId2" action="ppaction://hlinksldjump"/>
            <a:extLst>
              <a:ext uri="{FF2B5EF4-FFF2-40B4-BE49-F238E27FC236}">
                <a16:creationId xmlns:a16="http://schemas.microsoft.com/office/drawing/2014/main" id="{4F3F034A-EA00-4658-8ED7-60A6214B6221}"/>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 name="מלבן 55">
            <a:hlinkClick r:id="rId3" action="ppaction://hlinksldjump"/>
            <a:extLst>
              <a:ext uri="{FF2B5EF4-FFF2-40B4-BE49-F238E27FC236}">
                <a16:creationId xmlns:a16="http://schemas.microsoft.com/office/drawing/2014/main" id="{136B1E07-7441-4B20-9823-C04A24AB7B03}"/>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 name="מציין מיקום של מספר שקופית 3">
            <a:extLst>
              <a:ext uri="{FF2B5EF4-FFF2-40B4-BE49-F238E27FC236}">
                <a16:creationId xmlns:a16="http://schemas.microsoft.com/office/drawing/2014/main" id="{00256D6C-EC41-44EC-8033-BE7B91B2AE27}"/>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54</a:t>
            </a:fld>
            <a:endParaRPr lang="he-IL" dirty="0"/>
          </a:p>
        </p:txBody>
      </p:sp>
    </p:spTree>
    <p:extLst>
      <p:ext uri="{BB962C8B-B14F-4D97-AF65-F5344CB8AC3E}">
        <p14:creationId xmlns:p14="http://schemas.microsoft.com/office/powerpoint/2010/main" val="299577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dirty="0"/>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6" name="TextBox 15">
            <a:extLst>
              <a:ext uri="{FF2B5EF4-FFF2-40B4-BE49-F238E27FC236}">
                <a16:creationId xmlns:a16="http://schemas.microsoft.com/office/drawing/2014/main" id="{CEECC04B-8094-4158-9EFB-49CB82D9C23D}"/>
              </a:ext>
            </a:extLst>
          </p:cNvPr>
          <p:cNvSpPr txBox="1"/>
          <p:nvPr/>
        </p:nvSpPr>
        <p:spPr>
          <a:xfrm>
            <a:off x="888659" y="2170201"/>
            <a:ext cx="5600976" cy="2140394"/>
          </a:xfrm>
          <a:prstGeom prst="rect">
            <a:avLst/>
          </a:prstGeom>
          <a:noFill/>
        </p:spPr>
        <p:txBody>
          <a:bodyPr wrap="square" rtlCol="1">
            <a:spAutoFit/>
          </a:bodyPr>
          <a:lstStyle/>
          <a:p>
            <a:pPr algn="r" rtl="1">
              <a:lnSpc>
                <a:spcPct val="150000"/>
              </a:lnSpc>
              <a:spcAft>
                <a:spcPts val="600"/>
              </a:spcAft>
            </a:pPr>
            <a:r>
              <a:rPr lang="he-IL" sz="2000" b="1" dirty="0">
                <a:solidFill>
                  <a:srgbClr val="00B0E6"/>
                </a:solidFill>
              </a:rPr>
              <a:t>פיתוח העצמאות והעצמת הילדים בחלוקה לגילאים:</a:t>
            </a:r>
          </a:p>
          <a:p>
            <a:pPr algn="r" rtl="1">
              <a:lnSpc>
                <a:spcPct val="150000"/>
              </a:lnSpc>
              <a:spcAft>
                <a:spcPts val="600"/>
              </a:spcAft>
            </a:pPr>
            <a:r>
              <a:rPr lang="he-IL" sz="1601" b="1" dirty="0">
                <a:solidFill>
                  <a:schemeClr val="tx1">
                    <a:lumMod val="50000"/>
                    <a:lumOff val="50000"/>
                  </a:schemeClr>
                </a:solidFill>
                <a:highlight>
                  <a:srgbClr val="C6EEFF"/>
                </a:highlight>
              </a:rPr>
              <a:t>6-12 | בית הספר היסודי</a:t>
            </a:r>
          </a:p>
          <a:p>
            <a:pPr algn="r" rtl="1">
              <a:lnSpc>
                <a:spcPct val="150000"/>
              </a:lnSpc>
              <a:spcAft>
                <a:spcPts val="600"/>
              </a:spcAft>
            </a:pPr>
            <a:r>
              <a:rPr lang="he-IL" sz="1601" dirty="0">
                <a:solidFill>
                  <a:prstClr val="black">
                    <a:lumMod val="50000"/>
                    <a:lumOff val="50000"/>
                  </a:prstClr>
                </a:solidFill>
              </a:rPr>
              <a:t>טווח גילאים זה הוא רחב מאוד בכל ההיבטים. הוא מתחיל במעבר מהגן לבית הספר וממשיך לראשיתו של גיל ההתבגרות. המעברים הללו כוללים מצבים מורכבים במיוחד עבור הילדים שאנו מלווים.</a:t>
            </a:r>
            <a:endParaRPr lang="he-IL" sz="1601" b="1" dirty="0">
              <a:solidFill>
                <a:schemeClr val="tx1">
                  <a:lumMod val="50000"/>
                  <a:lumOff val="50000"/>
                </a:schemeClr>
              </a:solidFill>
            </a:endParaRPr>
          </a:p>
        </p:txBody>
      </p:sp>
      <p:grpSp>
        <p:nvGrpSpPr>
          <p:cNvPr id="11" name="קבוצה 10">
            <a:extLst>
              <a:ext uri="{FF2B5EF4-FFF2-40B4-BE49-F238E27FC236}">
                <a16:creationId xmlns:a16="http://schemas.microsoft.com/office/drawing/2014/main" id="{9EDE00C9-7A30-4F95-BC06-58D6B277B67F}"/>
              </a:ext>
            </a:extLst>
          </p:cNvPr>
          <p:cNvGrpSpPr/>
          <p:nvPr/>
        </p:nvGrpSpPr>
        <p:grpSpPr>
          <a:xfrm>
            <a:off x="1267539" y="4913704"/>
            <a:ext cx="5075585" cy="1474517"/>
            <a:chOff x="1267536" y="2663495"/>
            <a:chExt cx="5075585" cy="1474517"/>
          </a:xfrm>
        </p:grpSpPr>
        <p:sp>
          <p:nvSpPr>
            <p:cNvPr id="12" name="מלבן 11">
              <a:extLst>
                <a:ext uri="{FF2B5EF4-FFF2-40B4-BE49-F238E27FC236}">
                  <a16:creationId xmlns:a16="http://schemas.microsoft.com/office/drawing/2014/main" id="{882DB0A5-E4CE-4404-8C80-FBF73A113C85}"/>
                </a:ext>
              </a:extLst>
            </p:cNvPr>
            <p:cNvSpPr/>
            <p:nvPr/>
          </p:nvSpPr>
          <p:spPr>
            <a:xfrm>
              <a:off x="1320800" y="2791883"/>
              <a:ext cx="4886409" cy="1045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3" name="קבוצה 12">
              <a:extLst>
                <a:ext uri="{FF2B5EF4-FFF2-40B4-BE49-F238E27FC236}">
                  <a16:creationId xmlns:a16="http://schemas.microsoft.com/office/drawing/2014/main" id="{5A069D02-95DB-4BBF-9B84-6BD4808F1433}"/>
                </a:ext>
              </a:extLst>
            </p:cNvPr>
            <p:cNvGrpSpPr/>
            <p:nvPr/>
          </p:nvGrpSpPr>
          <p:grpSpPr>
            <a:xfrm>
              <a:off x="5599017" y="2663495"/>
              <a:ext cx="744104" cy="599139"/>
              <a:chOff x="5599017" y="2663495"/>
              <a:chExt cx="744104" cy="599139"/>
            </a:xfrm>
            <a:solidFill>
              <a:srgbClr val="EF8D94"/>
            </a:solidFill>
          </p:grpSpPr>
          <p:grpSp>
            <p:nvGrpSpPr>
              <p:cNvPr id="18" name="קבוצה 17">
                <a:extLst>
                  <a:ext uri="{FF2B5EF4-FFF2-40B4-BE49-F238E27FC236}">
                    <a16:creationId xmlns:a16="http://schemas.microsoft.com/office/drawing/2014/main" id="{22D979B6-1C11-4A51-8625-7DD9E1E87536}"/>
                  </a:ext>
                </a:extLst>
              </p:cNvPr>
              <p:cNvGrpSpPr/>
              <p:nvPr/>
            </p:nvGrpSpPr>
            <p:grpSpPr>
              <a:xfrm>
                <a:off x="5919048" y="2663495"/>
                <a:ext cx="424073" cy="599139"/>
                <a:chOff x="7218330" y="4347499"/>
                <a:chExt cx="4555798" cy="6436523"/>
              </a:xfrm>
              <a:grpFill/>
            </p:grpSpPr>
            <p:sp>
              <p:nvSpPr>
                <p:cNvPr id="23" name="מלבן 22">
                  <a:extLst>
                    <a:ext uri="{FF2B5EF4-FFF2-40B4-BE49-F238E27FC236}">
                      <a16:creationId xmlns:a16="http://schemas.microsoft.com/office/drawing/2014/main" id="{31C9F9A5-7C58-4B84-86AF-1C807F17A82F}"/>
                    </a:ext>
                  </a:extLst>
                </p:cNvPr>
                <p:cNvSpPr/>
                <p:nvPr/>
              </p:nvSpPr>
              <p:spPr>
                <a:xfrm>
                  <a:off x="8853947" y="4347499"/>
                  <a:ext cx="2920181" cy="4233094"/>
                </a:xfrm>
                <a:prstGeom prst="rect">
                  <a:avLst/>
                </a:prstGeom>
                <a:solidFill>
                  <a:srgbClr val="00B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קשת מלאה 23">
                  <a:extLst>
                    <a:ext uri="{FF2B5EF4-FFF2-40B4-BE49-F238E27FC236}">
                      <a16:creationId xmlns:a16="http://schemas.microsoft.com/office/drawing/2014/main" id="{03F3A99B-8890-4349-AA62-9D0EC92D4A26}"/>
                    </a:ext>
                  </a:extLst>
                </p:cNvPr>
                <p:cNvSpPr/>
                <p:nvPr/>
              </p:nvSpPr>
              <p:spPr>
                <a:xfrm rot="4510900">
                  <a:off x="7218330" y="6233062"/>
                  <a:ext cx="4550960" cy="4550960"/>
                </a:xfrm>
                <a:prstGeom prst="blockArc">
                  <a:avLst>
                    <a:gd name="adj1" fmla="val 17042176"/>
                    <a:gd name="adj2" fmla="val 479559"/>
                    <a:gd name="adj3" fmla="val 28923"/>
                  </a:avLst>
                </a:prstGeom>
                <a:solidFill>
                  <a:srgbClr val="00BE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he-IL"/>
                </a:p>
              </p:txBody>
            </p:sp>
          </p:grpSp>
          <p:grpSp>
            <p:nvGrpSpPr>
              <p:cNvPr id="19" name="קבוצה 18">
                <a:extLst>
                  <a:ext uri="{FF2B5EF4-FFF2-40B4-BE49-F238E27FC236}">
                    <a16:creationId xmlns:a16="http://schemas.microsoft.com/office/drawing/2014/main" id="{1EFA80AD-06B9-49F8-A947-7537E38DB16D}"/>
                  </a:ext>
                </a:extLst>
              </p:cNvPr>
              <p:cNvGrpSpPr/>
              <p:nvPr/>
            </p:nvGrpSpPr>
            <p:grpSpPr>
              <a:xfrm>
                <a:off x="5599017" y="2663495"/>
                <a:ext cx="424073" cy="599139"/>
                <a:chOff x="7218330" y="4347499"/>
                <a:chExt cx="4555798" cy="6436523"/>
              </a:xfrm>
              <a:grpFill/>
            </p:grpSpPr>
            <p:sp>
              <p:nvSpPr>
                <p:cNvPr id="20" name="מלבן 19">
                  <a:extLst>
                    <a:ext uri="{FF2B5EF4-FFF2-40B4-BE49-F238E27FC236}">
                      <a16:creationId xmlns:a16="http://schemas.microsoft.com/office/drawing/2014/main" id="{131B6504-7AA4-440F-A29D-0BC612CBC36A}"/>
                    </a:ext>
                  </a:extLst>
                </p:cNvPr>
                <p:cNvSpPr/>
                <p:nvPr/>
              </p:nvSpPr>
              <p:spPr>
                <a:xfrm>
                  <a:off x="8853947" y="4347499"/>
                  <a:ext cx="2920181" cy="4233094"/>
                </a:xfrm>
                <a:prstGeom prst="rect">
                  <a:avLst/>
                </a:prstGeom>
                <a:solidFill>
                  <a:srgbClr val="00B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קשת מלאה 21">
                  <a:extLst>
                    <a:ext uri="{FF2B5EF4-FFF2-40B4-BE49-F238E27FC236}">
                      <a16:creationId xmlns:a16="http://schemas.microsoft.com/office/drawing/2014/main" id="{98A24E30-4C5A-422E-84AF-E3162F2EA988}"/>
                    </a:ext>
                  </a:extLst>
                </p:cNvPr>
                <p:cNvSpPr/>
                <p:nvPr/>
              </p:nvSpPr>
              <p:spPr>
                <a:xfrm rot="4510900">
                  <a:off x="7218330" y="6233062"/>
                  <a:ext cx="4550960" cy="4550960"/>
                </a:xfrm>
                <a:prstGeom prst="blockArc">
                  <a:avLst>
                    <a:gd name="adj1" fmla="val 17042176"/>
                    <a:gd name="adj2" fmla="val 479559"/>
                    <a:gd name="adj3" fmla="val 28923"/>
                  </a:avLst>
                </a:prstGeom>
                <a:solidFill>
                  <a:srgbClr val="00BE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he-IL"/>
                </a:p>
              </p:txBody>
            </p:sp>
          </p:grpSp>
        </p:grpSp>
        <p:sp>
          <p:nvSpPr>
            <p:cNvPr id="14" name="מלבן 13">
              <a:extLst>
                <a:ext uri="{FF2B5EF4-FFF2-40B4-BE49-F238E27FC236}">
                  <a16:creationId xmlns:a16="http://schemas.microsoft.com/office/drawing/2014/main" id="{5D55699F-412B-40C4-B246-22E466FA5E72}"/>
                </a:ext>
              </a:extLst>
            </p:cNvPr>
            <p:cNvSpPr/>
            <p:nvPr/>
          </p:nvSpPr>
          <p:spPr>
            <a:xfrm>
              <a:off x="1320800" y="2844969"/>
              <a:ext cx="4293025" cy="923330"/>
            </a:xfrm>
            <a:prstGeom prst="rect">
              <a:avLst/>
            </a:prstGeom>
          </p:spPr>
          <p:txBody>
            <a:bodyPr wrap="square">
              <a:spAutoFit/>
            </a:bodyPr>
            <a:lstStyle/>
            <a:p>
              <a:pPr algn="ctr" rtl="1"/>
              <a:r>
                <a:rPr lang="he-IL" b="1" i="1" dirty="0">
                  <a:ln w="3175">
                    <a:noFill/>
                  </a:ln>
                  <a:solidFill>
                    <a:schemeClr val="tx1">
                      <a:lumMod val="50000"/>
                      <a:lumOff val="50000"/>
                    </a:schemeClr>
                  </a:solidFill>
                </a:rPr>
                <a:t>כשאתה עושה הכל במקום הילד, הוא לומד להיות תלותי, לא סומך על עצמו ולא מאמן את הכישורים הבסיסיים שלו"</a:t>
              </a:r>
              <a:endParaRPr lang="he-IL" i="1" dirty="0"/>
            </a:p>
          </p:txBody>
        </p:sp>
        <p:sp>
          <p:nvSpPr>
            <p:cNvPr id="17" name="מלבן 16">
              <a:extLst>
                <a:ext uri="{FF2B5EF4-FFF2-40B4-BE49-F238E27FC236}">
                  <a16:creationId xmlns:a16="http://schemas.microsoft.com/office/drawing/2014/main" id="{2487BBE2-77FD-46D5-9CED-CD48170333C9}"/>
                </a:ext>
              </a:extLst>
            </p:cNvPr>
            <p:cNvSpPr/>
            <p:nvPr/>
          </p:nvSpPr>
          <p:spPr>
            <a:xfrm>
              <a:off x="1267536" y="3802856"/>
              <a:ext cx="3578224" cy="335156"/>
            </a:xfrm>
            <a:prstGeom prst="rect">
              <a:avLst/>
            </a:prstGeom>
          </p:spPr>
          <p:txBody>
            <a:bodyPr wrap="none">
              <a:spAutoFit/>
            </a:bodyPr>
            <a:lstStyle/>
            <a:p>
              <a:pPr algn="r" rtl="1">
                <a:lnSpc>
                  <a:spcPct val="150000"/>
                </a:lnSpc>
              </a:pPr>
              <a:r>
                <a:rPr lang="he-IL" sz="1200" dirty="0">
                  <a:solidFill>
                    <a:schemeClr val="tx1">
                      <a:lumMod val="50000"/>
                      <a:lumOff val="50000"/>
                    </a:schemeClr>
                  </a:solidFill>
                </a:rPr>
                <a:t>מתך: 'דיאלוג עם ילדים' - פרק </a:t>
              </a:r>
              <a:r>
                <a:rPr lang="he-IL" sz="1200" dirty="0" err="1">
                  <a:solidFill>
                    <a:schemeClr val="tx1">
                      <a:lumMod val="50000"/>
                      <a:lumOff val="50000"/>
                    </a:schemeClr>
                  </a:solidFill>
                </a:rPr>
                <a:t>יב</a:t>
              </a:r>
              <a:r>
                <a:rPr lang="he-IL" sz="1200" dirty="0">
                  <a:solidFill>
                    <a:schemeClr val="tx1">
                      <a:lumMod val="50000"/>
                      <a:lumOff val="50000"/>
                    </a:schemeClr>
                  </a:solidFill>
                </a:rPr>
                <a:t>' מאת: ד"ר עדנה כצנלסון</a:t>
              </a:r>
            </a:p>
          </p:txBody>
        </p:sp>
      </p:grpSp>
      <p:sp>
        <p:nvSpPr>
          <p:cNvPr id="25" name="TextBox 24">
            <a:extLst>
              <a:ext uri="{FF2B5EF4-FFF2-40B4-BE49-F238E27FC236}">
                <a16:creationId xmlns:a16="http://schemas.microsoft.com/office/drawing/2014/main" id="{7480C4B8-8B05-4A1C-9BD7-D75B2F51831D}"/>
              </a:ext>
            </a:extLst>
          </p:cNvPr>
          <p:cNvSpPr txBox="1"/>
          <p:nvPr/>
        </p:nvSpPr>
        <p:spPr>
          <a:xfrm>
            <a:off x="888659" y="7039758"/>
            <a:ext cx="5600976" cy="1971309"/>
          </a:xfrm>
          <a:prstGeom prst="rect">
            <a:avLst/>
          </a:prstGeom>
          <a:noFill/>
        </p:spPr>
        <p:txBody>
          <a:bodyPr wrap="square" rtlCol="1">
            <a:spAutoFit/>
          </a:bodyPr>
          <a:lstStyle/>
          <a:p>
            <a:pPr algn="r" rtl="1">
              <a:lnSpc>
                <a:spcPct val="150000"/>
              </a:lnSpc>
              <a:spcAft>
                <a:spcPts val="600"/>
              </a:spcAft>
            </a:pPr>
            <a:r>
              <a:rPr lang="he-IL" sz="1601" b="1" dirty="0">
                <a:solidFill>
                  <a:prstClr val="black">
                    <a:lumMod val="50000"/>
                    <a:lumOff val="50000"/>
                  </a:prstClr>
                </a:solidFill>
              </a:rPr>
              <a:t>כדאי ללוות את הילד ולהשקיע בחניכה: הדגימו לו איך לבצע את הפעולות, היו איתו ואט אט אפשרו לו לבצע את הפעולות בעצמו כשאתם מלווים מהצד.</a:t>
            </a:r>
          </a:p>
          <a:p>
            <a:pPr algn="r" rtl="1">
              <a:lnSpc>
                <a:spcPct val="150000"/>
              </a:lnSpc>
              <a:spcAft>
                <a:spcPts val="600"/>
              </a:spcAft>
            </a:pPr>
            <a:r>
              <a:rPr lang="he-IL" sz="1601" b="1" dirty="0">
                <a:solidFill>
                  <a:prstClr val="black">
                    <a:lumMod val="50000"/>
                    <a:lumOff val="50000"/>
                  </a:prstClr>
                </a:solidFill>
              </a:rPr>
              <a:t>בשלב זה מתחילים מהסביבה האישית וממשיכים בהדרגה ללמד כיצד לבצע פעולות המשפיעות על סביבת הבית.</a:t>
            </a:r>
            <a:endParaRPr lang="he-IL" sz="1601" b="1" dirty="0">
              <a:solidFill>
                <a:schemeClr val="tx1">
                  <a:lumMod val="50000"/>
                  <a:lumOff val="50000"/>
                </a:schemeClr>
              </a:solidFill>
            </a:endParaRPr>
          </a:p>
        </p:txBody>
      </p:sp>
      <p:sp>
        <p:nvSpPr>
          <p:cNvPr id="26" name="מלבן 25">
            <a:hlinkClick r:id="" action="ppaction://hlinkshowjump?jump=nextslide"/>
            <a:extLst>
              <a:ext uri="{FF2B5EF4-FFF2-40B4-BE49-F238E27FC236}">
                <a16:creationId xmlns:a16="http://schemas.microsoft.com/office/drawing/2014/main" id="{5E820462-513E-47ED-A923-AA101E4C3C25}"/>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a:hlinkClick r:id="" action="ppaction://hlinkshowjump?jump=previousslide"/>
            <a:extLst>
              <a:ext uri="{FF2B5EF4-FFF2-40B4-BE49-F238E27FC236}">
                <a16:creationId xmlns:a16="http://schemas.microsoft.com/office/drawing/2014/main" id="{99607AAF-3387-412D-9D7E-02B442F2D8D0}"/>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a:hlinkClick r:id="rId2" action="ppaction://hlinksldjump"/>
            <a:extLst>
              <a:ext uri="{FF2B5EF4-FFF2-40B4-BE49-F238E27FC236}">
                <a16:creationId xmlns:a16="http://schemas.microsoft.com/office/drawing/2014/main" id="{3C61C3B3-F78C-403E-84BF-9267DAE11A81}"/>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a:hlinkClick r:id="rId3" action="ppaction://hlinksldjump"/>
            <a:extLst>
              <a:ext uri="{FF2B5EF4-FFF2-40B4-BE49-F238E27FC236}">
                <a16:creationId xmlns:a16="http://schemas.microsoft.com/office/drawing/2014/main" id="{280C0189-290F-4368-BE12-43CD3ED7BCDF}"/>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ציין מיקום של מספר שקופית 3">
            <a:extLst>
              <a:ext uri="{FF2B5EF4-FFF2-40B4-BE49-F238E27FC236}">
                <a16:creationId xmlns:a16="http://schemas.microsoft.com/office/drawing/2014/main" id="{4FFCFB70-79A1-4454-9454-B53B1C6E78F9}"/>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55</a:t>
            </a:fld>
            <a:endParaRPr lang="he-IL" dirty="0"/>
          </a:p>
        </p:txBody>
      </p:sp>
    </p:spTree>
    <p:extLst>
      <p:ext uri="{BB962C8B-B14F-4D97-AF65-F5344CB8AC3E}">
        <p14:creationId xmlns:p14="http://schemas.microsoft.com/office/powerpoint/2010/main" val="259125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dirty="0"/>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6" name="TextBox 15">
            <a:extLst>
              <a:ext uri="{FF2B5EF4-FFF2-40B4-BE49-F238E27FC236}">
                <a16:creationId xmlns:a16="http://schemas.microsoft.com/office/drawing/2014/main" id="{CEECC04B-8094-4158-9EFB-49CB82D9C23D}"/>
              </a:ext>
            </a:extLst>
          </p:cNvPr>
          <p:cNvSpPr txBox="1"/>
          <p:nvPr/>
        </p:nvSpPr>
        <p:spPr>
          <a:xfrm>
            <a:off x="888659" y="2170201"/>
            <a:ext cx="5600976" cy="416268"/>
          </a:xfrm>
          <a:prstGeom prst="rect">
            <a:avLst/>
          </a:prstGeom>
          <a:noFill/>
        </p:spPr>
        <p:txBody>
          <a:bodyPr wrap="square" rtlCol="1">
            <a:spAutoFit/>
          </a:bodyPr>
          <a:lstStyle/>
          <a:p>
            <a:pPr algn="r" rtl="1">
              <a:lnSpc>
                <a:spcPct val="150000"/>
              </a:lnSpc>
              <a:spcAft>
                <a:spcPts val="600"/>
              </a:spcAft>
            </a:pPr>
            <a:r>
              <a:rPr lang="he-IL" sz="1601" b="1" dirty="0">
                <a:solidFill>
                  <a:schemeClr val="tx1">
                    <a:lumMod val="50000"/>
                    <a:lumOff val="50000"/>
                  </a:schemeClr>
                </a:solidFill>
                <a:highlight>
                  <a:srgbClr val="C6EEFF"/>
                </a:highlight>
              </a:rPr>
              <a:t>6-12 | בית הספר היסודי </a:t>
            </a:r>
            <a:r>
              <a:rPr lang="he-IL" sz="1601" dirty="0">
                <a:solidFill>
                  <a:prstClr val="black">
                    <a:lumMod val="50000"/>
                    <a:lumOff val="50000"/>
                  </a:prstClr>
                </a:solidFill>
              </a:rPr>
              <a:t>(המשך)</a:t>
            </a:r>
          </a:p>
        </p:txBody>
      </p:sp>
      <p:sp>
        <p:nvSpPr>
          <p:cNvPr id="2" name="מלבן 1">
            <a:extLst>
              <a:ext uri="{FF2B5EF4-FFF2-40B4-BE49-F238E27FC236}">
                <a16:creationId xmlns:a16="http://schemas.microsoft.com/office/drawing/2014/main" id="{8049A8F4-9B5A-436F-B543-24E76ADED565}"/>
              </a:ext>
            </a:extLst>
          </p:cNvPr>
          <p:cNvSpPr/>
          <p:nvPr/>
        </p:nvSpPr>
        <p:spPr>
          <a:xfrm>
            <a:off x="3302794" y="2665528"/>
            <a:ext cx="3087007" cy="43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72000" rtlCol="1" anchor="ctr"/>
          <a:lstStyle/>
          <a:p>
            <a:pPr algn="ctr" rtl="1"/>
            <a:r>
              <a:rPr lang="he-IL" sz="1601" b="1" dirty="0">
                <a:solidFill>
                  <a:prstClr val="black">
                    <a:lumMod val="50000"/>
                    <a:lumOff val="50000"/>
                  </a:prstClr>
                </a:solidFill>
              </a:rPr>
              <a:t>מה מצופה מהילד לעשות עצמאית?</a:t>
            </a:r>
            <a:r>
              <a:rPr lang="he-IL" sz="1600" dirty="0"/>
              <a:t>?</a:t>
            </a:r>
          </a:p>
        </p:txBody>
      </p:sp>
      <p:sp>
        <p:nvSpPr>
          <p:cNvPr id="26" name="TextBox 25">
            <a:extLst>
              <a:ext uri="{FF2B5EF4-FFF2-40B4-BE49-F238E27FC236}">
                <a16:creationId xmlns:a16="http://schemas.microsoft.com/office/drawing/2014/main" id="{C471DF5F-0E6A-4389-8FC3-89F03C698B80}"/>
              </a:ext>
            </a:extLst>
          </p:cNvPr>
          <p:cNvSpPr txBox="1"/>
          <p:nvPr/>
        </p:nvSpPr>
        <p:spPr>
          <a:xfrm>
            <a:off x="824809" y="3155782"/>
            <a:ext cx="5564991" cy="5219121"/>
          </a:xfrm>
          <a:prstGeom prst="rect">
            <a:avLst/>
          </a:prstGeom>
          <a:noFill/>
        </p:spPr>
        <p:txBody>
          <a:bodyPr wrap="square" rtlCol="1">
            <a:spAutoFit/>
          </a:bodyPr>
          <a:lstStyle/>
          <a:p>
            <a:pPr algn="r" rtl="1">
              <a:lnSpc>
                <a:spcPct val="150000"/>
              </a:lnSpc>
              <a:spcAft>
                <a:spcPts val="600"/>
              </a:spcAft>
            </a:pPr>
            <a:r>
              <a:rPr lang="he-IL" sz="2000" b="1" dirty="0">
                <a:solidFill>
                  <a:schemeClr val="tx1">
                    <a:lumMod val="50000"/>
                    <a:lumOff val="50000"/>
                  </a:schemeClr>
                </a:solidFill>
                <a:highlight>
                  <a:srgbClr val="C6EEFF"/>
                </a:highlight>
              </a:rPr>
              <a:t>שלב 1:</a:t>
            </a:r>
          </a:p>
          <a:p>
            <a:pPr marL="177801" indent="-177801" algn="r" rtl="1">
              <a:lnSpc>
                <a:spcPct val="150000"/>
              </a:lnSpc>
              <a:spcAft>
                <a:spcPts val="600"/>
              </a:spcAft>
              <a:buFont typeface="Arial" pitchFamily="34" charset="0"/>
              <a:buChar char="•"/>
            </a:pPr>
            <a:r>
              <a:rPr lang="he-IL" sz="1601" b="1" dirty="0">
                <a:solidFill>
                  <a:schemeClr val="tx1">
                    <a:lumMod val="50000"/>
                    <a:lumOff val="50000"/>
                  </a:schemeClr>
                </a:solidFill>
                <a:highlight>
                  <a:srgbClr val="C6EEFF"/>
                </a:highlight>
              </a:rPr>
              <a:t>הגברת מודעות</a:t>
            </a:r>
            <a:r>
              <a:rPr lang="he-IL" sz="1601" b="1" dirty="0">
                <a:solidFill>
                  <a:prstClr val="black">
                    <a:lumMod val="50000"/>
                    <a:lumOff val="50000"/>
                  </a:prstClr>
                </a:solidFill>
                <a:highlight>
                  <a:srgbClr val="C6EEFF"/>
                </a:highlight>
              </a:rPr>
              <a:t>:</a:t>
            </a:r>
            <a:r>
              <a:rPr lang="he-IL" sz="1601" dirty="0">
                <a:solidFill>
                  <a:prstClr val="black">
                    <a:lumMod val="50000"/>
                    <a:lumOff val="50000"/>
                  </a:prstClr>
                </a:solidFill>
              </a:rPr>
              <a:t> לדוגמה: לבדוק ולהגיד לכם כאשר חסר נייר טואלט בשירותים, לעדכן האם חסר למישהו סכו"ם בשולחן הערוך לארוחה ועוד.</a:t>
            </a:r>
          </a:p>
          <a:p>
            <a:pPr marL="177801" indent="-177801" algn="r" rtl="1">
              <a:lnSpc>
                <a:spcPct val="150000"/>
              </a:lnSpc>
              <a:spcAft>
                <a:spcPts val="600"/>
              </a:spcAft>
              <a:buFont typeface="Arial" pitchFamily="34" charset="0"/>
              <a:buChar char="•"/>
            </a:pPr>
            <a:r>
              <a:rPr lang="he-IL" sz="1601" b="1" dirty="0">
                <a:solidFill>
                  <a:schemeClr val="tx1">
                    <a:lumMod val="50000"/>
                    <a:lumOff val="50000"/>
                  </a:schemeClr>
                </a:solidFill>
                <a:highlight>
                  <a:srgbClr val="C6EEFF"/>
                </a:highlight>
              </a:rPr>
              <a:t>פיתוח חופש הבחירה:</a:t>
            </a:r>
            <a:r>
              <a:rPr lang="he-IL" sz="1601" b="1" dirty="0">
                <a:solidFill>
                  <a:schemeClr val="tx1">
                    <a:lumMod val="50000"/>
                    <a:lumOff val="50000"/>
                  </a:schemeClr>
                </a:solidFill>
              </a:rPr>
              <a:t> </a:t>
            </a:r>
            <a:r>
              <a:rPr lang="he-IL" sz="1601" dirty="0">
                <a:solidFill>
                  <a:prstClr val="black">
                    <a:lumMod val="50000"/>
                    <a:lumOff val="50000"/>
                  </a:prstClr>
                </a:solidFill>
              </a:rPr>
              <a:t>מה לאכול, מה ללבוש, בחירת פעילויות מעשירות ועוד.</a:t>
            </a:r>
          </a:p>
          <a:p>
            <a:pPr lvl="0" algn="r" rtl="1">
              <a:lnSpc>
                <a:spcPct val="150000"/>
              </a:lnSpc>
              <a:spcAft>
                <a:spcPts val="600"/>
              </a:spcAft>
            </a:pPr>
            <a:r>
              <a:rPr lang="he-IL" sz="2000" b="1" dirty="0">
                <a:solidFill>
                  <a:prstClr val="black">
                    <a:lumMod val="50000"/>
                    <a:lumOff val="50000"/>
                  </a:prstClr>
                </a:solidFill>
                <a:highlight>
                  <a:srgbClr val="C6EEFF"/>
                </a:highlight>
              </a:rPr>
              <a:t>שלב 2:</a:t>
            </a:r>
            <a:endParaRPr lang="he-IL" sz="1601" dirty="0">
              <a:solidFill>
                <a:prstClr val="black">
                  <a:lumMod val="50000"/>
                  <a:lumOff val="50000"/>
                </a:prstClr>
              </a:solidFill>
            </a:endParaRPr>
          </a:p>
          <a:p>
            <a:pPr marL="177801" indent="-177801" algn="r" rtl="1">
              <a:lnSpc>
                <a:spcPct val="150000"/>
              </a:lnSpc>
              <a:spcAft>
                <a:spcPts val="600"/>
              </a:spcAft>
              <a:buFont typeface="Arial" pitchFamily="34" charset="0"/>
              <a:buChar char="•"/>
            </a:pPr>
            <a:r>
              <a:rPr lang="he-IL" sz="1601" b="1" dirty="0">
                <a:solidFill>
                  <a:schemeClr val="tx1">
                    <a:lumMod val="50000"/>
                    <a:lumOff val="50000"/>
                  </a:schemeClr>
                </a:solidFill>
                <a:highlight>
                  <a:srgbClr val="C6EEFF"/>
                </a:highlight>
              </a:rPr>
              <a:t>עצמאות בפעולות בסיסיות:</a:t>
            </a:r>
            <a:r>
              <a:rPr lang="he-IL" sz="1601" dirty="0">
                <a:solidFill>
                  <a:prstClr val="black">
                    <a:lumMod val="50000"/>
                    <a:lumOff val="50000"/>
                  </a:prstClr>
                </a:solidFill>
              </a:rPr>
              <a:t> לדוגמה: צחצוח שיניים, שטיפת ידיים לאחר שירותים, שריכת שרוכים, מקלחת, אכילה עם סכו"ם ועוד.</a:t>
            </a:r>
          </a:p>
          <a:p>
            <a:pPr lvl="0" algn="r" rtl="1">
              <a:lnSpc>
                <a:spcPct val="150000"/>
              </a:lnSpc>
              <a:spcAft>
                <a:spcPts val="600"/>
              </a:spcAft>
            </a:pPr>
            <a:r>
              <a:rPr lang="he-IL" sz="2000" b="1" dirty="0">
                <a:solidFill>
                  <a:prstClr val="black">
                    <a:lumMod val="50000"/>
                    <a:lumOff val="50000"/>
                  </a:prstClr>
                </a:solidFill>
                <a:highlight>
                  <a:srgbClr val="C6EEFF"/>
                </a:highlight>
              </a:rPr>
              <a:t>שלב 3:</a:t>
            </a:r>
            <a:endParaRPr lang="he-IL" sz="1601" dirty="0">
              <a:solidFill>
                <a:prstClr val="black">
                  <a:lumMod val="50000"/>
                  <a:lumOff val="50000"/>
                </a:prstClr>
              </a:solidFill>
            </a:endParaRPr>
          </a:p>
          <a:p>
            <a:pPr marL="177801" indent="-177801" algn="r" rtl="1">
              <a:lnSpc>
                <a:spcPct val="150000"/>
              </a:lnSpc>
              <a:spcAft>
                <a:spcPts val="600"/>
              </a:spcAft>
              <a:buFont typeface="Arial" pitchFamily="34" charset="0"/>
              <a:buChar char="•"/>
            </a:pPr>
            <a:r>
              <a:rPr lang="he-IL" sz="1601" b="1" dirty="0">
                <a:solidFill>
                  <a:schemeClr val="tx1">
                    <a:lumMod val="50000"/>
                    <a:lumOff val="50000"/>
                  </a:schemeClr>
                </a:solidFill>
                <a:highlight>
                  <a:srgbClr val="C6EEFF"/>
                </a:highlight>
              </a:rPr>
              <a:t>שיתוף בתורנויות: לדוגמה:</a:t>
            </a:r>
            <a:r>
              <a:rPr lang="he-IL" sz="1601" b="1" dirty="0">
                <a:solidFill>
                  <a:schemeClr val="tx1">
                    <a:lumMod val="50000"/>
                    <a:lumOff val="50000"/>
                  </a:schemeClr>
                </a:solidFill>
              </a:rPr>
              <a:t> </a:t>
            </a:r>
            <a:r>
              <a:rPr lang="he-IL" sz="1601" dirty="0">
                <a:solidFill>
                  <a:prstClr val="black">
                    <a:lumMod val="50000"/>
                    <a:lumOff val="50000"/>
                  </a:prstClr>
                </a:solidFill>
              </a:rPr>
              <a:t>עריכת שולחן, ניגוב שולחן לאחר הארוחה, החזרת כלים למטבח, ריקון הפח, הגשת אוכל ועוד.</a:t>
            </a:r>
          </a:p>
        </p:txBody>
      </p:sp>
      <p:sp>
        <p:nvSpPr>
          <p:cNvPr id="17" name="מלבן 16">
            <a:hlinkClick r:id="" action="ppaction://hlinkshowjump?jump=nextslide"/>
            <a:extLst>
              <a:ext uri="{FF2B5EF4-FFF2-40B4-BE49-F238E27FC236}">
                <a16:creationId xmlns:a16="http://schemas.microsoft.com/office/drawing/2014/main" id="{30381DBE-33BD-45CD-97C6-B0683DEE4F1B}"/>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a:hlinkClick r:id="" action="ppaction://hlinkshowjump?jump=previousslide"/>
            <a:extLst>
              <a:ext uri="{FF2B5EF4-FFF2-40B4-BE49-F238E27FC236}">
                <a16:creationId xmlns:a16="http://schemas.microsoft.com/office/drawing/2014/main" id="{CFD6CA3A-E2A1-4585-A969-C001386B04B2}"/>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hlinkClick r:id="rId2" action="ppaction://hlinksldjump"/>
            <a:extLst>
              <a:ext uri="{FF2B5EF4-FFF2-40B4-BE49-F238E27FC236}">
                <a16:creationId xmlns:a16="http://schemas.microsoft.com/office/drawing/2014/main" id="{E11C57E9-41F6-460B-8C85-036B89D84D57}"/>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hlinkClick r:id="rId3" action="ppaction://hlinksldjump"/>
            <a:extLst>
              <a:ext uri="{FF2B5EF4-FFF2-40B4-BE49-F238E27FC236}">
                <a16:creationId xmlns:a16="http://schemas.microsoft.com/office/drawing/2014/main" id="{03D0F241-F3BD-40F4-82DF-6AADA86E4044}"/>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ציין מיקום של מספר שקופית 3">
            <a:extLst>
              <a:ext uri="{FF2B5EF4-FFF2-40B4-BE49-F238E27FC236}">
                <a16:creationId xmlns:a16="http://schemas.microsoft.com/office/drawing/2014/main" id="{9D1FAB29-27D8-45A6-9788-AC7C240CD631}"/>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56</a:t>
            </a:fld>
            <a:endParaRPr lang="he-IL" dirty="0"/>
          </a:p>
        </p:txBody>
      </p:sp>
    </p:spTree>
    <p:extLst>
      <p:ext uri="{BB962C8B-B14F-4D97-AF65-F5344CB8AC3E}">
        <p14:creationId xmlns:p14="http://schemas.microsoft.com/office/powerpoint/2010/main" val="227542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dirty="0"/>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6" name="TextBox 15">
            <a:extLst>
              <a:ext uri="{FF2B5EF4-FFF2-40B4-BE49-F238E27FC236}">
                <a16:creationId xmlns:a16="http://schemas.microsoft.com/office/drawing/2014/main" id="{CEECC04B-8094-4158-9EFB-49CB82D9C23D}"/>
              </a:ext>
            </a:extLst>
          </p:cNvPr>
          <p:cNvSpPr txBox="1"/>
          <p:nvPr/>
        </p:nvSpPr>
        <p:spPr>
          <a:xfrm>
            <a:off x="888659" y="2170201"/>
            <a:ext cx="5600976" cy="2710357"/>
          </a:xfrm>
          <a:prstGeom prst="rect">
            <a:avLst/>
          </a:prstGeom>
          <a:noFill/>
        </p:spPr>
        <p:txBody>
          <a:bodyPr wrap="square" rtlCol="1">
            <a:spAutoFit/>
          </a:bodyPr>
          <a:lstStyle/>
          <a:p>
            <a:pPr algn="r" rtl="1">
              <a:lnSpc>
                <a:spcPct val="150000"/>
              </a:lnSpc>
              <a:spcAft>
                <a:spcPts val="600"/>
              </a:spcAft>
            </a:pPr>
            <a:r>
              <a:rPr lang="he-IL" sz="1601" b="1" dirty="0">
                <a:solidFill>
                  <a:schemeClr val="tx1">
                    <a:lumMod val="50000"/>
                    <a:lumOff val="50000"/>
                  </a:schemeClr>
                </a:solidFill>
                <a:highlight>
                  <a:srgbClr val="C6EEFF"/>
                </a:highlight>
              </a:rPr>
              <a:t>12-15 | ניצני גיל ההתבגרות</a:t>
            </a:r>
          </a:p>
          <a:p>
            <a:pPr algn="r" rtl="1">
              <a:lnSpc>
                <a:spcPct val="150000"/>
              </a:lnSpc>
              <a:spcAft>
                <a:spcPts val="600"/>
              </a:spcAft>
            </a:pPr>
            <a:r>
              <a:rPr lang="he-IL" sz="1601" dirty="0">
                <a:solidFill>
                  <a:prstClr val="black">
                    <a:lumMod val="50000"/>
                    <a:lumOff val="50000"/>
                  </a:prstClr>
                </a:solidFill>
              </a:rPr>
              <a:t>גיל ההתבגרות ממשיך גם בשלב הבא אך המאפיינים שלו מתחילים בשלב זה: טווח גילאים זה מאופיין בשינויים פיזיולוגיים (כולל התפתחות מינית), קוגניטיביים (שינויים במבנה המוח ובצורת החשיבה) ושינויים חברתיים (העדפה לבילוי עם חברים על פני בני המשפחה, מתן משקל רב יותר לקבוצת הגיל והיווצרות מתחים עם דמויות סמכותיות).</a:t>
            </a:r>
            <a:endParaRPr lang="he-IL" sz="1601" b="1" dirty="0">
              <a:solidFill>
                <a:schemeClr val="tx1">
                  <a:lumMod val="50000"/>
                  <a:lumOff val="50000"/>
                </a:schemeClr>
              </a:solidFill>
            </a:endParaRPr>
          </a:p>
        </p:txBody>
      </p:sp>
      <p:sp>
        <p:nvSpPr>
          <p:cNvPr id="25" name="TextBox 24">
            <a:extLst>
              <a:ext uri="{FF2B5EF4-FFF2-40B4-BE49-F238E27FC236}">
                <a16:creationId xmlns:a16="http://schemas.microsoft.com/office/drawing/2014/main" id="{7480C4B8-8B05-4A1C-9BD7-D75B2F51831D}"/>
              </a:ext>
            </a:extLst>
          </p:cNvPr>
          <p:cNvSpPr txBox="1"/>
          <p:nvPr/>
        </p:nvSpPr>
        <p:spPr>
          <a:xfrm>
            <a:off x="888659" y="5198258"/>
            <a:ext cx="5600976" cy="785793"/>
          </a:xfrm>
          <a:prstGeom prst="rect">
            <a:avLst/>
          </a:prstGeom>
          <a:noFill/>
        </p:spPr>
        <p:txBody>
          <a:bodyPr wrap="square" rtlCol="1">
            <a:spAutoFit/>
          </a:bodyPr>
          <a:lstStyle/>
          <a:p>
            <a:pPr algn="r" rtl="1">
              <a:lnSpc>
                <a:spcPct val="150000"/>
              </a:lnSpc>
              <a:spcAft>
                <a:spcPts val="600"/>
              </a:spcAft>
            </a:pPr>
            <a:r>
              <a:rPr lang="he-IL" sz="1601" b="1" dirty="0">
                <a:solidFill>
                  <a:prstClr val="black">
                    <a:lumMod val="50000"/>
                    <a:lumOff val="50000"/>
                  </a:prstClr>
                </a:solidFill>
              </a:rPr>
              <a:t>כמי שמלווה את הנערות והנערים, בשלב זה נעבוד איתם על הרחבת ההסתכלות שלהם מהסביבה האישית לסביבה הביתית.</a:t>
            </a:r>
            <a:endParaRPr lang="he-IL" sz="1601" b="1" dirty="0">
              <a:solidFill>
                <a:schemeClr val="tx1">
                  <a:lumMod val="50000"/>
                  <a:lumOff val="50000"/>
                </a:schemeClr>
              </a:solidFill>
            </a:endParaRPr>
          </a:p>
        </p:txBody>
      </p:sp>
      <p:sp>
        <p:nvSpPr>
          <p:cNvPr id="26" name="מלבן 25">
            <a:extLst>
              <a:ext uri="{FF2B5EF4-FFF2-40B4-BE49-F238E27FC236}">
                <a16:creationId xmlns:a16="http://schemas.microsoft.com/office/drawing/2014/main" id="{2B1DFECB-4285-4F6A-AC60-F720851DC818}"/>
              </a:ext>
            </a:extLst>
          </p:cNvPr>
          <p:cNvSpPr/>
          <p:nvPr/>
        </p:nvSpPr>
        <p:spPr>
          <a:xfrm>
            <a:off x="3162300" y="6234228"/>
            <a:ext cx="3227501" cy="43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72000" rtlCol="1" anchor="ctr"/>
          <a:lstStyle/>
          <a:p>
            <a:pPr algn="ctr" rtl="1"/>
            <a:r>
              <a:rPr lang="he-IL" sz="1601" b="1" dirty="0">
                <a:solidFill>
                  <a:prstClr val="black">
                    <a:lumMod val="50000"/>
                    <a:lumOff val="50000"/>
                  </a:prstClr>
                </a:solidFill>
              </a:rPr>
              <a:t>מה מצופה מהנוער לעשות עצמאית?</a:t>
            </a:r>
            <a:r>
              <a:rPr lang="he-IL" sz="1600" dirty="0"/>
              <a:t>?</a:t>
            </a:r>
          </a:p>
        </p:txBody>
      </p:sp>
      <p:sp>
        <p:nvSpPr>
          <p:cNvPr id="27" name="TextBox 26">
            <a:extLst>
              <a:ext uri="{FF2B5EF4-FFF2-40B4-BE49-F238E27FC236}">
                <a16:creationId xmlns:a16="http://schemas.microsoft.com/office/drawing/2014/main" id="{A3533A08-46A0-4540-B6DF-97178B37AC14}"/>
              </a:ext>
            </a:extLst>
          </p:cNvPr>
          <p:cNvSpPr txBox="1"/>
          <p:nvPr/>
        </p:nvSpPr>
        <p:spPr>
          <a:xfrm>
            <a:off x="888659" y="6724482"/>
            <a:ext cx="5501141" cy="1601785"/>
          </a:xfrm>
          <a:prstGeom prst="rect">
            <a:avLst/>
          </a:prstGeom>
          <a:noFill/>
        </p:spPr>
        <p:txBody>
          <a:bodyPr wrap="square" rtlCol="1">
            <a:spAutoFit/>
          </a:bodyPr>
          <a:lstStyle/>
          <a:p>
            <a:pPr marL="177801" indent="-177801" algn="r" rtl="1">
              <a:lnSpc>
                <a:spcPct val="150000"/>
              </a:lnSpc>
              <a:spcAft>
                <a:spcPts val="600"/>
              </a:spcAft>
              <a:buFont typeface="Arial" pitchFamily="34" charset="0"/>
              <a:buChar char="•"/>
            </a:pPr>
            <a:r>
              <a:rPr lang="he-IL" sz="1601" b="1" dirty="0">
                <a:solidFill>
                  <a:schemeClr val="tx1">
                    <a:lumMod val="50000"/>
                    <a:lumOff val="50000"/>
                  </a:schemeClr>
                </a:solidFill>
                <a:highlight>
                  <a:srgbClr val="C6EEFF"/>
                </a:highlight>
              </a:rPr>
              <a:t>לקיחת חלק בתורנויות נוספות</a:t>
            </a:r>
            <a:r>
              <a:rPr lang="he-IL" sz="1601" b="1" dirty="0">
                <a:solidFill>
                  <a:prstClr val="black">
                    <a:lumMod val="50000"/>
                    <a:lumOff val="50000"/>
                  </a:prstClr>
                </a:solidFill>
                <a:highlight>
                  <a:srgbClr val="C6EEFF"/>
                </a:highlight>
              </a:rPr>
              <a:t>:</a:t>
            </a:r>
            <a:r>
              <a:rPr lang="he-IL" sz="1601" dirty="0">
                <a:solidFill>
                  <a:prstClr val="black">
                    <a:lumMod val="50000"/>
                    <a:lumOff val="50000"/>
                  </a:prstClr>
                </a:solidFill>
              </a:rPr>
              <a:t> לדוגמה: ניקיון וסידור הבית, הכנת ארוחת ערב (גם לאחרים), ניקיון וסידור החדר והבית, פיזור כביסות, הפעלת מכונת כביסה / מדיח, פינוי מדיח הכלים ועוד.</a:t>
            </a:r>
          </a:p>
          <a:p>
            <a:pPr marL="177801" indent="-177801" algn="r" rtl="1">
              <a:lnSpc>
                <a:spcPct val="150000"/>
              </a:lnSpc>
              <a:spcAft>
                <a:spcPts val="600"/>
              </a:spcAft>
              <a:buFont typeface="Arial" pitchFamily="34" charset="0"/>
              <a:buChar char="•"/>
            </a:pPr>
            <a:r>
              <a:rPr lang="he-IL" sz="1601" b="1" dirty="0">
                <a:solidFill>
                  <a:schemeClr val="tx1">
                    <a:lumMod val="50000"/>
                    <a:lumOff val="50000"/>
                  </a:schemeClr>
                </a:solidFill>
                <a:highlight>
                  <a:srgbClr val="C6EEFF"/>
                </a:highlight>
              </a:rPr>
              <a:t>פיתוח חופש הבחירה:</a:t>
            </a:r>
            <a:r>
              <a:rPr lang="he-IL" sz="1601" b="1" dirty="0">
                <a:solidFill>
                  <a:schemeClr val="tx1">
                    <a:lumMod val="50000"/>
                    <a:lumOff val="50000"/>
                  </a:schemeClr>
                </a:solidFill>
              </a:rPr>
              <a:t> </a:t>
            </a:r>
            <a:r>
              <a:rPr lang="he-IL" sz="1601" dirty="0">
                <a:solidFill>
                  <a:prstClr val="black">
                    <a:lumMod val="50000"/>
                    <a:lumOff val="50000"/>
                  </a:prstClr>
                </a:solidFill>
              </a:rPr>
              <a:t>פיתוח תחומי העניין בחוגים ובבית הספר.</a:t>
            </a:r>
          </a:p>
        </p:txBody>
      </p:sp>
      <p:sp>
        <p:nvSpPr>
          <p:cNvPr id="17" name="מלבן 16">
            <a:hlinkClick r:id="" action="ppaction://hlinkshowjump?jump=nextslide"/>
            <a:extLst>
              <a:ext uri="{FF2B5EF4-FFF2-40B4-BE49-F238E27FC236}">
                <a16:creationId xmlns:a16="http://schemas.microsoft.com/office/drawing/2014/main" id="{CB506128-7FF6-4681-8552-39ED68892D94}"/>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a:hlinkClick r:id="" action="ppaction://hlinkshowjump?jump=previousslide"/>
            <a:extLst>
              <a:ext uri="{FF2B5EF4-FFF2-40B4-BE49-F238E27FC236}">
                <a16:creationId xmlns:a16="http://schemas.microsoft.com/office/drawing/2014/main" id="{6337DFD9-C0ED-4DE9-8653-45E6FB3BEF3F}"/>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hlinkClick r:id="rId2" action="ppaction://hlinksldjump"/>
            <a:extLst>
              <a:ext uri="{FF2B5EF4-FFF2-40B4-BE49-F238E27FC236}">
                <a16:creationId xmlns:a16="http://schemas.microsoft.com/office/drawing/2014/main" id="{24485A67-EC9E-49FE-963B-4AB86F91917C}"/>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hlinkClick r:id="rId3" action="ppaction://hlinksldjump"/>
            <a:extLst>
              <a:ext uri="{FF2B5EF4-FFF2-40B4-BE49-F238E27FC236}">
                <a16:creationId xmlns:a16="http://schemas.microsoft.com/office/drawing/2014/main" id="{99A8AC83-DF11-4FE8-B212-F8BBFBD94078}"/>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ציין מיקום של מספר שקופית 3">
            <a:extLst>
              <a:ext uri="{FF2B5EF4-FFF2-40B4-BE49-F238E27FC236}">
                <a16:creationId xmlns:a16="http://schemas.microsoft.com/office/drawing/2014/main" id="{7C8342E8-F705-4374-A56B-6127B27BCBD4}"/>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57</a:t>
            </a:fld>
            <a:endParaRPr lang="he-IL" dirty="0"/>
          </a:p>
        </p:txBody>
      </p:sp>
    </p:spTree>
    <p:extLst>
      <p:ext uri="{BB962C8B-B14F-4D97-AF65-F5344CB8AC3E}">
        <p14:creationId xmlns:p14="http://schemas.microsoft.com/office/powerpoint/2010/main" val="227001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dirty="0"/>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6" name="TextBox 15">
            <a:extLst>
              <a:ext uri="{FF2B5EF4-FFF2-40B4-BE49-F238E27FC236}">
                <a16:creationId xmlns:a16="http://schemas.microsoft.com/office/drawing/2014/main" id="{CEECC04B-8094-4158-9EFB-49CB82D9C23D}"/>
              </a:ext>
            </a:extLst>
          </p:cNvPr>
          <p:cNvSpPr txBox="1"/>
          <p:nvPr/>
        </p:nvSpPr>
        <p:spPr>
          <a:xfrm>
            <a:off x="888659" y="2160676"/>
            <a:ext cx="5600976" cy="3680238"/>
          </a:xfrm>
          <a:prstGeom prst="rect">
            <a:avLst/>
          </a:prstGeom>
          <a:noFill/>
        </p:spPr>
        <p:txBody>
          <a:bodyPr wrap="square" rtlCol="1">
            <a:spAutoFit/>
          </a:bodyPr>
          <a:lstStyle/>
          <a:p>
            <a:pPr algn="r" rtl="1">
              <a:lnSpc>
                <a:spcPct val="150000"/>
              </a:lnSpc>
              <a:spcAft>
                <a:spcPts val="600"/>
              </a:spcAft>
            </a:pPr>
            <a:r>
              <a:rPr lang="he-IL" sz="1601" b="1" dirty="0">
                <a:solidFill>
                  <a:schemeClr val="tx1">
                    <a:lumMod val="50000"/>
                    <a:lumOff val="50000"/>
                  </a:schemeClr>
                </a:solidFill>
                <a:highlight>
                  <a:srgbClr val="C6EEFF"/>
                </a:highlight>
              </a:rPr>
              <a:t>15-18 | גיל ההתבגרות - הכנה לחיים האמתיים</a:t>
            </a:r>
          </a:p>
          <a:p>
            <a:pPr algn="r" rtl="1">
              <a:lnSpc>
                <a:spcPct val="150000"/>
              </a:lnSpc>
              <a:spcAft>
                <a:spcPts val="600"/>
              </a:spcAft>
            </a:pPr>
            <a:r>
              <a:rPr lang="he-IL" sz="1601" dirty="0">
                <a:solidFill>
                  <a:prstClr val="black">
                    <a:lumMod val="50000"/>
                    <a:lumOff val="50000"/>
                  </a:prstClr>
                </a:solidFill>
              </a:rPr>
              <a:t>לרקע ממנו מגיעים בני הנוער בכפר ישנה השפעה רבה על ההתפתחות בכל התחומים:</a:t>
            </a:r>
          </a:p>
          <a:p>
            <a:pPr algn="r" rtl="1">
              <a:lnSpc>
                <a:spcPct val="150000"/>
              </a:lnSpc>
              <a:spcAft>
                <a:spcPts val="600"/>
              </a:spcAft>
            </a:pPr>
            <a:r>
              <a:rPr lang="he-IL" sz="1601" b="1" dirty="0">
                <a:solidFill>
                  <a:prstClr val="black">
                    <a:lumMod val="50000"/>
                    <a:lumOff val="50000"/>
                  </a:prstClr>
                </a:solidFill>
              </a:rPr>
              <a:t>מבחינה התנהגותית: </a:t>
            </a:r>
            <a:r>
              <a:rPr lang="he-IL" sz="1601" dirty="0">
                <a:solidFill>
                  <a:prstClr val="black">
                    <a:lumMod val="50000"/>
                    <a:lumOff val="50000"/>
                  </a:prstClr>
                </a:solidFill>
              </a:rPr>
              <a:t>העוצמה של ההתנהגות המרדנית מתגברת וכך גם מתעצמים המופעים.</a:t>
            </a:r>
          </a:p>
          <a:p>
            <a:pPr algn="r" rtl="1">
              <a:lnSpc>
                <a:spcPct val="150000"/>
              </a:lnSpc>
              <a:spcAft>
                <a:spcPts val="600"/>
              </a:spcAft>
            </a:pPr>
            <a:r>
              <a:rPr lang="he-IL" sz="1601" b="1" dirty="0">
                <a:solidFill>
                  <a:prstClr val="black">
                    <a:lumMod val="50000"/>
                    <a:lumOff val="50000"/>
                  </a:prstClr>
                </a:solidFill>
              </a:rPr>
              <a:t>מבחינה חברתית:</a:t>
            </a:r>
            <a:r>
              <a:rPr lang="he-IL" sz="1601" dirty="0">
                <a:solidFill>
                  <a:prstClr val="black">
                    <a:lumMod val="50000"/>
                    <a:lumOff val="50000"/>
                  </a:prstClr>
                </a:solidFill>
              </a:rPr>
              <a:t> ישנה נטייה לעיתים להתחבר עם דמויות מרדניות ושליליות שעשויות להוביל להתנהגות של ניצול (כולל ניצול מיני).</a:t>
            </a:r>
          </a:p>
          <a:p>
            <a:pPr algn="r" rtl="1">
              <a:lnSpc>
                <a:spcPct val="150000"/>
              </a:lnSpc>
              <a:spcAft>
                <a:spcPts val="600"/>
              </a:spcAft>
            </a:pPr>
            <a:r>
              <a:rPr lang="he-IL" sz="1601" b="1" dirty="0">
                <a:solidFill>
                  <a:prstClr val="black">
                    <a:lumMod val="50000"/>
                    <a:lumOff val="50000"/>
                  </a:prstClr>
                </a:solidFill>
              </a:rPr>
              <a:t>מבחינה פיזיולוגית, </a:t>
            </a:r>
            <a:r>
              <a:rPr lang="he-IL" sz="1601" dirty="0">
                <a:solidFill>
                  <a:prstClr val="black">
                    <a:lumMod val="50000"/>
                    <a:lumOff val="50000"/>
                  </a:prstClr>
                </a:solidFill>
              </a:rPr>
              <a:t>ישנם מצבים של עיכוב התפתחותי (כמו לדוגמא, עיכוב בצמיחה לגובה). הנושא מטופל בליווי אחות הכפר.</a:t>
            </a:r>
          </a:p>
        </p:txBody>
      </p:sp>
      <p:sp>
        <p:nvSpPr>
          <p:cNvPr id="25" name="TextBox 24">
            <a:extLst>
              <a:ext uri="{FF2B5EF4-FFF2-40B4-BE49-F238E27FC236}">
                <a16:creationId xmlns:a16="http://schemas.microsoft.com/office/drawing/2014/main" id="{7480C4B8-8B05-4A1C-9BD7-D75B2F51831D}"/>
              </a:ext>
            </a:extLst>
          </p:cNvPr>
          <p:cNvSpPr txBox="1"/>
          <p:nvPr/>
        </p:nvSpPr>
        <p:spPr>
          <a:xfrm>
            <a:off x="888659" y="6143502"/>
            <a:ext cx="5600976" cy="1601785"/>
          </a:xfrm>
          <a:prstGeom prst="rect">
            <a:avLst/>
          </a:prstGeom>
          <a:noFill/>
        </p:spPr>
        <p:txBody>
          <a:bodyPr wrap="square" rtlCol="1">
            <a:spAutoFit/>
          </a:bodyPr>
          <a:lstStyle/>
          <a:p>
            <a:pPr algn="r" rtl="1">
              <a:lnSpc>
                <a:spcPct val="150000"/>
              </a:lnSpc>
              <a:spcAft>
                <a:spcPts val="600"/>
              </a:spcAft>
            </a:pPr>
            <a:r>
              <a:rPr lang="he-IL" sz="1601" b="1" dirty="0">
                <a:solidFill>
                  <a:prstClr val="black">
                    <a:lumMod val="50000"/>
                    <a:lumOff val="50000"/>
                  </a:prstClr>
                </a:solidFill>
              </a:rPr>
              <a:t>כמי שמלווה את בני הנוער, בשלב זה נעודד את השתתפותם בתכנית הבוגרים, נכיל את ההתנהגות שלהם (לא ניקח אישית אך נשים גבולות) נהיה נוכחים וערניים להתנהגויות ולשפה שלהם.</a:t>
            </a:r>
          </a:p>
          <a:p>
            <a:pPr algn="r" rtl="1">
              <a:lnSpc>
                <a:spcPct val="150000"/>
              </a:lnSpc>
              <a:spcAft>
                <a:spcPts val="600"/>
              </a:spcAft>
            </a:pPr>
            <a:r>
              <a:rPr lang="he-IL" sz="1601" b="1" dirty="0">
                <a:solidFill>
                  <a:prstClr val="black">
                    <a:lumMod val="50000"/>
                    <a:lumOff val="50000"/>
                  </a:prstClr>
                </a:solidFill>
              </a:rPr>
              <a:t>בכל מקרה בו ישנה התלבטות, נערב את </a:t>
            </a:r>
            <a:r>
              <a:rPr lang="he-IL" sz="1601" b="1" dirty="0" err="1">
                <a:solidFill>
                  <a:prstClr val="black">
                    <a:lumMod val="50000"/>
                    <a:lumOff val="50000"/>
                  </a:prstClr>
                </a:solidFill>
              </a:rPr>
              <a:t>העו"ס</a:t>
            </a:r>
            <a:r>
              <a:rPr lang="he-IL" sz="1601" b="1" dirty="0">
                <a:solidFill>
                  <a:prstClr val="black">
                    <a:lumMod val="50000"/>
                    <a:lumOff val="50000"/>
                  </a:prstClr>
                </a:solidFill>
              </a:rPr>
              <a:t>.</a:t>
            </a:r>
            <a:endParaRPr lang="he-IL" sz="1601" b="1" dirty="0">
              <a:solidFill>
                <a:schemeClr val="tx1">
                  <a:lumMod val="50000"/>
                  <a:lumOff val="50000"/>
                </a:schemeClr>
              </a:solidFill>
            </a:endParaRPr>
          </a:p>
        </p:txBody>
      </p:sp>
      <p:sp>
        <p:nvSpPr>
          <p:cNvPr id="13" name="מלבן 12">
            <a:hlinkClick r:id="" action="ppaction://hlinkshowjump?jump=nextslide"/>
            <a:extLst>
              <a:ext uri="{FF2B5EF4-FFF2-40B4-BE49-F238E27FC236}">
                <a16:creationId xmlns:a16="http://schemas.microsoft.com/office/drawing/2014/main" id="{AA612DAC-EB36-4F4C-9A2F-6EF255D642FF}"/>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hlinkClick r:id="" action="ppaction://hlinkshowjump?jump=previousslide"/>
            <a:extLst>
              <a:ext uri="{FF2B5EF4-FFF2-40B4-BE49-F238E27FC236}">
                <a16:creationId xmlns:a16="http://schemas.microsoft.com/office/drawing/2014/main" id="{28B449BC-7570-4C5A-A365-50A0E8018C2F}"/>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hlinkClick r:id="rId2" action="ppaction://hlinksldjump"/>
            <a:extLst>
              <a:ext uri="{FF2B5EF4-FFF2-40B4-BE49-F238E27FC236}">
                <a16:creationId xmlns:a16="http://schemas.microsoft.com/office/drawing/2014/main" id="{61DC0CD7-5994-4D2B-B6DE-7A6F6ECB7AA4}"/>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a:hlinkClick r:id="rId3" action="ppaction://hlinksldjump"/>
            <a:extLst>
              <a:ext uri="{FF2B5EF4-FFF2-40B4-BE49-F238E27FC236}">
                <a16:creationId xmlns:a16="http://schemas.microsoft.com/office/drawing/2014/main" id="{A13686A6-8FD2-405A-823F-FD478ED5A7EA}"/>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ציין מיקום של מספר שקופית 3">
            <a:extLst>
              <a:ext uri="{FF2B5EF4-FFF2-40B4-BE49-F238E27FC236}">
                <a16:creationId xmlns:a16="http://schemas.microsoft.com/office/drawing/2014/main" id="{B9C564A3-E22C-4071-A075-B328459ADF4D}"/>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58</a:t>
            </a:fld>
            <a:endParaRPr lang="he-IL" dirty="0"/>
          </a:p>
        </p:txBody>
      </p:sp>
    </p:spTree>
    <p:extLst>
      <p:ext uri="{BB962C8B-B14F-4D97-AF65-F5344CB8AC3E}">
        <p14:creationId xmlns:p14="http://schemas.microsoft.com/office/powerpoint/2010/main" val="59485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dirty="0"/>
          </a:p>
        </p:txBody>
      </p:sp>
      <p:sp>
        <p:nvSpPr>
          <p:cNvPr id="26" name="מלבן 25">
            <a:extLst>
              <a:ext uri="{FF2B5EF4-FFF2-40B4-BE49-F238E27FC236}">
                <a16:creationId xmlns:a16="http://schemas.microsoft.com/office/drawing/2014/main" id="{2B1DFECB-4285-4F6A-AC60-F720851DC818}"/>
              </a:ext>
            </a:extLst>
          </p:cNvPr>
          <p:cNvSpPr/>
          <p:nvPr/>
        </p:nvSpPr>
        <p:spPr>
          <a:xfrm>
            <a:off x="3162300" y="2386128"/>
            <a:ext cx="3227501" cy="43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72000" rtlCol="1" anchor="ctr"/>
          <a:lstStyle/>
          <a:p>
            <a:pPr algn="ctr" rtl="1"/>
            <a:r>
              <a:rPr lang="he-IL" sz="1601" b="1" dirty="0">
                <a:solidFill>
                  <a:prstClr val="black">
                    <a:lumMod val="50000"/>
                    <a:lumOff val="50000"/>
                  </a:prstClr>
                </a:solidFill>
              </a:rPr>
              <a:t>מה מצופה מהנוער לעשות עצמאית?</a:t>
            </a:r>
            <a:r>
              <a:rPr lang="he-IL" sz="1600" dirty="0"/>
              <a:t>?</a:t>
            </a:r>
          </a:p>
        </p:txBody>
      </p:sp>
      <p:sp>
        <p:nvSpPr>
          <p:cNvPr id="27" name="TextBox 26">
            <a:extLst>
              <a:ext uri="{FF2B5EF4-FFF2-40B4-BE49-F238E27FC236}">
                <a16:creationId xmlns:a16="http://schemas.microsoft.com/office/drawing/2014/main" id="{A3533A08-46A0-4540-B6DF-97178B37AC14}"/>
              </a:ext>
            </a:extLst>
          </p:cNvPr>
          <p:cNvSpPr txBox="1"/>
          <p:nvPr/>
        </p:nvSpPr>
        <p:spPr>
          <a:xfrm>
            <a:off x="888659" y="2876382"/>
            <a:ext cx="5501141" cy="4265398"/>
          </a:xfrm>
          <a:prstGeom prst="rect">
            <a:avLst/>
          </a:prstGeom>
          <a:noFill/>
        </p:spPr>
        <p:txBody>
          <a:bodyPr wrap="square" rtlCol="1">
            <a:spAutoFit/>
          </a:bodyPr>
          <a:lstStyle/>
          <a:p>
            <a:pPr marL="177801" indent="-177801" algn="r" rtl="1">
              <a:lnSpc>
                <a:spcPct val="150000"/>
              </a:lnSpc>
              <a:spcAft>
                <a:spcPts val="600"/>
              </a:spcAft>
              <a:buFont typeface="Arial" pitchFamily="34" charset="0"/>
              <a:buChar char="•"/>
            </a:pPr>
            <a:r>
              <a:rPr lang="he-IL" sz="1601" b="1" dirty="0">
                <a:solidFill>
                  <a:schemeClr val="tx1">
                    <a:lumMod val="50000"/>
                    <a:lumOff val="50000"/>
                  </a:schemeClr>
                </a:solidFill>
                <a:highlight>
                  <a:srgbClr val="C6EEFF"/>
                </a:highlight>
              </a:rPr>
              <a:t>פיתוח העצמאות הכלכלית והיציאה לעבודה בחופשים: </a:t>
            </a:r>
            <a:r>
              <a:rPr lang="he-IL" sz="1601" dirty="0">
                <a:solidFill>
                  <a:prstClr val="black">
                    <a:lumMod val="50000"/>
                    <a:lumOff val="50000"/>
                  </a:prstClr>
                </a:solidFill>
              </a:rPr>
              <a:t>המדריכים בחינוך מסייעים לנוער לאתר עבודה ולפתח את הכישורים הנדרשים לכך: הצגה עצמית, התמדה, עמידה בזמנים, התנהלות כלכלית, קריאת תלוש משכורת ועוד.</a:t>
            </a:r>
          </a:p>
          <a:p>
            <a:pPr marL="177801" indent="-177801" algn="r" rtl="1">
              <a:lnSpc>
                <a:spcPct val="150000"/>
              </a:lnSpc>
              <a:spcAft>
                <a:spcPts val="600"/>
              </a:spcAft>
              <a:buFont typeface="Arial" pitchFamily="34" charset="0"/>
              <a:buChar char="•"/>
            </a:pPr>
            <a:r>
              <a:rPr lang="he-IL" sz="1601" b="1" dirty="0">
                <a:solidFill>
                  <a:schemeClr val="tx1">
                    <a:lumMod val="50000"/>
                    <a:lumOff val="50000"/>
                  </a:schemeClr>
                </a:solidFill>
                <a:highlight>
                  <a:srgbClr val="C6EEFF"/>
                </a:highlight>
              </a:rPr>
              <a:t>הרחבת ההשתתפות בתורנויות בכפר ולקיחת חלק בפעילויות בכפר</a:t>
            </a:r>
            <a:r>
              <a:rPr lang="he-IL" sz="1601" b="1" dirty="0">
                <a:solidFill>
                  <a:schemeClr val="tx1">
                    <a:lumMod val="50000"/>
                    <a:lumOff val="50000"/>
                  </a:schemeClr>
                </a:solidFill>
              </a:rPr>
              <a:t> </a:t>
            </a:r>
            <a:r>
              <a:rPr lang="he-IL" sz="1601" dirty="0">
                <a:solidFill>
                  <a:prstClr val="black">
                    <a:lumMod val="50000"/>
                    <a:lumOff val="50000"/>
                  </a:prstClr>
                </a:solidFill>
              </a:rPr>
              <a:t>לדוגמה: טיפול בגינות ובגידול בעלי החיים בכפר.</a:t>
            </a:r>
          </a:p>
          <a:p>
            <a:pPr marL="177801" indent="-177801" algn="r" rtl="1">
              <a:lnSpc>
                <a:spcPct val="150000"/>
              </a:lnSpc>
              <a:spcAft>
                <a:spcPts val="600"/>
              </a:spcAft>
              <a:buFont typeface="Arial" pitchFamily="34" charset="0"/>
              <a:buChar char="•"/>
            </a:pPr>
            <a:r>
              <a:rPr lang="he-IL" sz="1601" b="1" dirty="0">
                <a:solidFill>
                  <a:schemeClr val="tx1">
                    <a:lumMod val="50000"/>
                    <a:lumOff val="50000"/>
                  </a:schemeClr>
                </a:solidFill>
                <a:highlight>
                  <a:srgbClr val="C6EEFF"/>
                </a:highlight>
              </a:rPr>
              <a:t>התפתחות חברתית:</a:t>
            </a:r>
            <a:r>
              <a:rPr lang="he-IL" sz="1601" b="1" dirty="0">
                <a:solidFill>
                  <a:schemeClr val="tx1">
                    <a:lumMod val="50000"/>
                    <a:lumOff val="50000"/>
                  </a:schemeClr>
                </a:solidFill>
              </a:rPr>
              <a:t> </a:t>
            </a:r>
            <a:r>
              <a:rPr lang="he-IL" sz="1601" dirty="0">
                <a:solidFill>
                  <a:prstClr val="black">
                    <a:lumMod val="50000"/>
                    <a:lumOff val="50000"/>
                  </a:prstClr>
                </a:solidFill>
              </a:rPr>
              <a:t>לאפשר עצמאות בפגישת חברים מחוץ לכפר אך יחד עם זאת להיות עם היד על הדופק: לשאול, להתעניין ולשים לב למצבי הרוח בעקבות המפגשים. בנוסף </a:t>
            </a:r>
            <a:r>
              <a:rPr lang="he-IL" sz="1601" dirty="0" err="1">
                <a:solidFill>
                  <a:prstClr val="black">
                    <a:lumMod val="50000"/>
                    <a:lumOff val="50000"/>
                  </a:prstClr>
                </a:solidFill>
              </a:rPr>
              <a:t>חשנוב</a:t>
            </a:r>
            <a:r>
              <a:rPr lang="he-IL" sz="1601" dirty="0">
                <a:solidFill>
                  <a:prstClr val="black">
                    <a:lumMod val="50000"/>
                    <a:lumOff val="50000"/>
                  </a:prstClr>
                </a:solidFill>
              </a:rPr>
              <a:t> לעודד אותם להזמין חברים מחוץ לכפר ובכך להיות שותפים לסביבה החברתית שלהם.</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4" name="מלבן: פינות מעוגלות 13">
            <a:extLst>
              <a:ext uri="{FF2B5EF4-FFF2-40B4-BE49-F238E27FC236}">
                <a16:creationId xmlns:a16="http://schemas.microsoft.com/office/drawing/2014/main" id="{6B85FC78-833F-431A-AB9E-BD45F392C8AB}"/>
              </a:ext>
            </a:extLst>
          </p:cNvPr>
          <p:cNvSpPr/>
          <p:nvPr/>
        </p:nvSpPr>
        <p:spPr>
          <a:xfrm>
            <a:off x="1189155" y="7240567"/>
            <a:ext cx="5136837" cy="2321010"/>
          </a:xfrm>
          <a:prstGeom prst="roundRect">
            <a:avLst>
              <a:gd name="adj" fmla="val 1299"/>
            </a:avLst>
          </a:prstGeom>
          <a:solidFill>
            <a:schemeClr val="bg1"/>
          </a:solidFill>
          <a:ln>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TextBox 16">
            <a:extLst>
              <a:ext uri="{FF2B5EF4-FFF2-40B4-BE49-F238E27FC236}">
                <a16:creationId xmlns:a16="http://schemas.microsoft.com/office/drawing/2014/main" id="{90CCCF71-1FBD-43F5-837F-DECD9CA69077}"/>
              </a:ext>
            </a:extLst>
          </p:cNvPr>
          <p:cNvSpPr txBox="1"/>
          <p:nvPr/>
        </p:nvSpPr>
        <p:spPr>
          <a:xfrm>
            <a:off x="1179660" y="7230014"/>
            <a:ext cx="5084495" cy="2263889"/>
          </a:xfrm>
          <a:prstGeom prst="rect">
            <a:avLst/>
          </a:prstGeom>
          <a:noFill/>
          <a:ln>
            <a:noFill/>
          </a:ln>
        </p:spPr>
        <p:txBody>
          <a:bodyPr wrap="square" rtlCol="1">
            <a:spAutoFit/>
          </a:bodyPr>
          <a:lstStyle/>
          <a:p>
            <a:pPr algn="r" rtl="1">
              <a:lnSpc>
                <a:spcPct val="150000"/>
              </a:lnSpc>
            </a:pPr>
            <a:r>
              <a:rPr lang="he-IL" sz="1601" b="1" dirty="0">
                <a:solidFill>
                  <a:srgbClr val="E20000"/>
                </a:solidFill>
              </a:rPr>
              <a:t>שים      !</a:t>
            </a:r>
            <a:br>
              <a:rPr lang="en-US" sz="1601" b="1" dirty="0">
                <a:solidFill>
                  <a:srgbClr val="E20000"/>
                </a:solidFill>
              </a:rPr>
            </a:br>
            <a:r>
              <a:rPr lang="he-IL" sz="1601" dirty="0">
                <a:solidFill>
                  <a:schemeClr val="tx1">
                    <a:lumMod val="50000"/>
                    <a:lumOff val="50000"/>
                  </a:schemeClr>
                </a:solidFill>
              </a:rPr>
              <a:t>חלוקה זו לקבוצות לא תקפה באופן מוחלט לכולם. ישנם ילדים גדולים המתנהגים ומתנהלים כילדים צעירים יותר. הרקע ממנו הם מגיעים משפיע גם על התפתחותם. </a:t>
            </a:r>
            <a:r>
              <a:rPr lang="he-IL" sz="1601" b="1" dirty="0">
                <a:solidFill>
                  <a:schemeClr val="tx1">
                    <a:lumMod val="50000"/>
                    <a:lumOff val="50000"/>
                  </a:schemeClr>
                </a:solidFill>
                <a:highlight>
                  <a:srgbClr val="C6EEFF"/>
                </a:highlight>
              </a:rPr>
              <a:t>עלינו להתייחס לכל ילד / נער בפני עצמו וללמד אותו בהתאם ליכולותיו כאשר הדגש הוא לפתח את העצמאות כמה שיותר.</a:t>
            </a:r>
          </a:p>
        </p:txBody>
      </p:sp>
      <p:sp>
        <p:nvSpPr>
          <p:cNvPr id="18" name="לב 17">
            <a:extLst>
              <a:ext uri="{FF2B5EF4-FFF2-40B4-BE49-F238E27FC236}">
                <a16:creationId xmlns:a16="http://schemas.microsoft.com/office/drawing/2014/main" id="{6A89A526-EF84-403B-B973-2C407058E346}"/>
              </a:ext>
            </a:extLst>
          </p:cNvPr>
          <p:cNvSpPr/>
          <p:nvPr/>
        </p:nvSpPr>
        <p:spPr>
          <a:xfrm>
            <a:off x="5550406" y="7366721"/>
            <a:ext cx="206375" cy="206375"/>
          </a:xfrm>
          <a:prstGeom prst="heart">
            <a:avLst/>
          </a:prstGeom>
          <a:solidFill>
            <a:srgbClr val="E20000"/>
          </a:solid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a:hlinkClick r:id="" action="ppaction://hlinkshowjump?jump=nextslide"/>
            <a:extLst>
              <a:ext uri="{FF2B5EF4-FFF2-40B4-BE49-F238E27FC236}">
                <a16:creationId xmlns:a16="http://schemas.microsoft.com/office/drawing/2014/main" id="{3EA4A6A3-311D-4919-AD87-B6BFD304CF32}"/>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hlinkClick r:id="" action="ppaction://hlinkshowjump?jump=previousslide"/>
            <a:extLst>
              <a:ext uri="{FF2B5EF4-FFF2-40B4-BE49-F238E27FC236}">
                <a16:creationId xmlns:a16="http://schemas.microsoft.com/office/drawing/2014/main" id="{BFC62FF9-4D1E-4460-BC2B-34C9106D564D}"/>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hlinkClick r:id="rId2" action="ppaction://hlinksldjump"/>
            <a:extLst>
              <a:ext uri="{FF2B5EF4-FFF2-40B4-BE49-F238E27FC236}">
                <a16:creationId xmlns:a16="http://schemas.microsoft.com/office/drawing/2014/main" id="{E8269037-8B02-4FA9-B69A-E5BE81E86D37}"/>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a:hlinkClick r:id="rId3" action="ppaction://hlinksldjump"/>
            <a:extLst>
              <a:ext uri="{FF2B5EF4-FFF2-40B4-BE49-F238E27FC236}">
                <a16:creationId xmlns:a16="http://schemas.microsoft.com/office/drawing/2014/main" id="{CC27E29D-943E-44A1-A984-3DC4ED765EF4}"/>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ציין מיקום של מספר שקופית 3">
            <a:extLst>
              <a:ext uri="{FF2B5EF4-FFF2-40B4-BE49-F238E27FC236}">
                <a16:creationId xmlns:a16="http://schemas.microsoft.com/office/drawing/2014/main" id="{2E2484EC-6BBC-4000-9728-5D1D74D31330}"/>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59</a:t>
            </a:fld>
            <a:endParaRPr lang="he-IL" dirty="0"/>
          </a:p>
        </p:txBody>
      </p:sp>
    </p:spTree>
    <p:extLst>
      <p:ext uri="{BB962C8B-B14F-4D97-AF65-F5344CB8AC3E}">
        <p14:creationId xmlns:p14="http://schemas.microsoft.com/office/powerpoint/2010/main" val="380013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b="1" dirty="0">
                <a:solidFill>
                  <a:srgbClr val="EB727C"/>
                </a:solidFill>
              </a:rPr>
              <a:t>מי אנחנו?</a:t>
            </a:r>
          </a:p>
        </p:txBody>
      </p:sp>
      <p:sp>
        <p:nvSpPr>
          <p:cNvPr id="6" name="מלבן 5">
            <a:extLst>
              <a:ext uri="{FF2B5EF4-FFF2-40B4-BE49-F238E27FC236}">
                <a16:creationId xmlns:a16="http://schemas.microsoft.com/office/drawing/2014/main" id="{F8511E20-535B-48E1-8617-A48CF1696FE3}"/>
              </a:ext>
            </a:extLst>
          </p:cNvPr>
          <p:cNvSpPr/>
          <p:nvPr/>
        </p:nvSpPr>
        <p:spPr>
          <a:xfrm>
            <a:off x="824810" y="2153677"/>
            <a:ext cx="5908524" cy="667101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8" name="TextBox 7">
            <a:extLst>
              <a:ext uri="{FF2B5EF4-FFF2-40B4-BE49-F238E27FC236}">
                <a16:creationId xmlns:a16="http://schemas.microsoft.com/office/drawing/2014/main" id="{98F3E99F-DD21-4CE6-BD56-541074EF9E86}"/>
              </a:ext>
            </a:extLst>
          </p:cNvPr>
          <p:cNvSpPr txBox="1"/>
          <p:nvPr/>
        </p:nvSpPr>
        <p:spPr>
          <a:xfrm>
            <a:off x="824813" y="2425408"/>
            <a:ext cx="5664823" cy="4265398"/>
          </a:xfrm>
          <a:prstGeom prst="rect">
            <a:avLst/>
          </a:prstGeom>
          <a:noFill/>
        </p:spPr>
        <p:txBody>
          <a:bodyPr wrap="square" rtlCol="1">
            <a:spAutoFit/>
          </a:bodyPr>
          <a:lstStyle/>
          <a:p>
            <a:pPr algn="r" rtl="1">
              <a:lnSpc>
                <a:spcPct val="150000"/>
              </a:lnSpc>
            </a:pPr>
            <a:r>
              <a:rPr lang="he-IL" sz="1601" dirty="0">
                <a:solidFill>
                  <a:schemeClr val="tx1">
                    <a:lumMod val="50000"/>
                    <a:lumOff val="50000"/>
                  </a:schemeClr>
                </a:solidFill>
              </a:rPr>
              <a:t>האגודה הישראלית לכפרי ילדים</a:t>
            </a:r>
            <a:r>
              <a:rPr lang="en-US" sz="1400" dirty="0">
                <a:solidFill>
                  <a:schemeClr val="tx1">
                    <a:lumMod val="50000"/>
                    <a:lumOff val="50000"/>
                  </a:schemeClr>
                </a:solidFill>
                <a:latin typeface="Arial" pitchFamily="34" charset="0"/>
                <a:cs typeface="Arial" pitchFamily="34" charset="0"/>
              </a:rPr>
              <a:t>SOS</a:t>
            </a:r>
            <a:r>
              <a:rPr lang="en-US" sz="1400" dirty="0">
                <a:solidFill>
                  <a:schemeClr val="tx1">
                    <a:lumMod val="50000"/>
                    <a:lumOff val="50000"/>
                  </a:schemeClr>
                </a:solidFill>
              </a:rPr>
              <a:t> </a:t>
            </a:r>
            <a:r>
              <a:rPr lang="he-IL" sz="1400" dirty="0">
                <a:solidFill>
                  <a:schemeClr val="tx1">
                    <a:lumMod val="50000"/>
                    <a:lumOff val="50000"/>
                  </a:schemeClr>
                </a:solidFill>
              </a:rPr>
              <a:t> </a:t>
            </a:r>
            <a:r>
              <a:rPr lang="he-IL" sz="1601" b="1" dirty="0">
                <a:solidFill>
                  <a:schemeClr val="tx1">
                    <a:lumMod val="50000"/>
                    <a:lumOff val="50000"/>
                  </a:schemeClr>
                </a:solidFill>
                <a:highlight>
                  <a:srgbClr val="FAD9DF"/>
                </a:highlight>
              </a:rPr>
              <a:t>מתמחה בטיפול בילדים בסיכון במסגרות חוץ ביתיות</a:t>
            </a:r>
            <a:r>
              <a:rPr lang="he-IL" sz="1601" dirty="0">
                <a:solidFill>
                  <a:schemeClr val="tx1">
                    <a:lumMod val="50000"/>
                    <a:lumOff val="50000"/>
                  </a:schemeClr>
                </a:solidFill>
              </a:rPr>
              <a:t> למעלה מ- 40 שנה. אנחנו מספקים </a:t>
            </a:r>
            <a:r>
              <a:rPr lang="he-IL" sz="1601" b="1" dirty="0">
                <a:solidFill>
                  <a:schemeClr val="tx1">
                    <a:lumMod val="50000"/>
                    <a:lumOff val="50000"/>
                  </a:schemeClr>
                </a:solidFill>
                <a:highlight>
                  <a:srgbClr val="FAD9DF"/>
                </a:highlight>
              </a:rPr>
              <a:t>בית חם לילדים</a:t>
            </a:r>
            <a:r>
              <a:rPr lang="he-IL" sz="1601" dirty="0">
                <a:solidFill>
                  <a:schemeClr val="tx1">
                    <a:lumMod val="50000"/>
                    <a:lumOff val="50000"/>
                  </a:schemeClr>
                </a:solidFill>
              </a:rPr>
              <a:t>, המגיעים ממשפחות שאינן יכולות לגדל אותם, לאחר שהופנו אלינו על ידי לשכות הרווחה או בתי המשפט.</a:t>
            </a:r>
          </a:p>
          <a:p>
            <a:pPr algn="r" rtl="1">
              <a:lnSpc>
                <a:spcPct val="150000"/>
              </a:lnSpc>
              <a:spcBef>
                <a:spcPts val="600"/>
              </a:spcBef>
            </a:pPr>
            <a:r>
              <a:rPr lang="he-IL" sz="1601" b="1" dirty="0">
                <a:solidFill>
                  <a:schemeClr val="tx1">
                    <a:lumMod val="50000"/>
                    <a:lumOff val="50000"/>
                  </a:schemeClr>
                </a:solidFill>
                <a:highlight>
                  <a:srgbClr val="FAD9DF"/>
                </a:highlight>
              </a:rPr>
              <a:t>העמותה מפעילה בישראל שני כפרי ילדים: כפר נרדים בערד וכפר מגדים במגדל העמק</a:t>
            </a:r>
            <a:r>
              <a:rPr lang="he-IL" sz="1601" dirty="0">
                <a:solidFill>
                  <a:schemeClr val="tx1">
                    <a:lumMod val="50000"/>
                    <a:lumOff val="50000"/>
                  </a:schemeClr>
                </a:solidFill>
              </a:rPr>
              <a:t>. הכפרים פועלים בשיתוף ובפיקוח של משרד הרווחה. בכפרים אלה אנו מעניקים לילדים תמיכה נפשית, יחס חם, עזרה בלימודים וחוגי העשרה. </a:t>
            </a:r>
          </a:p>
          <a:p>
            <a:pPr algn="r" rtl="1">
              <a:lnSpc>
                <a:spcPct val="150000"/>
              </a:lnSpc>
              <a:spcBef>
                <a:spcPts val="600"/>
              </a:spcBef>
            </a:pPr>
            <a:r>
              <a:rPr lang="he-IL" sz="1601" dirty="0">
                <a:solidFill>
                  <a:schemeClr val="tx1">
                    <a:lumMod val="50000"/>
                    <a:lumOff val="50000"/>
                  </a:schemeClr>
                </a:solidFill>
              </a:rPr>
              <a:t>בנוסף, </a:t>
            </a:r>
            <a:r>
              <a:rPr lang="he-IL" sz="1601" b="1" dirty="0">
                <a:solidFill>
                  <a:schemeClr val="tx1">
                    <a:lumMod val="50000"/>
                    <a:lumOff val="50000"/>
                  </a:schemeClr>
                </a:solidFill>
                <a:highlight>
                  <a:srgbClr val="FAD9DF"/>
                </a:highlight>
              </a:rPr>
              <a:t>מפעילה העמותה 9 מועדוניות לילדים בסיכון בחברה הבדואית</a:t>
            </a:r>
            <a:r>
              <a:rPr lang="he-IL" sz="1601" dirty="0">
                <a:solidFill>
                  <a:schemeClr val="tx1">
                    <a:lumMod val="50000"/>
                    <a:lumOff val="50000"/>
                  </a:schemeClr>
                </a:solidFill>
              </a:rPr>
              <a:t> בהם זוכים הילדים לתמיכה יומיומית לאחר שעות בית הספר. התמיכה כוללת: ארוחה חמה, שיעורי עזר, פעילות פנאי, וטיפול רגשי.</a:t>
            </a:r>
          </a:p>
        </p:txBody>
      </p:sp>
      <p:sp>
        <p:nvSpPr>
          <p:cNvPr id="11" name="מלבן 10">
            <a:extLst>
              <a:ext uri="{FF2B5EF4-FFF2-40B4-BE49-F238E27FC236}">
                <a16:creationId xmlns:a16="http://schemas.microsoft.com/office/drawing/2014/main" id="{9F70101D-4CF3-44CE-9B17-9CD909FE4A74}"/>
              </a:ext>
            </a:extLst>
          </p:cNvPr>
          <p:cNvSpPr/>
          <p:nvPr/>
        </p:nvSpPr>
        <p:spPr>
          <a:xfrm>
            <a:off x="5265175" y="2064160"/>
            <a:ext cx="1688969" cy="37652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אודות </a:t>
            </a:r>
            <a:r>
              <a:rPr lang="en-US" sz="1601" dirty="0">
                <a:solidFill>
                  <a:schemeClr val="tx1">
                    <a:lumMod val="50000"/>
                    <a:lumOff val="50000"/>
                  </a:schemeClr>
                </a:solidFill>
              </a:rPr>
              <a:t>SOS</a:t>
            </a:r>
            <a:r>
              <a:rPr lang="he-IL" sz="1601" dirty="0">
                <a:solidFill>
                  <a:schemeClr val="tx1">
                    <a:lumMod val="50000"/>
                    <a:lumOff val="50000"/>
                  </a:schemeClr>
                </a:solidFill>
              </a:rPr>
              <a:t> בארץ</a:t>
            </a:r>
            <a:endParaRPr lang="he-IL" sz="1601" dirty="0">
              <a:solidFill>
                <a:schemeClr val="tx1">
                  <a:lumMod val="50000"/>
                  <a:lumOff val="50000"/>
                </a:schemeClr>
              </a:solidFill>
              <a:latin typeface="Arial" panose="020B0604020202020204" pitchFamily="34" charset="0"/>
            </a:endParaRPr>
          </a:p>
        </p:txBody>
      </p:sp>
      <p:sp>
        <p:nvSpPr>
          <p:cNvPr id="9" name="מלבן 8">
            <a:hlinkClick r:id="" action="ppaction://hlinkshowjump?jump=nextslide"/>
            <a:extLst>
              <a:ext uri="{FF2B5EF4-FFF2-40B4-BE49-F238E27FC236}">
                <a16:creationId xmlns:a16="http://schemas.microsoft.com/office/drawing/2014/main" id="{A0CB98E3-BF19-4D53-B3F6-E9619928EB6D}"/>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a:hlinkClick r:id="" action="ppaction://hlinkshowjump?jump=previousslide"/>
            <a:extLst>
              <a:ext uri="{FF2B5EF4-FFF2-40B4-BE49-F238E27FC236}">
                <a16:creationId xmlns:a16="http://schemas.microsoft.com/office/drawing/2014/main" id="{B9A43930-40C0-431C-8873-BB38F4CCC361}"/>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a:hlinkClick r:id="rId2" action="ppaction://hlinksldjump"/>
            <a:extLst>
              <a:ext uri="{FF2B5EF4-FFF2-40B4-BE49-F238E27FC236}">
                <a16:creationId xmlns:a16="http://schemas.microsoft.com/office/drawing/2014/main" id="{7FEAE6B8-F6BD-4E7F-859B-2C571C117EB7}"/>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hlinkClick r:id="rId3" action="ppaction://hlinksldjump"/>
            <a:extLst>
              <a:ext uri="{FF2B5EF4-FFF2-40B4-BE49-F238E27FC236}">
                <a16:creationId xmlns:a16="http://schemas.microsoft.com/office/drawing/2014/main" id="{63CBAFDB-1D60-4600-80D9-DA6345DFD881}"/>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CC0F4DD2-B646-401B-9C32-A8638A23FCF7}"/>
              </a:ext>
            </a:extLst>
          </p:cNvPr>
          <p:cNvSpPr/>
          <p:nvPr/>
        </p:nvSpPr>
        <p:spPr>
          <a:xfrm>
            <a:off x="824813" y="6754486"/>
            <a:ext cx="5664823" cy="1894365"/>
          </a:xfrm>
          <a:prstGeom prst="rect">
            <a:avLst/>
          </a:prstGeom>
        </p:spPr>
        <p:txBody>
          <a:bodyPr wrap="square">
            <a:spAutoFit/>
          </a:bodyPr>
          <a:lstStyle/>
          <a:p>
            <a:pPr algn="r" rtl="1">
              <a:lnSpc>
                <a:spcPct val="150000"/>
              </a:lnSpc>
              <a:spcBef>
                <a:spcPts val="600"/>
              </a:spcBef>
            </a:pPr>
            <a:r>
              <a:rPr lang="he-IL" sz="1601" b="1" dirty="0">
                <a:solidFill>
                  <a:schemeClr val="tx1">
                    <a:lumMod val="50000"/>
                    <a:lumOff val="50000"/>
                  </a:schemeClr>
                </a:solidFill>
                <a:highlight>
                  <a:srgbClr val="FAD9DF"/>
                </a:highlight>
              </a:rPr>
              <a:t>בכפרי הילדים מתגוררים כ- 170 ילדים בסיכון, ומספר הילדים בכל מסגרות העמותה בארץ הוא כ- 400 ילדים ובני נוער</a:t>
            </a:r>
            <a:r>
              <a:rPr lang="he-IL" sz="1601" dirty="0">
                <a:solidFill>
                  <a:schemeClr val="tx1">
                    <a:lumMod val="50000"/>
                    <a:lumOff val="50000"/>
                  </a:schemeClr>
                </a:solidFill>
              </a:rPr>
              <a:t>. הילדים ובני הנוער זוכים לחיים בסביבה מטפחת ומעצימה. הטיפול בהם הוא לטווח ארוך, והם מקבלים סיכוי לממש את הפוטנציאל הגלום בהם, לבנות את עתידם, ולהשתלב בחברה.</a:t>
            </a:r>
          </a:p>
        </p:txBody>
      </p:sp>
      <p:sp>
        <p:nvSpPr>
          <p:cNvPr id="15" name="TextBox 14">
            <a:extLst>
              <a:ext uri="{FF2B5EF4-FFF2-40B4-BE49-F238E27FC236}">
                <a16:creationId xmlns:a16="http://schemas.microsoft.com/office/drawing/2014/main" id="{69BC8DAB-B39B-4E73-80DA-B603B8B10217}"/>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4" name="מציין מיקום של מספר שקופית 3">
            <a:extLst>
              <a:ext uri="{FF2B5EF4-FFF2-40B4-BE49-F238E27FC236}">
                <a16:creationId xmlns:a16="http://schemas.microsoft.com/office/drawing/2014/main" id="{181A1C50-2F7E-45DC-92B6-465A49DFD67B}"/>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6</a:t>
            </a:fld>
            <a:endParaRPr lang="he-IL" dirty="0"/>
          </a:p>
        </p:txBody>
      </p:sp>
    </p:spTree>
    <p:extLst>
      <p:ext uri="{BB962C8B-B14F-4D97-AF65-F5344CB8AC3E}">
        <p14:creationId xmlns:p14="http://schemas.microsoft.com/office/powerpoint/2010/main" val="419912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16" name="TextBox 15">
            <a:extLst>
              <a:ext uri="{FF2B5EF4-FFF2-40B4-BE49-F238E27FC236}">
                <a16:creationId xmlns:a16="http://schemas.microsoft.com/office/drawing/2014/main" id="{488F92A2-3C77-4A14-BC0D-F49E378146BA}"/>
              </a:ext>
            </a:extLst>
          </p:cNvPr>
          <p:cNvSpPr txBox="1"/>
          <p:nvPr/>
        </p:nvSpPr>
        <p:spPr>
          <a:xfrm>
            <a:off x="763181" y="2542490"/>
            <a:ext cx="5719665" cy="2648610"/>
          </a:xfrm>
          <a:prstGeom prst="rect">
            <a:avLst/>
          </a:prstGeom>
          <a:noFill/>
          <a:ln>
            <a:noFill/>
          </a:ln>
        </p:spPr>
        <p:txBody>
          <a:bodyPr wrap="square" rtlCol="1">
            <a:spAutoFit/>
          </a:bodyPr>
          <a:lstStyle/>
          <a:p>
            <a:pPr marL="182564" indent="-182564" algn="r" rtl="1">
              <a:lnSpc>
                <a:spcPct val="150000"/>
              </a:lnSpc>
              <a:spcAft>
                <a:spcPts val="600"/>
              </a:spcAft>
              <a:buClr>
                <a:srgbClr val="00B0E6"/>
              </a:buClr>
              <a:buFont typeface="Calibri" panose="020F0502020204030204" pitchFamily="34" charset="0"/>
              <a:buChar char="‹"/>
            </a:pPr>
            <a:r>
              <a:rPr lang="he-IL" sz="1601" dirty="0">
                <a:solidFill>
                  <a:schemeClr val="tx1">
                    <a:lumMod val="50000"/>
                    <a:lumOff val="50000"/>
                  </a:schemeClr>
                </a:solidFill>
              </a:rPr>
              <a:t>בטאון 'אתגר ההתבגרות'- קיים אצל עו"ס הכפר</a:t>
            </a:r>
          </a:p>
          <a:p>
            <a:pPr marL="182564" indent="-182564" algn="r" rtl="1">
              <a:lnSpc>
                <a:spcPct val="150000"/>
              </a:lnSpc>
              <a:spcAft>
                <a:spcPts val="600"/>
              </a:spcAft>
              <a:buClr>
                <a:srgbClr val="00B0E6"/>
              </a:buClr>
              <a:buFont typeface="Calibri" panose="020F0502020204030204" pitchFamily="34" charset="0"/>
              <a:buChar char="‹"/>
            </a:pPr>
            <a:r>
              <a:rPr lang="he-IL" sz="1601" dirty="0">
                <a:solidFill>
                  <a:schemeClr val="tx1">
                    <a:lumMod val="50000"/>
                    <a:lumOff val="50000"/>
                  </a:schemeClr>
                </a:solidFill>
              </a:rPr>
              <a:t>'חברה ורווחה - רבעון לעובדת הסוציאלית - קיים אצל עו"ס הכפר</a:t>
            </a:r>
          </a:p>
          <a:p>
            <a:pPr marL="182564" indent="-182564" algn="r" rtl="1">
              <a:lnSpc>
                <a:spcPct val="150000"/>
              </a:lnSpc>
              <a:spcAft>
                <a:spcPts val="600"/>
              </a:spcAft>
              <a:buClr>
                <a:srgbClr val="00B0E6"/>
              </a:buClr>
              <a:buFont typeface="Calibri" panose="020F0502020204030204" pitchFamily="34" charset="0"/>
              <a:buChar char="‹"/>
            </a:pPr>
            <a:r>
              <a:rPr lang="he-IL" sz="1601" dirty="0">
                <a:solidFill>
                  <a:schemeClr val="tx1">
                    <a:lumMod val="50000"/>
                    <a:lumOff val="50000"/>
                  </a:schemeClr>
                </a:solidFill>
              </a:rPr>
              <a:t>'מפגש- לעבודה חינוכית סוציאלית' - קיים אצל עו"ס הכפר</a:t>
            </a:r>
          </a:p>
          <a:p>
            <a:pPr marL="182564" indent="-182564" algn="r" rtl="1">
              <a:lnSpc>
                <a:spcPct val="150000"/>
              </a:lnSpc>
              <a:spcAft>
                <a:spcPts val="600"/>
              </a:spcAft>
              <a:buClr>
                <a:srgbClr val="00B0E6"/>
              </a:buClr>
              <a:buFont typeface="Calibri" panose="020F0502020204030204" pitchFamily="34" charset="0"/>
              <a:buChar char="‹"/>
            </a:pPr>
            <a:r>
              <a:rPr lang="he-IL" sz="1601" dirty="0">
                <a:solidFill>
                  <a:schemeClr val="tx1">
                    <a:lumMod val="50000"/>
                    <a:lumOff val="50000"/>
                  </a:schemeClr>
                </a:solidFill>
              </a:rPr>
              <a:t>'דיאלוג עם ילדים' מאת ד"ר עדנה כצנלסון:</a:t>
            </a:r>
          </a:p>
          <a:p>
            <a:pPr marL="639737" lvl="1" indent="-182564" algn="r" rtl="1">
              <a:lnSpc>
                <a:spcPct val="150000"/>
              </a:lnSpc>
              <a:spcAft>
                <a:spcPts val="600"/>
              </a:spcAft>
              <a:buClr>
                <a:srgbClr val="00B0E6"/>
              </a:buClr>
              <a:buFont typeface="Calibri" panose="020F0502020204030204" pitchFamily="34" charset="0"/>
              <a:buChar char="‹"/>
            </a:pPr>
            <a:r>
              <a:rPr lang="he-IL" sz="1601" dirty="0">
                <a:solidFill>
                  <a:schemeClr val="tx1">
                    <a:lumMod val="50000"/>
                    <a:lumOff val="50000"/>
                  </a:schemeClr>
                </a:solidFill>
              </a:rPr>
              <a:t>פרק ה - המשפחה כמקום בטוח</a:t>
            </a:r>
          </a:p>
          <a:p>
            <a:pPr marL="639737" lvl="1" indent="-182564" algn="r" rtl="1">
              <a:lnSpc>
                <a:spcPct val="150000"/>
              </a:lnSpc>
              <a:spcAft>
                <a:spcPts val="600"/>
              </a:spcAft>
              <a:buClr>
                <a:srgbClr val="00B0E6"/>
              </a:buClr>
              <a:buFont typeface="Calibri" panose="020F0502020204030204" pitchFamily="34" charset="0"/>
              <a:buChar char="‹"/>
            </a:pPr>
            <a:r>
              <a:rPr lang="he-IL" sz="1601" dirty="0">
                <a:solidFill>
                  <a:schemeClr val="tx1">
                    <a:lumMod val="50000"/>
                    <a:lumOff val="50000"/>
                  </a:schemeClr>
                </a:solidFill>
              </a:rPr>
              <a:t>פרק </a:t>
            </a:r>
            <a:r>
              <a:rPr lang="he-IL" sz="1601" dirty="0" err="1">
                <a:solidFill>
                  <a:schemeClr val="tx1">
                    <a:lumMod val="50000"/>
                    <a:lumOff val="50000"/>
                  </a:schemeClr>
                </a:solidFill>
              </a:rPr>
              <a:t>יב</a:t>
            </a:r>
            <a:r>
              <a:rPr lang="he-IL" sz="1601" dirty="0">
                <a:solidFill>
                  <a:schemeClr val="tx1">
                    <a:lumMod val="50000"/>
                    <a:lumOff val="50000"/>
                  </a:schemeClr>
                </a:solidFill>
              </a:rPr>
              <a:t> - אוטונומיה</a:t>
            </a:r>
            <a:endParaRPr lang="he-IL" sz="1601" dirty="0">
              <a:solidFill>
                <a:srgbClr val="FF0000"/>
              </a:solidFill>
            </a:endParaRPr>
          </a:p>
        </p:txBody>
      </p:sp>
      <p:grpSp>
        <p:nvGrpSpPr>
          <p:cNvPr id="19" name="קבוצה 18">
            <a:extLst>
              <a:ext uri="{FF2B5EF4-FFF2-40B4-BE49-F238E27FC236}">
                <a16:creationId xmlns:a16="http://schemas.microsoft.com/office/drawing/2014/main" id="{B82EAA05-BA04-4B5C-8C79-32A4EEFC5414}"/>
              </a:ext>
            </a:extLst>
          </p:cNvPr>
          <p:cNvGrpSpPr/>
          <p:nvPr/>
        </p:nvGrpSpPr>
        <p:grpSpPr>
          <a:xfrm>
            <a:off x="2788750" y="2117846"/>
            <a:ext cx="1982175" cy="418761"/>
            <a:chOff x="2704543" y="3763767"/>
            <a:chExt cx="1982175" cy="418761"/>
          </a:xfrm>
        </p:grpSpPr>
        <p:sp>
          <p:nvSpPr>
            <p:cNvPr id="20" name="מלבן 19">
              <a:extLst>
                <a:ext uri="{FF2B5EF4-FFF2-40B4-BE49-F238E27FC236}">
                  <a16:creationId xmlns:a16="http://schemas.microsoft.com/office/drawing/2014/main" id="{E596AC5C-0558-49BB-921E-CC6ACF544847}"/>
                </a:ext>
              </a:extLst>
            </p:cNvPr>
            <p:cNvSpPr/>
            <p:nvPr/>
          </p:nvSpPr>
          <p:spPr>
            <a:xfrm>
              <a:off x="2704543" y="3763767"/>
              <a:ext cx="1982175" cy="418761"/>
            </a:xfrm>
            <a:prstGeom prst="rect">
              <a:avLst/>
            </a:prstGeom>
            <a:solidFill>
              <a:srgbClr val="00B0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pSp>
          <p:nvGrpSpPr>
            <p:cNvPr id="22" name="גרפיקה 76">
              <a:extLst>
                <a:ext uri="{FF2B5EF4-FFF2-40B4-BE49-F238E27FC236}">
                  <a16:creationId xmlns:a16="http://schemas.microsoft.com/office/drawing/2014/main" id="{C976C3C7-7232-4EBA-9EBB-25C285A34571}"/>
                </a:ext>
              </a:extLst>
            </p:cNvPr>
            <p:cNvGrpSpPr/>
            <p:nvPr/>
          </p:nvGrpSpPr>
          <p:grpSpPr>
            <a:xfrm>
              <a:off x="4276451" y="3831956"/>
              <a:ext cx="290396" cy="290396"/>
              <a:chOff x="1855787" y="3421856"/>
              <a:chExt cx="3848100" cy="3848100"/>
            </a:xfrm>
          </p:grpSpPr>
          <p:sp>
            <p:nvSpPr>
              <p:cNvPr id="24" name="צורה חופשית: צורה 57">
                <a:extLst>
                  <a:ext uri="{FF2B5EF4-FFF2-40B4-BE49-F238E27FC236}">
                    <a16:creationId xmlns:a16="http://schemas.microsoft.com/office/drawing/2014/main" id="{24DB01EE-6FFA-40E5-B25D-1C75CBE06FF7}"/>
                  </a:ext>
                </a:extLst>
              </p:cNvPr>
              <p:cNvSpPr/>
              <p:nvPr/>
            </p:nvSpPr>
            <p:spPr>
              <a:xfrm>
                <a:off x="2319750" y="3414712"/>
                <a:ext cx="2924175" cy="3857625"/>
              </a:xfrm>
              <a:custGeom>
                <a:avLst/>
                <a:gdLst>
                  <a:gd name="connsiteX0" fmla="*/ 259366 w 2924175"/>
                  <a:gd name="connsiteY0" fmla="*/ 7144 h 3857625"/>
                  <a:gd name="connsiteX1" fmla="*/ 2286667 w 2924175"/>
                  <a:gd name="connsiteY1" fmla="*/ 7144 h 3857625"/>
                  <a:gd name="connsiteX2" fmla="*/ 2917603 w 2924175"/>
                  <a:gd name="connsiteY2" fmla="*/ 637699 h 3857625"/>
                  <a:gd name="connsiteX3" fmla="*/ 2917603 w 2924175"/>
                  <a:gd name="connsiteY3" fmla="*/ 3228499 h 3857625"/>
                  <a:gd name="connsiteX4" fmla="*/ 2286667 w 2924175"/>
                  <a:gd name="connsiteY4" fmla="*/ 3859435 h 3857625"/>
                  <a:gd name="connsiteX5" fmla="*/ 259366 w 2924175"/>
                  <a:gd name="connsiteY5" fmla="*/ 3859435 h 3857625"/>
                  <a:gd name="connsiteX6" fmla="*/ 7144 w 2924175"/>
                  <a:gd name="connsiteY6" fmla="*/ 3607213 h 3857625"/>
                  <a:gd name="connsiteX7" fmla="*/ 7144 w 2924175"/>
                  <a:gd name="connsiteY7" fmla="*/ 259366 h 3857625"/>
                  <a:gd name="connsiteX8" fmla="*/ 259366 w 2924175"/>
                  <a:gd name="connsiteY8" fmla="*/ 7144 h 3857625"/>
                  <a:gd name="connsiteX9" fmla="*/ 259366 w 2924175"/>
                  <a:gd name="connsiteY9" fmla="*/ 7144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175" h="3857625">
                    <a:moveTo>
                      <a:pt x="259366" y="7144"/>
                    </a:moveTo>
                    <a:lnTo>
                      <a:pt x="2286667" y="7144"/>
                    </a:lnTo>
                    <a:cubicBezTo>
                      <a:pt x="2634539" y="8192"/>
                      <a:pt x="2916346" y="289827"/>
                      <a:pt x="2917603" y="637699"/>
                    </a:cubicBezTo>
                    <a:lnTo>
                      <a:pt x="2917603" y="3228499"/>
                    </a:lnTo>
                    <a:cubicBezTo>
                      <a:pt x="2916555" y="3576523"/>
                      <a:pt x="2634691" y="3858387"/>
                      <a:pt x="2286667" y="3859435"/>
                    </a:cubicBezTo>
                    <a:lnTo>
                      <a:pt x="259366" y="3859435"/>
                    </a:lnTo>
                    <a:cubicBezTo>
                      <a:pt x="120244" y="3859016"/>
                      <a:pt x="7563" y="3746335"/>
                      <a:pt x="7144" y="3607213"/>
                    </a:cubicBezTo>
                    <a:lnTo>
                      <a:pt x="7144" y="259366"/>
                    </a:lnTo>
                    <a:cubicBezTo>
                      <a:pt x="7563" y="120244"/>
                      <a:pt x="120244" y="7563"/>
                      <a:pt x="259366" y="7144"/>
                    </a:cubicBezTo>
                    <a:lnTo>
                      <a:pt x="259366" y="7144"/>
                    </a:lnTo>
                    <a:close/>
                  </a:path>
                </a:pathLst>
              </a:custGeom>
              <a:solidFill>
                <a:schemeClr val="accent3">
                  <a:lumMod val="40000"/>
                  <a:lumOff val="60000"/>
                </a:schemeClr>
              </a:solidFill>
              <a:ln w="9525" cap="flat">
                <a:noFill/>
                <a:prstDash val="solid"/>
                <a:miter/>
              </a:ln>
            </p:spPr>
            <p:txBody>
              <a:bodyPr rtlCol="1" anchor="ctr"/>
              <a:lstStyle/>
              <a:p>
                <a:endParaRPr lang="he-IL" sz="1400"/>
              </a:p>
            </p:txBody>
          </p:sp>
          <p:sp>
            <p:nvSpPr>
              <p:cNvPr id="25" name="צורה חופשית: צורה 58">
                <a:extLst>
                  <a:ext uri="{FF2B5EF4-FFF2-40B4-BE49-F238E27FC236}">
                    <a16:creationId xmlns:a16="http://schemas.microsoft.com/office/drawing/2014/main" id="{A2873B5F-92C0-438C-A54F-E25FD70840A0}"/>
                  </a:ext>
                </a:extLst>
              </p:cNvPr>
              <p:cNvSpPr/>
              <p:nvPr/>
            </p:nvSpPr>
            <p:spPr>
              <a:xfrm>
                <a:off x="2319750" y="3414712"/>
                <a:ext cx="2733675" cy="3609975"/>
              </a:xfrm>
              <a:custGeom>
                <a:avLst/>
                <a:gdLst>
                  <a:gd name="connsiteX0" fmla="*/ 259366 w 2733675"/>
                  <a:gd name="connsiteY0" fmla="*/ 7144 h 3609975"/>
                  <a:gd name="connsiteX1" fmla="*/ 2286667 w 2733675"/>
                  <a:gd name="connsiteY1" fmla="*/ 7144 h 3609975"/>
                  <a:gd name="connsiteX2" fmla="*/ 2688241 w 2733675"/>
                  <a:gd name="connsiteY2" fmla="*/ 152686 h 3609975"/>
                  <a:gd name="connsiteX3" fmla="*/ 2734723 w 2733675"/>
                  <a:gd name="connsiteY3" fmla="*/ 390049 h 3609975"/>
                  <a:gd name="connsiteX4" fmla="*/ 2734723 w 2733675"/>
                  <a:gd name="connsiteY4" fmla="*/ 2980849 h 3609975"/>
                  <a:gd name="connsiteX5" fmla="*/ 2104168 w 2733675"/>
                  <a:gd name="connsiteY5" fmla="*/ 3609499 h 3609975"/>
                  <a:gd name="connsiteX6" fmla="*/ 76867 w 2733675"/>
                  <a:gd name="connsiteY6" fmla="*/ 3609499 h 3609975"/>
                  <a:gd name="connsiteX7" fmla="*/ 7144 w 2733675"/>
                  <a:gd name="connsiteY7" fmla="*/ 3599593 h 3609975"/>
                  <a:gd name="connsiteX8" fmla="*/ 7144 w 2733675"/>
                  <a:gd name="connsiteY8" fmla="*/ 259366 h 3609975"/>
                  <a:gd name="connsiteX9" fmla="*/ 259366 w 2733675"/>
                  <a:gd name="connsiteY9" fmla="*/ 7144 h 3609975"/>
                  <a:gd name="connsiteX10" fmla="*/ 259366 w 2733675"/>
                  <a:gd name="connsiteY10"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3675" h="3609975">
                    <a:moveTo>
                      <a:pt x="259366" y="7144"/>
                    </a:moveTo>
                    <a:lnTo>
                      <a:pt x="2286667" y="7144"/>
                    </a:lnTo>
                    <a:cubicBezTo>
                      <a:pt x="2433428" y="7210"/>
                      <a:pt x="2575522" y="58703"/>
                      <a:pt x="2688241" y="152686"/>
                    </a:cubicBezTo>
                    <a:cubicBezTo>
                      <a:pt x="2719045" y="228029"/>
                      <a:pt x="2734837" y="308658"/>
                      <a:pt x="2734723" y="390049"/>
                    </a:cubicBezTo>
                    <a:lnTo>
                      <a:pt x="2734723" y="2980849"/>
                    </a:lnTo>
                    <a:cubicBezTo>
                      <a:pt x="2732427" y="3327825"/>
                      <a:pt x="2451154" y="3608251"/>
                      <a:pt x="2104168" y="3609499"/>
                    </a:cubicBezTo>
                    <a:lnTo>
                      <a:pt x="76867" y="3609499"/>
                    </a:lnTo>
                    <a:cubicBezTo>
                      <a:pt x="53273" y="3609499"/>
                      <a:pt x="29804" y="3606165"/>
                      <a:pt x="7144" y="3599593"/>
                    </a:cubicBezTo>
                    <a:lnTo>
                      <a:pt x="7144" y="259366"/>
                    </a:lnTo>
                    <a:cubicBezTo>
                      <a:pt x="7563" y="120244"/>
                      <a:pt x="120244" y="7563"/>
                      <a:pt x="259366" y="7144"/>
                    </a:cubicBezTo>
                    <a:lnTo>
                      <a:pt x="259366" y="7144"/>
                    </a:lnTo>
                    <a:close/>
                  </a:path>
                </a:pathLst>
              </a:custGeom>
              <a:solidFill>
                <a:srgbClr val="FFFFFF"/>
              </a:solidFill>
              <a:ln w="9525" cap="flat">
                <a:noFill/>
                <a:prstDash val="solid"/>
                <a:miter/>
              </a:ln>
            </p:spPr>
            <p:txBody>
              <a:bodyPr rtlCol="1" anchor="ctr"/>
              <a:lstStyle/>
              <a:p>
                <a:endParaRPr lang="he-IL" sz="1400"/>
              </a:p>
            </p:txBody>
          </p:sp>
          <p:sp>
            <p:nvSpPr>
              <p:cNvPr id="28" name="צורה חופשית: צורה 59">
                <a:extLst>
                  <a:ext uri="{FF2B5EF4-FFF2-40B4-BE49-F238E27FC236}">
                    <a16:creationId xmlns:a16="http://schemas.microsoft.com/office/drawing/2014/main" id="{0DDFCA67-3C18-4435-9F0F-DCC29EC2EB90}"/>
                  </a:ext>
                </a:extLst>
              </p:cNvPr>
              <p:cNvSpPr/>
              <p:nvPr/>
            </p:nvSpPr>
            <p:spPr>
              <a:xfrm>
                <a:off x="2319369" y="3414712"/>
                <a:ext cx="2552700" cy="3609975"/>
              </a:xfrm>
              <a:custGeom>
                <a:avLst/>
                <a:gdLst>
                  <a:gd name="connsiteX0" fmla="*/ 227743 w 2552700"/>
                  <a:gd name="connsiteY0" fmla="*/ 7144 h 3609975"/>
                  <a:gd name="connsiteX1" fmla="*/ 2330101 w 2552700"/>
                  <a:gd name="connsiteY1" fmla="*/ 7144 h 3609975"/>
                  <a:gd name="connsiteX2" fmla="*/ 2550700 w 2552700"/>
                  <a:gd name="connsiteY2" fmla="*/ 227743 h 3609975"/>
                  <a:gd name="connsiteX3" fmla="*/ 2550700 w 2552700"/>
                  <a:gd name="connsiteY3" fmla="*/ 2901220 h 3609975"/>
                  <a:gd name="connsiteX4" fmla="*/ 2105692 w 2552700"/>
                  <a:gd name="connsiteY4" fmla="*/ 3386233 h 3609975"/>
                  <a:gd name="connsiteX5" fmla="*/ 227743 w 2552700"/>
                  <a:gd name="connsiteY5" fmla="*/ 3386233 h 3609975"/>
                  <a:gd name="connsiteX6" fmla="*/ 7144 w 2552700"/>
                  <a:gd name="connsiteY6" fmla="*/ 3606832 h 3609975"/>
                  <a:gd name="connsiteX7" fmla="*/ 7144 w 2552700"/>
                  <a:gd name="connsiteY7" fmla="*/ 227743 h 3609975"/>
                  <a:gd name="connsiteX8" fmla="*/ 227743 w 2552700"/>
                  <a:gd name="connsiteY8" fmla="*/ 7144 h 3609975"/>
                  <a:gd name="connsiteX9" fmla="*/ 227743 w 2552700"/>
                  <a:gd name="connsiteY9"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2700" h="3609975">
                    <a:moveTo>
                      <a:pt x="227743" y="7144"/>
                    </a:moveTo>
                    <a:lnTo>
                      <a:pt x="2330101" y="7144"/>
                    </a:lnTo>
                    <a:cubicBezTo>
                      <a:pt x="2451849" y="7353"/>
                      <a:pt x="2550490" y="105994"/>
                      <a:pt x="2550700" y="227743"/>
                    </a:cubicBezTo>
                    <a:lnTo>
                      <a:pt x="2550700" y="2901220"/>
                    </a:lnTo>
                    <a:cubicBezTo>
                      <a:pt x="2561749" y="3222784"/>
                      <a:pt x="2405920" y="3376708"/>
                      <a:pt x="2105692" y="3386233"/>
                    </a:cubicBezTo>
                    <a:lnTo>
                      <a:pt x="227743" y="3386233"/>
                    </a:lnTo>
                    <a:cubicBezTo>
                      <a:pt x="105994" y="3386443"/>
                      <a:pt x="7353" y="3485083"/>
                      <a:pt x="7144" y="3606832"/>
                    </a:cubicBezTo>
                    <a:lnTo>
                      <a:pt x="7144" y="227743"/>
                    </a:lnTo>
                    <a:cubicBezTo>
                      <a:pt x="7353" y="105994"/>
                      <a:pt x="105994" y="7353"/>
                      <a:pt x="227743" y="7144"/>
                    </a:cubicBezTo>
                    <a:lnTo>
                      <a:pt x="227743" y="7144"/>
                    </a:lnTo>
                    <a:close/>
                  </a:path>
                </a:pathLst>
              </a:custGeom>
              <a:solidFill>
                <a:schemeClr val="tx2">
                  <a:lumMod val="40000"/>
                  <a:lumOff val="60000"/>
                </a:schemeClr>
              </a:solidFill>
              <a:ln w="9525" cap="flat">
                <a:noFill/>
                <a:prstDash val="solid"/>
                <a:miter/>
              </a:ln>
            </p:spPr>
            <p:txBody>
              <a:bodyPr rtlCol="1" anchor="ctr"/>
              <a:lstStyle/>
              <a:p>
                <a:endParaRPr lang="he-IL" sz="1400"/>
              </a:p>
            </p:txBody>
          </p:sp>
          <p:sp>
            <p:nvSpPr>
              <p:cNvPr id="29" name="צורה חופשית: צורה 60">
                <a:extLst>
                  <a:ext uri="{FF2B5EF4-FFF2-40B4-BE49-F238E27FC236}">
                    <a16:creationId xmlns:a16="http://schemas.microsoft.com/office/drawing/2014/main" id="{3ECD8844-CC85-4D96-964A-64DB5684DE53}"/>
                  </a:ext>
                </a:extLst>
              </p:cNvPr>
              <p:cNvSpPr/>
              <p:nvPr/>
            </p:nvSpPr>
            <p:spPr>
              <a:xfrm>
                <a:off x="2856960" y="4232338"/>
                <a:ext cx="1476375" cy="428625"/>
              </a:xfrm>
              <a:custGeom>
                <a:avLst/>
                <a:gdLst>
                  <a:gd name="connsiteX0" fmla="*/ 133255 w 1476375"/>
                  <a:gd name="connsiteY0" fmla="*/ 7144 h 428625"/>
                  <a:gd name="connsiteX1" fmla="*/ 1349788 w 1476375"/>
                  <a:gd name="connsiteY1" fmla="*/ 7144 h 428625"/>
                  <a:gd name="connsiteX2" fmla="*/ 1475899 w 1476375"/>
                  <a:gd name="connsiteY2" fmla="*/ 133255 h 428625"/>
                  <a:gd name="connsiteX3" fmla="*/ 1475899 w 1476375"/>
                  <a:gd name="connsiteY3" fmla="*/ 303943 h 428625"/>
                  <a:gd name="connsiteX4" fmla="*/ 1349788 w 1476375"/>
                  <a:gd name="connsiteY4" fmla="*/ 430054 h 428625"/>
                  <a:gd name="connsiteX5" fmla="*/ 133255 w 1476375"/>
                  <a:gd name="connsiteY5" fmla="*/ 430054 h 428625"/>
                  <a:gd name="connsiteX6" fmla="*/ 7144 w 1476375"/>
                  <a:gd name="connsiteY6" fmla="*/ 303943 h 428625"/>
                  <a:gd name="connsiteX7" fmla="*/ 7144 w 1476375"/>
                  <a:gd name="connsiteY7" fmla="*/ 133255 h 428625"/>
                  <a:gd name="connsiteX8" fmla="*/ 133255 w 1476375"/>
                  <a:gd name="connsiteY8" fmla="*/ 71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75" h="428625">
                    <a:moveTo>
                      <a:pt x="133255" y="7144"/>
                    </a:moveTo>
                    <a:lnTo>
                      <a:pt x="1349788" y="7144"/>
                    </a:lnTo>
                    <a:cubicBezTo>
                      <a:pt x="1419435" y="7144"/>
                      <a:pt x="1475899" y="63608"/>
                      <a:pt x="1475899" y="133255"/>
                    </a:cubicBezTo>
                    <a:lnTo>
                      <a:pt x="1475899" y="303943"/>
                    </a:lnTo>
                    <a:cubicBezTo>
                      <a:pt x="1475899" y="373590"/>
                      <a:pt x="1419435" y="430054"/>
                      <a:pt x="1349788" y="430054"/>
                    </a:cubicBezTo>
                    <a:lnTo>
                      <a:pt x="133255" y="430054"/>
                    </a:lnTo>
                    <a:cubicBezTo>
                      <a:pt x="63608" y="430054"/>
                      <a:pt x="7144" y="373590"/>
                      <a:pt x="7144" y="303943"/>
                    </a:cubicBezTo>
                    <a:lnTo>
                      <a:pt x="7144" y="133255"/>
                    </a:lnTo>
                    <a:cubicBezTo>
                      <a:pt x="7144" y="63608"/>
                      <a:pt x="63608" y="7144"/>
                      <a:pt x="133255" y="7144"/>
                    </a:cubicBezTo>
                    <a:close/>
                  </a:path>
                </a:pathLst>
              </a:custGeom>
              <a:solidFill>
                <a:srgbClr val="FFFFFF"/>
              </a:solidFill>
              <a:ln w="9525" cap="flat">
                <a:noFill/>
                <a:prstDash val="solid"/>
                <a:miter/>
              </a:ln>
            </p:spPr>
            <p:txBody>
              <a:bodyPr rtlCol="1" anchor="ctr"/>
              <a:lstStyle/>
              <a:p>
                <a:endParaRPr lang="he-IL" sz="1400"/>
              </a:p>
            </p:txBody>
          </p:sp>
          <p:sp>
            <p:nvSpPr>
              <p:cNvPr id="30" name="צורה חופשית: צורה 61">
                <a:extLst>
                  <a:ext uri="{FF2B5EF4-FFF2-40B4-BE49-F238E27FC236}">
                    <a16:creationId xmlns:a16="http://schemas.microsoft.com/office/drawing/2014/main" id="{2C7C75F7-C968-4601-AAA4-B26392393812}"/>
                  </a:ext>
                </a:extLst>
              </p:cNvPr>
              <p:cNvSpPr/>
              <p:nvPr/>
            </p:nvSpPr>
            <p:spPr>
              <a:xfrm>
                <a:off x="4090638" y="3414712"/>
                <a:ext cx="466725" cy="542925"/>
              </a:xfrm>
              <a:custGeom>
                <a:avLst/>
                <a:gdLst>
                  <a:gd name="connsiteX0" fmla="*/ 7144 w 466725"/>
                  <a:gd name="connsiteY0" fmla="*/ 7144 h 542925"/>
                  <a:gd name="connsiteX1" fmla="*/ 468916 w 466725"/>
                  <a:gd name="connsiteY1" fmla="*/ 7144 h 542925"/>
                  <a:gd name="connsiteX2" fmla="*/ 468916 w 466725"/>
                  <a:gd name="connsiteY2" fmla="*/ 538258 h 542925"/>
                  <a:gd name="connsiteX3" fmla="*/ 238030 w 466725"/>
                  <a:gd name="connsiteY3" fmla="*/ 272701 h 542925"/>
                  <a:gd name="connsiteX4" fmla="*/ 7144 w 466725"/>
                  <a:gd name="connsiteY4" fmla="*/ 538258 h 542925"/>
                  <a:gd name="connsiteX5" fmla="*/ 7144 w 466725"/>
                  <a:gd name="connsiteY5" fmla="*/ 71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42925">
                    <a:moveTo>
                      <a:pt x="7144" y="7144"/>
                    </a:moveTo>
                    <a:lnTo>
                      <a:pt x="468916" y="7144"/>
                    </a:lnTo>
                    <a:lnTo>
                      <a:pt x="468916" y="538258"/>
                    </a:lnTo>
                    <a:lnTo>
                      <a:pt x="238030" y="272701"/>
                    </a:lnTo>
                    <a:lnTo>
                      <a:pt x="7144" y="538258"/>
                    </a:lnTo>
                    <a:lnTo>
                      <a:pt x="7144" y="7144"/>
                    </a:lnTo>
                    <a:close/>
                  </a:path>
                </a:pathLst>
              </a:custGeom>
              <a:solidFill>
                <a:schemeClr val="bg2">
                  <a:lumMod val="50000"/>
                </a:schemeClr>
              </a:solidFill>
              <a:ln w="9525" cap="flat">
                <a:noFill/>
                <a:prstDash val="solid"/>
                <a:miter/>
              </a:ln>
            </p:spPr>
            <p:txBody>
              <a:bodyPr rtlCol="1" anchor="ctr"/>
              <a:lstStyle/>
              <a:p>
                <a:endParaRPr lang="he-IL" sz="1400"/>
              </a:p>
            </p:txBody>
          </p:sp>
        </p:grpSp>
        <p:sp>
          <p:nvSpPr>
            <p:cNvPr id="23" name="TextBox 22">
              <a:extLst>
                <a:ext uri="{FF2B5EF4-FFF2-40B4-BE49-F238E27FC236}">
                  <a16:creationId xmlns:a16="http://schemas.microsoft.com/office/drawing/2014/main" id="{161E67E3-4299-4CF6-BA0A-D619EC056653}"/>
                </a:ext>
              </a:extLst>
            </p:cNvPr>
            <p:cNvSpPr txBox="1"/>
            <p:nvPr/>
          </p:nvSpPr>
          <p:spPr>
            <a:xfrm>
              <a:off x="2841661" y="3795825"/>
              <a:ext cx="1431404" cy="338682"/>
            </a:xfrm>
            <a:prstGeom prst="rect">
              <a:avLst/>
            </a:prstGeom>
            <a:noFill/>
          </p:spPr>
          <p:txBody>
            <a:bodyPr wrap="square" rtlCol="1">
              <a:spAutoFit/>
            </a:bodyPr>
            <a:lstStyle/>
            <a:p>
              <a:pPr algn="ctr" rtl="1"/>
              <a:r>
                <a:rPr lang="he-IL" sz="1601" dirty="0">
                  <a:ln>
                    <a:solidFill>
                      <a:schemeClr val="bg1"/>
                    </a:solidFill>
                  </a:ln>
                  <a:solidFill>
                    <a:schemeClr val="bg1"/>
                  </a:solidFill>
                </a:rPr>
                <a:t>קריאת כיוון</a:t>
              </a:r>
            </a:p>
          </p:txBody>
        </p:sp>
      </p:grpSp>
      <p:sp>
        <p:nvSpPr>
          <p:cNvPr id="18" name="מלבן 17">
            <a:hlinkClick r:id="" action="ppaction://hlinkshowjump?jump=nextslide"/>
            <a:extLst>
              <a:ext uri="{FF2B5EF4-FFF2-40B4-BE49-F238E27FC236}">
                <a16:creationId xmlns:a16="http://schemas.microsoft.com/office/drawing/2014/main" id="{8FF83CA7-40AC-4AFA-8805-EC0168176D9B}"/>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a:hlinkClick r:id="" action="ppaction://hlinkshowjump?jump=previousslide"/>
            <a:extLst>
              <a:ext uri="{FF2B5EF4-FFF2-40B4-BE49-F238E27FC236}">
                <a16:creationId xmlns:a16="http://schemas.microsoft.com/office/drawing/2014/main" id="{FDE8E5F3-3B34-45B6-8C61-4F822C32DC73}"/>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25">
            <a:hlinkClick r:id="rId2" action="ppaction://hlinksldjump"/>
            <a:extLst>
              <a:ext uri="{FF2B5EF4-FFF2-40B4-BE49-F238E27FC236}">
                <a16:creationId xmlns:a16="http://schemas.microsoft.com/office/drawing/2014/main" id="{E157C056-D2BF-4D5E-A873-8FF225664927}"/>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a:hlinkClick r:id="rId3" action="ppaction://hlinksldjump"/>
            <a:extLst>
              <a:ext uri="{FF2B5EF4-FFF2-40B4-BE49-F238E27FC236}">
                <a16:creationId xmlns:a16="http://schemas.microsoft.com/office/drawing/2014/main" id="{F0C023D5-89C4-4F90-97F0-32C974D718A6}"/>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ציין מיקום של מספר שקופית 3">
            <a:extLst>
              <a:ext uri="{FF2B5EF4-FFF2-40B4-BE49-F238E27FC236}">
                <a16:creationId xmlns:a16="http://schemas.microsoft.com/office/drawing/2014/main" id="{2DF16F2B-DD4A-4B1B-9FBA-1EF2C5D3E07C}"/>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60</a:t>
            </a:fld>
            <a:endParaRPr lang="he-IL" dirty="0"/>
          </a:p>
        </p:txBody>
      </p:sp>
    </p:spTree>
    <p:extLst>
      <p:ext uri="{BB962C8B-B14F-4D97-AF65-F5344CB8AC3E}">
        <p14:creationId xmlns:p14="http://schemas.microsoft.com/office/powerpoint/2010/main" val="143140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7" name="מלבן 6">
            <a:extLst>
              <a:ext uri="{FF2B5EF4-FFF2-40B4-BE49-F238E27FC236}">
                <a16:creationId xmlns:a16="http://schemas.microsoft.com/office/drawing/2014/main" id="{8953FB6C-5231-43DB-8E38-42949F050506}"/>
              </a:ext>
            </a:extLst>
          </p:cNvPr>
          <p:cNvSpPr/>
          <p:nvPr/>
        </p:nvSpPr>
        <p:spPr>
          <a:xfrm>
            <a:off x="4876801" y="2064160"/>
            <a:ext cx="2077344" cy="376526"/>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עבודה עם ילדים בסיכון</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6" name="TextBox 15">
            <a:extLst>
              <a:ext uri="{FF2B5EF4-FFF2-40B4-BE49-F238E27FC236}">
                <a16:creationId xmlns:a16="http://schemas.microsoft.com/office/drawing/2014/main" id="{CEECC04B-8094-4158-9EFB-49CB82D9C23D}"/>
              </a:ext>
            </a:extLst>
          </p:cNvPr>
          <p:cNvSpPr txBox="1"/>
          <p:nvPr/>
        </p:nvSpPr>
        <p:spPr>
          <a:xfrm>
            <a:off x="888659" y="5508485"/>
            <a:ext cx="5600976" cy="496996"/>
          </a:xfrm>
          <a:prstGeom prst="rect">
            <a:avLst/>
          </a:prstGeom>
          <a:noFill/>
        </p:spPr>
        <p:txBody>
          <a:bodyPr wrap="square" rtlCol="1">
            <a:spAutoFit/>
          </a:bodyPr>
          <a:lstStyle/>
          <a:p>
            <a:pPr algn="r" rtl="1">
              <a:lnSpc>
                <a:spcPct val="150000"/>
              </a:lnSpc>
              <a:spcAft>
                <a:spcPts val="600"/>
              </a:spcAft>
            </a:pPr>
            <a:r>
              <a:rPr lang="he-IL" sz="2000" b="1" dirty="0">
                <a:solidFill>
                  <a:srgbClr val="00B0E6"/>
                </a:solidFill>
              </a:rPr>
              <a:t>המפתחות להצלחה בעבודה עם ילדים ונוער בסיכון</a:t>
            </a:r>
          </a:p>
        </p:txBody>
      </p:sp>
      <p:grpSp>
        <p:nvGrpSpPr>
          <p:cNvPr id="53" name="קבוצה 52">
            <a:extLst>
              <a:ext uri="{FF2B5EF4-FFF2-40B4-BE49-F238E27FC236}">
                <a16:creationId xmlns:a16="http://schemas.microsoft.com/office/drawing/2014/main" id="{5993053D-2D7D-4D16-A663-19DFEBE855DB}"/>
              </a:ext>
            </a:extLst>
          </p:cNvPr>
          <p:cNvGrpSpPr/>
          <p:nvPr/>
        </p:nvGrpSpPr>
        <p:grpSpPr>
          <a:xfrm>
            <a:off x="1085851" y="2542808"/>
            <a:ext cx="5403784" cy="2553154"/>
            <a:chOff x="1085850" y="4417043"/>
            <a:chExt cx="5403784" cy="2553154"/>
          </a:xfrm>
        </p:grpSpPr>
        <p:sp>
          <p:nvSpPr>
            <p:cNvPr id="54" name="מלבן: פינות מעוגלות 53">
              <a:extLst>
                <a:ext uri="{FF2B5EF4-FFF2-40B4-BE49-F238E27FC236}">
                  <a16:creationId xmlns:a16="http://schemas.microsoft.com/office/drawing/2014/main" id="{92B5177D-B081-4D26-ABD3-56136E9FBC66}"/>
                </a:ext>
              </a:extLst>
            </p:cNvPr>
            <p:cNvSpPr/>
            <p:nvPr/>
          </p:nvSpPr>
          <p:spPr>
            <a:xfrm>
              <a:off x="1085850" y="4417043"/>
              <a:ext cx="5403784" cy="2553154"/>
            </a:xfrm>
            <a:prstGeom prst="roundRect">
              <a:avLst>
                <a:gd name="adj" fmla="val 1623"/>
              </a:avLst>
            </a:prstGeom>
            <a:solidFill>
              <a:schemeClr val="bg1">
                <a:alpha val="80000"/>
              </a:schemeClr>
            </a:solidFill>
            <a:ln>
              <a:solidFill>
                <a:srgbClr val="D5F2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 name="TextBox 54">
              <a:extLst>
                <a:ext uri="{FF2B5EF4-FFF2-40B4-BE49-F238E27FC236}">
                  <a16:creationId xmlns:a16="http://schemas.microsoft.com/office/drawing/2014/main" id="{C5186D00-CCCE-49D5-9F08-5561366CA172}"/>
                </a:ext>
              </a:extLst>
            </p:cNvPr>
            <p:cNvSpPr txBox="1"/>
            <p:nvPr/>
          </p:nvSpPr>
          <p:spPr>
            <a:xfrm>
              <a:off x="5289868" y="4581699"/>
              <a:ext cx="1135049" cy="585032"/>
            </a:xfrm>
            <a:prstGeom prst="rect">
              <a:avLst/>
            </a:prstGeom>
            <a:noFill/>
          </p:spPr>
          <p:txBody>
            <a:bodyPr wrap="square" rtlCol="1">
              <a:spAutoFit/>
            </a:bodyPr>
            <a:lstStyle/>
            <a:p>
              <a:pPr algn="r" rtl="1">
                <a:spcAft>
                  <a:spcPts val="600"/>
                </a:spcAft>
              </a:pPr>
              <a:r>
                <a:rPr lang="he-IL" sz="1601" b="1" dirty="0">
                  <a:solidFill>
                    <a:srgbClr val="00B0E6"/>
                  </a:solidFill>
                </a:rPr>
                <a:t>ילדים ונוער בסיכון</a:t>
              </a:r>
              <a:endParaRPr lang="he-IL" sz="1601" b="1" dirty="0">
                <a:solidFill>
                  <a:srgbClr val="00B0E6"/>
                </a:solidFill>
                <a:latin typeface="Arial" pitchFamily="34" charset="0"/>
                <a:cs typeface="Arial" pitchFamily="34" charset="0"/>
              </a:endParaRPr>
            </a:p>
          </p:txBody>
        </p:sp>
        <p:sp>
          <p:nvSpPr>
            <p:cNvPr id="56" name="מלבן 55">
              <a:extLst>
                <a:ext uri="{FF2B5EF4-FFF2-40B4-BE49-F238E27FC236}">
                  <a16:creationId xmlns:a16="http://schemas.microsoft.com/office/drawing/2014/main" id="{3F5EC4CB-62E2-41D4-B083-1201ACA4FD56}"/>
                </a:ext>
              </a:extLst>
            </p:cNvPr>
            <p:cNvSpPr/>
            <p:nvPr/>
          </p:nvSpPr>
          <p:spPr>
            <a:xfrm>
              <a:off x="1085850" y="4506072"/>
              <a:ext cx="4268735" cy="2453620"/>
            </a:xfrm>
            <a:prstGeom prst="rect">
              <a:avLst/>
            </a:prstGeom>
          </p:spPr>
          <p:txBody>
            <a:bodyPr wrap="square">
              <a:spAutoFit/>
            </a:bodyPr>
            <a:lstStyle/>
            <a:p>
              <a:pPr algn="r" rtl="1">
                <a:lnSpc>
                  <a:spcPct val="150000"/>
                </a:lnSpc>
                <a:spcAft>
                  <a:spcPts val="600"/>
                </a:spcAft>
                <a:buClr>
                  <a:srgbClr val="009EE0"/>
                </a:buClr>
              </a:pPr>
              <a:r>
                <a:rPr lang="he-IL" sz="1601" dirty="0">
                  <a:solidFill>
                    <a:prstClr val="black">
                      <a:lumMod val="50000"/>
                      <a:lumOff val="50000"/>
                    </a:prstClr>
                  </a:solidFill>
                </a:rPr>
                <a:t>ילדים ובני נוער החשופים למצבי סיכון שונים. </a:t>
              </a:r>
              <a:r>
                <a:rPr lang="he-IL" sz="1601" b="1" dirty="0">
                  <a:solidFill>
                    <a:schemeClr val="tx1">
                      <a:lumMod val="50000"/>
                      <a:lumOff val="50000"/>
                    </a:schemeClr>
                  </a:solidFill>
                  <a:highlight>
                    <a:srgbClr val="C6EEFF"/>
                  </a:highlight>
                </a:rPr>
                <a:t>מצבי סיכון אלה מונעים מהם התפתחות נורמטיבית וגורמים להם לקשיים ואף לטראומה.</a:t>
              </a:r>
              <a:br>
                <a:rPr lang="en-US" sz="1601" b="1" dirty="0">
                  <a:solidFill>
                    <a:prstClr val="black">
                      <a:lumMod val="50000"/>
                      <a:lumOff val="50000"/>
                    </a:prstClr>
                  </a:solidFill>
                  <a:highlight>
                    <a:srgbClr val="C6EEFF"/>
                  </a:highlight>
                </a:rPr>
              </a:br>
              <a:r>
                <a:rPr lang="he-IL" sz="1400" dirty="0">
                  <a:solidFill>
                    <a:prstClr val="black">
                      <a:lumMod val="50000"/>
                      <a:lumOff val="50000"/>
                    </a:prstClr>
                  </a:solidFill>
                </a:rPr>
                <a:t>דוגמאות למצבי סיכון: קשיים כלכליים </a:t>
              </a:r>
              <a:r>
                <a:rPr lang="he-IL" sz="1400" dirty="0">
                  <a:solidFill>
                    <a:schemeClr val="accent1"/>
                  </a:solidFill>
                </a:rPr>
                <a:t>•</a:t>
              </a:r>
              <a:r>
                <a:rPr lang="he-IL" sz="1400" dirty="0">
                  <a:solidFill>
                    <a:prstClr val="black">
                      <a:lumMod val="50000"/>
                      <a:lumOff val="50000"/>
                    </a:prstClr>
                  </a:solidFill>
                </a:rPr>
                <a:t> מחלה / מוות של אחד ההורים </a:t>
              </a:r>
              <a:r>
                <a:rPr lang="he-IL" sz="1400" dirty="0">
                  <a:solidFill>
                    <a:schemeClr val="accent1"/>
                  </a:solidFill>
                </a:rPr>
                <a:t>•</a:t>
              </a:r>
              <a:r>
                <a:rPr lang="he-IL" sz="1400" dirty="0">
                  <a:solidFill>
                    <a:prstClr val="black">
                      <a:lumMod val="50000"/>
                      <a:lumOff val="50000"/>
                    </a:prstClr>
                  </a:solidFill>
                </a:rPr>
                <a:t> קשיים לימודיים </a:t>
              </a:r>
              <a:r>
                <a:rPr lang="he-IL" sz="1400" dirty="0">
                  <a:solidFill>
                    <a:schemeClr val="accent1"/>
                  </a:solidFill>
                </a:rPr>
                <a:t>•</a:t>
              </a:r>
              <a:r>
                <a:rPr lang="he-IL" sz="1400" dirty="0">
                  <a:solidFill>
                    <a:prstClr val="black">
                      <a:lumMod val="50000"/>
                      <a:lumOff val="50000"/>
                    </a:prstClr>
                  </a:solidFill>
                </a:rPr>
                <a:t> שונות חברתית </a:t>
              </a:r>
              <a:r>
                <a:rPr lang="he-IL" sz="1400" dirty="0">
                  <a:solidFill>
                    <a:schemeClr val="accent1"/>
                  </a:solidFill>
                </a:rPr>
                <a:t>•</a:t>
              </a:r>
              <a:r>
                <a:rPr lang="he-IL" sz="1400" dirty="0">
                  <a:solidFill>
                    <a:prstClr val="black">
                      <a:lumMod val="50000"/>
                      <a:lumOff val="50000"/>
                    </a:prstClr>
                  </a:solidFill>
                </a:rPr>
                <a:t> חשיפה להתעללות / הזנחה מצד הגורם המטפל </a:t>
              </a:r>
              <a:r>
                <a:rPr lang="he-IL" sz="1400" dirty="0">
                  <a:solidFill>
                    <a:schemeClr val="accent1"/>
                  </a:solidFill>
                </a:rPr>
                <a:t>•</a:t>
              </a:r>
              <a:r>
                <a:rPr lang="he-IL" sz="1400" dirty="0">
                  <a:solidFill>
                    <a:prstClr val="black">
                      <a:lumMod val="50000"/>
                      <a:lumOff val="50000"/>
                    </a:prstClr>
                  </a:solidFill>
                </a:rPr>
                <a:t> ילדים ונוער שעברו על החוק. </a:t>
              </a:r>
              <a:endParaRPr lang="he-IL" sz="1601" dirty="0">
                <a:solidFill>
                  <a:prstClr val="black">
                    <a:lumMod val="50000"/>
                    <a:lumOff val="50000"/>
                  </a:prstClr>
                </a:solidFill>
              </a:endParaRPr>
            </a:p>
          </p:txBody>
        </p:sp>
      </p:grpSp>
      <p:sp>
        <p:nvSpPr>
          <p:cNvPr id="58" name="TextBox 57">
            <a:extLst>
              <a:ext uri="{FF2B5EF4-FFF2-40B4-BE49-F238E27FC236}">
                <a16:creationId xmlns:a16="http://schemas.microsoft.com/office/drawing/2014/main" id="{4FFB6184-D5AD-45EA-B69F-BFAB03ECB6DE}"/>
              </a:ext>
            </a:extLst>
          </p:cNvPr>
          <p:cNvSpPr txBox="1"/>
          <p:nvPr/>
        </p:nvSpPr>
        <p:spPr>
          <a:xfrm>
            <a:off x="1085853" y="5133293"/>
            <a:ext cx="2864042" cy="276999"/>
          </a:xfrm>
          <a:prstGeom prst="rect">
            <a:avLst/>
          </a:prstGeom>
          <a:noFill/>
        </p:spPr>
        <p:txBody>
          <a:bodyPr wrap="square" rtlCol="1">
            <a:spAutoFit/>
          </a:bodyPr>
          <a:lstStyle/>
          <a:p>
            <a:pPr algn="l"/>
            <a:r>
              <a:rPr lang="he-IL" sz="1200" dirty="0">
                <a:solidFill>
                  <a:prstClr val="black">
                    <a:lumMod val="50000"/>
                    <a:lumOff val="50000"/>
                  </a:prstClr>
                </a:solidFill>
              </a:rPr>
              <a:t>מתוך: </a:t>
            </a:r>
            <a:r>
              <a:rPr lang="he-IL" sz="1200" dirty="0">
                <a:solidFill>
                  <a:prstClr val="black">
                    <a:lumMod val="50000"/>
                    <a:lumOff val="50000"/>
                  </a:prstClr>
                </a:solidFill>
                <a:hlinkClick r:id="rId2"/>
              </a:rPr>
              <a:t>ילדים ונוער בסיכון: אתר משרד הרווחה</a:t>
            </a:r>
            <a:endParaRPr lang="he-IL" sz="1200" dirty="0">
              <a:solidFill>
                <a:prstClr val="black">
                  <a:lumMod val="50000"/>
                  <a:lumOff val="50000"/>
                </a:prstClr>
              </a:solidFill>
            </a:endParaRPr>
          </a:p>
        </p:txBody>
      </p:sp>
      <p:sp>
        <p:nvSpPr>
          <p:cNvPr id="59" name="TextBox 58">
            <a:extLst>
              <a:ext uri="{FF2B5EF4-FFF2-40B4-BE49-F238E27FC236}">
                <a16:creationId xmlns:a16="http://schemas.microsoft.com/office/drawing/2014/main" id="{49B307D0-4347-4F05-8C85-3442FA26EF13}"/>
              </a:ext>
            </a:extLst>
          </p:cNvPr>
          <p:cNvSpPr txBox="1"/>
          <p:nvPr/>
        </p:nvSpPr>
        <p:spPr>
          <a:xfrm>
            <a:off x="973395" y="5981564"/>
            <a:ext cx="5166148" cy="2170787"/>
          </a:xfrm>
          <a:prstGeom prst="rect">
            <a:avLst/>
          </a:prstGeom>
          <a:noFill/>
        </p:spPr>
        <p:txBody>
          <a:bodyPr wrap="square" rtlCol="1">
            <a:spAutoFit/>
          </a:bodyPr>
          <a:lstStyle/>
          <a:p>
            <a:pPr marL="266700" indent="-266700" algn="r" rtl="1">
              <a:lnSpc>
                <a:spcPct val="150000"/>
              </a:lnSpc>
              <a:spcAft>
                <a:spcPts val="600"/>
              </a:spcAft>
            </a:pPr>
            <a:r>
              <a:rPr lang="he-IL" sz="1601" b="1" dirty="0">
                <a:solidFill>
                  <a:schemeClr val="accent5">
                    <a:lumMod val="75000"/>
                  </a:schemeClr>
                </a:solidFill>
                <a:latin typeface="Arial" pitchFamily="34" charset="0"/>
                <a:cs typeface="Arial" pitchFamily="34" charset="0"/>
              </a:rPr>
              <a:t>א</a:t>
            </a:r>
            <a:r>
              <a:rPr lang="he-IL" sz="1601" dirty="0">
                <a:solidFill>
                  <a:schemeClr val="tx1">
                    <a:lumMod val="50000"/>
                    <a:lumOff val="50000"/>
                  </a:schemeClr>
                </a:solidFill>
                <a:latin typeface="Arial" pitchFamily="34" charset="0"/>
                <a:cs typeface="Arial" pitchFamily="34" charset="0"/>
              </a:rPr>
              <a:t>.</a:t>
            </a:r>
            <a:r>
              <a:rPr lang="he-IL" sz="1601" b="1" dirty="0">
                <a:solidFill>
                  <a:schemeClr val="accent2"/>
                </a:solidFill>
                <a:latin typeface="Arial" pitchFamily="34" charset="0"/>
                <a:cs typeface="Arial" pitchFamily="34" charset="0"/>
              </a:rPr>
              <a:t>נ</a:t>
            </a:r>
            <a:r>
              <a:rPr lang="he-IL" sz="1601" dirty="0">
                <a:solidFill>
                  <a:schemeClr val="tx1">
                    <a:lumMod val="50000"/>
                    <a:lumOff val="50000"/>
                  </a:schemeClr>
                </a:solidFill>
                <a:latin typeface="Arial" pitchFamily="34" charset="0"/>
                <a:cs typeface="Arial" pitchFamily="34" charset="0"/>
              </a:rPr>
              <a:t>.</a:t>
            </a:r>
            <a:r>
              <a:rPr lang="he-IL" sz="1601" b="1" dirty="0">
                <a:solidFill>
                  <a:srgbClr val="7030A0"/>
                </a:solidFill>
                <a:latin typeface="Arial" pitchFamily="34" charset="0"/>
                <a:cs typeface="Arial" pitchFamily="34" charset="0"/>
              </a:rPr>
              <a:t>י</a:t>
            </a:r>
            <a:r>
              <a:rPr lang="he-IL" sz="1601" dirty="0">
                <a:solidFill>
                  <a:schemeClr val="tx1">
                    <a:lumMod val="50000"/>
                    <a:lumOff val="50000"/>
                  </a:schemeClr>
                </a:solidFill>
                <a:latin typeface="Arial" pitchFamily="34" charset="0"/>
                <a:cs typeface="Arial" pitchFamily="34" charset="0"/>
              </a:rPr>
              <a:t>. - </a:t>
            </a:r>
            <a:r>
              <a:rPr lang="he-IL" sz="1601" dirty="0">
                <a:solidFill>
                  <a:srgbClr val="578F3C"/>
                </a:solidFill>
                <a:latin typeface="Arial" pitchFamily="34" charset="0"/>
                <a:cs typeface="Arial" pitchFamily="34" charset="0"/>
              </a:rPr>
              <a:t>אהוב</a:t>
            </a:r>
            <a:r>
              <a:rPr lang="he-IL" sz="1601" dirty="0">
                <a:solidFill>
                  <a:schemeClr val="tx1">
                    <a:lumMod val="50000"/>
                    <a:lumOff val="50000"/>
                  </a:schemeClr>
                </a:solidFill>
                <a:latin typeface="Arial" pitchFamily="34" charset="0"/>
                <a:cs typeface="Arial" pitchFamily="34" charset="0"/>
              </a:rPr>
              <a:t> . </a:t>
            </a:r>
            <a:r>
              <a:rPr lang="he-IL" sz="1601" dirty="0">
                <a:solidFill>
                  <a:schemeClr val="accent2"/>
                </a:solidFill>
                <a:latin typeface="Arial" pitchFamily="34" charset="0"/>
                <a:cs typeface="Arial" pitchFamily="34" charset="0"/>
              </a:rPr>
              <a:t>נחוץ</a:t>
            </a:r>
            <a:r>
              <a:rPr lang="he-IL" sz="1601" dirty="0">
                <a:solidFill>
                  <a:schemeClr val="tx1">
                    <a:lumMod val="50000"/>
                    <a:lumOff val="50000"/>
                  </a:schemeClr>
                </a:solidFill>
                <a:latin typeface="Arial" pitchFamily="34" charset="0"/>
                <a:cs typeface="Arial" pitchFamily="34" charset="0"/>
              </a:rPr>
              <a:t> . </a:t>
            </a:r>
            <a:r>
              <a:rPr lang="he-IL" sz="1601" dirty="0">
                <a:solidFill>
                  <a:srgbClr val="7030A0"/>
                </a:solidFill>
                <a:latin typeface="Arial" pitchFamily="34" charset="0"/>
                <a:cs typeface="Arial" pitchFamily="34" charset="0"/>
              </a:rPr>
              <a:t>יכול</a:t>
            </a:r>
            <a:br>
              <a:rPr lang="en-US" sz="1601" dirty="0">
                <a:solidFill>
                  <a:schemeClr val="tx1">
                    <a:lumMod val="50000"/>
                    <a:lumOff val="50000"/>
                  </a:schemeClr>
                </a:solidFill>
                <a:latin typeface="Arial" pitchFamily="34" charset="0"/>
                <a:cs typeface="Arial" pitchFamily="34" charset="0"/>
              </a:rPr>
            </a:br>
            <a:r>
              <a:rPr lang="he-IL" sz="2000" b="1" dirty="0">
                <a:solidFill>
                  <a:srgbClr val="578F3C"/>
                </a:solidFill>
                <a:latin typeface="Arial" pitchFamily="34" charset="0"/>
                <a:cs typeface="Arial" pitchFamily="34" charset="0"/>
              </a:rPr>
              <a:t>אהוב</a:t>
            </a:r>
            <a:r>
              <a:rPr lang="he-IL" sz="1601" dirty="0">
                <a:solidFill>
                  <a:srgbClr val="578F3C"/>
                </a:solidFill>
                <a:latin typeface="Arial" pitchFamily="34" charset="0"/>
                <a:cs typeface="Arial" pitchFamily="34" charset="0"/>
              </a:rPr>
              <a:t> - רצוי ומשמעותי לאדם אחד לפחות</a:t>
            </a:r>
            <a:br>
              <a:rPr lang="en-US" sz="1601" dirty="0">
                <a:solidFill>
                  <a:schemeClr val="tx1">
                    <a:lumMod val="50000"/>
                    <a:lumOff val="50000"/>
                  </a:schemeClr>
                </a:solidFill>
                <a:latin typeface="Arial" pitchFamily="34" charset="0"/>
                <a:cs typeface="Arial" pitchFamily="34" charset="0"/>
              </a:rPr>
            </a:br>
            <a:r>
              <a:rPr lang="he-IL" sz="2000" b="1" dirty="0">
                <a:solidFill>
                  <a:schemeClr val="accent2"/>
                </a:solidFill>
                <a:latin typeface="Arial" pitchFamily="34" charset="0"/>
                <a:cs typeface="Arial" pitchFamily="34" charset="0"/>
              </a:rPr>
              <a:t>נחוץ</a:t>
            </a:r>
            <a:r>
              <a:rPr lang="he-IL" sz="1601" dirty="0">
                <a:solidFill>
                  <a:schemeClr val="accent2"/>
                </a:solidFill>
                <a:latin typeface="Arial" pitchFamily="34" charset="0"/>
                <a:cs typeface="Arial" pitchFamily="34" charset="0"/>
              </a:rPr>
              <a:t> - צריכים אותי ולכן יש משמעות לקיומי</a:t>
            </a:r>
            <a:br>
              <a:rPr lang="en-US" sz="1601" dirty="0">
                <a:solidFill>
                  <a:schemeClr val="tx1">
                    <a:lumMod val="50000"/>
                    <a:lumOff val="50000"/>
                  </a:schemeClr>
                </a:solidFill>
                <a:latin typeface="Arial" pitchFamily="34" charset="0"/>
                <a:cs typeface="Arial" pitchFamily="34" charset="0"/>
              </a:rPr>
            </a:br>
            <a:r>
              <a:rPr lang="he-IL" sz="2000" b="1" dirty="0">
                <a:solidFill>
                  <a:srgbClr val="7030A0"/>
                </a:solidFill>
                <a:latin typeface="Arial" pitchFamily="34" charset="0"/>
                <a:cs typeface="Arial" pitchFamily="34" charset="0"/>
              </a:rPr>
              <a:t>יכול</a:t>
            </a:r>
            <a:r>
              <a:rPr lang="he-IL" sz="1601" dirty="0">
                <a:solidFill>
                  <a:srgbClr val="7030A0"/>
                </a:solidFill>
                <a:latin typeface="Arial" pitchFamily="34" charset="0"/>
                <a:cs typeface="Arial" pitchFamily="34" charset="0"/>
              </a:rPr>
              <a:t> - מסוגל, יש ערך למה שאני עושה, לתרומה שלי ואני מאמין במסוגלות שלי</a:t>
            </a:r>
          </a:p>
        </p:txBody>
      </p:sp>
      <p:sp>
        <p:nvSpPr>
          <p:cNvPr id="61" name="TextBox 60">
            <a:extLst>
              <a:ext uri="{FF2B5EF4-FFF2-40B4-BE49-F238E27FC236}">
                <a16:creationId xmlns:a16="http://schemas.microsoft.com/office/drawing/2014/main" id="{D1CBA7DF-C85D-48B4-8C30-DCCC77BCA924}"/>
              </a:ext>
            </a:extLst>
          </p:cNvPr>
          <p:cNvSpPr txBox="1"/>
          <p:nvPr/>
        </p:nvSpPr>
        <p:spPr>
          <a:xfrm>
            <a:off x="888659" y="8220498"/>
            <a:ext cx="5504243" cy="1524841"/>
          </a:xfrm>
          <a:prstGeom prst="rect">
            <a:avLst/>
          </a:prstGeom>
          <a:noFill/>
        </p:spPr>
        <p:txBody>
          <a:bodyPr wrap="square" rtlCol="1">
            <a:spAutoFit/>
          </a:bodyPr>
          <a:lstStyle/>
          <a:p>
            <a:pPr algn="r" rtl="1">
              <a:lnSpc>
                <a:spcPct val="150000"/>
              </a:lnSpc>
              <a:spcAft>
                <a:spcPts val="600"/>
              </a:spcAft>
            </a:pPr>
            <a:r>
              <a:rPr lang="he-IL" sz="1601" dirty="0">
                <a:solidFill>
                  <a:prstClr val="black">
                    <a:lumMod val="50000"/>
                    <a:lumOff val="50000"/>
                  </a:prstClr>
                </a:solidFill>
              </a:rPr>
              <a:t>כולנו רוצים להרגיש שייכים. תשומת לב וקשב מסייעים בפיתוח הקשר עם הילד, מעניקים לו ביטחון ותורמים להתפתחותו.</a:t>
            </a:r>
            <a:br>
              <a:rPr lang="en-US" sz="1601" dirty="0">
                <a:solidFill>
                  <a:prstClr val="black">
                    <a:lumMod val="50000"/>
                    <a:lumOff val="50000"/>
                  </a:prstClr>
                </a:solidFill>
              </a:rPr>
            </a:br>
            <a:r>
              <a:rPr lang="he-IL" sz="1601" dirty="0">
                <a:solidFill>
                  <a:prstClr val="black">
                    <a:lumMod val="50000"/>
                    <a:lumOff val="50000"/>
                  </a:prstClr>
                </a:solidFill>
              </a:rPr>
              <a:t>איך? </a:t>
            </a:r>
            <a:r>
              <a:rPr lang="he-IL" sz="1601" b="1" dirty="0">
                <a:solidFill>
                  <a:schemeClr val="tx1">
                    <a:lumMod val="50000"/>
                    <a:lumOff val="50000"/>
                  </a:schemeClr>
                </a:solidFill>
                <a:highlight>
                  <a:srgbClr val="C6EEFF"/>
                </a:highlight>
              </a:rPr>
              <a:t>שיח, הקשבה אמיתית, שיתוף במשימות, עידוד ואמונה כנה ואותנטית ביכולות שלו.</a:t>
            </a:r>
          </a:p>
        </p:txBody>
      </p:sp>
      <p:sp>
        <p:nvSpPr>
          <p:cNvPr id="25" name="אליפסה 24">
            <a:extLst>
              <a:ext uri="{FF2B5EF4-FFF2-40B4-BE49-F238E27FC236}">
                <a16:creationId xmlns:a16="http://schemas.microsoft.com/office/drawing/2014/main" id="{2D3D51DE-39AF-4620-833C-6BAD21252D75}"/>
              </a:ext>
            </a:extLst>
          </p:cNvPr>
          <p:cNvSpPr/>
          <p:nvPr/>
        </p:nvSpPr>
        <p:spPr>
          <a:xfrm>
            <a:off x="6144346" y="6109116"/>
            <a:ext cx="248557" cy="248557"/>
          </a:xfrm>
          <a:prstGeom prst="ellipse">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a:t>1</a:t>
            </a:r>
          </a:p>
        </p:txBody>
      </p:sp>
      <p:grpSp>
        <p:nvGrpSpPr>
          <p:cNvPr id="33" name="קבוצה 32">
            <a:extLst>
              <a:ext uri="{FF2B5EF4-FFF2-40B4-BE49-F238E27FC236}">
                <a16:creationId xmlns:a16="http://schemas.microsoft.com/office/drawing/2014/main" id="{16EE9CB5-DD9D-4B40-8709-3CA08D461E8E}"/>
              </a:ext>
            </a:extLst>
          </p:cNvPr>
          <p:cNvGrpSpPr/>
          <p:nvPr/>
        </p:nvGrpSpPr>
        <p:grpSpPr>
          <a:xfrm>
            <a:off x="5890552" y="6929322"/>
            <a:ext cx="397050" cy="397050"/>
            <a:chOff x="5890773" y="7049593"/>
            <a:chExt cx="248770" cy="248770"/>
          </a:xfrm>
        </p:grpSpPr>
        <p:sp>
          <p:nvSpPr>
            <p:cNvPr id="76" name="מלבן: פינות מעוגלות 75">
              <a:extLst>
                <a:ext uri="{FF2B5EF4-FFF2-40B4-BE49-F238E27FC236}">
                  <a16:creationId xmlns:a16="http://schemas.microsoft.com/office/drawing/2014/main" id="{B7084D6E-8F30-423F-8B4D-2E84DB022123}"/>
                </a:ext>
              </a:extLst>
            </p:cNvPr>
            <p:cNvSpPr/>
            <p:nvPr/>
          </p:nvSpPr>
          <p:spPr>
            <a:xfrm>
              <a:off x="5890773" y="7049593"/>
              <a:ext cx="248770" cy="248770"/>
            </a:xfrm>
            <a:prstGeom prst="roundRect">
              <a:avLst/>
            </a:prstGeom>
            <a:solidFill>
              <a:srgbClr val="E74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גרפיקה 8">
              <a:extLst>
                <a:ext uri="{FF2B5EF4-FFF2-40B4-BE49-F238E27FC236}">
                  <a16:creationId xmlns:a16="http://schemas.microsoft.com/office/drawing/2014/main" id="{79520830-8A3E-4D2F-A79A-7930FA38D45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22249" y="7080626"/>
              <a:ext cx="178513" cy="178513"/>
            </a:xfrm>
            <a:prstGeom prst="rect">
              <a:avLst/>
            </a:prstGeom>
          </p:spPr>
        </p:pic>
      </p:grpSp>
      <p:grpSp>
        <p:nvGrpSpPr>
          <p:cNvPr id="32" name="קבוצה 31">
            <a:extLst>
              <a:ext uri="{FF2B5EF4-FFF2-40B4-BE49-F238E27FC236}">
                <a16:creationId xmlns:a16="http://schemas.microsoft.com/office/drawing/2014/main" id="{120D2DBE-1A2B-469D-9181-54F8A2E08460}"/>
              </a:ext>
            </a:extLst>
          </p:cNvPr>
          <p:cNvGrpSpPr/>
          <p:nvPr/>
        </p:nvGrpSpPr>
        <p:grpSpPr>
          <a:xfrm>
            <a:off x="5890552" y="6472210"/>
            <a:ext cx="397050" cy="397050"/>
            <a:chOff x="5890773" y="6581775"/>
            <a:chExt cx="248770" cy="248770"/>
          </a:xfrm>
        </p:grpSpPr>
        <p:sp>
          <p:nvSpPr>
            <p:cNvPr id="27" name="מלבן: פינות מעוגלות 26">
              <a:extLst>
                <a:ext uri="{FF2B5EF4-FFF2-40B4-BE49-F238E27FC236}">
                  <a16:creationId xmlns:a16="http://schemas.microsoft.com/office/drawing/2014/main" id="{41793D44-0C34-4DF0-8104-93ED65F983A0}"/>
                </a:ext>
              </a:extLst>
            </p:cNvPr>
            <p:cNvSpPr/>
            <p:nvPr/>
          </p:nvSpPr>
          <p:spPr>
            <a:xfrm>
              <a:off x="5890773" y="6581775"/>
              <a:ext cx="248770" cy="248770"/>
            </a:xfrm>
            <a:prstGeom prst="roundRect">
              <a:avLst/>
            </a:prstGeom>
            <a:solidFill>
              <a:srgbClr val="578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9" name="גרפיקה 28">
              <a:extLst>
                <a:ext uri="{FF2B5EF4-FFF2-40B4-BE49-F238E27FC236}">
                  <a16:creationId xmlns:a16="http://schemas.microsoft.com/office/drawing/2014/main" id="{A7306F73-2045-4AE6-B718-BB48E8D55A6D}"/>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915046" y="6607143"/>
              <a:ext cx="200225" cy="200225"/>
            </a:xfrm>
            <a:prstGeom prst="rect">
              <a:avLst/>
            </a:prstGeom>
          </p:spPr>
        </p:pic>
      </p:grpSp>
      <p:grpSp>
        <p:nvGrpSpPr>
          <p:cNvPr id="38" name="קבוצה 37">
            <a:extLst>
              <a:ext uri="{FF2B5EF4-FFF2-40B4-BE49-F238E27FC236}">
                <a16:creationId xmlns:a16="http://schemas.microsoft.com/office/drawing/2014/main" id="{308C688D-E889-4C35-9DFD-A46300B1FF1D}"/>
              </a:ext>
            </a:extLst>
          </p:cNvPr>
          <p:cNvGrpSpPr/>
          <p:nvPr/>
        </p:nvGrpSpPr>
        <p:grpSpPr>
          <a:xfrm>
            <a:off x="5889085" y="7386435"/>
            <a:ext cx="397050" cy="397050"/>
            <a:chOff x="5889306" y="7496000"/>
            <a:chExt cx="248770" cy="248770"/>
          </a:xfrm>
        </p:grpSpPr>
        <p:sp>
          <p:nvSpPr>
            <p:cNvPr id="77" name="מלבן: פינות מעוגלות 76">
              <a:extLst>
                <a:ext uri="{FF2B5EF4-FFF2-40B4-BE49-F238E27FC236}">
                  <a16:creationId xmlns:a16="http://schemas.microsoft.com/office/drawing/2014/main" id="{24CB7E2F-E3D6-4D37-9483-96C0CF48A4DA}"/>
                </a:ext>
              </a:extLst>
            </p:cNvPr>
            <p:cNvSpPr/>
            <p:nvPr/>
          </p:nvSpPr>
          <p:spPr>
            <a:xfrm>
              <a:off x="5889306" y="7496000"/>
              <a:ext cx="248770" cy="24877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1" name="גרפיקה 30">
              <a:extLst>
                <a:ext uri="{FF2B5EF4-FFF2-40B4-BE49-F238E27FC236}">
                  <a16:creationId xmlns:a16="http://schemas.microsoft.com/office/drawing/2014/main" id="{A230BE21-2DB3-48D6-8B3C-D5413B24B494}"/>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902193" y="7516940"/>
              <a:ext cx="210753" cy="210753"/>
            </a:xfrm>
            <a:prstGeom prst="rect">
              <a:avLst/>
            </a:prstGeom>
          </p:spPr>
        </p:pic>
      </p:grpSp>
      <p:sp>
        <p:nvSpPr>
          <p:cNvPr id="30" name="מלבן 29">
            <a:hlinkClick r:id="" action="ppaction://hlinkshowjump?jump=nextslide"/>
            <a:extLst>
              <a:ext uri="{FF2B5EF4-FFF2-40B4-BE49-F238E27FC236}">
                <a16:creationId xmlns:a16="http://schemas.microsoft.com/office/drawing/2014/main" id="{EEA2F0D7-9D66-4F60-8004-8FC533373E42}"/>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מלבן 38">
            <a:hlinkClick r:id="" action="ppaction://hlinkshowjump?jump=previousslide"/>
            <a:extLst>
              <a:ext uri="{FF2B5EF4-FFF2-40B4-BE49-F238E27FC236}">
                <a16:creationId xmlns:a16="http://schemas.microsoft.com/office/drawing/2014/main" id="{3DF39AA4-DD54-442E-B447-9F7E36D95DD2}"/>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מלבן 39">
            <a:hlinkClick r:id="rId9" action="ppaction://hlinksldjump"/>
            <a:extLst>
              <a:ext uri="{FF2B5EF4-FFF2-40B4-BE49-F238E27FC236}">
                <a16:creationId xmlns:a16="http://schemas.microsoft.com/office/drawing/2014/main" id="{A86100AC-FE6B-49F3-B934-D34DD7338E8D}"/>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מלבן 40">
            <a:hlinkClick r:id="rId10" action="ppaction://hlinksldjump"/>
            <a:extLst>
              <a:ext uri="{FF2B5EF4-FFF2-40B4-BE49-F238E27FC236}">
                <a16:creationId xmlns:a16="http://schemas.microsoft.com/office/drawing/2014/main" id="{1C7EC6FB-E740-47F2-8BC4-7ACD0D1FB1E0}"/>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מציין מיקום של מספר שקופית 3">
            <a:extLst>
              <a:ext uri="{FF2B5EF4-FFF2-40B4-BE49-F238E27FC236}">
                <a16:creationId xmlns:a16="http://schemas.microsoft.com/office/drawing/2014/main" id="{1772B7F5-EFFC-475D-87AD-33EBD4820E71}"/>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61</a:t>
            </a:fld>
            <a:endParaRPr lang="he-IL" dirty="0"/>
          </a:p>
        </p:txBody>
      </p:sp>
    </p:spTree>
    <p:extLst>
      <p:ext uri="{BB962C8B-B14F-4D97-AF65-F5344CB8AC3E}">
        <p14:creationId xmlns:p14="http://schemas.microsoft.com/office/powerpoint/2010/main" val="40450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grpSp>
        <p:nvGrpSpPr>
          <p:cNvPr id="5" name="קבוצה 4">
            <a:extLst>
              <a:ext uri="{FF2B5EF4-FFF2-40B4-BE49-F238E27FC236}">
                <a16:creationId xmlns:a16="http://schemas.microsoft.com/office/drawing/2014/main" id="{E0369999-13CB-4758-B990-B07FBA220978}"/>
              </a:ext>
            </a:extLst>
          </p:cNvPr>
          <p:cNvGrpSpPr/>
          <p:nvPr/>
        </p:nvGrpSpPr>
        <p:grpSpPr>
          <a:xfrm>
            <a:off x="973395" y="2249017"/>
            <a:ext cx="5419508" cy="1573771"/>
            <a:chOff x="973395" y="2249017"/>
            <a:chExt cx="5419508" cy="1573771"/>
          </a:xfrm>
        </p:grpSpPr>
        <p:sp>
          <p:nvSpPr>
            <p:cNvPr id="59" name="TextBox 58">
              <a:extLst>
                <a:ext uri="{FF2B5EF4-FFF2-40B4-BE49-F238E27FC236}">
                  <a16:creationId xmlns:a16="http://schemas.microsoft.com/office/drawing/2014/main" id="{49B307D0-4347-4F05-8C85-3442FA26EF13}"/>
                </a:ext>
              </a:extLst>
            </p:cNvPr>
            <p:cNvSpPr txBox="1"/>
            <p:nvPr/>
          </p:nvSpPr>
          <p:spPr>
            <a:xfrm>
              <a:off x="973395" y="2249017"/>
              <a:ext cx="5166148" cy="416268"/>
            </a:xfrm>
            <a:prstGeom prst="rect">
              <a:avLst/>
            </a:prstGeom>
            <a:noFill/>
          </p:spPr>
          <p:txBody>
            <a:bodyPr wrap="square" rtlCol="1">
              <a:spAutoFit/>
            </a:bodyPr>
            <a:lstStyle/>
            <a:p>
              <a:pPr algn="r" rtl="1">
                <a:lnSpc>
                  <a:spcPct val="150000"/>
                </a:lnSpc>
                <a:spcAft>
                  <a:spcPts val="600"/>
                </a:spcAft>
              </a:pPr>
              <a:r>
                <a:rPr lang="he-IL" sz="1601" b="1" dirty="0">
                  <a:solidFill>
                    <a:schemeClr val="accent1"/>
                  </a:solidFill>
                </a:rPr>
                <a:t>מקום בלב ומקום בבית</a:t>
              </a:r>
            </a:p>
          </p:txBody>
        </p:sp>
        <p:sp>
          <p:nvSpPr>
            <p:cNvPr id="61" name="TextBox 60">
              <a:extLst>
                <a:ext uri="{FF2B5EF4-FFF2-40B4-BE49-F238E27FC236}">
                  <a16:creationId xmlns:a16="http://schemas.microsoft.com/office/drawing/2014/main" id="{D1CBA7DF-C85D-48B4-8C30-DCCC77BCA924}"/>
                </a:ext>
              </a:extLst>
            </p:cNvPr>
            <p:cNvSpPr txBox="1"/>
            <p:nvPr/>
          </p:nvSpPr>
          <p:spPr>
            <a:xfrm>
              <a:off x="973395" y="2575331"/>
              <a:ext cx="5419507" cy="1247457"/>
            </a:xfrm>
            <a:prstGeom prst="rect">
              <a:avLst/>
            </a:prstGeom>
            <a:noFill/>
          </p:spPr>
          <p:txBody>
            <a:bodyPr wrap="square" rtlCol="1">
              <a:spAutoFit/>
            </a:bodyPr>
            <a:lstStyle/>
            <a:p>
              <a:pPr algn="r" rtl="1">
                <a:lnSpc>
                  <a:spcPct val="150000"/>
                </a:lnSpc>
                <a:spcAft>
                  <a:spcPts val="600"/>
                </a:spcAft>
              </a:pPr>
              <a:r>
                <a:rPr lang="he-IL" sz="1601" dirty="0">
                  <a:solidFill>
                    <a:prstClr val="black">
                      <a:lumMod val="50000"/>
                      <a:lumOff val="50000"/>
                    </a:prstClr>
                  </a:solidFill>
                </a:rPr>
                <a:t>בנוסף למתן מקום בלב, חשוב לארגן מקום אישי בבית - </a:t>
              </a:r>
              <a:r>
                <a:rPr lang="he-IL" sz="1601" b="1" dirty="0">
                  <a:solidFill>
                    <a:schemeClr val="tx1">
                      <a:lumMod val="50000"/>
                      <a:lumOff val="50000"/>
                    </a:schemeClr>
                  </a:solidFill>
                  <a:highlight>
                    <a:srgbClr val="C6EEFF"/>
                  </a:highlight>
                </a:rPr>
                <a:t>שהפינה שלו תהיה </a:t>
              </a:r>
              <a:r>
                <a:rPr lang="he-IL" sz="2000" b="1" dirty="0">
                  <a:solidFill>
                    <a:schemeClr val="tx1">
                      <a:lumMod val="50000"/>
                      <a:lumOff val="50000"/>
                    </a:schemeClr>
                  </a:solidFill>
                  <a:highlight>
                    <a:srgbClr val="C6EEFF"/>
                  </a:highlight>
                </a:rPr>
                <a:t>שלו</a:t>
              </a:r>
              <a:r>
                <a:rPr lang="he-IL" sz="1601" dirty="0">
                  <a:solidFill>
                    <a:prstClr val="black">
                      <a:lumMod val="50000"/>
                      <a:lumOff val="50000"/>
                    </a:prstClr>
                  </a:solidFill>
                </a:rPr>
                <a:t>: המיטה, הכרית, הציוד והחפצים האישיים מסמנים את הטריטוריה הפיסית שלו בבית. </a:t>
              </a:r>
              <a:r>
                <a:rPr lang="he-IL" sz="1601" b="1" dirty="0">
                  <a:solidFill>
                    <a:schemeClr val="tx1">
                      <a:lumMod val="50000"/>
                      <a:lumOff val="50000"/>
                    </a:schemeClr>
                  </a:solidFill>
                  <a:highlight>
                    <a:srgbClr val="C6EEFF"/>
                  </a:highlight>
                </a:rPr>
                <a:t>זהו עוגן נוסף המעניק ביטחון</a:t>
              </a:r>
              <a:r>
                <a:rPr lang="he-IL" sz="1601" dirty="0">
                  <a:solidFill>
                    <a:prstClr val="black">
                      <a:lumMod val="50000"/>
                      <a:lumOff val="50000"/>
                    </a:prstClr>
                  </a:solidFill>
                </a:rPr>
                <a:t>.</a:t>
              </a:r>
              <a:endParaRPr lang="he-IL" sz="1601" b="1" dirty="0">
                <a:solidFill>
                  <a:schemeClr val="tx1">
                    <a:lumMod val="50000"/>
                    <a:lumOff val="50000"/>
                  </a:schemeClr>
                </a:solidFill>
                <a:highlight>
                  <a:srgbClr val="C6EEFF"/>
                </a:highlight>
              </a:endParaRPr>
            </a:p>
          </p:txBody>
        </p:sp>
        <p:sp>
          <p:nvSpPr>
            <p:cNvPr id="25" name="אליפסה 24">
              <a:extLst>
                <a:ext uri="{FF2B5EF4-FFF2-40B4-BE49-F238E27FC236}">
                  <a16:creationId xmlns:a16="http://schemas.microsoft.com/office/drawing/2014/main" id="{2D3D51DE-39AF-4620-833C-6BAD21252D75}"/>
                </a:ext>
              </a:extLst>
            </p:cNvPr>
            <p:cNvSpPr/>
            <p:nvPr/>
          </p:nvSpPr>
          <p:spPr>
            <a:xfrm>
              <a:off x="6144346" y="2376569"/>
              <a:ext cx="248557" cy="248557"/>
            </a:xfrm>
            <a:prstGeom prst="ellipse">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a:t>2</a:t>
              </a:r>
            </a:p>
          </p:txBody>
        </p:sp>
      </p:gr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grpSp>
        <p:nvGrpSpPr>
          <p:cNvPr id="2" name="קבוצה 1">
            <a:extLst>
              <a:ext uri="{FF2B5EF4-FFF2-40B4-BE49-F238E27FC236}">
                <a16:creationId xmlns:a16="http://schemas.microsoft.com/office/drawing/2014/main" id="{89C27EA8-FCE2-4B85-9BF6-2E1E666250A6}"/>
              </a:ext>
            </a:extLst>
          </p:cNvPr>
          <p:cNvGrpSpPr/>
          <p:nvPr/>
        </p:nvGrpSpPr>
        <p:grpSpPr>
          <a:xfrm>
            <a:off x="888659" y="4155362"/>
            <a:ext cx="5504244" cy="1112107"/>
            <a:chOff x="888659" y="4418194"/>
            <a:chExt cx="5504244" cy="1112107"/>
          </a:xfrm>
        </p:grpSpPr>
        <p:sp>
          <p:nvSpPr>
            <p:cNvPr id="44" name="TextBox 43">
              <a:extLst>
                <a:ext uri="{FF2B5EF4-FFF2-40B4-BE49-F238E27FC236}">
                  <a16:creationId xmlns:a16="http://schemas.microsoft.com/office/drawing/2014/main" id="{8DC8E384-66D8-4421-BFB0-62249C01C373}"/>
                </a:ext>
              </a:extLst>
            </p:cNvPr>
            <p:cNvSpPr txBox="1"/>
            <p:nvPr/>
          </p:nvSpPr>
          <p:spPr>
            <a:xfrm>
              <a:off x="973395" y="4418194"/>
              <a:ext cx="5166148" cy="416268"/>
            </a:xfrm>
            <a:prstGeom prst="rect">
              <a:avLst/>
            </a:prstGeom>
            <a:noFill/>
          </p:spPr>
          <p:txBody>
            <a:bodyPr wrap="square" rtlCol="1">
              <a:spAutoFit/>
            </a:bodyPr>
            <a:lstStyle/>
            <a:p>
              <a:pPr algn="r" rtl="1">
                <a:lnSpc>
                  <a:spcPct val="150000"/>
                </a:lnSpc>
                <a:spcAft>
                  <a:spcPts val="600"/>
                </a:spcAft>
              </a:pPr>
              <a:r>
                <a:rPr lang="he-IL" sz="1601" b="1" dirty="0">
                  <a:solidFill>
                    <a:schemeClr val="accent1"/>
                  </a:solidFill>
                </a:rPr>
                <a:t>סבלנות! - לדברים הטובים לוקח זמן להגיע</a:t>
              </a:r>
            </a:p>
          </p:txBody>
        </p:sp>
        <p:sp>
          <p:nvSpPr>
            <p:cNvPr id="45" name="TextBox 44">
              <a:extLst>
                <a:ext uri="{FF2B5EF4-FFF2-40B4-BE49-F238E27FC236}">
                  <a16:creationId xmlns:a16="http://schemas.microsoft.com/office/drawing/2014/main" id="{90F40EFB-D623-4576-9893-8B33223B008D}"/>
                </a:ext>
              </a:extLst>
            </p:cNvPr>
            <p:cNvSpPr txBox="1"/>
            <p:nvPr/>
          </p:nvSpPr>
          <p:spPr>
            <a:xfrm>
              <a:off x="888659" y="4744508"/>
              <a:ext cx="5504243" cy="785793"/>
            </a:xfrm>
            <a:prstGeom prst="rect">
              <a:avLst/>
            </a:prstGeom>
            <a:noFill/>
          </p:spPr>
          <p:txBody>
            <a:bodyPr wrap="square" rtlCol="1">
              <a:spAutoFit/>
            </a:bodyPr>
            <a:lstStyle/>
            <a:p>
              <a:pPr algn="r" rtl="1">
                <a:lnSpc>
                  <a:spcPct val="150000"/>
                </a:lnSpc>
                <a:spcAft>
                  <a:spcPts val="600"/>
                </a:spcAft>
              </a:pPr>
              <a:r>
                <a:rPr lang="he-IL" sz="1601" dirty="0">
                  <a:solidFill>
                    <a:prstClr val="black">
                      <a:lumMod val="50000"/>
                      <a:lumOff val="50000"/>
                    </a:prstClr>
                  </a:solidFill>
                </a:rPr>
                <a:t>לכל אחת ואחד מאיתנו לוקח פרק זמן שונה להתאקלם, להתרגל וללמוד. </a:t>
              </a:r>
              <a:r>
                <a:rPr lang="he-IL" sz="1601" b="1" dirty="0">
                  <a:solidFill>
                    <a:schemeClr val="tx1">
                      <a:lumMod val="50000"/>
                      <a:lumOff val="50000"/>
                    </a:schemeClr>
                  </a:solidFill>
                  <a:highlight>
                    <a:srgbClr val="C6EEFF"/>
                  </a:highlight>
                </a:rPr>
                <a:t>סבלנות, התמדה ואמונה באדם יובילו אותו להצליח.</a:t>
              </a:r>
            </a:p>
          </p:txBody>
        </p:sp>
        <p:sp>
          <p:nvSpPr>
            <p:cNvPr id="46" name="אליפסה 45">
              <a:extLst>
                <a:ext uri="{FF2B5EF4-FFF2-40B4-BE49-F238E27FC236}">
                  <a16:creationId xmlns:a16="http://schemas.microsoft.com/office/drawing/2014/main" id="{79B9CA6E-A264-48A3-9E2B-69322FD014F6}"/>
                </a:ext>
              </a:extLst>
            </p:cNvPr>
            <p:cNvSpPr/>
            <p:nvPr/>
          </p:nvSpPr>
          <p:spPr>
            <a:xfrm>
              <a:off x="6144346" y="4545746"/>
              <a:ext cx="248557" cy="248557"/>
            </a:xfrm>
            <a:prstGeom prst="ellipse">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a:t>3</a:t>
              </a:r>
            </a:p>
          </p:txBody>
        </p:sp>
      </p:grpSp>
      <p:grpSp>
        <p:nvGrpSpPr>
          <p:cNvPr id="6" name="קבוצה 5">
            <a:extLst>
              <a:ext uri="{FF2B5EF4-FFF2-40B4-BE49-F238E27FC236}">
                <a16:creationId xmlns:a16="http://schemas.microsoft.com/office/drawing/2014/main" id="{B3D85AC8-098A-4F0D-A768-5DB2B3FA4CAA}"/>
              </a:ext>
            </a:extLst>
          </p:cNvPr>
          <p:cNvGrpSpPr/>
          <p:nvPr/>
        </p:nvGrpSpPr>
        <p:grpSpPr>
          <a:xfrm>
            <a:off x="888659" y="5600043"/>
            <a:ext cx="5504244" cy="1851155"/>
            <a:chOff x="888659" y="5874363"/>
            <a:chExt cx="5504244" cy="1851155"/>
          </a:xfrm>
        </p:grpSpPr>
        <p:sp>
          <p:nvSpPr>
            <p:cNvPr id="47" name="TextBox 46">
              <a:extLst>
                <a:ext uri="{FF2B5EF4-FFF2-40B4-BE49-F238E27FC236}">
                  <a16:creationId xmlns:a16="http://schemas.microsoft.com/office/drawing/2014/main" id="{69267918-AABB-4CE5-8CA7-80A0620A0D7B}"/>
                </a:ext>
              </a:extLst>
            </p:cNvPr>
            <p:cNvSpPr txBox="1"/>
            <p:nvPr/>
          </p:nvSpPr>
          <p:spPr>
            <a:xfrm>
              <a:off x="973395" y="5874363"/>
              <a:ext cx="5166148" cy="416268"/>
            </a:xfrm>
            <a:prstGeom prst="rect">
              <a:avLst/>
            </a:prstGeom>
            <a:noFill/>
          </p:spPr>
          <p:txBody>
            <a:bodyPr wrap="square" rtlCol="1">
              <a:spAutoFit/>
            </a:bodyPr>
            <a:lstStyle/>
            <a:p>
              <a:pPr algn="r" rtl="1">
                <a:lnSpc>
                  <a:spcPct val="150000"/>
                </a:lnSpc>
                <a:spcAft>
                  <a:spcPts val="600"/>
                </a:spcAft>
              </a:pPr>
              <a:r>
                <a:rPr lang="he-IL" sz="1601" b="1" dirty="0">
                  <a:solidFill>
                    <a:schemeClr val="accent1"/>
                  </a:solidFill>
                </a:rPr>
                <a:t>מכל מלמדי השכלתי</a:t>
              </a:r>
            </a:p>
          </p:txBody>
        </p:sp>
        <p:sp>
          <p:nvSpPr>
            <p:cNvPr id="48" name="TextBox 47">
              <a:extLst>
                <a:ext uri="{FF2B5EF4-FFF2-40B4-BE49-F238E27FC236}">
                  <a16:creationId xmlns:a16="http://schemas.microsoft.com/office/drawing/2014/main" id="{46657EB3-FB36-4FA8-8CE5-2368164D6FCD}"/>
                </a:ext>
              </a:extLst>
            </p:cNvPr>
            <p:cNvSpPr txBox="1"/>
            <p:nvPr/>
          </p:nvSpPr>
          <p:spPr>
            <a:xfrm>
              <a:off x="888659" y="6200677"/>
              <a:ext cx="5504243" cy="1524841"/>
            </a:xfrm>
            <a:prstGeom prst="rect">
              <a:avLst/>
            </a:prstGeom>
            <a:noFill/>
          </p:spPr>
          <p:txBody>
            <a:bodyPr wrap="square" rtlCol="1">
              <a:spAutoFit/>
            </a:bodyPr>
            <a:lstStyle/>
            <a:p>
              <a:pPr algn="r" rtl="1">
                <a:lnSpc>
                  <a:spcPct val="150000"/>
                </a:lnSpc>
                <a:spcAft>
                  <a:spcPts val="600"/>
                </a:spcAft>
              </a:pPr>
              <a:r>
                <a:rPr lang="he-IL" sz="1601" dirty="0">
                  <a:solidFill>
                    <a:prstClr val="black">
                      <a:lumMod val="50000"/>
                      <a:lumOff val="50000"/>
                    </a:prstClr>
                  </a:solidFill>
                </a:rPr>
                <a:t>גם האדם החכם והידען יכול תמיד ללמוד </a:t>
              </a:r>
              <a:r>
                <a:rPr lang="he-IL" sz="1601" b="1" dirty="0">
                  <a:solidFill>
                    <a:prstClr val="black">
                      <a:lumMod val="50000"/>
                      <a:lumOff val="50000"/>
                    </a:prstClr>
                  </a:solidFill>
                </a:rPr>
                <a:t>מכל</a:t>
              </a:r>
              <a:r>
                <a:rPr lang="he-IL" sz="1601" dirty="0">
                  <a:solidFill>
                    <a:prstClr val="black">
                      <a:lumMod val="50000"/>
                      <a:lumOff val="50000"/>
                    </a:prstClr>
                  </a:solidFill>
                </a:rPr>
                <a:t> הסובבים אותו (קטנים כגדולים). </a:t>
              </a:r>
              <a:r>
                <a:rPr lang="he-IL" sz="1601" b="1" dirty="0">
                  <a:solidFill>
                    <a:schemeClr val="tx1">
                      <a:lumMod val="50000"/>
                      <a:lumOff val="50000"/>
                    </a:schemeClr>
                  </a:solidFill>
                  <a:highlight>
                    <a:srgbClr val="C6EEFF"/>
                  </a:highlight>
                </a:rPr>
                <a:t>אל תהיו לבד. העזרו במערכת התמיכה הסובבת אתכם</a:t>
              </a:r>
              <a:r>
                <a:rPr lang="he-IL" sz="1601" dirty="0">
                  <a:solidFill>
                    <a:prstClr val="black">
                      <a:lumMod val="50000"/>
                      <a:lumOff val="50000"/>
                    </a:prstClr>
                  </a:solidFill>
                </a:rPr>
                <a:t>. יש לכם התלבטויות, תהיות, מחשבות ושאלות? </a:t>
              </a:r>
              <a:r>
                <a:rPr lang="he-IL" sz="1601" b="1" dirty="0">
                  <a:solidFill>
                    <a:schemeClr val="tx1">
                      <a:lumMod val="50000"/>
                      <a:lumOff val="50000"/>
                    </a:schemeClr>
                  </a:solidFill>
                  <a:highlight>
                    <a:srgbClr val="C6EEFF"/>
                  </a:highlight>
                </a:rPr>
                <a:t>שאלו והקשיבו</a:t>
              </a:r>
              <a:r>
                <a:rPr lang="he-IL" sz="1601" dirty="0">
                  <a:solidFill>
                    <a:prstClr val="black">
                      <a:lumMod val="50000"/>
                      <a:lumOff val="50000"/>
                    </a:prstClr>
                  </a:solidFill>
                </a:rPr>
                <a:t>.</a:t>
              </a:r>
              <a:br>
                <a:rPr lang="en-US" sz="1601" dirty="0">
                  <a:solidFill>
                    <a:prstClr val="black">
                      <a:lumMod val="50000"/>
                      <a:lumOff val="50000"/>
                    </a:prstClr>
                  </a:solidFill>
                </a:rPr>
              </a:br>
              <a:r>
                <a:rPr lang="he-IL" sz="1601" dirty="0">
                  <a:solidFill>
                    <a:prstClr val="black">
                      <a:lumMod val="50000"/>
                      <a:lumOff val="50000"/>
                    </a:prstClr>
                  </a:solidFill>
                </a:rPr>
                <a:t>בסופו של דבר תוכלו לקבל את ההחלטות שלכם בעצמכם.</a:t>
              </a:r>
              <a:endParaRPr lang="he-IL" sz="1601" b="1" dirty="0">
                <a:solidFill>
                  <a:schemeClr val="tx1">
                    <a:lumMod val="50000"/>
                    <a:lumOff val="50000"/>
                  </a:schemeClr>
                </a:solidFill>
                <a:highlight>
                  <a:srgbClr val="C6EEFF"/>
                </a:highlight>
              </a:endParaRPr>
            </a:p>
          </p:txBody>
        </p:sp>
        <p:sp>
          <p:nvSpPr>
            <p:cNvPr id="49" name="אליפסה 48">
              <a:extLst>
                <a:ext uri="{FF2B5EF4-FFF2-40B4-BE49-F238E27FC236}">
                  <a16:creationId xmlns:a16="http://schemas.microsoft.com/office/drawing/2014/main" id="{9F9AB3AC-C52B-4477-A2CB-5D25E9FAC1B0}"/>
                </a:ext>
              </a:extLst>
            </p:cNvPr>
            <p:cNvSpPr/>
            <p:nvPr/>
          </p:nvSpPr>
          <p:spPr>
            <a:xfrm>
              <a:off x="6144346" y="6001915"/>
              <a:ext cx="248557" cy="248557"/>
            </a:xfrm>
            <a:prstGeom prst="ellipse">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a:t>4</a:t>
              </a:r>
            </a:p>
          </p:txBody>
        </p:sp>
      </p:grpSp>
      <p:grpSp>
        <p:nvGrpSpPr>
          <p:cNvPr id="8" name="קבוצה 7">
            <a:extLst>
              <a:ext uri="{FF2B5EF4-FFF2-40B4-BE49-F238E27FC236}">
                <a16:creationId xmlns:a16="http://schemas.microsoft.com/office/drawing/2014/main" id="{518182BF-7418-4250-9BCA-BA3587FC6871}"/>
              </a:ext>
            </a:extLst>
          </p:cNvPr>
          <p:cNvGrpSpPr/>
          <p:nvPr/>
        </p:nvGrpSpPr>
        <p:grpSpPr>
          <a:xfrm>
            <a:off x="1197349" y="7677796"/>
            <a:ext cx="5346006" cy="1602766"/>
            <a:chOff x="1197349" y="8007996"/>
            <a:chExt cx="5346006" cy="1602766"/>
          </a:xfrm>
        </p:grpSpPr>
        <p:sp>
          <p:nvSpPr>
            <p:cNvPr id="50" name="מלבן 49">
              <a:extLst>
                <a:ext uri="{FF2B5EF4-FFF2-40B4-BE49-F238E27FC236}">
                  <a16:creationId xmlns:a16="http://schemas.microsoft.com/office/drawing/2014/main" id="{A6DB9A87-95F2-4697-8296-E183F03B593A}"/>
                </a:ext>
              </a:extLst>
            </p:cNvPr>
            <p:cNvSpPr/>
            <p:nvPr/>
          </p:nvSpPr>
          <p:spPr>
            <a:xfrm>
              <a:off x="1197349" y="8270852"/>
              <a:ext cx="5119715" cy="1339910"/>
            </a:xfrm>
            <a:prstGeom prst="rect">
              <a:avLst/>
            </a:prstGeom>
            <a:solidFill>
              <a:schemeClr val="bg1"/>
            </a:solidFill>
            <a:ln>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דמעה 50">
              <a:extLst>
                <a:ext uri="{FF2B5EF4-FFF2-40B4-BE49-F238E27FC236}">
                  <a16:creationId xmlns:a16="http://schemas.microsoft.com/office/drawing/2014/main" id="{BAA3C489-A562-4BE9-9F52-75AF683CCC8B}"/>
                </a:ext>
              </a:extLst>
            </p:cNvPr>
            <p:cNvSpPr/>
            <p:nvPr/>
          </p:nvSpPr>
          <p:spPr>
            <a:xfrm rot="8225039">
              <a:off x="6107157" y="8007996"/>
              <a:ext cx="436198" cy="436198"/>
            </a:xfrm>
            <a:prstGeom prst="teardrop">
              <a:avLst/>
            </a:prstGeom>
            <a:solidFill>
              <a:schemeClr val="bg1"/>
            </a:solidFill>
            <a:ln>
              <a:solidFill>
                <a:srgbClr val="FFD9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2" name="TextBox 51">
              <a:extLst>
                <a:ext uri="{FF2B5EF4-FFF2-40B4-BE49-F238E27FC236}">
                  <a16:creationId xmlns:a16="http://schemas.microsoft.com/office/drawing/2014/main" id="{B89A5D87-22D7-4AAB-95CB-E8F6CE413971}"/>
                </a:ext>
              </a:extLst>
            </p:cNvPr>
            <p:cNvSpPr txBox="1"/>
            <p:nvPr/>
          </p:nvSpPr>
          <p:spPr>
            <a:xfrm>
              <a:off x="1234126" y="8357813"/>
              <a:ext cx="5008503" cy="1154675"/>
            </a:xfrm>
            <a:prstGeom prst="rect">
              <a:avLst/>
            </a:prstGeom>
            <a:noFill/>
          </p:spPr>
          <p:txBody>
            <a:bodyPr wrap="square" rtlCol="1">
              <a:spAutoFit/>
            </a:bodyPr>
            <a:lstStyle/>
            <a:p>
              <a:pPr algn="r" rtl="1">
                <a:lnSpc>
                  <a:spcPct val="150000"/>
                </a:lnSpc>
              </a:pPr>
              <a:r>
                <a:rPr lang="he-IL" sz="1600" dirty="0">
                  <a:solidFill>
                    <a:schemeClr val="tx1">
                      <a:lumMod val="50000"/>
                      <a:lumOff val="50000"/>
                    </a:schemeClr>
                  </a:solidFill>
                </a:rPr>
                <a:t>טיפ! </a:t>
              </a:r>
              <a:r>
                <a:rPr lang="he-IL" sz="1601" b="1" dirty="0">
                  <a:solidFill>
                    <a:schemeClr val="tx1">
                      <a:lumMod val="50000"/>
                      <a:lumOff val="50000"/>
                    </a:schemeClr>
                  </a:solidFill>
                  <a:highlight>
                    <a:srgbClr val="C6EEFF"/>
                  </a:highlight>
                </a:rPr>
                <a:t>אל תיקחו אישית</a:t>
              </a:r>
              <a:r>
                <a:rPr lang="he-IL" sz="1600" dirty="0">
                  <a:solidFill>
                    <a:schemeClr val="tx1">
                      <a:lumMod val="50000"/>
                      <a:lumOff val="50000"/>
                    </a:schemeClr>
                  </a:solidFill>
                </a:rPr>
                <a:t>. הילדים הללו חוו חוויות קשות בחייהם. כשכואב להם והם מתקשים להתמודד, הם מוציאים הכל עליכם משום שאתם אלו שעומדים </a:t>
              </a:r>
              <a:r>
                <a:rPr lang="he-IL" sz="1600" dirty="0" err="1">
                  <a:solidFill>
                    <a:schemeClr val="tx1">
                      <a:lumMod val="50000"/>
                      <a:lumOff val="50000"/>
                    </a:schemeClr>
                  </a:solidFill>
                </a:rPr>
                <a:t>לצידם</a:t>
              </a:r>
              <a:r>
                <a:rPr lang="he-IL" sz="1600" dirty="0">
                  <a:solidFill>
                    <a:schemeClr val="tx1">
                      <a:lumMod val="50000"/>
                      <a:lumOff val="50000"/>
                    </a:schemeClr>
                  </a:solidFill>
                </a:rPr>
                <a:t>.</a:t>
              </a:r>
            </a:p>
          </p:txBody>
        </p:sp>
        <p:grpSp>
          <p:nvGrpSpPr>
            <p:cNvPr id="57" name="גרפיקה 11">
              <a:extLst>
                <a:ext uri="{FF2B5EF4-FFF2-40B4-BE49-F238E27FC236}">
                  <a16:creationId xmlns:a16="http://schemas.microsoft.com/office/drawing/2014/main" id="{280837FF-1401-4E63-8EF7-BACFB63D231B}"/>
                </a:ext>
              </a:extLst>
            </p:cNvPr>
            <p:cNvGrpSpPr/>
            <p:nvPr/>
          </p:nvGrpSpPr>
          <p:grpSpPr>
            <a:xfrm>
              <a:off x="6218444" y="8098630"/>
              <a:ext cx="213623" cy="309448"/>
              <a:chOff x="1493257" y="6803793"/>
              <a:chExt cx="675821" cy="978975"/>
            </a:xfrm>
          </p:grpSpPr>
          <p:sp>
            <p:nvSpPr>
              <p:cNvPr id="60" name="צורה חופשית: צורה 59">
                <a:extLst>
                  <a:ext uri="{FF2B5EF4-FFF2-40B4-BE49-F238E27FC236}">
                    <a16:creationId xmlns:a16="http://schemas.microsoft.com/office/drawing/2014/main" id="{7B6D0F72-A5DE-4D8F-806F-492F6FE7288D}"/>
                  </a:ext>
                </a:extLst>
              </p:cNvPr>
              <p:cNvSpPr/>
              <p:nvPr/>
            </p:nvSpPr>
            <p:spPr>
              <a:xfrm>
                <a:off x="1493257" y="6803793"/>
                <a:ext cx="675821" cy="811751"/>
              </a:xfrm>
              <a:custGeom>
                <a:avLst/>
                <a:gdLst>
                  <a:gd name="connsiteX0" fmla="*/ 676304 w 675821"/>
                  <a:gd name="connsiteY0" fmla="*/ 338295 h 811751"/>
                  <a:gd name="connsiteX1" fmla="*/ 319955 w 675821"/>
                  <a:gd name="connsiteY1" fmla="*/ 771 h 811751"/>
                  <a:gd name="connsiteX2" fmla="*/ 331 w 675821"/>
                  <a:gd name="connsiteY2" fmla="*/ 343970 h 811751"/>
                  <a:gd name="connsiteX3" fmla="*/ 164682 w 675821"/>
                  <a:gd name="connsiteY3" fmla="*/ 628050 h 811751"/>
                  <a:gd name="connsiteX4" fmla="*/ 219991 w 675821"/>
                  <a:gd name="connsiteY4" fmla="*/ 728148 h 811751"/>
                  <a:gd name="connsiteX5" fmla="*/ 219991 w 675821"/>
                  <a:gd name="connsiteY5" fmla="*/ 811510 h 811751"/>
                  <a:gd name="connsiteX6" fmla="*/ 456597 w 675821"/>
                  <a:gd name="connsiteY6" fmla="*/ 811510 h 811751"/>
                  <a:gd name="connsiteX7" fmla="*/ 456597 w 675821"/>
                  <a:gd name="connsiteY7" fmla="*/ 728135 h 811751"/>
                  <a:gd name="connsiteX8" fmla="*/ 514700 w 675821"/>
                  <a:gd name="connsiteY8" fmla="*/ 626369 h 811751"/>
                  <a:gd name="connsiteX9" fmla="*/ 676304 w 675821"/>
                  <a:gd name="connsiteY9" fmla="*/ 338295 h 8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5821" h="811751">
                    <a:moveTo>
                      <a:pt x="676304" y="338295"/>
                    </a:moveTo>
                    <a:cubicBezTo>
                      <a:pt x="676304" y="145541"/>
                      <a:pt x="514959" y="-9531"/>
                      <a:pt x="319955" y="771"/>
                    </a:cubicBezTo>
                    <a:cubicBezTo>
                      <a:pt x="140410" y="10256"/>
                      <a:pt x="-2638" y="164199"/>
                      <a:pt x="331" y="343970"/>
                    </a:cubicBezTo>
                    <a:cubicBezTo>
                      <a:pt x="2326" y="464739"/>
                      <a:pt x="67749" y="569932"/>
                      <a:pt x="164682" y="628050"/>
                    </a:cubicBezTo>
                    <a:cubicBezTo>
                      <a:pt x="199548" y="648955"/>
                      <a:pt x="219991" y="687496"/>
                      <a:pt x="219991" y="728148"/>
                    </a:cubicBezTo>
                    <a:lnTo>
                      <a:pt x="219991" y="811510"/>
                    </a:lnTo>
                    <a:lnTo>
                      <a:pt x="456597" y="811510"/>
                    </a:lnTo>
                    <a:lnTo>
                      <a:pt x="456597" y="728135"/>
                    </a:lnTo>
                    <a:cubicBezTo>
                      <a:pt x="456597" y="686316"/>
                      <a:pt x="479045" y="648216"/>
                      <a:pt x="514700" y="626369"/>
                    </a:cubicBezTo>
                    <a:cubicBezTo>
                      <a:pt x="611601" y="566993"/>
                      <a:pt x="676304" y="460278"/>
                      <a:pt x="676304" y="338295"/>
                    </a:cubicBezTo>
                    <a:close/>
                  </a:path>
                </a:pathLst>
              </a:custGeom>
              <a:solidFill>
                <a:schemeClr val="accent6">
                  <a:lumMod val="60000"/>
                  <a:lumOff val="40000"/>
                </a:schemeClr>
              </a:solidFill>
              <a:ln w="1898" cap="flat">
                <a:noFill/>
                <a:prstDash val="solid"/>
                <a:miter/>
              </a:ln>
            </p:spPr>
            <p:txBody>
              <a:bodyPr rtlCol="1" anchor="ctr"/>
              <a:lstStyle/>
              <a:p>
                <a:endParaRPr lang="he-IL"/>
              </a:p>
            </p:txBody>
          </p:sp>
          <p:sp>
            <p:nvSpPr>
              <p:cNvPr id="62" name="צורה חופשית: צורה 61">
                <a:extLst>
                  <a:ext uri="{FF2B5EF4-FFF2-40B4-BE49-F238E27FC236}">
                    <a16:creationId xmlns:a16="http://schemas.microsoft.com/office/drawing/2014/main" id="{861742B4-C78B-493A-8CCE-0A5B4DAD599B}"/>
                  </a:ext>
                </a:extLst>
              </p:cNvPr>
              <p:cNvSpPr/>
              <p:nvPr/>
            </p:nvSpPr>
            <p:spPr>
              <a:xfrm>
                <a:off x="1712960" y="7615017"/>
                <a:ext cx="235484" cy="49777"/>
              </a:xfrm>
              <a:custGeom>
                <a:avLst/>
                <a:gdLst>
                  <a:gd name="connsiteX0" fmla="*/ 203094 w 235484"/>
                  <a:gd name="connsiteY0" fmla="*/ 50986 h 49777"/>
                  <a:gd name="connsiteX1" fmla="*/ 34087 w 235484"/>
                  <a:gd name="connsiteY1" fmla="*/ 50986 h 49777"/>
                  <a:gd name="connsiteX2" fmla="*/ 286 w 235484"/>
                  <a:gd name="connsiteY2" fmla="*/ 286 h 49777"/>
                  <a:gd name="connsiteX3" fmla="*/ 236894 w 235484"/>
                  <a:gd name="connsiteY3" fmla="*/ 286 h 49777"/>
                </a:gdLst>
                <a:ahLst/>
                <a:cxnLst>
                  <a:cxn ang="0">
                    <a:pos x="connsiteX0" y="connsiteY0"/>
                  </a:cxn>
                  <a:cxn ang="0">
                    <a:pos x="connsiteX1" y="connsiteY1"/>
                  </a:cxn>
                  <a:cxn ang="0">
                    <a:pos x="connsiteX2" y="connsiteY2"/>
                  </a:cxn>
                  <a:cxn ang="0">
                    <a:pos x="connsiteX3" y="connsiteY3"/>
                  </a:cxn>
                </a:cxnLst>
                <a:rect l="l" t="t" r="r" b="b"/>
                <a:pathLst>
                  <a:path w="235484" h="49777">
                    <a:moveTo>
                      <a:pt x="203094" y="50986"/>
                    </a:moveTo>
                    <a:lnTo>
                      <a:pt x="34087" y="50986"/>
                    </a:lnTo>
                    <a:lnTo>
                      <a:pt x="286" y="286"/>
                    </a:lnTo>
                    <a:lnTo>
                      <a:pt x="236894" y="286"/>
                    </a:lnTo>
                    <a:close/>
                  </a:path>
                </a:pathLst>
              </a:custGeom>
              <a:solidFill>
                <a:srgbClr val="AFB9D2"/>
              </a:solidFill>
              <a:ln w="1898" cap="flat">
                <a:noFill/>
                <a:prstDash val="solid"/>
                <a:miter/>
              </a:ln>
            </p:spPr>
            <p:txBody>
              <a:bodyPr rtlCol="1" anchor="ctr"/>
              <a:lstStyle/>
              <a:p>
                <a:endParaRPr lang="he-IL"/>
              </a:p>
            </p:txBody>
          </p:sp>
          <p:sp>
            <p:nvSpPr>
              <p:cNvPr id="63" name="צורה חופשית: צורה 62">
                <a:extLst>
                  <a:ext uri="{FF2B5EF4-FFF2-40B4-BE49-F238E27FC236}">
                    <a16:creationId xmlns:a16="http://schemas.microsoft.com/office/drawing/2014/main" id="{9D2F6DB8-C821-48E5-9C6F-E6FE1E1FFD1F}"/>
                  </a:ext>
                </a:extLst>
              </p:cNvPr>
              <p:cNvSpPr/>
              <p:nvPr/>
            </p:nvSpPr>
            <p:spPr>
              <a:xfrm>
                <a:off x="1712960" y="7615017"/>
                <a:ext cx="118699" cy="49777"/>
              </a:xfrm>
              <a:custGeom>
                <a:avLst/>
                <a:gdLst>
                  <a:gd name="connsiteX0" fmla="*/ 286 w 118699"/>
                  <a:gd name="connsiteY0" fmla="*/ 286 h 49777"/>
                  <a:gd name="connsiteX1" fmla="*/ 34087 w 118699"/>
                  <a:gd name="connsiteY1" fmla="*/ 50986 h 49777"/>
                  <a:gd name="connsiteX2" fmla="*/ 118591 w 118699"/>
                  <a:gd name="connsiteY2" fmla="*/ 50986 h 49777"/>
                  <a:gd name="connsiteX3" fmla="*/ 101690 w 118699"/>
                  <a:gd name="connsiteY3" fmla="*/ 286 h 49777"/>
                </a:gdLst>
                <a:ahLst/>
                <a:cxnLst>
                  <a:cxn ang="0">
                    <a:pos x="connsiteX0" y="connsiteY0"/>
                  </a:cxn>
                  <a:cxn ang="0">
                    <a:pos x="connsiteX1" y="connsiteY1"/>
                  </a:cxn>
                  <a:cxn ang="0">
                    <a:pos x="connsiteX2" y="connsiteY2"/>
                  </a:cxn>
                  <a:cxn ang="0">
                    <a:pos x="connsiteX3" y="connsiteY3"/>
                  </a:cxn>
                </a:cxnLst>
                <a:rect l="l" t="t" r="r" b="b"/>
                <a:pathLst>
                  <a:path w="118699" h="49777">
                    <a:moveTo>
                      <a:pt x="286" y="286"/>
                    </a:moveTo>
                    <a:lnTo>
                      <a:pt x="34087" y="50986"/>
                    </a:lnTo>
                    <a:lnTo>
                      <a:pt x="118591" y="50986"/>
                    </a:lnTo>
                    <a:lnTo>
                      <a:pt x="101690" y="286"/>
                    </a:lnTo>
                    <a:close/>
                  </a:path>
                </a:pathLst>
              </a:custGeom>
              <a:solidFill>
                <a:srgbClr val="959CB3"/>
              </a:solidFill>
              <a:ln w="1898" cap="flat">
                <a:noFill/>
                <a:prstDash val="solid"/>
                <a:miter/>
              </a:ln>
            </p:spPr>
            <p:txBody>
              <a:bodyPr rtlCol="1" anchor="ctr"/>
              <a:lstStyle/>
              <a:p>
                <a:endParaRPr lang="he-IL"/>
              </a:p>
            </p:txBody>
          </p:sp>
          <p:sp>
            <p:nvSpPr>
              <p:cNvPr id="64" name="צורה חופשית: צורה 63">
                <a:extLst>
                  <a:ext uri="{FF2B5EF4-FFF2-40B4-BE49-F238E27FC236}">
                    <a16:creationId xmlns:a16="http://schemas.microsoft.com/office/drawing/2014/main" id="{CB1512B9-AB8C-4BC5-85BC-1E0166F933EE}"/>
                  </a:ext>
                </a:extLst>
              </p:cNvPr>
              <p:cNvSpPr/>
              <p:nvPr/>
            </p:nvSpPr>
            <p:spPr>
              <a:xfrm>
                <a:off x="1729861" y="7648815"/>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4"/>
                      <a:pt x="195526" y="34089"/>
                      <a:pt x="186192" y="34089"/>
                    </a:cubicBezTo>
                    <a:close/>
                  </a:path>
                </a:pathLst>
              </a:custGeom>
              <a:solidFill>
                <a:srgbClr val="C7CFE2"/>
              </a:solidFill>
              <a:ln w="1898" cap="flat">
                <a:noFill/>
                <a:prstDash val="solid"/>
                <a:miter/>
              </a:ln>
            </p:spPr>
            <p:txBody>
              <a:bodyPr rtlCol="1" anchor="ctr"/>
              <a:lstStyle/>
              <a:p>
                <a:endParaRPr lang="he-IL"/>
              </a:p>
            </p:txBody>
          </p:sp>
          <p:sp>
            <p:nvSpPr>
              <p:cNvPr id="65" name="צורה חופשית: צורה 64">
                <a:extLst>
                  <a:ext uri="{FF2B5EF4-FFF2-40B4-BE49-F238E27FC236}">
                    <a16:creationId xmlns:a16="http://schemas.microsoft.com/office/drawing/2014/main" id="{71D89B8A-BE02-4281-9D5A-9B1058084ED1}"/>
                  </a:ext>
                </a:extLst>
              </p:cNvPr>
              <p:cNvSpPr/>
              <p:nvPr/>
            </p:nvSpPr>
            <p:spPr>
              <a:xfrm>
                <a:off x="1729861" y="7682616"/>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4"/>
                      <a:pt x="195526" y="34089"/>
                      <a:pt x="186192" y="34089"/>
                    </a:cubicBezTo>
                    <a:close/>
                  </a:path>
                </a:pathLst>
              </a:custGeom>
              <a:solidFill>
                <a:srgbClr val="AFB9D2"/>
              </a:solidFill>
              <a:ln w="1898" cap="flat">
                <a:noFill/>
                <a:prstDash val="solid"/>
                <a:miter/>
              </a:ln>
            </p:spPr>
            <p:txBody>
              <a:bodyPr rtlCol="1" anchor="ctr"/>
              <a:lstStyle/>
              <a:p>
                <a:endParaRPr lang="he-IL"/>
              </a:p>
            </p:txBody>
          </p:sp>
          <p:sp>
            <p:nvSpPr>
              <p:cNvPr id="66" name="צורה חופשית: צורה 65">
                <a:extLst>
                  <a:ext uri="{FF2B5EF4-FFF2-40B4-BE49-F238E27FC236}">
                    <a16:creationId xmlns:a16="http://schemas.microsoft.com/office/drawing/2014/main" id="{960F0083-34B4-40A6-9558-F0EB8B673E99}"/>
                  </a:ext>
                </a:extLst>
              </p:cNvPr>
              <p:cNvSpPr/>
              <p:nvPr/>
            </p:nvSpPr>
            <p:spPr>
              <a:xfrm>
                <a:off x="1729861" y="7716419"/>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2"/>
                      <a:pt x="195526" y="34089"/>
                      <a:pt x="186192" y="34089"/>
                    </a:cubicBezTo>
                    <a:close/>
                  </a:path>
                </a:pathLst>
              </a:custGeom>
              <a:solidFill>
                <a:srgbClr val="C7CFE2"/>
              </a:solidFill>
              <a:ln w="1898" cap="flat">
                <a:noFill/>
                <a:prstDash val="solid"/>
                <a:miter/>
              </a:ln>
            </p:spPr>
            <p:txBody>
              <a:bodyPr rtlCol="1" anchor="ctr"/>
              <a:lstStyle/>
              <a:p>
                <a:endParaRPr lang="he-IL"/>
              </a:p>
            </p:txBody>
          </p:sp>
          <p:sp>
            <p:nvSpPr>
              <p:cNvPr id="67" name="צורה חופשית: צורה 66">
                <a:extLst>
                  <a:ext uri="{FF2B5EF4-FFF2-40B4-BE49-F238E27FC236}">
                    <a16:creationId xmlns:a16="http://schemas.microsoft.com/office/drawing/2014/main" id="{815229A5-5114-4A14-BF13-4AFC2F6A2982}"/>
                  </a:ext>
                </a:extLst>
              </p:cNvPr>
              <p:cNvSpPr/>
              <p:nvPr/>
            </p:nvSpPr>
            <p:spPr>
              <a:xfrm>
                <a:off x="1746760" y="7750221"/>
                <a:ext cx="168477" cy="32547"/>
              </a:xfrm>
              <a:custGeom>
                <a:avLst/>
                <a:gdLst>
                  <a:gd name="connsiteX0" fmla="*/ 286 w 168476"/>
                  <a:gd name="connsiteY0" fmla="*/ 286 h 32546"/>
                  <a:gd name="connsiteX1" fmla="*/ 24187 w 168476"/>
                  <a:gd name="connsiteY1" fmla="*/ 24187 h 32546"/>
                  <a:gd name="connsiteX2" fmla="*/ 48087 w 168476"/>
                  <a:gd name="connsiteY2" fmla="*/ 34087 h 32546"/>
                  <a:gd name="connsiteX3" fmla="*/ 121488 w 168476"/>
                  <a:gd name="connsiteY3" fmla="*/ 34087 h 32546"/>
                  <a:gd name="connsiteX4" fmla="*/ 145389 w 168476"/>
                  <a:gd name="connsiteY4" fmla="*/ 24187 h 32546"/>
                  <a:gd name="connsiteX5" fmla="*/ 169289 w 168476"/>
                  <a:gd name="connsiteY5" fmla="*/ 286 h 32546"/>
                  <a:gd name="connsiteX6" fmla="*/ 286 w 168476"/>
                  <a:gd name="connsiteY6" fmla="*/ 286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476" h="32546">
                    <a:moveTo>
                      <a:pt x="286" y="286"/>
                    </a:moveTo>
                    <a:lnTo>
                      <a:pt x="24187" y="24187"/>
                    </a:lnTo>
                    <a:cubicBezTo>
                      <a:pt x="30526" y="30526"/>
                      <a:pt x="39122" y="34087"/>
                      <a:pt x="48087" y="34087"/>
                    </a:cubicBezTo>
                    <a:lnTo>
                      <a:pt x="121488" y="34087"/>
                    </a:lnTo>
                    <a:cubicBezTo>
                      <a:pt x="130452" y="34087"/>
                      <a:pt x="139050" y="30526"/>
                      <a:pt x="145389" y="24187"/>
                    </a:cubicBezTo>
                    <a:lnTo>
                      <a:pt x="169289" y="286"/>
                    </a:lnTo>
                    <a:lnTo>
                      <a:pt x="286" y="286"/>
                    </a:lnTo>
                    <a:close/>
                  </a:path>
                </a:pathLst>
              </a:custGeom>
              <a:solidFill>
                <a:srgbClr val="707487"/>
              </a:solidFill>
              <a:ln w="1898" cap="flat">
                <a:noFill/>
                <a:prstDash val="solid"/>
                <a:miter/>
              </a:ln>
            </p:spPr>
            <p:txBody>
              <a:bodyPr rtlCol="1" anchor="ctr"/>
              <a:lstStyle/>
              <a:p>
                <a:endParaRPr lang="he-IL"/>
              </a:p>
            </p:txBody>
          </p:sp>
          <p:sp>
            <p:nvSpPr>
              <p:cNvPr id="68" name="צורה חופשית: צורה 67">
                <a:extLst>
                  <a:ext uri="{FF2B5EF4-FFF2-40B4-BE49-F238E27FC236}">
                    <a16:creationId xmlns:a16="http://schemas.microsoft.com/office/drawing/2014/main" id="{63D8650B-9DDE-4EEB-B27C-D33FA132507D}"/>
                  </a:ext>
                </a:extLst>
              </p:cNvPr>
              <p:cNvSpPr/>
              <p:nvPr/>
            </p:nvSpPr>
            <p:spPr>
              <a:xfrm>
                <a:off x="1728711" y="7647666"/>
                <a:ext cx="103383" cy="36376"/>
              </a:xfrm>
              <a:custGeom>
                <a:avLst/>
                <a:gdLst>
                  <a:gd name="connsiteX0" fmla="*/ 85938 w 103383"/>
                  <a:gd name="connsiteY0" fmla="*/ 18337 h 36375"/>
                  <a:gd name="connsiteX1" fmla="*/ 102840 w 103383"/>
                  <a:gd name="connsiteY1" fmla="*/ 1436 h 36375"/>
                  <a:gd name="connsiteX2" fmla="*/ 18337 w 103383"/>
                  <a:gd name="connsiteY2" fmla="*/ 1436 h 36375"/>
                  <a:gd name="connsiteX3" fmla="*/ 1436 w 103383"/>
                  <a:gd name="connsiteY3" fmla="*/ 18337 h 36375"/>
                  <a:gd name="connsiteX4" fmla="*/ 18337 w 103383"/>
                  <a:gd name="connsiteY4" fmla="*/ 35238 h 36375"/>
                  <a:gd name="connsiteX5" fmla="*/ 102840 w 103383"/>
                  <a:gd name="connsiteY5" fmla="*/ 35238 h 36375"/>
                  <a:gd name="connsiteX6" fmla="*/ 85938 w 103383"/>
                  <a:gd name="connsiteY6" fmla="*/ 18337 h 3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3" h="36375">
                    <a:moveTo>
                      <a:pt x="85938" y="18337"/>
                    </a:moveTo>
                    <a:cubicBezTo>
                      <a:pt x="85938" y="9004"/>
                      <a:pt x="93506" y="1436"/>
                      <a:pt x="102840" y="1436"/>
                    </a:cubicBezTo>
                    <a:lnTo>
                      <a:pt x="18337" y="1436"/>
                    </a:lnTo>
                    <a:cubicBezTo>
                      <a:pt x="9004" y="1436"/>
                      <a:pt x="1436" y="9004"/>
                      <a:pt x="1436" y="18337"/>
                    </a:cubicBezTo>
                    <a:cubicBezTo>
                      <a:pt x="1436" y="27670"/>
                      <a:pt x="9004" y="35238"/>
                      <a:pt x="18337" y="35238"/>
                    </a:cubicBezTo>
                    <a:lnTo>
                      <a:pt x="102840" y="35238"/>
                    </a:lnTo>
                    <a:cubicBezTo>
                      <a:pt x="93505" y="35238"/>
                      <a:pt x="85938" y="27672"/>
                      <a:pt x="85938" y="18337"/>
                    </a:cubicBezTo>
                    <a:close/>
                  </a:path>
                </a:pathLst>
              </a:custGeom>
              <a:solidFill>
                <a:srgbClr val="AFB9D2"/>
              </a:solidFill>
              <a:ln w="9525" cap="flat">
                <a:noFill/>
                <a:prstDash val="solid"/>
                <a:miter/>
              </a:ln>
            </p:spPr>
            <p:txBody>
              <a:bodyPr rtlCol="1" anchor="ctr"/>
              <a:lstStyle/>
              <a:p>
                <a:endParaRPr lang="he-IL"/>
              </a:p>
            </p:txBody>
          </p:sp>
          <p:sp>
            <p:nvSpPr>
              <p:cNvPr id="69" name="צורה חופשית: צורה 68">
                <a:extLst>
                  <a:ext uri="{FF2B5EF4-FFF2-40B4-BE49-F238E27FC236}">
                    <a16:creationId xmlns:a16="http://schemas.microsoft.com/office/drawing/2014/main" id="{3117BA84-DB5F-4F91-BCDB-9474BA685A97}"/>
                  </a:ext>
                </a:extLst>
              </p:cNvPr>
              <p:cNvSpPr/>
              <p:nvPr/>
            </p:nvSpPr>
            <p:spPr>
              <a:xfrm>
                <a:off x="1728711" y="7715269"/>
                <a:ext cx="103383" cy="36376"/>
              </a:xfrm>
              <a:custGeom>
                <a:avLst/>
                <a:gdLst>
                  <a:gd name="connsiteX0" fmla="*/ 85938 w 103383"/>
                  <a:gd name="connsiteY0" fmla="*/ 18337 h 36375"/>
                  <a:gd name="connsiteX1" fmla="*/ 102840 w 103383"/>
                  <a:gd name="connsiteY1" fmla="*/ 1436 h 36375"/>
                  <a:gd name="connsiteX2" fmla="*/ 18337 w 103383"/>
                  <a:gd name="connsiteY2" fmla="*/ 1436 h 36375"/>
                  <a:gd name="connsiteX3" fmla="*/ 1436 w 103383"/>
                  <a:gd name="connsiteY3" fmla="*/ 18337 h 36375"/>
                  <a:gd name="connsiteX4" fmla="*/ 18337 w 103383"/>
                  <a:gd name="connsiteY4" fmla="*/ 35238 h 36375"/>
                  <a:gd name="connsiteX5" fmla="*/ 102840 w 103383"/>
                  <a:gd name="connsiteY5" fmla="*/ 35238 h 36375"/>
                  <a:gd name="connsiteX6" fmla="*/ 85938 w 103383"/>
                  <a:gd name="connsiteY6" fmla="*/ 18337 h 3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3" h="36375">
                    <a:moveTo>
                      <a:pt x="85938" y="18337"/>
                    </a:moveTo>
                    <a:cubicBezTo>
                      <a:pt x="85938" y="9004"/>
                      <a:pt x="93506" y="1436"/>
                      <a:pt x="102840" y="1436"/>
                    </a:cubicBezTo>
                    <a:lnTo>
                      <a:pt x="18337" y="1436"/>
                    </a:lnTo>
                    <a:cubicBezTo>
                      <a:pt x="9004" y="1436"/>
                      <a:pt x="1436" y="9004"/>
                      <a:pt x="1436" y="18337"/>
                    </a:cubicBezTo>
                    <a:cubicBezTo>
                      <a:pt x="1436" y="27670"/>
                      <a:pt x="9004" y="35238"/>
                      <a:pt x="18337" y="35238"/>
                    </a:cubicBezTo>
                    <a:lnTo>
                      <a:pt x="102840" y="35238"/>
                    </a:lnTo>
                    <a:cubicBezTo>
                      <a:pt x="93505" y="35238"/>
                      <a:pt x="85938" y="27670"/>
                      <a:pt x="85938" y="18337"/>
                    </a:cubicBezTo>
                    <a:close/>
                  </a:path>
                </a:pathLst>
              </a:custGeom>
              <a:solidFill>
                <a:srgbClr val="AFB9D2"/>
              </a:solidFill>
              <a:ln w="9525" cap="flat">
                <a:noFill/>
                <a:prstDash val="solid"/>
                <a:miter/>
              </a:ln>
            </p:spPr>
            <p:txBody>
              <a:bodyPr rtlCol="1" anchor="ctr"/>
              <a:lstStyle/>
              <a:p>
                <a:endParaRPr lang="he-IL"/>
              </a:p>
            </p:txBody>
          </p:sp>
          <p:sp>
            <p:nvSpPr>
              <p:cNvPr id="70" name="צורה חופשית: צורה 69">
                <a:extLst>
                  <a:ext uri="{FF2B5EF4-FFF2-40B4-BE49-F238E27FC236}">
                    <a16:creationId xmlns:a16="http://schemas.microsoft.com/office/drawing/2014/main" id="{8902CA9F-69E4-4EAD-B9D9-3F98D01990C8}"/>
                  </a:ext>
                </a:extLst>
              </p:cNvPr>
              <p:cNvSpPr/>
              <p:nvPr/>
            </p:nvSpPr>
            <p:spPr>
              <a:xfrm>
                <a:off x="1729861" y="7682618"/>
                <a:ext cx="101469" cy="32547"/>
              </a:xfrm>
              <a:custGeom>
                <a:avLst/>
                <a:gdLst>
                  <a:gd name="connsiteX0" fmla="*/ 84789 w 101468"/>
                  <a:gd name="connsiteY0" fmla="*/ 17187 h 32546"/>
                  <a:gd name="connsiteX1" fmla="*/ 101690 w 101468"/>
                  <a:gd name="connsiteY1" fmla="*/ 286 h 32546"/>
                  <a:gd name="connsiteX2" fmla="*/ 17187 w 101468"/>
                  <a:gd name="connsiteY2" fmla="*/ 286 h 32546"/>
                  <a:gd name="connsiteX3" fmla="*/ 286 w 101468"/>
                  <a:gd name="connsiteY3" fmla="*/ 17187 h 32546"/>
                  <a:gd name="connsiteX4" fmla="*/ 17187 w 101468"/>
                  <a:gd name="connsiteY4" fmla="*/ 34089 h 32546"/>
                  <a:gd name="connsiteX5" fmla="*/ 101690 w 101468"/>
                  <a:gd name="connsiteY5" fmla="*/ 34089 h 32546"/>
                  <a:gd name="connsiteX6" fmla="*/ 84789 w 101468"/>
                  <a:gd name="connsiteY6" fmla="*/ 17187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68" h="32546">
                    <a:moveTo>
                      <a:pt x="84789" y="17187"/>
                    </a:moveTo>
                    <a:cubicBezTo>
                      <a:pt x="84789" y="7854"/>
                      <a:pt x="92357" y="286"/>
                      <a:pt x="101690" y="286"/>
                    </a:cubicBezTo>
                    <a:lnTo>
                      <a:pt x="17187" y="286"/>
                    </a:lnTo>
                    <a:cubicBezTo>
                      <a:pt x="7854" y="286"/>
                      <a:pt x="286" y="7854"/>
                      <a:pt x="286" y="17187"/>
                    </a:cubicBezTo>
                    <a:cubicBezTo>
                      <a:pt x="286" y="26521"/>
                      <a:pt x="7854" y="34089"/>
                      <a:pt x="17187" y="34089"/>
                    </a:cubicBezTo>
                    <a:lnTo>
                      <a:pt x="101690" y="34089"/>
                    </a:lnTo>
                    <a:cubicBezTo>
                      <a:pt x="92355" y="34087"/>
                      <a:pt x="84789" y="26521"/>
                      <a:pt x="84789" y="17187"/>
                    </a:cubicBezTo>
                    <a:close/>
                  </a:path>
                </a:pathLst>
              </a:custGeom>
              <a:solidFill>
                <a:srgbClr val="959CB3"/>
              </a:solidFill>
              <a:ln w="1898" cap="flat">
                <a:noFill/>
                <a:prstDash val="solid"/>
                <a:miter/>
              </a:ln>
            </p:spPr>
            <p:txBody>
              <a:bodyPr rtlCol="1" anchor="ctr"/>
              <a:lstStyle/>
              <a:p>
                <a:endParaRPr lang="he-IL"/>
              </a:p>
            </p:txBody>
          </p:sp>
          <p:sp>
            <p:nvSpPr>
              <p:cNvPr id="71" name="צורה חופשית: צורה 70">
                <a:extLst>
                  <a:ext uri="{FF2B5EF4-FFF2-40B4-BE49-F238E27FC236}">
                    <a16:creationId xmlns:a16="http://schemas.microsoft.com/office/drawing/2014/main" id="{26799ECE-ADD0-4961-9E74-9DC4EE1DF3B1}"/>
                  </a:ext>
                </a:extLst>
              </p:cNvPr>
              <p:cNvSpPr/>
              <p:nvPr/>
            </p:nvSpPr>
            <p:spPr>
              <a:xfrm>
                <a:off x="1785173" y="7479812"/>
                <a:ext cx="91896" cy="134016"/>
              </a:xfrm>
              <a:custGeom>
                <a:avLst/>
                <a:gdLst>
                  <a:gd name="connsiteX0" fmla="*/ 92470 w 91896"/>
                  <a:gd name="connsiteY0" fmla="*/ 135491 h 134015"/>
                  <a:gd name="connsiteX1" fmla="*/ 81576 w 91896"/>
                  <a:gd name="connsiteY1" fmla="*/ 15656 h 134015"/>
                  <a:gd name="connsiteX2" fmla="*/ 64746 w 91896"/>
                  <a:gd name="connsiteY2" fmla="*/ 286 h 134015"/>
                  <a:gd name="connsiteX3" fmla="*/ 28010 w 91896"/>
                  <a:gd name="connsiteY3" fmla="*/ 286 h 134015"/>
                  <a:gd name="connsiteX4" fmla="*/ 11180 w 91896"/>
                  <a:gd name="connsiteY4" fmla="*/ 15656 h 134015"/>
                  <a:gd name="connsiteX5" fmla="*/ 286 w 91896"/>
                  <a:gd name="connsiteY5" fmla="*/ 135491 h 134015"/>
                  <a:gd name="connsiteX6" fmla="*/ 92470 w 91896"/>
                  <a:gd name="connsiteY6" fmla="*/ 135491 h 13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96" h="134015">
                    <a:moveTo>
                      <a:pt x="92470" y="135491"/>
                    </a:moveTo>
                    <a:lnTo>
                      <a:pt x="81576" y="15656"/>
                    </a:lnTo>
                    <a:cubicBezTo>
                      <a:pt x="80783" y="6950"/>
                      <a:pt x="73485" y="286"/>
                      <a:pt x="64746" y="286"/>
                    </a:cubicBezTo>
                    <a:lnTo>
                      <a:pt x="28010" y="286"/>
                    </a:lnTo>
                    <a:cubicBezTo>
                      <a:pt x="19268" y="286"/>
                      <a:pt x="11972" y="6950"/>
                      <a:pt x="11180" y="15656"/>
                    </a:cubicBezTo>
                    <a:lnTo>
                      <a:pt x="286" y="135491"/>
                    </a:lnTo>
                    <a:lnTo>
                      <a:pt x="92470" y="135491"/>
                    </a:lnTo>
                    <a:close/>
                  </a:path>
                </a:pathLst>
              </a:custGeom>
              <a:solidFill>
                <a:srgbClr val="FAEBAA"/>
              </a:solidFill>
              <a:ln w="1898" cap="flat">
                <a:noFill/>
                <a:prstDash val="solid"/>
                <a:miter/>
              </a:ln>
            </p:spPr>
            <p:txBody>
              <a:bodyPr rtlCol="1" anchor="ctr"/>
              <a:lstStyle/>
              <a:p>
                <a:endParaRPr lang="he-IL"/>
              </a:p>
            </p:txBody>
          </p:sp>
        </p:grpSp>
      </p:grpSp>
      <p:sp>
        <p:nvSpPr>
          <p:cNvPr id="38" name="מלבן 37">
            <a:hlinkClick r:id="" action="ppaction://hlinkshowjump?jump=nextslide"/>
            <a:extLst>
              <a:ext uri="{FF2B5EF4-FFF2-40B4-BE49-F238E27FC236}">
                <a16:creationId xmlns:a16="http://schemas.microsoft.com/office/drawing/2014/main" id="{2EB54076-7FA0-4705-9C5D-2C883583A2D7}"/>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מלבן 38">
            <a:hlinkClick r:id="" action="ppaction://hlinkshowjump?jump=previousslide"/>
            <a:extLst>
              <a:ext uri="{FF2B5EF4-FFF2-40B4-BE49-F238E27FC236}">
                <a16:creationId xmlns:a16="http://schemas.microsoft.com/office/drawing/2014/main" id="{DE6D624C-46C5-45F1-B087-FC87BDBB6EFF}"/>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מלבן 39">
            <a:hlinkClick r:id="rId2" action="ppaction://hlinksldjump"/>
            <a:extLst>
              <a:ext uri="{FF2B5EF4-FFF2-40B4-BE49-F238E27FC236}">
                <a16:creationId xmlns:a16="http://schemas.microsoft.com/office/drawing/2014/main" id="{5E6EDB1B-E4CD-4D6B-8602-956CF16D4C09}"/>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מלבן 40">
            <a:hlinkClick r:id="rId3" action="ppaction://hlinksldjump"/>
            <a:extLst>
              <a:ext uri="{FF2B5EF4-FFF2-40B4-BE49-F238E27FC236}">
                <a16:creationId xmlns:a16="http://schemas.microsoft.com/office/drawing/2014/main" id="{3D1C7541-9821-4F09-B3C0-929D7DD63F9B}"/>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מציין מיקום של מספר שקופית 3">
            <a:extLst>
              <a:ext uri="{FF2B5EF4-FFF2-40B4-BE49-F238E27FC236}">
                <a16:creationId xmlns:a16="http://schemas.microsoft.com/office/drawing/2014/main" id="{5DE41793-854F-4B91-8E5A-71CC37356EC6}"/>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62</a:t>
            </a:fld>
            <a:endParaRPr lang="he-IL" dirty="0"/>
          </a:p>
        </p:txBody>
      </p:sp>
    </p:spTree>
    <p:extLst>
      <p:ext uri="{BB962C8B-B14F-4D97-AF65-F5344CB8AC3E}">
        <p14:creationId xmlns:p14="http://schemas.microsoft.com/office/powerpoint/2010/main" val="227908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5132493"/>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grpSp>
        <p:nvGrpSpPr>
          <p:cNvPr id="2" name="קבוצה 1">
            <a:extLst>
              <a:ext uri="{FF2B5EF4-FFF2-40B4-BE49-F238E27FC236}">
                <a16:creationId xmlns:a16="http://schemas.microsoft.com/office/drawing/2014/main" id="{E40FE802-A59D-4B28-A87B-837DDE86F16E}"/>
              </a:ext>
            </a:extLst>
          </p:cNvPr>
          <p:cNvGrpSpPr/>
          <p:nvPr/>
        </p:nvGrpSpPr>
        <p:grpSpPr>
          <a:xfrm>
            <a:off x="1197349" y="2289364"/>
            <a:ext cx="5346006" cy="4371151"/>
            <a:chOff x="1197349" y="8007996"/>
            <a:chExt cx="5346006" cy="4371151"/>
          </a:xfrm>
        </p:grpSpPr>
        <p:sp>
          <p:nvSpPr>
            <p:cNvPr id="50" name="מלבן 49">
              <a:extLst>
                <a:ext uri="{FF2B5EF4-FFF2-40B4-BE49-F238E27FC236}">
                  <a16:creationId xmlns:a16="http://schemas.microsoft.com/office/drawing/2014/main" id="{A6DB9A87-95F2-4697-8296-E183F03B593A}"/>
                </a:ext>
              </a:extLst>
            </p:cNvPr>
            <p:cNvSpPr/>
            <p:nvPr/>
          </p:nvSpPr>
          <p:spPr>
            <a:xfrm>
              <a:off x="1197349" y="8270852"/>
              <a:ext cx="5119715" cy="4108295"/>
            </a:xfrm>
            <a:prstGeom prst="rect">
              <a:avLst/>
            </a:prstGeom>
            <a:solidFill>
              <a:schemeClr val="bg1"/>
            </a:solidFill>
            <a:ln>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דמעה 50">
              <a:extLst>
                <a:ext uri="{FF2B5EF4-FFF2-40B4-BE49-F238E27FC236}">
                  <a16:creationId xmlns:a16="http://schemas.microsoft.com/office/drawing/2014/main" id="{BAA3C489-A562-4BE9-9F52-75AF683CCC8B}"/>
                </a:ext>
              </a:extLst>
            </p:cNvPr>
            <p:cNvSpPr/>
            <p:nvPr/>
          </p:nvSpPr>
          <p:spPr>
            <a:xfrm rot="8225039">
              <a:off x="6107157" y="8007996"/>
              <a:ext cx="436198" cy="436198"/>
            </a:xfrm>
            <a:prstGeom prst="teardrop">
              <a:avLst/>
            </a:prstGeom>
            <a:solidFill>
              <a:schemeClr val="bg1"/>
            </a:solidFill>
            <a:ln>
              <a:solidFill>
                <a:srgbClr val="FFD9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2" name="TextBox 51">
              <a:extLst>
                <a:ext uri="{FF2B5EF4-FFF2-40B4-BE49-F238E27FC236}">
                  <a16:creationId xmlns:a16="http://schemas.microsoft.com/office/drawing/2014/main" id="{B89A5D87-22D7-4AAB-95CB-E8F6CE413971}"/>
                </a:ext>
              </a:extLst>
            </p:cNvPr>
            <p:cNvSpPr txBox="1"/>
            <p:nvPr/>
          </p:nvSpPr>
          <p:spPr>
            <a:xfrm>
              <a:off x="1234126" y="8357813"/>
              <a:ext cx="5008503" cy="416268"/>
            </a:xfrm>
            <a:prstGeom prst="rect">
              <a:avLst/>
            </a:prstGeom>
            <a:noFill/>
          </p:spPr>
          <p:txBody>
            <a:bodyPr wrap="square" rtlCol="1">
              <a:spAutoFit/>
            </a:bodyPr>
            <a:lstStyle/>
            <a:p>
              <a:pPr algn="r" rtl="1">
                <a:lnSpc>
                  <a:spcPct val="150000"/>
                </a:lnSpc>
              </a:pPr>
              <a:r>
                <a:rPr lang="he-IL" sz="1600" dirty="0">
                  <a:solidFill>
                    <a:schemeClr val="tx1">
                      <a:lumMod val="50000"/>
                      <a:lumOff val="50000"/>
                    </a:schemeClr>
                  </a:solidFill>
                </a:rPr>
                <a:t>טיפ! </a:t>
              </a:r>
              <a:r>
                <a:rPr lang="he-IL" sz="1601" b="1" dirty="0">
                  <a:solidFill>
                    <a:schemeClr val="tx1">
                      <a:lumMod val="50000"/>
                      <a:lumOff val="50000"/>
                    </a:schemeClr>
                  </a:solidFill>
                  <a:highlight>
                    <a:srgbClr val="C6EEFF"/>
                  </a:highlight>
                </a:rPr>
                <a:t>סליחה</a:t>
              </a:r>
              <a:r>
                <a:rPr lang="he-IL" sz="1600" dirty="0">
                  <a:solidFill>
                    <a:schemeClr val="tx1">
                      <a:lumMod val="50000"/>
                      <a:lumOff val="50000"/>
                    </a:schemeClr>
                  </a:solidFill>
                </a:rPr>
                <a:t>. </a:t>
              </a:r>
            </a:p>
          </p:txBody>
        </p:sp>
        <p:grpSp>
          <p:nvGrpSpPr>
            <p:cNvPr id="57" name="גרפיקה 11">
              <a:extLst>
                <a:ext uri="{FF2B5EF4-FFF2-40B4-BE49-F238E27FC236}">
                  <a16:creationId xmlns:a16="http://schemas.microsoft.com/office/drawing/2014/main" id="{280837FF-1401-4E63-8EF7-BACFB63D231B}"/>
                </a:ext>
              </a:extLst>
            </p:cNvPr>
            <p:cNvGrpSpPr/>
            <p:nvPr/>
          </p:nvGrpSpPr>
          <p:grpSpPr>
            <a:xfrm>
              <a:off x="6218444" y="8098630"/>
              <a:ext cx="213623" cy="309448"/>
              <a:chOff x="1493257" y="6803793"/>
              <a:chExt cx="675821" cy="978975"/>
            </a:xfrm>
          </p:grpSpPr>
          <p:sp>
            <p:nvSpPr>
              <p:cNvPr id="60" name="צורה חופשית: צורה 59">
                <a:extLst>
                  <a:ext uri="{FF2B5EF4-FFF2-40B4-BE49-F238E27FC236}">
                    <a16:creationId xmlns:a16="http://schemas.microsoft.com/office/drawing/2014/main" id="{7B6D0F72-A5DE-4D8F-806F-492F6FE7288D}"/>
                  </a:ext>
                </a:extLst>
              </p:cNvPr>
              <p:cNvSpPr/>
              <p:nvPr/>
            </p:nvSpPr>
            <p:spPr>
              <a:xfrm>
                <a:off x="1493257" y="6803793"/>
                <a:ext cx="675821" cy="811751"/>
              </a:xfrm>
              <a:custGeom>
                <a:avLst/>
                <a:gdLst>
                  <a:gd name="connsiteX0" fmla="*/ 676304 w 675821"/>
                  <a:gd name="connsiteY0" fmla="*/ 338295 h 811751"/>
                  <a:gd name="connsiteX1" fmla="*/ 319955 w 675821"/>
                  <a:gd name="connsiteY1" fmla="*/ 771 h 811751"/>
                  <a:gd name="connsiteX2" fmla="*/ 331 w 675821"/>
                  <a:gd name="connsiteY2" fmla="*/ 343970 h 811751"/>
                  <a:gd name="connsiteX3" fmla="*/ 164682 w 675821"/>
                  <a:gd name="connsiteY3" fmla="*/ 628050 h 811751"/>
                  <a:gd name="connsiteX4" fmla="*/ 219991 w 675821"/>
                  <a:gd name="connsiteY4" fmla="*/ 728148 h 811751"/>
                  <a:gd name="connsiteX5" fmla="*/ 219991 w 675821"/>
                  <a:gd name="connsiteY5" fmla="*/ 811510 h 811751"/>
                  <a:gd name="connsiteX6" fmla="*/ 456597 w 675821"/>
                  <a:gd name="connsiteY6" fmla="*/ 811510 h 811751"/>
                  <a:gd name="connsiteX7" fmla="*/ 456597 w 675821"/>
                  <a:gd name="connsiteY7" fmla="*/ 728135 h 811751"/>
                  <a:gd name="connsiteX8" fmla="*/ 514700 w 675821"/>
                  <a:gd name="connsiteY8" fmla="*/ 626369 h 811751"/>
                  <a:gd name="connsiteX9" fmla="*/ 676304 w 675821"/>
                  <a:gd name="connsiteY9" fmla="*/ 338295 h 8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5821" h="811751">
                    <a:moveTo>
                      <a:pt x="676304" y="338295"/>
                    </a:moveTo>
                    <a:cubicBezTo>
                      <a:pt x="676304" y="145541"/>
                      <a:pt x="514959" y="-9531"/>
                      <a:pt x="319955" y="771"/>
                    </a:cubicBezTo>
                    <a:cubicBezTo>
                      <a:pt x="140410" y="10256"/>
                      <a:pt x="-2638" y="164199"/>
                      <a:pt x="331" y="343970"/>
                    </a:cubicBezTo>
                    <a:cubicBezTo>
                      <a:pt x="2326" y="464739"/>
                      <a:pt x="67749" y="569932"/>
                      <a:pt x="164682" y="628050"/>
                    </a:cubicBezTo>
                    <a:cubicBezTo>
                      <a:pt x="199548" y="648955"/>
                      <a:pt x="219991" y="687496"/>
                      <a:pt x="219991" y="728148"/>
                    </a:cubicBezTo>
                    <a:lnTo>
                      <a:pt x="219991" y="811510"/>
                    </a:lnTo>
                    <a:lnTo>
                      <a:pt x="456597" y="811510"/>
                    </a:lnTo>
                    <a:lnTo>
                      <a:pt x="456597" y="728135"/>
                    </a:lnTo>
                    <a:cubicBezTo>
                      <a:pt x="456597" y="686316"/>
                      <a:pt x="479045" y="648216"/>
                      <a:pt x="514700" y="626369"/>
                    </a:cubicBezTo>
                    <a:cubicBezTo>
                      <a:pt x="611601" y="566993"/>
                      <a:pt x="676304" y="460278"/>
                      <a:pt x="676304" y="338295"/>
                    </a:cubicBezTo>
                    <a:close/>
                  </a:path>
                </a:pathLst>
              </a:custGeom>
              <a:solidFill>
                <a:schemeClr val="accent6">
                  <a:lumMod val="60000"/>
                  <a:lumOff val="40000"/>
                </a:schemeClr>
              </a:solidFill>
              <a:ln w="1898" cap="flat">
                <a:noFill/>
                <a:prstDash val="solid"/>
                <a:miter/>
              </a:ln>
            </p:spPr>
            <p:txBody>
              <a:bodyPr rtlCol="1" anchor="ctr"/>
              <a:lstStyle/>
              <a:p>
                <a:endParaRPr lang="he-IL"/>
              </a:p>
            </p:txBody>
          </p:sp>
          <p:sp>
            <p:nvSpPr>
              <p:cNvPr id="62" name="צורה חופשית: צורה 61">
                <a:extLst>
                  <a:ext uri="{FF2B5EF4-FFF2-40B4-BE49-F238E27FC236}">
                    <a16:creationId xmlns:a16="http://schemas.microsoft.com/office/drawing/2014/main" id="{861742B4-C78B-493A-8CCE-0A5B4DAD599B}"/>
                  </a:ext>
                </a:extLst>
              </p:cNvPr>
              <p:cNvSpPr/>
              <p:nvPr/>
            </p:nvSpPr>
            <p:spPr>
              <a:xfrm>
                <a:off x="1712960" y="7615017"/>
                <a:ext cx="235484" cy="49777"/>
              </a:xfrm>
              <a:custGeom>
                <a:avLst/>
                <a:gdLst>
                  <a:gd name="connsiteX0" fmla="*/ 203094 w 235484"/>
                  <a:gd name="connsiteY0" fmla="*/ 50986 h 49777"/>
                  <a:gd name="connsiteX1" fmla="*/ 34087 w 235484"/>
                  <a:gd name="connsiteY1" fmla="*/ 50986 h 49777"/>
                  <a:gd name="connsiteX2" fmla="*/ 286 w 235484"/>
                  <a:gd name="connsiteY2" fmla="*/ 286 h 49777"/>
                  <a:gd name="connsiteX3" fmla="*/ 236894 w 235484"/>
                  <a:gd name="connsiteY3" fmla="*/ 286 h 49777"/>
                </a:gdLst>
                <a:ahLst/>
                <a:cxnLst>
                  <a:cxn ang="0">
                    <a:pos x="connsiteX0" y="connsiteY0"/>
                  </a:cxn>
                  <a:cxn ang="0">
                    <a:pos x="connsiteX1" y="connsiteY1"/>
                  </a:cxn>
                  <a:cxn ang="0">
                    <a:pos x="connsiteX2" y="connsiteY2"/>
                  </a:cxn>
                  <a:cxn ang="0">
                    <a:pos x="connsiteX3" y="connsiteY3"/>
                  </a:cxn>
                </a:cxnLst>
                <a:rect l="l" t="t" r="r" b="b"/>
                <a:pathLst>
                  <a:path w="235484" h="49777">
                    <a:moveTo>
                      <a:pt x="203094" y="50986"/>
                    </a:moveTo>
                    <a:lnTo>
                      <a:pt x="34087" y="50986"/>
                    </a:lnTo>
                    <a:lnTo>
                      <a:pt x="286" y="286"/>
                    </a:lnTo>
                    <a:lnTo>
                      <a:pt x="236894" y="286"/>
                    </a:lnTo>
                    <a:close/>
                  </a:path>
                </a:pathLst>
              </a:custGeom>
              <a:solidFill>
                <a:srgbClr val="AFB9D2"/>
              </a:solidFill>
              <a:ln w="1898" cap="flat">
                <a:noFill/>
                <a:prstDash val="solid"/>
                <a:miter/>
              </a:ln>
            </p:spPr>
            <p:txBody>
              <a:bodyPr rtlCol="1" anchor="ctr"/>
              <a:lstStyle/>
              <a:p>
                <a:endParaRPr lang="he-IL"/>
              </a:p>
            </p:txBody>
          </p:sp>
          <p:sp>
            <p:nvSpPr>
              <p:cNvPr id="63" name="צורה חופשית: צורה 62">
                <a:extLst>
                  <a:ext uri="{FF2B5EF4-FFF2-40B4-BE49-F238E27FC236}">
                    <a16:creationId xmlns:a16="http://schemas.microsoft.com/office/drawing/2014/main" id="{9D2F6DB8-C821-48E5-9C6F-E6FE1E1FFD1F}"/>
                  </a:ext>
                </a:extLst>
              </p:cNvPr>
              <p:cNvSpPr/>
              <p:nvPr/>
            </p:nvSpPr>
            <p:spPr>
              <a:xfrm>
                <a:off x="1712960" y="7615017"/>
                <a:ext cx="118699" cy="49777"/>
              </a:xfrm>
              <a:custGeom>
                <a:avLst/>
                <a:gdLst>
                  <a:gd name="connsiteX0" fmla="*/ 286 w 118699"/>
                  <a:gd name="connsiteY0" fmla="*/ 286 h 49777"/>
                  <a:gd name="connsiteX1" fmla="*/ 34087 w 118699"/>
                  <a:gd name="connsiteY1" fmla="*/ 50986 h 49777"/>
                  <a:gd name="connsiteX2" fmla="*/ 118591 w 118699"/>
                  <a:gd name="connsiteY2" fmla="*/ 50986 h 49777"/>
                  <a:gd name="connsiteX3" fmla="*/ 101690 w 118699"/>
                  <a:gd name="connsiteY3" fmla="*/ 286 h 49777"/>
                </a:gdLst>
                <a:ahLst/>
                <a:cxnLst>
                  <a:cxn ang="0">
                    <a:pos x="connsiteX0" y="connsiteY0"/>
                  </a:cxn>
                  <a:cxn ang="0">
                    <a:pos x="connsiteX1" y="connsiteY1"/>
                  </a:cxn>
                  <a:cxn ang="0">
                    <a:pos x="connsiteX2" y="connsiteY2"/>
                  </a:cxn>
                  <a:cxn ang="0">
                    <a:pos x="connsiteX3" y="connsiteY3"/>
                  </a:cxn>
                </a:cxnLst>
                <a:rect l="l" t="t" r="r" b="b"/>
                <a:pathLst>
                  <a:path w="118699" h="49777">
                    <a:moveTo>
                      <a:pt x="286" y="286"/>
                    </a:moveTo>
                    <a:lnTo>
                      <a:pt x="34087" y="50986"/>
                    </a:lnTo>
                    <a:lnTo>
                      <a:pt x="118591" y="50986"/>
                    </a:lnTo>
                    <a:lnTo>
                      <a:pt x="101690" y="286"/>
                    </a:lnTo>
                    <a:close/>
                  </a:path>
                </a:pathLst>
              </a:custGeom>
              <a:solidFill>
                <a:srgbClr val="959CB3"/>
              </a:solidFill>
              <a:ln w="1898" cap="flat">
                <a:noFill/>
                <a:prstDash val="solid"/>
                <a:miter/>
              </a:ln>
            </p:spPr>
            <p:txBody>
              <a:bodyPr rtlCol="1" anchor="ctr"/>
              <a:lstStyle/>
              <a:p>
                <a:endParaRPr lang="he-IL"/>
              </a:p>
            </p:txBody>
          </p:sp>
          <p:sp>
            <p:nvSpPr>
              <p:cNvPr id="64" name="צורה חופשית: צורה 63">
                <a:extLst>
                  <a:ext uri="{FF2B5EF4-FFF2-40B4-BE49-F238E27FC236}">
                    <a16:creationId xmlns:a16="http://schemas.microsoft.com/office/drawing/2014/main" id="{CB1512B9-AB8C-4BC5-85BC-1E0166F933EE}"/>
                  </a:ext>
                </a:extLst>
              </p:cNvPr>
              <p:cNvSpPr/>
              <p:nvPr/>
            </p:nvSpPr>
            <p:spPr>
              <a:xfrm>
                <a:off x="1729861" y="7648815"/>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4"/>
                      <a:pt x="195526" y="34089"/>
                      <a:pt x="186192" y="34089"/>
                    </a:cubicBezTo>
                    <a:close/>
                  </a:path>
                </a:pathLst>
              </a:custGeom>
              <a:solidFill>
                <a:srgbClr val="C7CFE2"/>
              </a:solidFill>
              <a:ln w="1898" cap="flat">
                <a:noFill/>
                <a:prstDash val="solid"/>
                <a:miter/>
              </a:ln>
            </p:spPr>
            <p:txBody>
              <a:bodyPr rtlCol="1" anchor="ctr"/>
              <a:lstStyle/>
              <a:p>
                <a:endParaRPr lang="he-IL"/>
              </a:p>
            </p:txBody>
          </p:sp>
          <p:sp>
            <p:nvSpPr>
              <p:cNvPr id="65" name="צורה חופשית: צורה 64">
                <a:extLst>
                  <a:ext uri="{FF2B5EF4-FFF2-40B4-BE49-F238E27FC236}">
                    <a16:creationId xmlns:a16="http://schemas.microsoft.com/office/drawing/2014/main" id="{71D89B8A-BE02-4281-9D5A-9B1058084ED1}"/>
                  </a:ext>
                </a:extLst>
              </p:cNvPr>
              <p:cNvSpPr/>
              <p:nvPr/>
            </p:nvSpPr>
            <p:spPr>
              <a:xfrm>
                <a:off x="1729861" y="7682616"/>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4"/>
                      <a:pt x="195526" y="34089"/>
                      <a:pt x="186192" y="34089"/>
                    </a:cubicBezTo>
                    <a:close/>
                  </a:path>
                </a:pathLst>
              </a:custGeom>
              <a:solidFill>
                <a:srgbClr val="AFB9D2"/>
              </a:solidFill>
              <a:ln w="1898" cap="flat">
                <a:noFill/>
                <a:prstDash val="solid"/>
                <a:miter/>
              </a:ln>
            </p:spPr>
            <p:txBody>
              <a:bodyPr rtlCol="1" anchor="ctr"/>
              <a:lstStyle/>
              <a:p>
                <a:endParaRPr lang="he-IL"/>
              </a:p>
            </p:txBody>
          </p:sp>
          <p:sp>
            <p:nvSpPr>
              <p:cNvPr id="66" name="צורה חופשית: צורה 65">
                <a:extLst>
                  <a:ext uri="{FF2B5EF4-FFF2-40B4-BE49-F238E27FC236}">
                    <a16:creationId xmlns:a16="http://schemas.microsoft.com/office/drawing/2014/main" id="{960F0083-34B4-40A6-9558-F0EB8B673E99}"/>
                  </a:ext>
                </a:extLst>
              </p:cNvPr>
              <p:cNvSpPr/>
              <p:nvPr/>
            </p:nvSpPr>
            <p:spPr>
              <a:xfrm>
                <a:off x="1729861" y="7716419"/>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2"/>
                      <a:pt x="195526" y="34089"/>
                      <a:pt x="186192" y="34089"/>
                    </a:cubicBezTo>
                    <a:close/>
                  </a:path>
                </a:pathLst>
              </a:custGeom>
              <a:solidFill>
                <a:srgbClr val="C7CFE2"/>
              </a:solidFill>
              <a:ln w="1898" cap="flat">
                <a:noFill/>
                <a:prstDash val="solid"/>
                <a:miter/>
              </a:ln>
            </p:spPr>
            <p:txBody>
              <a:bodyPr rtlCol="1" anchor="ctr"/>
              <a:lstStyle/>
              <a:p>
                <a:endParaRPr lang="he-IL"/>
              </a:p>
            </p:txBody>
          </p:sp>
          <p:sp>
            <p:nvSpPr>
              <p:cNvPr id="67" name="צורה חופשית: צורה 66">
                <a:extLst>
                  <a:ext uri="{FF2B5EF4-FFF2-40B4-BE49-F238E27FC236}">
                    <a16:creationId xmlns:a16="http://schemas.microsoft.com/office/drawing/2014/main" id="{815229A5-5114-4A14-BF13-4AFC2F6A2982}"/>
                  </a:ext>
                </a:extLst>
              </p:cNvPr>
              <p:cNvSpPr/>
              <p:nvPr/>
            </p:nvSpPr>
            <p:spPr>
              <a:xfrm>
                <a:off x="1746760" y="7750221"/>
                <a:ext cx="168477" cy="32547"/>
              </a:xfrm>
              <a:custGeom>
                <a:avLst/>
                <a:gdLst>
                  <a:gd name="connsiteX0" fmla="*/ 286 w 168476"/>
                  <a:gd name="connsiteY0" fmla="*/ 286 h 32546"/>
                  <a:gd name="connsiteX1" fmla="*/ 24187 w 168476"/>
                  <a:gd name="connsiteY1" fmla="*/ 24187 h 32546"/>
                  <a:gd name="connsiteX2" fmla="*/ 48087 w 168476"/>
                  <a:gd name="connsiteY2" fmla="*/ 34087 h 32546"/>
                  <a:gd name="connsiteX3" fmla="*/ 121488 w 168476"/>
                  <a:gd name="connsiteY3" fmla="*/ 34087 h 32546"/>
                  <a:gd name="connsiteX4" fmla="*/ 145389 w 168476"/>
                  <a:gd name="connsiteY4" fmla="*/ 24187 h 32546"/>
                  <a:gd name="connsiteX5" fmla="*/ 169289 w 168476"/>
                  <a:gd name="connsiteY5" fmla="*/ 286 h 32546"/>
                  <a:gd name="connsiteX6" fmla="*/ 286 w 168476"/>
                  <a:gd name="connsiteY6" fmla="*/ 286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476" h="32546">
                    <a:moveTo>
                      <a:pt x="286" y="286"/>
                    </a:moveTo>
                    <a:lnTo>
                      <a:pt x="24187" y="24187"/>
                    </a:lnTo>
                    <a:cubicBezTo>
                      <a:pt x="30526" y="30526"/>
                      <a:pt x="39122" y="34087"/>
                      <a:pt x="48087" y="34087"/>
                    </a:cubicBezTo>
                    <a:lnTo>
                      <a:pt x="121488" y="34087"/>
                    </a:lnTo>
                    <a:cubicBezTo>
                      <a:pt x="130452" y="34087"/>
                      <a:pt x="139050" y="30526"/>
                      <a:pt x="145389" y="24187"/>
                    </a:cubicBezTo>
                    <a:lnTo>
                      <a:pt x="169289" y="286"/>
                    </a:lnTo>
                    <a:lnTo>
                      <a:pt x="286" y="286"/>
                    </a:lnTo>
                    <a:close/>
                  </a:path>
                </a:pathLst>
              </a:custGeom>
              <a:solidFill>
                <a:srgbClr val="707487"/>
              </a:solidFill>
              <a:ln w="1898" cap="flat">
                <a:noFill/>
                <a:prstDash val="solid"/>
                <a:miter/>
              </a:ln>
            </p:spPr>
            <p:txBody>
              <a:bodyPr rtlCol="1" anchor="ctr"/>
              <a:lstStyle/>
              <a:p>
                <a:endParaRPr lang="he-IL"/>
              </a:p>
            </p:txBody>
          </p:sp>
          <p:sp>
            <p:nvSpPr>
              <p:cNvPr id="68" name="צורה חופשית: צורה 67">
                <a:extLst>
                  <a:ext uri="{FF2B5EF4-FFF2-40B4-BE49-F238E27FC236}">
                    <a16:creationId xmlns:a16="http://schemas.microsoft.com/office/drawing/2014/main" id="{63D8650B-9DDE-4EEB-B27C-D33FA132507D}"/>
                  </a:ext>
                </a:extLst>
              </p:cNvPr>
              <p:cNvSpPr/>
              <p:nvPr/>
            </p:nvSpPr>
            <p:spPr>
              <a:xfrm>
                <a:off x="1728711" y="7647666"/>
                <a:ext cx="103383" cy="36376"/>
              </a:xfrm>
              <a:custGeom>
                <a:avLst/>
                <a:gdLst>
                  <a:gd name="connsiteX0" fmla="*/ 85938 w 103383"/>
                  <a:gd name="connsiteY0" fmla="*/ 18337 h 36375"/>
                  <a:gd name="connsiteX1" fmla="*/ 102840 w 103383"/>
                  <a:gd name="connsiteY1" fmla="*/ 1436 h 36375"/>
                  <a:gd name="connsiteX2" fmla="*/ 18337 w 103383"/>
                  <a:gd name="connsiteY2" fmla="*/ 1436 h 36375"/>
                  <a:gd name="connsiteX3" fmla="*/ 1436 w 103383"/>
                  <a:gd name="connsiteY3" fmla="*/ 18337 h 36375"/>
                  <a:gd name="connsiteX4" fmla="*/ 18337 w 103383"/>
                  <a:gd name="connsiteY4" fmla="*/ 35238 h 36375"/>
                  <a:gd name="connsiteX5" fmla="*/ 102840 w 103383"/>
                  <a:gd name="connsiteY5" fmla="*/ 35238 h 36375"/>
                  <a:gd name="connsiteX6" fmla="*/ 85938 w 103383"/>
                  <a:gd name="connsiteY6" fmla="*/ 18337 h 3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3" h="36375">
                    <a:moveTo>
                      <a:pt x="85938" y="18337"/>
                    </a:moveTo>
                    <a:cubicBezTo>
                      <a:pt x="85938" y="9004"/>
                      <a:pt x="93506" y="1436"/>
                      <a:pt x="102840" y="1436"/>
                    </a:cubicBezTo>
                    <a:lnTo>
                      <a:pt x="18337" y="1436"/>
                    </a:lnTo>
                    <a:cubicBezTo>
                      <a:pt x="9004" y="1436"/>
                      <a:pt x="1436" y="9004"/>
                      <a:pt x="1436" y="18337"/>
                    </a:cubicBezTo>
                    <a:cubicBezTo>
                      <a:pt x="1436" y="27670"/>
                      <a:pt x="9004" y="35238"/>
                      <a:pt x="18337" y="35238"/>
                    </a:cubicBezTo>
                    <a:lnTo>
                      <a:pt x="102840" y="35238"/>
                    </a:lnTo>
                    <a:cubicBezTo>
                      <a:pt x="93505" y="35238"/>
                      <a:pt x="85938" y="27672"/>
                      <a:pt x="85938" y="18337"/>
                    </a:cubicBezTo>
                    <a:close/>
                  </a:path>
                </a:pathLst>
              </a:custGeom>
              <a:solidFill>
                <a:srgbClr val="AFB9D2"/>
              </a:solidFill>
              <a:ln w="9525" cap="flat">
                <a:noFill/>
                <a:prstDash val="solid"/>
                <a:miter/>
              </a:ln>
            </p:spPr>
            <p:txBody>
              <a:bodyPr rtlCol="1" anchor="ctr"/>
              <a:lstStyle/>
              <a:p>
                <a:endParaRPr lang="he-IL"/>
              </a:p>
            </p:txBody>
          </p:sp>
          <p:sp>
            <p:nvSpPr>
              <p:cNvPr id="69" name="צורה חופשית: צורה 68">
                <a:extLst>
                  <a:ext uri="{FF2B5EF4-FFF2-40B4-BE49-F238E27FC236}">
                    <a16:creationId xmlns:a16="http://schemas.microsoft.com/office/drawing/2014/main" id="{3117BA84-DB5F-4F91-BCDB-9474BA685A97}"/>
                  </a:ext>
                </a:extLst>
              </p:cNvPr>
              <p:cNvSpPr/>
              <p:nvPr/>
            </p:nvSpPr>
            <p:spPr>
              <a:xfrm>
                <a:off x="1728711" y="7715269"/>
                <a:ext cx="103383" cy="36376"/>
              </a:xfrm>
              <a:custGeom>
                <a:avLst/>
                <a:gdLst>
                  <a:gd name="connsiteX0" fmla="*/ 85938 w 103383"/>
                  <a:gd name="connsiteY0" fmla="*/ 18337 h 36375"/>
                  <a:gd name="connsiteX1" fmla="*/ 102840 w 103383"/>
                  <a:gd name="connsiteY1" fmla="*/ 1436 h 36375"/>
                  <a:gd name="connsiteX2" fmla="*/ 18337 w 103383"/>
                  <a:gd name="connsiteY2" fmla="*/ 1436 h 36375"/>
                  <a:gd name="connsiteX3" fmla="*/ 1436 w 103383"/>
                  <a:gd name="connsiteY3" fmla="*/ 18337 h 36375"/>
                  <a:gd name="connsiteX4" fmla="*/ 18337 w 103383"/>
                  <a:gd name="connsiteY4" fmla="*/ 35238 h 36375"/>
                  <a:gd name="connsiteX5" fmla="*/ 102840 w 103383"/>
                  <a:gd name="connsiteY5" fmla="*/ 35238 h 36375"/>
                  <a:gd name="connsiteX6" fmla="*/ 85938 w 103383"/>
                  <a:gd name="connsiteY6" fmla="*/ 18337 h 3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3" h="36375">
                    <a:moveTo>
                      <a:pt x="85938" y="18337"/>
                    </a:moveTo>
                    <a:cubicBezTo>
                      <a:pt x="85938" y="9004"/>
                      <a:pt x="93506" y="1436"/>
                      <a:pt x="102840" y="1436"/>
                    </a:cubicBezTo>
                    <a:lnTo>
                      <a:pt x="18337" y="1436"/>
                    </a:lnTo>
                    <a:cubicBezTo>
                      <a:pt x="9004" y="1436"/>
                      <a:pt x="1436" y="9004"/>
                      <a:pt x="1436" y="18337"/>
                    </a:cubicBezTo>
                    <a:cubicBezTo>
                      <a:pt x="1436" y="27670"/>
                      <a:pt x="9004" y="35238"/>
                      <a:pt x="18337" y="35238"/>
                    </a:cubicBezTo>
                    <a:lnTo>
                      <a:pt x="102840" y="35238"/>
                    </a:lnTo>
                    <a:cubicBezTo>
                      <a:pt x="93505" y="35238"/>
                      <a:pt x="85938" y="27670"/>
                      <a:pt x="85938" y="18337"/>
                    </a:cubicBezTo>
                    <a:close/>
                  </a:path>
                </a:pathLst>
              </a:custGeom>
              <a:solidFill>
                <a:srgbClr val="AFB9D2"/>
              </a:solidFill>
              <a:ln w="9525" cap="flat">
                <a:noFill/>
                <a:prstDash val="solid"/>
                <a:miter/>
              </a:ln>
            </p:spPr>
            <p:txBody>
              <a:bodyPr rtlCol="1" anchor="ctr"/>
              <a:lstStyle/>
              <a:p>
                <a:endParaRPr lang="he-IL"/>
              </a:p>
            </p:txBody>
          </p:sp>
          <p:sp>
            <p:nvSpPr>
              <p:cNvPr id="70" name="צורה חופשית: צורה 69">
                <a:extLst>
                  <a:ext uri="{FF2B5EF4-FFF2-40B4-BE49-F238E27FC236}">
                    <a16:creationId xmlns:a16="http://schemas.microsoft.com/office/drawing/2014/main" id="{8902CA9F-69E4-4EAD-B9D9-3F98D01990C8}"/>
                  </a:ext>
                </a:extLst>
              </p:cNvPr>
              <p:cNvSpPr/>
              <p:nvPr/>
            </p:nvSpPr>
            <p:spPr>
              <a:xfrm>
                <a:off x="1729861" y="7682618"/>
                <a:ext cx="101469" cy="32547"/>
              </a:xfrm>
              <a:custGeom>
                <a:avLst/>
                <a:gdLst>
                  <a:gd name="connsiteX0" fmla="*/ 84789 w 101468"/>
                  <a:gd name="connsiteY0" fmla="*/ 17187 h 32546"/>
                  <a:gd name="connsiteX1" fmla="*/ 101690 w 101468"/>
                  <a:gd name="connsiteY1" fmla="*/ 286 h 32546"/>
                  <a:gd name="connsiteX2" fmla="*/ 17187 w 101468"/>
                  <a:gd name="connsiteY2" fmla="*/ 286 h 32546"/>
                  <a:gd name="connsiteX3" fmla="*/ 286 w 101468"/>
                  <a:gd name="connsiteY3" fmla="*/ 17187 h 32546"/>
                  <a:gd name="connsiteX4" fmla="*/ 17187 w 101468"/>
                  <a:gd name="connsiteY4" fmla="*/ 34089 h 32546"/>
                  <a:gd name="connsiteX5" fmla="*/ 101690 w 101468"/>
                  <a:gd name="connsiteY5" fmla="*/ 34089 h 32546"/>
                  <a:gd name="connsiteX6" fmla="*/ 84789 w 101468"/>
                  <a:gd name="connsiteY6" fmla="*/ 17187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68" h="32546">
                    <a:moveTo>
                      <a:pt x="84789" y="17187"/>
                    </a:moveTo>
                    <a:cubicBezTo>
                      <a:pt x="84789" y="7854"/>
                      <a:pt x="92357" y="286"/>
                      <a:pt x="101690" y="286"/>
                    </a:cubicBezTo>
                    <a:lnTo>
                      <a:pt x="17187" y="286"/>
                    </a:lnTo>
                    <a:cubicBezTo>
                      <a:pt x="7854" y="286"/>
                      <a:pt x="286" y="7854"/>
                      <a:pt x="286" y="17187"/>
                    </a:cubicBezTo>
                    <a:cubicBezTo>
                      <a:pt x="286" y="26521"/>
                      <a:pt x="7854" y="34089"/>
                      <a:pt x="17187" y="34089"/>
                    </a:cubicBezTo>
                    <a:lnTo>
                      <a:pt x="101690" y="34089"/>
                    </a:lnTo>
                    <a:cubicBezTo>
                      <a:pt x="92355" y="34087"/>
                      <a:pt x="84789" y="26521"/>
                      <a:pt x="84789" y="17187"/>
                    </a:cubicBezTo>
                    <a:close/>
                  </a:path>
                </a:pathLst>
              </a:custGeom>
              <a:solidFill>
                <a:srgbClr val="959CB3"/>
              </a:solidFill>
              <a:ln w="1898" cap="flat">
                <a:noFill/>
                <a:prstDash val="solid"/>
                <a:miter/>
              </a:ln>
            </p:spPr>
            <p:txBody>
              <a:bodyPr rtlCol="1" anchor="ctr"/>
              <a:lstStyle/>
              <a:p>
                <a:endParaRPr lang="he-IL"/>
              </a:p>
            </p:txBody>
          </p:sp>
          <p:sp>
            <p:nvSpPr>
              <p:cNvPr id="71" name="צורה חופשית: צורה 70">
                <a:extLst>
                  <a:ext uri="{FF2B5EF4-FFF2-40B4-BE49-F238E27FC236}">
                    <a16:creationId xmlns:a16="http://schemas.microsoft.com/office/drawing/2014/main" id="{26799ECE-ADD0-4961-9E74-9DC4EE1DF3B1}"/>
                  </a:ext>
                </a:extLst>
              </p:cNvPr>
              <p:cNvSpPr/>
              <p:nvPr/>
            </p:nvSpPr>
            <p:spPr>
              <a:xfrm>
                <a:off x="1785173" y="7479812"/>
                <a:ext cx="91896" cy="134016"/>
              </a:xfrm>
              <a:custGeom>
                <a:avLst/>
                <a:gdLst>
                  <a:gd name="connsiteX0" fmla="*/ 92470 w 91896"/>
                  <a:gd name="connsiteY0" fmla="*/ 135491 h 134015"/>
                  <a:gd name="connsiteX1" fmla="*/ 81576 w 91896"/>
                  <a:gd name="connsiteY1" fmla="*/ 15656 h 134015"/>
                  <a:gd name="connsiteX2" fmla="*/ 64746 w 91896"/>
                  <a:gd name="connsiteY2" fmla="*/ 286 h 134015"/>
                  <a:gd name="connsiteX3" fmla="*/ 28010 w 91896"/>
                  <a:gd name="connsiteY3" fmla="*/ 286 h 134015"/>
                  <a:gd name="connsiteX4" fmla="*/ 11180 w 91896"/>
                  <a:gd name="connsiteY4" fmla="*/ 15656 h 134015"/>
                  <a:gd name="connsiteX5" fmla="*/ 286 w 91896"/>
                  <a:gd name="connsiteY5" fmla="*/ 135491 h 134015"/>
                  <a:gd name="connsiteX6" fmla="*/ 92470 w 91896"/>
                  <a:gd name="connsiteY6" fmla="*/ 135491 h 13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96" h="134015">
                    <a:moveTo>
                      <a:pt x="92470" y="135491"/>
                    </a:moveTo>
                    <a:lnTo>
                      <a:pt x="81576" y="15656"/>
                    </a:lnTo>
                    <a:cubicBezTo>
                      <a:pt x="80783" y="6950"/>
                      <a:pt x="73485" y="286"/>
                      <a:pt x="64746" y="286"/>
                    </a:cubicBezTo>
                    <a:lnTo>
                      <a:pt x="28010" y="286"/>
                    </a:lnTo>
                    <a:cubicBezTo>
                      <a:pt x="19268" y="286"/>
                      <a:pt x="11972" y="6950"/>
                      <a:pt x="11180" y="15656"/>
                    </a:cubicBezTo>
                    <a:lnTo>
                      <a:pt x="286" y="135491"/>
                    </a:lnTo>
                    <a:lnTo>
                      <a:pt x="92470" y="135491"/>
                    </a:lnTo>
                    <a:close/>
                  </a:path>
                </a:pathLst>
              </a:custGeom>
              <a:solidFill>
                <a:srgbClr val="FAEBAA"/>
              </a:solidFill>
              <a:ln w="1898" cap="flat">
                <a:noFill/>
                <a:prstDash val="solid"/>
                <a:miter/>
              </a:ln>
            </p:spPr>
            <p:txBody>
              <a:bodyPr rtlCol="1" anchor="ctr"/>
              <a:lstStyle/>
              <a:p>
                <a:endParaRPr lang="he-IL"/>
              </a:p>
            </p:txBody>
          </p:sp>
        </p:grpSp>
        <p:sp>
          <p:nvSpPr>
            <p:cNvPr id="53" name="TextBox 52">
              <a:extLst>
                <a:ext uri="{FF2B5EF4-FFF2-40B4-BE49-F238E27FC236}">
                  <a16:creationId xmlns:a16="http://schemas.microsoft.com/office/drawing/2014/main" id="{EB427982-3D37-47ED-85EA-04A9018499BC}"/>
                </a:ext>
              </a:extLst>
            </p:cNvPr>
            <p:cNvSpPr txBox="1"/>
            <p:nvPr/>
          </p:nvSpPr>
          <p:spPr>
            <a:xfrm>
              <a:off x="1274820" y="10367248"/>
              <a:ext cx="5008503" cy="1894173"/>
            </a:xfrm>
            <a:prstGeom prst="rect">
              <a:avLst/>
            </a:prstGeom>
            <a:noFill/>
          </p:spPr>
          <p:txBody>
            <a:bodyPr wrap="square" rtlCol="1">
              <a:spAutoFit/>
            </a:bodyPr>
            <a:lstStyle/>
            <a:p>
              <a:pPr algn="r" rtl="1">
                <a:lnSpc>
                  <a:spcPct val="150000"/>
                </a:lnSpc>
              </a:pPr>
              <a:r>
                <a:rPr lang="he-IL" sz="1600" dirty="0">
                  <a:solidFill>
                    <a:schemeClr val="tx1">
                      <a:lumMod val="50000"/>
                      <a:lumOff val="50000"/>
                    </a:schemeClr>
                  </a:solidFill>
                </a:rPr>
                <a:t>טיפ! </a:t>
              </a:r>
              <a:r>
                <a:rPr lang="he-IL" sz="1601" b="1" dirty="0">
                  <a:solidFill>
                    <a:schemeClr val="tx1">
                      <a:lumMod val="50000"/>
                      <a:lumOff val="50000"/>
                    </a:schemeClr>
                  </a:solidFill>
                  <a:highlight>
                    <a:srgbClr val="C6EEFF"/>
                  </a:highlight>
                </a:rPr>
                <a:t>סליחה</a:t>
              </a:r>
              <a:r>
                <a:rPr lang="he-IL" sz="1600" dirty="0">
                  <a:solidFill>
                    <a:schemeClr val="tx1">
                      <a:lumMod val="50000"/>
                      <a:lumOff val="50000"/>
                    </a:schemeClr>
                  </a:solidFill>
                </a:rPr>
                <a:t>.</a:t>
              </a:r>
            </a:p>
            <a:p>
              <a:pPr algn="r" rtl="1">
                <a:lnSpc>
                  <a:spcPct val="150000"/>
                </a:lnSpc>
              </a:pPr>
              <a:r>
                <a:rPr lang="he-IL" sz="1600" dirty="0">
                  <a:solidFill>
                    <a:schemeClr val="tx1">
                      <a:lumMod val="50000"/>
                      <a:lumOff val="50000"/>
                    </a:schemeClr>
                  </a:solidFill>
                </a:rPr>
                <a:t>לא משנה מה קורה במהלך היום, </a:t>
              </a:r>
              <a:r>
                <a:rPr lang="he-IL" sz="1601" b="1" dirty="0">
                  <a:solidFill>
                    <a:schemeClr val="tx1">
                      <a:lumMod val="50000"/>
                      <a:lumOff val="50000"/>
                    </a:schemeClr>
                  </a:solidFill>
                  <a:highlight>
                    <a:srgbClr val="C6EEFF"/>
                  </a:highlight>
                </a:rPr>
                <a:t>כשמסיימים אותו ונפרדים לשינה חשוב לגשת, לחבק ולאחל לילה טוב</a:t>
              </a:r>
              <a:r>
                <a:rPr lang="he-IL" sz="1600" dirty="0">
                  <a:solidFill>
                    <a:schemeClr val="tx1">
                      <a:lumMod val="50000"/>
                      <a:lumOff val="50000"/>
                    </a:schemeClr>
                  </a:solidFill>
                </a:rPr>
                <a:t>. כך נעביר מסר שאנו שם בשבילם גם ברגעים הקשים. רגעים אלו תורמים </a:t>
              </a:r>
              <a:r>
                <a:rPr lang="he-IL" sz="1601" b="1" dirty="0">
                  <a:solidFill>
                    <a:schemeClr val="tx1">
                      <a:lumMod val="50000"/>
                      <a:lumOff val="50000"/>
                    </a:schemeClr>
                  </a:solidFill>
                  <a:highlight>
                    <a:srgbClr val="C6EEFF"/>
                  </a:highlight>
                </a:rPr>
                <a:t>לתחושת הביטחון והיציבות</a:t>
              </a:r>
              <a:r>
                <a:rPr lang="he-IL" sz="1601" b="1" dirty="0">
                  <a:solidFill>
                    <a:schemeClr val="tx1">
                      <a:lumMod val="50000"/>
                      <a:lumOff val="50000"/>
                    </a:schemeClr>
                  </a:solidFill>
                </a:rPr>
                <a:t> </a:t>
              </a:r>
              <a:r>
                <a:rPr lang="he-IL" sz="1600" dirty="0">
                  <a:solidFill>
                    <a:schemeClr val="tx1">
                      <a:lumMod val="50000"/>
                      <a:lumOff val="50000"/>
                    </a:schemeClr>
                  </a:solidFill>
                </a:rPr>
                <a:t>לה הילדים זקוקים.</a:t>
              </a:r>
            </a:p>
          </p:txBody>
        </p:sp>
      </p:gr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grpSp>
        <p:nvGrpSpPr>
          <p:cNvPr id="54" name="קבוצה 53">
            <a:extLst>
              <a:ext uri="{FF2B5EF4-FFF2-40B4-BE49-F238E27FC236}">
                <a16:creationId xmlns:a16="http://schemas.microsoft.com/office/drawing/2014/main" id="{31461280-CF27-48C5-8E34-E949479D5843}"/>
              </a:ext>
            </a:extLst>
          </p:cNvPr>
          <p:cNvGrpSpPr/>
          <p:nvPr/>
        </p:nvGrpSpPr>
        <p:grpSpPr>
          <a:xfrm>
            <a:off x="1790547" y="3281331"/>
            <a:ext cx="3977047" cy="1194742"/>
            <a:chOff x="2366074" y="2663495"/>
            <a:chExt cx="3977047" cy="1194742"/>
          </a:xfrm>
        </p:grpSpPr>
        <p:sp>
          <p:nvSpPr>
            <p:cNvPr id="55" name="מלבן 54">
              <a:extLst>
                <a:ext uri="{FF2B5EF4-FFF2-40B4-BE49-F238E27FC236}">
                  <a16:creationId xmlns:a16="http://schemas.microsoft.com/office/drawing/2014/main" id="{07C6EF72-8DF5-4695-833D-9A34F0FE1AF0}"/>
                </a:ext>
              </a:extLst>
            </p:cNvPr>
            <p:cNvSpPr/>
            <p:nvPr/>
          </p:nvSpPr>
          <p:spPr>
            <a:xfrm>
              <a:off x="2420280" y="2791883"/>
              <a:ext cx="3786929" cy="799467"/>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56" name="קבוצה 55">
              <a:extLst>
                <a:ext uri="{FF2B5EF4-FFF2-40B4-BE49-F238E27FC236}">
                  <a16:creationId xmlns:a16="http://schemas.microsoft.com/office/drawing/2014/main" id="{C32DBA5F-7F71-4F2D-A22F-9281C2499D60}"/>
                </a:ext>
              </a:extLst>
            </p:cNvPr>
            <p:cNvGrpSpPr/>
            <p:nvPr/>
          </p:nvGrpSpPr>
          <p:grpSpPr>
            <a:xfrm>
              <a:off x="5599017" y="2663495"/>
              <a:ext cx="744104" cy="599139"/>
              <a:chOff x="5599017" y="2663495"/>
              <a:chExt cx="744104" cy="599139"/>
            </a:xfrm>
            <a:solidFill>
              <a:srgbClr val="EF8D94"/>
            </a:solidFill>
          </p:grpSpPr>
          <p:grpSp>
            <p:nvGrpSpPr>
              <p:cNvPr id="73" name="קבוצה 72">
                <a:extLst>
                  <a:ext uri="{FF2B5EF4-FFF2-40B4-BE49-F238E27FC236}">
                    <a16:creationId xmlns:a16="http://schemas.microsoft.com/office/drawing/2014/main" id="{2E392A88-132F-4B8C-847E-D20ABD2F946E}"/>
                  </a:ext>
                </a:extLst>
              </p:cNvPr>
              <p:cNvGrpSpPr/>
              <p:nvPr/>
            </p:nvGrpSpPr>
            <p:grpSpPr>
              <a:xfrm>
                <a:off x="5919048" y="2663495"/>
                <a:ext cx="424073" cy="599139"/>
                <a:chOff x="7218330" y="4347499"/>
                <a:chExt cx="4555798" cy="6436523"/>
              </a:xfrm>
              <a:grpFill/>
            </p:grpSpPr>
            <p:sp>
              <p:nvSpPr>
                <p:cNvPr id="77" name="מלבן 76">
                  <a:extLst>
                    <a:ext uri="{FF2B5EF4-FFF2-40B4-BE49-F238E27FC236}">
                      <a16:creationId xmlns:a16="http://schemas.microsoft.com/office/drawing/2014/main" id="{5370666D-9D39-4B9D-8A0F-30E3C0F5C077}"/>
                    </a:ext>
                  </a:extLst>
                </p:cNvPr>
                <p:cNvSpPr/>
                <p:nvPr/>
              </p:nvSpPr>
              <p:spPr>
                <a:xfrm>
                  <a:off x="8853947" y="4347499"/>
                  <a:ext cx="2920181" cy="4233094"/>
                </a:xfrm>
                <a:prstGeom prst="rect">
                  <a:avLst/>
                </a:prstGeom>
                <a:solidFill>
                  <a:srgbClr val="00B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 name="קשת מלאה 77">
                  <a:extLst>
                    <a:ext uri="{FF2B5EF4-FFF2-40B4-BE49-F238E27FC236}">
                      <a16:creationId xmlns:a16="http://schemas.microsoft.com/office/drawing/2014/main" id="{710DB176-DC66-4236-9074-918E614AF7C4}"/>
                    </a:ext>
                  </a:extLst>
                </p:cNvPr>
                <p:cNvSpPr/>
                <p:nvPr/>
              </p:nvSpPr>
              <p:spPr>
                <a:xfrm rot="4510900">
                  <a:off x="7218330" y="6233062"/>
                  <a:ext cx="4550960" cy="4550960"/>
                </a:xfrm>
                <a:prstGeom prst="blockArc">
                  <a:avLst>
                    <a:gd name="adj1" fmla="val 17042176"/>
                    <a:gd name="adj2" fmla="val 479559"/>
                    <a:gd name="adj3" fmla="val 28923"/>
                  </a:avLst>
                </a:prstGeom>
                <a:solidFill>
                  <a:srgbClr val="00BE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he-IL"/>
                </a:p>
              </p:txBody>
            </p:sp>
          </p:grpSp>
          <p:grpSp>
            <p:nvGrpSpPr>
              <p:cNvPr id="74" name="קבוצה 73">
                <a:extLst>
                  <a:ext uri="{FF2B5EF4-FFF2-40B4-BE49-F238E27FC236}">
                    <a16:creationId xmlns:a16="http://schemas.microsoft.com/office/drawing/2014/main" id="{F951E2F6-7E47-4802-9222-FBD396AAF882}"/>
                  </a:ext>
                </a:extLst>
              </p:cNvPr>
              <p:cNvGrpSpPr/>
              <p:nvPr/>
            </p:nvGrpSpPr>
            <p:grpSpPr>
              <a:xfrm>
                <a:off x="5599017" y="2663495"/>
                <a:ext cx="424073" cy="599139"/>
                <a:chOff x="7218330" y="4347499"/>
                <a:chExt cx="4555798" cy="6436523"/>
              </a:xfrm>
              <a:grpFill/>
            </p:grpSpPr>
            <p:sp>
              <p:nvSpPr>
                <p:cNvPr id="75" name="מלבן 74">
                  <a:extLst>
                    <a:ext uri="{FF2B5EF4-FFF2-40B4-BE49-F238E27FC236}">
                      <a16:creationId xmlns:a16="http://schemas.microsoft.com/office/drawing/2014/main" id="{9CA4ECA1-846E-459C-9F57-4FC829FBACC0}"/>
                    </a:ext>
                  </a:extLst>
                </p:cNvPr>
                <p:cNvSpPr/>
                <p:nvPr/>
              </p:nvSpPr>
              <p:spPr>
                <a:xfrm>
                  <a:off x="8853947" y="4347499"/>
                  <a:ext cx="2920181" cy="4233094"/>
                </a:xfrm>
                <a:prstGeom prst="rect">
                  <a:avLst/>
                </a:prstGeom>
                <a:solidFill>
                  <a:srgbClr val="00B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6" name="קשת מלאה 75">
                  <a:extLst>
                    <a:ext uri="{FF2B5EF4-FFF2-40B4-BE49-F238E27FC236}">
                      <a16:creationId xmlns:a16="http://schemas.microsoft.com/office/drawing/2014/main" id="{91D79257-8850-4C50-9062-D278A21769F3}"/>
                    </a:ext>
                  </a:extLst>
                </p:cNvPr>
                <p:cNvSpPr/>
                <p:nvPr/>
              </p:nvSpPr>
              <p:spPr>
                <a:xfrm rot="4510900">
                  <a:off x="7218330" y="6233062"/>
                  <a:ext cx="4550960" cy="4550960"/>
                </a:xfrm>
                <a:prstGeom prst="blockArc">
                  <a:avLst>
                    <a:gd name="adj1" fmla="val 17042176"/>
                    <a:gd name="adj2" fmla="val 479559"/>
                    <a:gd name="adj3" fmla="val 28923"/>
                  </a:avLst>
                </a:prstGeom>
                <a:solidFill>
                  <a:srgbClr val="00BE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he-IL"/>
                </a:p>
              </p:txBody>
            </p:sp>
          </p:grpSp>
        </p:grpSp>
        <p:sp>
          <p:nvSpPr>
            <p:cNvPr id="58" name="מלבן 57">
              <a:extLst>
                <a:ext uri="{FF2B5EF4-FFF2-40B4-BE49-F238E27FC236}">
                  <a16:creationId xmlns:a16="http://schemas.microsoft.com/office/drawing/2014/main" id="{92899B3B-A708-445A-B256-6001DBFC0E43}"/>
                </a:ext>
              </a:extLst>
            </p:cNvPr>
            <p:cNvSpPr/>
            <p:nvPr/>
          </p:nvSpPr>
          <p:spPr>
            <a:xfrm>
              <a:off x="2637470" y="2889313"/>
              <a:ext cx="3012267" cy="646331"/>
            </a:xfrm>
            <a:prstGeom prst="rect">
              <a:avLst/>
            </a:prstGeom>
          </p:spPr>
          <p:txBody>
            <a:bodyPr wrap="square">
              <a:spAutoFit/>
            </a:bodyPr>
            <a:lstStyle/>
            <a:p>
              <a:pPr algn="ctr" rtl="1"/>
              <a:r>
                <a:rPr lang="he-IL" b="1" i="1" dirty="0">
                  <a:ln w="3175">
                    <a:solidFill>
                      <a:srgbClr val="00B0E6"/>
                    </a:solidFill>
                  </a:ln>
                  <a:solidFill>
                    <a:schemeClr val="tx1">
                      <a:lumMod val="50000"/>
                      <a:lumOff val="50000"/>
                    </a:schemeClr>
                  </a:solidFill>
                </a:rPr>
                <a:t>סליחה</a:t>
              </a:r>
              <a:r>
                <a:rPr lang="he-IL" b="1" i="1" dirty="0">
                  <a:ln w="3175">
                    <a:noFill/>
                  </a:ln>
                  <a:solidFill>
                    <a:schemeClr val="tx1">
                      <a:lumMod val="50000"/>
                      <a:lumOff val="50000"/>
                    </a:schemeClr>
                  </a:solidFill>
                </a:rPr>
                <a:t> אינה משנה את העבר אבל היא </a:t>
              </a:r>
              <a:r>
                <a:rPr lang="he-IL" b="1" i="1" dirty="0">
                  <a:ln w="3175">
                    <a:solidFill>
                      <a:srgbClr val="00B0E6"/>
                    </a:solidFill>
                  </a:ln>
                  <a:solidFill>
                    <a:schemeClr val="tx1">
                      <a:lumMod val="50000"/>
                      <a:lumOff val="50000"/>
                    </a:schemeClr>
                  </a:solidFill>
                </a:rPr>
                <a:t>מעצימה</a:t>
              </a:r>
              <a:r>
                <a:rPr lang="he-IL" b="1" i="1" dirty="0">
                  <a:ln w="3175">
                    <a:noFill/>
                  </a:ln>
                  <a:solidFill>
                    <a:schemeClr val="tx1">
                      <a:lumMod val="50000"/>
                      <a:lumOff val="50000"/>
                    </a:schemeClr>
                  </a:solidFill>
                </a:rPr>
                <a:t> את העתיד</a:t>
              </a:r>
              <a:endParaRPr lang="he-IL" i="1" dirty="0"/>
            </a:p>
          </p:txBody>
        </p:sp>
        <p:sp>
          <p:nvSpPr>
            <p:cNvPr id="72" name="מלבן 71">
              <a:extLst>
                <a:ext uri="{FF2B5EF4-FFF2-40B4-BE49-F238E27FC236}">
                  <a16:creationId xmlns:a16="http://schemas.microsoft.com/office/drawing/2014/main" id="{7A26E742-3607-4283-953A-08DF6DE5F5B9}"/>
                </a:ext>
              </a:extLst>
            </p:cNvPr>
            <p:cNvSpPr/>
            <p:nvPr/>
          </p:nvSpPr>
          <p:spPr>
            <a:xfrm>
              <a:off x="2366074" y="3581238"/>
              <a:ext cx="630301" cy="276999"/>
            </a:xfrm>
            <a:prstGeom prst="rect">
              <a:avLst/>
            </a:prstGeom>
          </p:spPr>
          <p:txBody>
            <a:bodyPr wrap="none">
              <a:spAutoFit/>
            </a:bodyPr>
            <a:lstStyle/>
            <a:p>
              <a:pPr rtl="1"/>
              <a:r>
                <a:rPr lang="he-IL" sz="1200" dirty="0">
                  <a:solidFill>
                    <a:schemeClr val="tx1">
                      <a:lumMod val="50000"/>
                      <a:lumOff val="50000"/>
                    </a:schemeClr>
                  </a:solidFill>
                </a:rPr>
                <a:t>פול בוס</a:t>
              </a:r>
            </a:p>
          </p:txBody>
        </p:sp>
      </p:grpSp>
      <p:sp>
        <p:nvSpPr>
          <p:cNvPr id="79" name="TextBox 78">
            <a:extLst>
              <a:ext uri="{FF2B5EF4-FFF2-40B4-BE49-F238E27FC236}">
                <a16:creationId xmlns:a16="http://schemas.microsoft.com/office/drawing/2014/main" id="{9171BD1C-B9F2-4AA1-BC22-D4CA94188855}"/>
              </a:ext>
            </a:extLst>
          </p:cNvPr>
          <p:cNvSpPr txBox="1"/>
          <p:nvPr/>
        </p:nvSpPr>
        <p:spPr>
          <a:xfrm>
            <a:off x="922835" y="7506375"/>
            <a:ext cx="5719665" cy="862737"/>
          </a:xfrm>
          <a:prstGeom prst="rect">
            <a:avLst/>
          </a:prstGeom>
          <a:noFill/>
          <a:ln>
            <a:noFill/>
          </a:ln>
        </p:spPr>
        <p:txBody>
          <a:bodyPr wrap="square" rtlCol="1">
            <a:spAutoFit/>
          </a:bodyPr>
          <a:lstStyle/>
          <a:p>
            <a:pPr marL="182564" indent="-182564" algn="r" rtl="1">
              <a:lnSpc>
                <a:spcPct val="150000"/>
              </a:lnSpc>
              <a:spcAft>
                <a:spcPts val="600"/>
              </a:spcAft>
              <a:buClr>
                <a:srgbClr val="00B0E6"/>
              </a:buClr>
              <a:buFont typeface="Calibri" panose="020F0502020204030204" pitchFamily="34" charset="0"/>
              <a:buChar char="‹"/>
            </a:pPr>
            <a:r>
              <a:rPr lang="he-IL" sz="1601" dirty="0">
                <a:solidFill>
                  <a:schemeClr val="tx1">
                    <a:lumMod val="50000"/>
                    <a:lumOff val="50000"/>
                  </a:schemeClr>
                </a:solidFill>
                <a:hlinkClick r:id="rId2"/>
              </a:rPr>
              <a:t>ילדים בסיכון - משרד הרווחה</a:t>
            </a:r>
            <a:endParaRPr lang="he-IL" sz="1601" dirty="0">
              <a:solidFill>
                <a:schemeClr val="tx1">
                  <a:lumMod val="50000"/>
                  <a:lumOff val="50000"/>
                </a:schemeClr>
              </a:solidFill>
            </a:endParaRPr>
          </a:p>
          <a:p>
            <a:pPr marL="182564" indent="-182564" algn="r" rtl="1">
              <a:lnSpc>
                <a:spcPct val="150000"/>
              </a:lnSpc>
              <a:spcAft>
                <a:spcPts val="600"/>
              </a:spcAft>
              <a:buClr>
                <a:srgbClr val="00B0E6"/>
              </a:buClr>
              <a:buFont typeface="Calibri" panose="020F0502020204030204" pitchFamily="34" charset="0"/>
              <a:buChar char="‹"/>
            </a:pPr>
            <a:r>
              <a:rPr lang="he-IL" sz="1601" dirty="0">
                <a:solidFill>
                  <a:schemeClr val="tx1">
                    <a:lumMod val="50000"/>
                    <a:lumOff val="50000"/>
                  </a:schemeClr>
                </a:solidFill>
                <a:hlinkClick r:id="rId3"/>
              </a:rPr>
              <a:t>א.נ.י - השייכות על פי אדלר</a:t>
            </a:r>
            <a:endParaRPr lang="he-IL" sz="1601" dirty="0">
              <a:solidFill>
                <a:srgbClr val="FF0000"/>
              </a:solidFill>
            </a:endParaRPr>
          </a:p>
        </p:txBody>
      </p:sp>
      <p:grpSp>
        <p:nvGrpSpPr>
          <p:cNvPr id="80" name="קבוצה 79">
            <a:extLst>
              <a:ext uri="{FF2B5EF4-FFF2-40B4-BE49-F238E27FC236}">
                <a16:creationId xmlns:a16="http://schemas.microsoft.com/office/drawing/2014/main" id="{4526CFC1-5FE3-4D99-94CF-5DB5A585B154}"/>
              </a:ext>
            </a:extLst>
          </p:cNvPr>
          <p:cNvGrpSpPr/>
          <p:nvPr/>
        </p:nvGrpSpPr>
        <p:grpSpPr>
          <a:xfrm>
            <a:off x="2948404" y="7081731"/>
            <a:ext cx="1982175" cy="418761"/>
            <a:chOff x="2704543" y="3763767"/>
            <a:chExt cx="1982175" cy="418761"/>
          </a:xfrm>
        </p:grpSpPr>
        <p:sp>
          <p:nvSpPr>
            <p:cNvPr id="81" name="מלבן 80">
              <a:extLst>
                <a:ext uri="{FF2B5EF4-FFF2-40B4-BE49-F238E27FC236}">
                  <a16:creationId xmlns:a16="http://schemas.microsoft.com/office/drawing/2014/main" id="{899D6D4C-5745-47F9-8DD5-64046AB6ED4B}"/>
                </a:ext>
              </a:extLst>
            </p:cNvPr>
            <p:cNvSpPr/>
            <p:nvPr/>
          </p:nvSpPr>
          <p:spPr>
            <a:xfrm>
              <a:off x="2704543" y="3763767"/>
              <a:ext cx="1982175" cy="418761"/>
            </a:xfrm>
            <a:prstGeom prst="rect">
              <a:avLst/>
            </a:prstGeom>
            <a:solidFill>
              <a:srgbClr val="00B0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pSp>
          <p:nvGrpSpPr>
            <p:cNvPr id="82" name="גרפיקה 76">
              <a:extLst>
                <a:ext uri="{FF2B5EF4-FFF2-40B4-BE49-F238E27FC236}">
                  <a16:creationId xmlns:a16="http://schemas.microsoft.com/office/drawing/2014/main" id="{0D4BB9A4-E5F9-4506-A10E-F5009106D805}"/>
                </a:ext>
              </a:extLst>
            </p:cNvPr>
            <p:cNvGrpSpPr/>
            <p:nvPr/>
          </p:nvGrpSpPr>
          <p:grpSpPr>
            <a:xfrm>
              <a:off x="4276451" y="3831956"/>
              <a:ext cx="290396" cy="290396"/>
              <a:chOff x="1855787" y="3421856"/>
              <a:chExt cx="3848100" cy="3848100"/>
            </a:xfrm>
          </p:grpSpPr>
          <p:sp>
            <p:nvSpPr>
              <p:cNvPr id="84" name="צורה חופשית: צורה 57">
                <a:extLst>
                  <a:ext uri="{FF2B5EF4-FFF2-40B4-BE49-F238E27FC236}">
                    <a16:creationId xmlns:a16="http://schemas.microsoft.com/office/drawing/2014/main" id="{B115D40B-5745-435D-A5A1-BC13DA8170C9}"/>
                  </a:ext>
                </a:extLst>
              </p:cNvPr>
              <p:cNvSpPr/>
              <p:nvPr/>
            </p:nvSpPr>
            <p:spPr>
              <a:xfrm>
                <a:off x="2319750" y="3414712"/>
                <a:ext cx="2924175" cy="3857625"/>
              </a:xfrm>
              <a:custGeom>
                <a:avLst/>
                <a:gdLst>
                  <a:gd name="connsiteX0" fmla="*/ 259366 w 2924175"/>
                  <a:gd name="connsiteY0" fmla="*/ 7144 h 3857625"/>
                  <a:gd name="connsiteX1" fmla="*/ 2286667 w 2924175"/>
                  <a:gd name="connsiteY1" fmla="*/ 7144 h 3857625"/>
                  <a:gd name="connsiteX2" fmla="*/ 2917603 w 2924175"/>
                  <a:gd name="connsiteY2" fmla="*/ 637699 h 3857625"/>
                  <a:gd name="connsiteX3" fmla="*/ 2917603 w 2924175"/>
                  <a:gd name="connsiteY3" fmla="*/ 3228499 h 3857625"/>
                  <a:gd name="connsiteX4" fmla="*/ 2286667 w 2924175"/>
                  <a:gd name="connsiteY4" fmla="*/ 3859435 h 3857625"/>
                  <a:gd name="connsiteX5" fmla="*/ 259366 w 2924175"/>
                  <a:gd name="connsiteY5" fmla="*/ 3859435 h 3857625"/>
                  <a:gd name="connsiteX6" fmla="*/ 7144 w 2924175"/>
                  <a:gd name="connsiteY6" fmla="*/ 3607213 h 3857625"/>
                  <a:gd name="connsiteX7" fmla="*/ 7144 w 2924175"/>
                  <a:gd name="connsiteY7" fmla="*/ 259366 h 3857625"/>
                  <a:gd name="connsiteX8" fmla="*/ 259366 w 2924175"/>
                  <a:gd name="connsiteY8" fmla="*/ 7144 h 3857625"/>
                  <a:gd name="connsiteX9" fmla="*/ 259366 w 2924175"/>
                  <a:gd name="connsiteY9" fmla="*/ 7144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175" h="3857625">
                    <a:moveTo>
                      <a:pt x="259366" y="7144"/>
                    </a:moveTo>
                    <a:lnTo>
                      <a:pt x="2286667" y="7144"/>
                    </a:lnTo>
                    <a:cubicBezTo>
                      <a:pt x="2634539" y="8192"/>
                      <a:pt x="2916346" y="289827"/>
                      <a:pt x="2917603" y="637699"/>
                    </a:cubicBezTo>
                    <a:lnTo>
                      <a:pt x="2917603" y="3228499"/>
                    </a:lnTo>
                    <a:cubicBezTo>
                      <a:pt x="2916555" y="3576523"/>
                      <a:pt x="2634691" y="3858387"/>
                      <a:pt x="2286667" y="3859435"/>
                    </a:cubicBezTo>
                    <a:lnTo>
                      <a:pt x="259366" y="3859435"/>
                    </a:lnTo>
                    <a:cubicBezTo>
                      <a:pt x="120244" y="3859016"/>
                      <a:pt x="7563" y="3746335"/>
                      <a:pt x="7144" y="3607213"/>
                    </a:cubicBezTo>
                    <a:lnTo>
                      <a:pt x="7144" y="259366"/>
                    </a:lnTo>
                    <a:cubicBezTo>
                      <a:pt x="7563" y="120244"/>
                      <a:pt x="120244" y="7563"/>
                      <a:pt x="259366" y="7144"/>
                    </a:cubicBezTo>
                    <a:lnTo>
                      <a:pt x="259366" y="7144"/>
                    </a:lnTo>
                    <a:close/>
                  </a:path>
                </a:pathLst>
              </a:custGeom>
              <a:solidFill>
                <a:schemeClr val="accent3">
                  <a:lumMod val="40000"/>
                  <a:lumOff val="60000"/>
                </a:schemeClr>
              </a:solidFill>
              <a:ln w="9525" cap="flat">
                <a:noFill/>
                <a:prstDash val="solid"/>
                <a:miter/>
              </a:ln>
            </p:spPr>
            <p:txBody>
              <a:bodyPr rtlCol="1" anchor="ctr"/>
              <a:lstStyle/>
              <a:p>
                <a:endParaRPr lang="he-IL" sz="1400"/>
              </a:p>
            </p:txBody>
          </p:sp>
          <p:sp>
            <p:nvSpPr>
              <p:cNvPr id="85" name="צורה חופשית: צורה 58">
                <a:extLst>
                  <a:ext uri="{FF2B5EF4-FFF2-40B4-BE49-F238E27FC236}">
                    <a16:creationId xmlns:a16="http://schemas.microsoft.com/office/drawing/2014/main" id="{A1075D21-7727-4101-9741-E537CE9FA1C2}"/>
                  </a:ext>
                </a:extLst>
              </p:cNvPr>
              <p:cNvSpPr/>
              <p:nvPr/>
            </p:nvSpPr>
            <p:spPr>
              <a:xfrm>
                <a:off x="2319750" y="3414712"/>
                <a:ext cx="2733675" cy="3609975"/>
              </a:xfrm>
              <a:custGeom>
                <a:avLst/>
                <a:gdLst>
                  <a:gd name="connsiteX0" fmla="*/ 259366 w 2733675"/>
                  <a:gd name="connsiteY0" fmla="*/ 7144 h 3609975"/>
                  <a:gd name="connsiteX1" fmla="*/ 2286667 w 2733675"/>
                  <a:gd name="connsiteY1" fmla="*/ 7144 h 3609975"/>
                  <a:gd name="connsiteX2" fmla="*/ 2688241 w 2733675"/>
                  <a:gd name="connsiteY2" fmla="*/ 152686 h 3609975"/>
                  <a:gd name="connsiteX3" fmla="*/ 2734723 w 2733675"/>
                  <a:gd name="connsiteY3" fmla="*/ 390049 h 3609975"/>
                  <a:gd name="connsiteX4" fmla="*/ 2734723 w 2733675"/>
                  <a:gd name="connsiteY4" fmla="*/ 2980849 h 3609975"/>
                  <a:gd name="connsiteX5" fmla="*/ 2104168 w 2733675"/>
                  <a:gd name="connsiteY5" fmla="*/ 3609499 h 3609975"/>
                  <a:gd name="connsiteX6" fmla="*/ 76867 w 2733675"/>
                  <a:gd name="connsiteY6" fmla="*/ 3609499 h 3609975"/>
                  <a:gd name="connsiteX7" fmla="*/ 7144 w 2733675"/>
                  <a:gd name="connsiteY7" fmla="*/ 3599593 h 3609975"/>
                  <a:gd name="connsiteX8" fmla="*/ 7144 w 2733675"/>
                  <a:gd name="connsiteY8" fmla="*/ 259366 h 3609975"/>
                  <a:gd name="connsiteX9" fmla="*/ 259366 w 2733675"/>
                  <a:gd name="connsiteY9" fmla="*/ 7144 h 3609975"/>
                  <a:gd name="connsiteX10" fmla="*/ 259366 w 2733675"/>
                  <a:gd name="connsiteY10"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3675" h="3609975">
                    <a:moveTo>
                      <a:pt x="259366" y="7144"/>
                    </a:moveTo>
                    <a:lnTo>
                      <a:pt x="2286667" y="7144"/>
                    </a:lnTo>
                    <a:cubicBezTo>
                      <a:pt x="2433428" y="7210"/>
                      <a:pt x="2575522" y="58703"/>
                      <a:pt x="2688241" y="152686"/>
                    </a:cubicBezTo>
                    <a:cubicBezTo>
                      <a:pt x="2719045" y="228029"/>
                      <a:pt x="2734837" y="308658"/>
                      <a:pt x="2734723" y="390049"/>
                    </a:cubicBezTo>
                    <a:lnTo>
                      <a:pt x="2734723" y="2980849"/>
                    </a:lnTo>
                    <a:cubicBezTo>
                      <a:pt x="2732427" y="3327825"/>
                      <a:pt x="2451154" y="3608251"/>
                      <a:pt x="2104168" y="3609499"/>
                    </a:cubicBezTo>
                    <a:lnTo>
                      <a:pt x="76867" y="3609499"/>
                    </a:lnTo>
                    <a:cubicBezTo>
                      <a:pt x="53273" y="3609499"/>
                      <a:pt x="29804" y="3606165"/>
                      <a:pt x="7144" y="3599593"/>
                    </a:cubicBezTo>
                    <a:lnTo>
                      <a:pt x="7144" y="259366"/>
                    </a:lnTo>
                    <a:cubicBezTo>
                      <a:pt x="7563" y="120244"/>
                      <a:pt x="120244" y="7563"/>
                      <a:pt x="259366" y="7144"/>
                    </a:cubicBezTo>
                    <a:lnTo>
                      <a:pt x="259366" y="7144"/>
                    </a:lnTo>
                    <a:close/>
                  </a:path>
                </a:pathLst>
              </a:custGeom>
              <a:solidFill>
                <a:srgbClr val="FFFFFF"/>
              </a:solidFill>
              <a:ln w="9525" cap="flat">
                <a:noFill/>
                <a:prstDash val="solid"/>
                <a:miter/>
              </a:ln>
            </p:spPr>
            <p:txBody>
              <a:bodyPr rtlCol="1" anchor="ctr"/>
              <a:lstStyle/>
              <a:p>
                <a:endParaRPr lang="he-IL" sz="1400"/>
              </a:p>
            </p:txBody>
          </p:sp>
          <p:sp>
            <p:nvSpPr>
              <p:cNvPr id="86" name="צורה חופשית: צורה 59">
                <a:extLst>
                  <a:ext uri="{FF2B5EF4-FFF2-40B4-BE49-F238E27FC236}">
                    <a16:creationId xmlns:a16="http://schemas.microsoft.com/office/drawing/2014/main" id="{10054CF4-B063-4930-B670-4D9511C26E9D}"/>
                  </a:ext>
                </a:extLst>
              </p:cNvPr>
              <p:cNvSpPr/>
              <p:nvPr/>
            </p:nvSpPr>
            <p:spPr>
              <a:xfrm>
                <a:off x="2319369" y="3414712"/>
                <a:ext cx="2552700" cy="3609975"/>
              </a:xfrm>
              <a:custGeom>
                <a:avLst/>
                <a:gdLst>
                  <a:gd name="connsiteX0" fmla="*/ 227743 w 2552700"/>
                  <a:gd name="connsiteY0" fmla="*/ 7144 h 3609975"/>
                  <a:gd name="connsiteX1" fmla="*/ 2330101 w 2552700"/>
                  <a:gd name="connsiteY1" fmla="*/ 7144 h 3609975"/>
                  <a:gd name="connsiteX2" fmla="*/ 2550700 w 2552700"/>
                  <a:gd name="connsiteY2" fmla="*/ 227743 h 3609975"/>
                  <a:gd name="connsiteX3" fmla="*/ 2550700 w 2552700"/>
                  <a:gd name="connsiteY3" fmla="*/ 2901220 h 3609975"/>
                  <a:gd name="connsiteX4" fmla="*/ 2105692 w 2552700"/>
                  <a:gd name="connsiteY4" fmla="*/ 3386233 h 3609975"/>
                  <a:gd name="connsiteX5" fmla="*/ 227743 w 2552700"/>
                  <a:gd name="connsiteY5" fmla="*/ 3386233 h 3609975"/>
                  <a:gd name="connsiteX6" fmla="*/ 7144 w 2552700"/>
                  <a:gd name="connsiteY6" fmla="*/ 3606832 h 3609975"/>
                  <a:gd name="connsiteX7" fmla="*/ 7144 w 2552700"/>
                  <a:gd name="connsiteY7" fmla="*/ 227743 h 3609975"/>
                  <a:gd name="connsiteX8" fmla="*/ 227743 w 2552700"/>
                  <a:gd name="connsiteY8" fmla="*/ 7144 h 3609975"/>
                  <a:gd name="connsiteX9" fmla="*/ 227743 w 2552700"/>
                  <a:gd name="connsiteY9"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2700" h="3609975">
                    <a:moveTo>
                      <a:pt x="227743" y="7144"/>
                    </a:moveTo>
                    <a:lnTo>
                      <a:pt x="2330101" y="7144"/>
                    </a:lnTo>
                    <a:cubicBezTo>
                      <a:pt x="2451849" y="7353"/>
                      <a:pt x="2550490" y="105994"/>
                      <a:pt x="2550700" y="227743"/>
                    </a:cubicBezTo>
                    <a:lnTo>
                      <a:pt x="2550700" y="2901220"/>
                    </a:lnTo>
                    <a:cubicBezTo>
                      <a:pt x="2561749" y="3222784"/>
                      <a:pt x="2405920" y="3376708"/>
                      <a:pt x="2105692" y="3386233"/>
                    </a:cubicBezTo>
                    <a:lnTo>
                      <a:pt x="227743" y="3386233"/>
                    </a:lnTo>
                    <a:cubicBezTo>
                      <a:pt x="105994" y="3386443"/>
                      <a:pt x="7353" y="3485083"/>
                      <a:pt x="7144" y="3606832"/>
                    </a:cubicBezTo>
                    <a:lnTo>
                      <a:pt x="7144" y="227743"/>
                    </a:lnTo>
                    <a:cubicBezTo>
                      <a:pt x="7353" y="105994"/>
                      <a:pt x="105994" y="7353"/>
                      <a:pt x="227743" y="7144"/>
                    </a:cubicBezTo>
                    <a:lnTo>
                      <a:pt x="227743" y="7144"/>
                    </a:lnTo>
                    <a:close/>
                  </a:path>
                </a:pathLst>
              </a:custGeom>
              <a:solidFill>
                <a:schemeClr val="tx2">
                  <a:lumMod val="40000"/>
                  <a:lumOff val="60000"/>
                </a:schemeClr>
              </a:solidFill>
              <a:ln w="9525" cap="flat">
                <a:noFill/>
                <a:prstDash val="solid"/>
                <a:miter/>
              </a:ln>
            </p:spPr>
            <p:txBody>
              <a:bodyPr rtlCol="1" anchor="ctr"/>
              <a:lstStyle/>
              <a:p>
                <a:endParaRPr lang="he-IL" sz="1400"/>
              </a:p>
            </p:txBody>
          </p:sp>
          <p:sp>
            <p:nvSpPr>
              <p:cNvPr id="87" name="צורה חופשית: צורה 60">
                <a:extLst>
                  <a:ext uri="{FF2B5EF4-FFF2-40B4-BE49-F238E27FC236}">
                    <a16:creationId xmlns:a16="http://schemas.microsoft.com/office/drawing/2014/main" id="{E0BA19E0-5ECF-4270-9E98-91DB4265FDAF}"/>
                  </a:ext>
                </a:extLst>
              </p:cNvPr>
              <p:cNvSpPr/>
              <p:nvPr/>
            </p:nvSpPr>
            <p:spPr>
              <a:xfrm>
                <a:off x="2856960" y="4232338"/>
                <a:ext cx="1476375" cy="428625"/>
              </a:xfrm>
              <a:custGeom>
                <a:avLst/>
                <a:gdLst>
                  <a:gd name="connsiteX0" fmla="*/ 133255 w 1476375"/>
                  <a:gd name="connsiteY0" fmla="*/ 7144 h 428625"/>
                  <a:gd name="connsiteX1" fmla="*/ 1349788 w 1476375"/>
                  <a:gd name="connsiteY1" fmla="*/ 7144 h 428625"/>
                  <a:gd name="connsiteX2" fmla="*/ 1475899 w 1476375"/>
                  <a:gd name="connsiteY2" fmla="*/ 133255 h 428625"/>
                  <a:gd name="connsiteX3" fmla="*/ 1475899 w 1476375"/>
                  <a:gd name="connsiteY3" fmla="*/ 303943 h 428625"/>
                  <a:gd name="connsiteX4" fmla="*/ 1349788 w 1476375"/>
                  <a:gd name="connsiteY4" fmla="*/ 430054 h 428625"/>
                  <a:gd name="connsiteX5" fmla="*/ 133255 w 1476375"/>
                  <a:gd name="connsiteY5" fmla="*/ 430054 h 428625"/>
                  <a:gd name="connsiteX6" fmla="*/ 7144 w 1476375"/>
                  <a:gd name="connsiteY6" fmla="*/ 303943 h 428625"/>
                  <a:gd name="connsiteX7" fmla="*/ 7144 w 1476375"/>
                  <a:gd name="connsiteY7" fmla="*/ 133255 h 428625"/>
                  <a:gd name="connsiteX8" fmla="*/ 133255 w 1476375"/>
                  <a:gd name="connsiteY8" fmla="*/ 71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75" h="428625">
                    <a:moveTo>
                      <a:pt x="133255" y="7144"/>
                    </a:moveTo>
                    <a:lnTo>
                      <a:pt x="1349788" y="7144"/>
                    </a:lnTo>
                    <a:cubicBezTo>
                      <a:pt x="1419435" y="7144"/>
                      <a:pt x="1475899" y="63608"/>
                      <a:pt x="1475899" y="133255"/>
                    </a:cubicBezTo>
                    <a:lnTo>
                      <a:pt x="1475899" y="303943"/>
                    </a:lnTo>
                    <a:cubicBezTo>
                      <a:pt x="1475899" y="373590"/>
                      <a:pt x="1419435" y="430054"/>
                      <a:pt x="1349788" y="430054"/>
                    </a:cubicBezTo>
                    <a:lnTo>
                      <a:pt x="133255" y="430054"/>
                    </a:lnTo>
                    <a:cubicBezTo>
                      <a:pt x="63608" y="430054"/>
                      <a:pt x="7144" y="373590"/>
                      <a:pt x="7144" y="303943"/>
                    </a:cubicBezTo>
                    <a:lnTo>
                      <a:pt x="7144" y="133255"/>
                    </a:lnTo>
                    <a:cubicBezTo>
                      <a:pt x="7144" y="63608"/>
                      <a:pt x="63608" y="7144"/>
                      <a:pt x="133255" y="7144"/>
                    </a:cubicBezTo>
                    <a:close/>
                  </a:path>
                </a:pathLst>
              </a:custGeom>
              <a:solidFill>
                <a:srgbClr val="FFFFFF"/>
              </a:solidFill>
              <a:ln w="9525" cap="flat">
                <a:noFill/>
                <a:prstDash val="solid"/>
                <a:miter/>
              </a:ln>
            </p:spPr>
            <p:txBody>
              <a:bodyPr rtlCol="1" anchor="ctr"/>
              <a:lstStyle/>
              <a:p>
                <a:endParaRPr lang="he-IL" sz="1400"/>
              </a:p>
            </p:txBody>
          </p:sp>
          <p:sp>
            <p:nvSpPr>
              <p:cNvPr id="88" name="צורה חופשית: צורה 61">
                <a:extLst>
                  <a:ext uri="{FF2B5EF4-FFF2-40B4-BE49-F238E27FC236}">
                    <a16:creationId xmlns:a16="http://schemas.microsoft.com/office/drawing/2014/main" id="{469ECD38-1491-4E2A-AA7B-19AEA9BCADC1}"/>
                  </a:ext>
                </a:extLst>
              </p:cNvPr>
              <p:cNvSpPr/>
              <p:nvPr/>
            </p:nvSpPr>
            <p:spPr>
              <a:xfrm>
                <a:off x="4090638" y="3414712"/>
                <a:ext cx="466725" cy="542925"/>
              </a:xfrm>
              <a:custGeom>
                <a:avLst/>
                <a:gdLst>
                  <a:gd name="connsiteX0" fmla="*/ 7144 w 466725"/>
                  <a:gd name="connsiteY0" fmla="*/ 7144 h 542925"/>
                  <a:gd name="connsiteX1" fmla="*/ 468916 w 466725"/>
                  <a:gd name="connsiteY1" fmla="*/ 7144 h 542925"/>
                  <a:gd name="connsiteX2" fmla="*/ 468916 w 466725"/>
                  <a:gd name="connsiteY2" fmla="*/ 538258 h 542925"/>
                  <a:gd name="connsiteX3" fmla="*/ 238030 w 466725"/>
                  <a:gd name="connsiteY3" fmla="*/ 272701 h 542925"/>
                  <a:gd name="connsiteX4" fmla="*/ 7144 w 466725"/>
                  <a:gd name="connsiteY4" fmla="*/ 538258 h 542925"/>
                  <a:gd name="connsiteX5" fmla="*/ 7144 w 466725"/>
                  <a:gd name="connsiteY5" fmla="*/ 71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42925">
                    <a:moveTo>
                      <a:pt x="7144" y="7144"/>
                    </a:moveTo>
                    <a:lnTo>
                      <a:pt x="468916" y="7144"/>
                    </a:lnTo>
                    <a:lnTo>
                      <a:pt x="468916" y="538258"/>
                    </a:lnTo>
                    <a:lnTo>
                      <a:pt x="238030" y="272701"/>
                    </a:lnTo>
                    <a:lnTo>
                      <a:pt x="7144" y="538258"/>
                    </a:lnTo>
                    <a:lnTo>
                      <a:pt x="7144" y="7144"/>
                    </a:lnTo>
                    <a:close/>
                  </a:path>
                </a:pathLst>
              </a:custGeom>
              <a:solidFill>
                <a:schemeClr val="bg2">
                  <a:lumMod val="50000"/>
                </a:schemeClr>
              </a:solidFill>
              <a:ln w="9525" cap="flat">
                <a:noFill/>
                <a:prstDash val="solid"/>
                <a:miter/>
              </a:ln>
            </p:spPr>
            <p:txBody>
              <a:bodyPr rtlCol="1" anchor="ctr"/>
              <a:lstStyle/>
              <a:p>
                <a:endParaRPr lang="he-IL" sz="1400"/>
              </a:p>
            </p:txBody>
          </p:sp>
        </p:grpSp>
        <p:sp>
          <p:nvSpPr>
            <p:cNvPr id="83" name="TextBox 82">
              <a:extLst>
                <a:ext uri="{FF2B5EF4-FFF2-40B4-BE49-F238E27FC236}">
                  <a16:creationId xmlns:a16="http://schemas.microsoft.com/office/drawing/2014/main" id="{5D7A0ADB-B465-4CB0-BB74-B18E8DAA8155}"/>
                </a:ext>
              </a:extLst>
            </p:cNvPr>
            <p:cNvSpPr txBox="1"/>
            <p:nvPr/>
          </p:nvSpPr>
          <p:spPr>
            <a:xfrm>
              <a:off x="2841661" y="3795825"/>
              <a:ext cx="1431404" cy="338682"/>
            </a:xfrm>
            <a:prstGeom prst="rect">
              <a:avLst/>
            </a:prstGeom>
            <a:noFill/>
          </p:spPr>
          <p:txBody>
            <a:bodyPr wrap="square" rtlCol="1">
              <a:spAutoFit/>
            </a:bodyPr>
            <a:lstStyle/>
            <a:p>
              <a:pPr algn="ctr" rtl="1"/>
              <a:r>
                <a:rPr lang="he-IL" sz="1601" dirty="0">
                  <a:ln>
                    <a:solidFill>
                      <a:schemeClr val="bg1"/>
                    </a:solidFill>
                  </a:ln>
                  <a:solidFill>
                    <a:schemeClr val="bg1"/>
                  </a:solidFill>
                </a:rPr>
                <a:t>קריאת כיוון</a:t>
              </a:r>
            </a:p>
          </p:txBody>
        </p:sp>
      </p:grpSp>
      <p:sp>
        <p:nvSpPr>
          <p:cNvPr id="48" name="מלבן 47">
            <a:hlinkClick r:id="" action="ppaction://hlinkshowjump?jump=nextslide"/>
            <a:extLst>
              <a:ext uri="{FF2B5EF4-FFF2-40B4-BE49-F238E27FC236}">
                <a16:creationId xmlns:a16="http://schemas.microsoft.com/office/drawing/2014/main" id="{6BEDBF57-3BD3-4919-8020-732FA0AD3EBD}"/>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48">
            <a:hlinkClick r:id="" action="ppaction://hlinkshowjump?jump=previousslide"/>
            <a:extLst>
              <a:ext uri="{FF2B5EF4-FFF2-40B4-BE49-F238E27FC236}">
                <a16:creationId xmlns:a16="http://schemas.microsoft.com/office/drawing/2014/main" id="{7029B948-D5A0-4254-BCE2-4ADCF0BAAEA3}"/>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מלבן 58">
            <a:hlinkClick r:id="rId4" action="ppaction://hlinksldjump"/>
            <a:extLst>
              <a:ext uri="{FF2B5EF4-FFF2-40B4-BE49-F238E27FC236}">
                <a16:creationId xmlns:a16="http://schemas.microsoft.com/office/drawing/2014/main" id="{045A28DE-DB53-4572-8330-F04957A7B465}"/>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מלבן 60">
            <a:hlinkClick r:id="rId5" action="ppaction://hlinksldjump"/>
            <a:extLst>
              <a:ext uri="{FF2B5EF4-FFF2-40B4-BE49-F238E27FC236}">
                <a16:creationId xmlns:a16="http://schemas.microsoft.com/office/drawing/2014/main" id="{01CECC41-1348-4AAB-84E8-7C7836CF1966}"/>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9" name="מציין מיקום של מספר שקופית 3">
            <a:extLst>
              <a:ext uri="{FF2B5EF4-FFF2-40B4-BE49-F238E27FC236}">
                <a16:creationId xmlns:a16="http://schemas.microsoft.com/office/drawing/2014/main" id="{304CE545-8013-4DF7-A1EB-9CD65327997A}"/>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63</a:t>
            </a:fld>
            <a:endParaRPr lang="he-IL" dirty="0"/>
          </a:p>
        </p:txBody>
      </p:sp>
    </p:spTree>
    <p:extLst>
      <p:ext uri="{BB962C8B-B14F-4D97-AF65-F5344CB8AC3E}">
        <p14:creationId xmlns:p14="http://schemas.microsoft.com/office/powerpoint/2010/main" val="224778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0" name="TextBox 39">
            <a:extLst>
              <a:ext uri="{FF2B5EF4-FFF2-40B4-BE49-F238E27FC236}">
                <a16:creationId xmlns:a16="http://schemas.microsoft.com/office/drawing/2014/main" id="{60992F3C-67D2-4C17-AB2E-7F5D4F277B33}"/>
              </a:ext>
            </a:extLst>
          </p:cNvPr>
          <p:cNvSpPr txBox="1"/>
          <p:nvPr/>
        </p:nvSpPr>
        <p:spPr>
          <a:xfrm>
            <a:off x="973395" y="2427380"/>
            <a:ext cx="5516240" cy="785793"/>
          </a:xfrm>
          <a:prstGeom prst="rect">
            <a:avLst/>
          </a:prstGeom>
          <a:noFill/>
        </p:spPr>
        <p:txBody>
          <a:bodyPr wrap="square" rtlCol="1">
            <a:spAutoFit/>
          </a:bodyPr>
          <a:lstStyle/>
          <a:p>
            <a:pPr algn="r" rtl="1">
              <a:lnSpc>
                <a:spcPct val="150000"/>
              </a:lnSpc>
              <a:spcAft>
                <a:spcPts val="600"/>
              </a:spcAft>
            </a:pPr>
            <a:r>
              <a:rPr lang="he-IL" sz="1601" b="1" dirty="0">
                <a:solidFill>
                  <a:schemeClr val="tx1">
                    <a:lumMod val="50000"/>
                    <a:lumOff val="50000"/>
                  </a:schemeClr>
                </a:solidFill>
              </a:rPr>
              <a:t>נתחיל ממספר עובדות על קשיי קשב וריכוז, לקויות למידה ומה שביניהם:</a:t>
            </a:r>
            <a:endParaRPr lang="he-IL" sz="1601" b="1" dirty="0">
              <a:solidFill>
                <a:schemeClr val="tx1">
                  <a:lumMod val="50000"/>
                  <a:lumOff val="50000"/>
                </a:schemeClr>
              </a:solidFill>
              <a:latin typeface="Arial" pitchFamily="34" charset="0"/>
              <a:cs typeface="Arial" pitchFamily="34" charset="0"/>
            </a:endParaRP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7" name="מלבן 6">
            <a:extLst>
              <a:ext uri="{FF2B5EF4-FFF2-40B4-BE49-F238E27FC236}">
                <a16:creationId xmlns:a16="http://schemas.microsoft.com/office/drawing/2014/main" id="{8953FB6C-5231-43DB-8E38-42949F050506}"/>
              </a:ext>
            </a:extLst>
          </p:cNvPr>
          <p:cNvSpPr/>
          <p:nvPr/>
        </p:nvSpPr>
        <p:spPr>
          <a:xfrm>
            <a:off x="3117273" y="2064160"/>
            <a:ext cx="3836872" cy="376526"/>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עבודה עם ילדים עם קשב וריכוז ולקויות למידה</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4" name="TextBox 13">
            <a:extLst>
              <a:ext uri="{FF2B5EF4-FFF2-40B4-BE49-F238E27FC236}">
                <a16:creationId xmlns:a16="http://schemas.microsoft.com/office/drawing/2014/main" id="{F62A6E41-65D2-4586-9A5E-336D39354BFE}"/>
              </a:ext>
            </a:extLst>
          </p:cNvPr>
          <p:cNvSpPr txBox="1"/>
          <p:nvPr/>
        </p:nvSpPr>
        <p:spPr>
          <a:xfrm>
            <a:off x="973395" y="3193003"/>
            <a:ext cx="5148005" cy="2263889"/>
          </a:xfrm>
          <a:prstGeom prst="rect">
            <a:avLst/>
          </a:prstGeom>
          <a:noFill/>
        </p:spPr>
        <p:txBody>
          <a:bodyPr wrap="square" rtlCol="1">
            <a:spAutoFit/>
          </a:bodyPr>
          <a:lstStyle/>
          <a:p>
            <a:pPr marL="355600" indent="-355600" algn="r" rtl="1">
              <a:lnSpc>
                <a:spcPct val="150000"/>
              </a:lnSpc>
              <a:spcAft>
                <a:spcPts val="600"/>
              </a:spcAft>
              <a:buClr>
                <a:srgbClr val="00B0E6"/>
              </a:buClr>
              <a:buFont typeface="Segoe UI Semilight" panose="020B0402040204020203" pitchFamily="34" charset="0"/>
              <a:buChar char="❶"/>
            </a:pPr>
            <a:r>
              <a:rPr lang="he-IL" sz="1601" b="1" dirty="0">
                <a:solidFill>
                  <a:schemeClr val="tx1">
                    <a:lumMod val="50000"/>
                    <a:lumOff val="50000"/>
                  </a:schemeClr>
                </a:solidFill>
                <a:highlight>
                  <a:srgbClr val="C6EEFF"/>
                </a:highlight>
              </a:rPr>
              <a:t>לקות למידה וקשיי קשב וריכוז הם שני סוגים שונים של לקויות</a:t>
            </a:r>
            <a:r>
              <a:rPr lang="he-IL" sz="1601" dirty="0">
                <a:solidFill>
                  <a:schemeClr val="tx1">
                    <a:lumMod val="50000"/>
                    <a:lumOff val="50000"/>
                  </a:schemeClr>
                </a:solidFill>
              </a:rPr>
              <a:t>. ישנם ילדים עם לקויות למידה (קושי לרכוש מיומנויות הנוגעות ללימודים) וישנם ילדים עם קשיי קשב וריכוז (קושי להתמקד בדבר אחד, אימפולסיביות, חולמנות ועוד). כמובן שישנם ילדים המתמודדים עם שתי הלקויות יחד.</a:t>
            </a:r>
            <a:endParaRPr lang="he-IL" sz="1601" dirty="0">
              <a:solidFill>
                <a:schemeClr val="tx1">
                  <a:lumMod val="50000"/>
                  <a:lumOff val="50000"/>
                </a:schemeClr>
              </a:solidFill>
              <a:latin typeface="Arial" pitchFamily="34" charset="0"/>
              <a:cs typeface="Arial" pitchFamily="34" charset="0"/>
            </a:endParaRPr>
          </a:p>
        </p:txBody>
      </p:sp>
      <p:sp>
        <p:nvSpPr>
          <p:cNvPr id="16" name="TextBox 15">
            <a:extLst>
              <a:ext uri="{FF2B5EF4-FFF2-40B4-BE49-F238E27FC236}">
                <a16:creationId xmlns:a16="http://schemas.microsoft.com/office/drawing/2014/main" id="{FA369E03-A098-43B4-9EF8-EF57581DA062}"/>
              </a:ext>
            </a:extLst>
          </p:cNvPr>
          <p:cNvSpPr txBox="1"/>
          <p:nvPr/>
        </p:nvSpPr>
        <p:spPr>
          <a:xfrm>
            <a:off x="973395" y="5475739"/>
            <a:ext cx="5148005" cy="785793"/>
          </a:xfrm>
          <a:prstGeom prst="rect">
            <a:avLst/>
          </a:prstGeom>
          <a:noFill/>
        </p:spPr>
        <p:txBody>
          <a:bodyPr wrap="square" rtlCol="1">
            <a:spAutoFit/>
          </a:bodyPr>
          <a:lstStyle/>
          <a:p>
            <a:pPr marL="355600" indent="-355600" algn="r" rtl="1">
              <a:lnSpc>
                <a:spcPct val="150000"/>
              </a:lnSpc>
              <a:spcAft>
                <a:spcPts val="600"/>
              </a:spcAft>
              <a:buClr>
                <a:srgbClr val="00B0E6"/>
              </a:buClr>
              <a:buFont typeface="Calibri" panose="020F0502020204030204" pitchFamily="34" charset="0"/>
              <a:buChar char="❷"/>
            </a:pPr>
            <a:r>
              <a:rPr lang="he-IL" sz="1601" b="1" dirty="0">
                <a:solidFill>
                  <a:schemeClr val="tx1">
                    <a:lumMod val="50000"/>
                    <a:lumOff val="50000"/>
                  </a:schemeClr>
                </a:solidFill>
                <a:highlight>
                  <a:srgbClr val="C6EEFF"/>
                </a:highlight>
              </a:rPr>
              <a:t>טיפול תרופתי רלוונטי כאשר מדובר בקשיי קשב וריכוז.</a:t>
            </a:r>
            <a:br>
              <a:rPr lang="en-US" sz="1601" b="1" dirty="0">
                <a:solidFill>
                  <a:schemeClr val="tx1">
                    <a:lumMod val="50000"/>
                    <a:lumOff val="50000"/>
                  </a:schemeClr>
                </a:solidFill>
                <a:highlight>
                  <a:srgbClr val="C6EEFF"/>
                </a:highlight>
              </a:rPr>
            </a:br>
            <a:r>
              <a:rPr lang="he-IL" sz="1601" b="1" dirty="0">
                <a:solidFill>
                  <a:schemeClr val="tx1">
                    <a:lumMod val="50000"/>
                    <a:lumOff val="50000"/>
                  </a:schemeClr>
                </a:solidFill>
                <a:highlight>
                  <a:srgbClr val="C6EEFF"/>
                </a:highlight>
              </a:rPr>
              <a:t>לא קיים טיפול תרופתי ללקויות למידה.</a:t>
            </a:r>
            <a:endParaRPr lang="he-IL" sz="1601" dirty="0">
              <a:solidFill>
                <a:schemeClr val="tx1">
                  <a:lumMod val="50000"/>
                  <a:lumOff val="50000"/>
                </a:schemeClr>
              </a:solidFill>
              <a:latin typeface="Arial" pitchFamily="34" charset="0"/>
              <a:cs typeface="Arial" pitchFamily="34" charset="0"/>
            </a:endParaRPr>
          </a:p>
        </p:txBody>
      </p:sp>
      <p:sp>
        <p:nvSpPr>
          <p:cNvPr id="18" name="TextBox 17">
            <a:extLst>
              <a:ext uri="{FF2B5EF4-FFF2-40B4-BE49-F238E27FC236}">
                <a16:creationId xmlns:a16="http://schemas.microsoft.com/office/drawing/2014/main" id="{D707E26C-812E-4A39-AC48-0369BF932ADF}"/>
              </a:ext>
            </a:extLst>
          </p:cNvPr>
          <p:cNvSpPr txBox="1"/>
          <p:nvPr/>
        </p:nvSpPr>
        <p:spPr>
          <a:xfrm>
            <a:off x="973395" y="6280379"/>
            <a:ext cx="5148005" cy="2263889"/>
          </a:xfrm>
          <a:prstGeom prst="rect">
            <a:avLst/>
          </a:prstGeom>
          <a:noFill/>
        </p:spPr>
        <p:txBody>
          <a:bodyPr wrap="square" rtlCol="1">
            <a:spAutoFit/>
          </a:bodyPr>
          <a:lstStyle/>
          <a:p>
            <a:pPr marL="355600" indent="-355600" algn="r" rtl="1">
              <a:lnSpc>
                <a:spcPct val="150000"/>
              </a:lnSpc>
              <a:spcAft>
                <a:spcPts val="600"/>
              </a:spcAft>
              <a:buClr>
                <a:srgbClr val="00B0E6"/>
              </a:buClr>
              <a:buFont typeface="Segoe UI Semilight" panose="020B0402040204020203" pitchFamily="34" charset="0"/>
              <a:buChar char="❸"/>
            </a:pPr>
            <a:r>
              <a:rPr lang="he-IL" sz="1601" b="1" dirty="0">
                <a:solidFill>
                  <a:schemeClr val="tx1">
                    <a:lumMod val="50000"/>
                    <a:lumOff val="50000"/>
                  </a:schemeClr>
                </a:solidFill>
                <a:highlight>
                  <a:srgbClr val="C6EEFF"/>
                </a:highlight>
              </a:rPr>
              <a:t>האמונה כיום היא כי בשני המקרים מדובר בלקות המועברת בתורשה והיא איננה תוצאה של חינוך לקוי, רקע כלכלי, טראומה וכדומה.</a:t>
            </a:r>
            <a:br>
              <a:rPr lang="en-US" sz="1601" b="1" dirty="0">
                <a:solidFill>
                  <a:schemeClr val="tx1">
                    <a:lumMod val="50000"/>
                    <a:lumOff val="50000"/>
                  </a:schemeClr>
                </a:solidFill>
                <a:highlight>
                  <a:srgbClr val="C6EEFF"/>
                </a:highlight>
              </a:rPr>
            </a:br>
            <a:r>
              <a:rPr lang="he-IL" sz="1601" dirty="0">
                <a:solidFill>
                  <a:schemeClr val="tx1">
                    <a:lumMod val="50000"/>
                    <a:lumOff val="50000"/>
                  </a:schemeClr>
                </a:solidFill>
              </a:rPr>
              <a:t>עם זאת, סביר להניח שילדים המגיעים מרגע כלכלי קשה, יקבלו פחות תמיכה ולכן יהיה להם קשה יותר להתמודד עם הלקות.</a:t>
            </a:r>
          </a:p>
        </p:txBody>
      </p:sp>
      <p:sp>
        <p:nvSpPr>
          <p:cNvPr id="19" name="TextBox 18">
            <a:extLst>
              <a:ext uri="{FF2B5EF4-FFF2-40B4-BE49-F238E27FC236}">
                <a16:creationId xmlns:a16="http://schemas.microsoft.com/office/drawing/2014/main" id="{DF9C6819-7C2C-4794-9F77-B94536BD8E7E}"/>
              </a:ext>
            </a:extLst>
          </p:cNvPr>
          <p:cNvSpPr txBox="1"/>
          <p:nvPr/>
        </p:nvSpPr>
        <p:spPr>
          <a:xfrm>
            <a:off x="973395" y="8563114"/>
            <a:ext cx="5148005" cy="785793"/>
          </a:xfrm>
          <a:prstGeom prst="rect">
            <a:avLst/>
          </a:prstGeom>
          <a:noFill/>
        </p:spPr>
        <p:txBody>
          <a:bodyPr wrap="square" rtlCol="1">
            <a:spAutoFit/>
          </a:bodyPr>
          <a:lstStyle/>
          <a:p>
            <a:pPr marL="355600" indent="-355600" algn="r" rtl="1">
              <a:lnSpc>
                <a:spcPct val="150000"/>
              </a:lnSpc>
              <a:spcAft>
                <a:spcPts val="600"/>
              </a:spcAft>
              <a:buClr>
                <a:srgbClr val="00B0E6"/>
              </a:buClr>
              <a:buFont typeface="Segoe UI Semilight" panose="020B0402040204020203" pitchFamily="34" charset="0"/>
              <a:buChar char="❹"/>
            </a:pPr>
            <a:r>
              <a:rPr lang="he-IL" sz="1601" b="1" dirty="0">
                <a:solidFill>
                  <a:schemeClr val="tx1">
                    <a:lumMod val="50000"/>
                    <a:lumOff val="50000"/>
                  </a:schemeClr>
                </a:solidFill>
                <a:highlight>
                  <a:srgbClr val="C6EEFF"/>
                </a:highlight>
              </a:rPr>
              <a:t>לילדים ולאנשים עם לקויות למידה / קשיי קשב וריכוז יש יכולות שכליות ממוצעות ואף גבוהו.</a:t>
            </a:r>
            <a:r>
              <a:rPr lang="he-IL" sz="1601" b="1" dirty="0">
                <a:solidFill>
                  <a:schemeClr val="tx1">
                    <a:lumMod val="50000"/>
                    <a:lumOff val="50000"/>
                  </a:schemeClr>
                </a:solidFill>
              </a:rPr>
              <a:t> </a:t>
            </a:r>
            <a:r>
              <a:rPr lang="he-IL" sz="1601" dirty="0">
                <a:solidFill>
                  <a:schemeClr val="tx1">
                    <a:lumMod val="50000"/>
                    <a:lumOff val="50000"/>
                  </a:schemeClr>
                </a:solidFill>
              </a:rPr>
              <a:t>חלקם אף מחוננים.</a:t>
            </a:r>
          </a:p>
        </p:txBody>
      </p:sp>
      <p:sp>
        <p:nvSpPr>
          <p:cNvPr id="20" name="TextBox 19">
            <a:extLst>
              <a:ext uri="{FF2B5EF4-FFF2-40B4-BE49-F238E27FC236}">
                <a16:creationId xmlns:a16="http://schemas.microsoft.com/office/drawing/2014/main" id="{B8CE5E1D-C640-4E5D-8E25-20C49EAC51D6}"/>
              </a:ext>
            </a:extLst>
          </p:cNvPr>
          <p:cNvSpPr txBox="1"/>
          <p:nvPr/>
        </p:nvSpPr>
        <p:spPr>
          <a:xfrm>
            <a:off x="824810" y="9498564"/>
            <a:ext cx="4280590" cy="276999"/>
          </a:xfrm>
          <a:prstGeom prst="rect">
            <a:avLst/>
          </a:prstGeom>
          <a:noFill/>
        </p:spPr>
        <p:txBody>
          <a:bodyPr wrap="square" rtlCol="1">
            <a:spAutoFit/>
          </a:bodyPr>
          <a:lstStyle/>
          <a:p>
            <a:r>
              <a:rPr lang="he-IL" sz="1200" dirty="0">
                <a:solidFill>
                  <a:schemeClr val="tx1">
                    <a:lumMod val="50000"/>
                    <a:lumOff val="50000"/>
                  </a:schemeClr>
                </a:solidFill>
              </a:rPr>
              <a:t>מתוך האתר 'ניצן' והספר 'דיאלוג עם ילדים' מאת ד"ר עדנה כצנלסון</a:t>
            </a:r>
          </a:p>
        </p:txBody>
      </p:sp>
      <p:sp>
        <p:nvSpPr>
          <p:cNvPr id="8" name="מלבן: פינות מעוגלות 7">
            <a:extLst>
              <a:ext uri="{FF2B5EF4-FFF2-40B4-BE49-F238E27FC236}">
                <a16:creationId xmlns:a16="http://schemas.microsoft.com/office/drawing/2014/main" id="{8D59EC83-847E-42FF-9563-106C54F32C61}"/>
              </a:ext>
            </a:extLst>
          </p:cNvPr>
          <p:cNvSpPr/>
          <p:nvPr/>
        </p:nvSpPr>
        <p:spPr>
          <a:xfrm>
            <a:off x="6096000" y="3302397"/>
            <a:ext cx="553626" cy="559358"/>
          </a:xfrm>
          <a:prstGeom prst="roundRect">
            <a:avLst>
              <a:gd name="adj" fmla="val 205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 name="קבוצה 5">
            <a:extLst>
              <a:ext uri="{FF2B5EF4-FFF2-40B4-BE49-F238E27FC236}">
                <a16:creationId xmlns:a16="http://schemas.microsoft.com/office/drawing/2014/main" id="{18D907DC-9203-4DEC-9145-49DAC4829643}"/>
              </a:ext>
            </a:extLst>
          </p:cNvPr>
          <p:cNvGrpSpPr/>
          <p:nvPr/>
        </p:nvGrpSpPr>
        <p:grpSpPr>
          <a:xfrm>
            <a:off x="6146876" y="3450182"/>
            <a:ext cx="451874" cy="263788"/>
            <a:chOff x="5918200" y="4152900"/>
            <a:chExt cx="442872" cy="258533"/>
          </a:xfrm>
        </p:grpSpPr>
        <p:sp>
          <p:nvSpPr>
            <p:cNvPr id="5" name="אליפסה 4">
              <a:extLst>
                <a:ext uri="{FF2B5EF4-FFF2-40B4-BE49-F238E27FC236}">
                  <a16:creationId xmlns:a16="http://schemas.microsoft.com/office/drawing/2014/main" id="{4FD1E6C1-4BC0-405B-BBE8-A7ECC734A36B}"/>
                </a:ext>
              </a:extLst>
            </p:cNvPr>
            <p:cNvSpPr/>
            <p:nvPr/>
          </p:nvSpPr>
          <p:spPr>
            <a:xfrm>
              <a:off x="5918200" y="4152900"/>
              <a:ext cx="258533" cy="25853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אליפסה 21">
              <a:extLst>
                <a:ext uri="{FF2B5EF4-FFF2-40B4-BE49-F238E27FC236}">
                  <a16:creationId xmlns:a16="http://schemas.microsoft.com/office/drawing/2014/main" id="{78DFB76B-1B2F-4B7E-AFA5-819E47A922F1}"/>
                </a:ext>
              </a:extLst>
            </p:cNvPr>
            <p:cNvSpPr/>
            <p:nvPr/>
          </p:nvSpPr>
          <p:spPr>
            <a:xfrm>
              <a:off x="6102539" y="4152900"/>
              <a:ext cx="258533" cy="258533"/>
            </a:xfrm>
            <a:prstGeom prst="ellipse">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4" name="מלבן: פינות מעוגלות 23">
            <a:extLst>
              <a:ext uri="{FF2B5EF4-FFF2-40B4-BE49-F238E27FC236}">
                <a16:creationId xmlns:a16="http://schemas.microsoft.com/office/drawing/2014/main" id="{2D6741C1-74E9-4298-88D6-64B776720DB6}"/>
              </a:ext>
            </a:extLst>
          </p:cNvPr>
          <p:cNvSpPr/>
          <p:nvPr/>
        </p:nvSpPr>
        <p:spPr>
          <a:xfrm>
            <a:off x="6096000" y="5571364"/>
            <a:ext cx="553626" cy="559358"/>
          </a:xfrm>
          <a:prstGeom prst="roundRect">
            <a:avLst>
              <a:gd name="adj" fmla="val 205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פינות מעוגלות 27">
            <a:extLst>
              <a:ext uri="{FF2B5EF4-FFF2-40B4-BE49-F238E27FC236}">
                <a16:creationId xmlns:a16="http://schemas.microsoft.com/office/drawing/2014/main" id="{BE26A9A5-CC7E-4F23-9EFF-E55C11CDE6CE}"/>
              </a:ext>
            </a:extLst>
          </p:cNvPr>
          <p:cNvSpPr/>
          <p:nvPr/>
        </p:nvSpPr>
        <p:spPr>
          <a:xfrm>
            <a:off x="6096000" y="6372826"/>
            <a:ext cx="553626" cy="559358"/>
          </a:xfrm>
          <a:prstGeom prst="roundRect">
            <a:avLst>
              <a:gd name="adj" fmla="val 205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לבן: פינות מעוגלות 31">
            <a:extLst>
              <a:ext uri="{FF2B5EF4-FFF2-40B4-BE49-F238E27FC236}">
                <a16:creationId xmlns:a16="http://schemas.microsoft.com/office/drawing/2014/main" id="{82E40B22-DC12-432B-B8A5-09AB4355C46D}"/>
              </a:ext>
            </a:extLst>
          </p:cNvPr>
          <p:cNvSpPr/>
          <p:nvPr/>
        </p:nvSpPr>
        <p:spPr>
          <a:xfrm>
            <a:off x="6096000" y="8672888"/>
            <a:ext cx="553626" cy="559358"/>
          </a:xfrm>
          <a:prstGeom prst="roundRect">
            <a:avLst>
              <a:gd name="adj" fmla="val 205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גרפיקה 9">
            <a:extLst>
              <a:ext uri="{FF2B5EF4-FFF2-40B4-BE49-F238E27FC236}">
                <a16:creationId xmlns:a16="http://schemas.microsoft.com/office/drawing/2014/main" id="{8CD2734E-5209-496B-B34F-0EADE619E1F2}"/>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154002" y="8734326"/>
            <a:ext cx="446008" cy="446008"/>
          </a:xfrm>
          <a:prstGeom prst="rect">
            <a:avLst/>
          </a:prstGeom>
        </p:spPr>
      </p:pic>
      <p:pic>
        <p:nvPicPr>
          <p:cNvPr id="12" name="גרפיקה 11">
            <a:extLst>
              <a:ext uri="{FF2B5EF4-FFF2-40B4-BE49-F238E27FC236}">
                <a16:creationId xmlns:a16="http://schemas.microsoft.com/office/drawing/2014/main" id="{74DCF259-889C-4D49-B095-74350338FFC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194720" y="6469295"/>
            <a:ext cx="366420" cy="366420"/>
          </a:xfrm>
          <a:prstGeom prst="rect">
            <a:avLst/>
          </a:prstGeom>
        </p:spPr>
      </p:pic>
      <p:pic>
        <p:nvPicPr>
          <p:cNvPr id="41" name="גרפיקה 40">
            <a:extLst>
              <a:ext uri="{FF2B5EF4-FFF2-40B4-BE49-F238E27FC236}">
                <a16:creationId xmlns:a16="http://schemas.microsoft.com/office/drawing/2014/main" id="{440CAC29-7E76-46B0-AC9B-34542DA5A672}"/>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158765" y="5631574"/>
            <a:ext cx="428096" cy="428096"/>
          </a:xfrm>
          <a:prstGeom prst="rect">
            <a:avLst/>
          </a:prstGeom>
        </p:spPr>
      </p:pic>
      <p:sp>
        <p:nvSpPr>
          <p:cNvPr id="27" name="מלבן 26">
            <a:hlinkClick r:id="" action="ppaction://hlinkshowjump?jump=nextslide"/>
            <a:extLst>
              <a:ext uri="{FF2B5EF4-FFF2-40B4-BE49-F238E27FC236}">
                <a16:creationId xmlns:a16="http://schemas.microsoft.com/office/drawing/2014/main" id="{7C7CA60F-21C8-4533-A179-47FB4960C964}"/>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a:hlinkClick r:id="" action="ppaction://hlinkshowjump?jump=previousslide"/>
            <a:extLst>
              <a:ext uri="{FF2B5EF4-FFF2-40B4-BE49-F238E27FC236}">
                <a16:creationId xmlns:a16="http://schemas.microsoft.com/office/drawing/2014/main" id="{CDD03270-3DB8-4AE7-B7ED-62B71C3EC989}"/>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לבן 29">
            <a:hlinkClick r:id="rId8" action="ppaction://hlinksldjump"/>
            <a:extLst>
              <a:ext uri="{FF2B5EF4-FFF2-40B4-BE49-F238E27FC236}">
                <a16:creationId xmlns:a16="http://schemas.microsoft.com/office/drawing/2014/main" id="{3000D9F8-4D0B-4C75-9FB5-86D5081B7F6B}"/>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לבן 30">
            <a:hlinkClick r:id="rId9" action="ppaction://hlinksldjump"/>
            <a:extLst>
              <a:ext uri="{FF2B5EF4-FFF2-40B4-BE49-F238E27FC236}">
                <a16:creationId xmlns:a16="http://schemas.microsoft.com/office/drawing/2014/main" id="{DAAC8166-6EC6-4381-A88B-1DEE25751CFE}"/>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מציין מיקום של מספר שקופית 3">
            <a:extLst>
              <a:ext uri="{FF2B5EF4-FFF2-40B4-BE49-F238E27FC236}">
                <a16:creationId xmlns:a16="http://schemas.microsoft.com/office/drawing/2014/main" id="{A44BBF21-A8DD-48F9-8FC3-44FE56246BCF}"/>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64</a:t>
            </a:fld>
            <a:endParaRPr lang="he-IL" dirty="0"/>
          </a:p>
        </p:txBody>
      </p:sp>
    </p:spTree>
    <p:extLst>
      <p:ext uri="{BB962C8B-B14F-4D97-AF65-F5344CB8AC3E}">
        <p14:creationId xmlns:p14="http://schemas.microsoft.com/office/powerpoint/2010/main" val="307823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grpSp>
        <p:nvGrpSpPr>
          <p:cNvPr id="27" name="קבוצה 26">
            <a:extLst>
              <a:ext uri="{FF2B5EF4-FFF2-40B4-BE49-F238E27FC236}">
                <a16:creationId xmlns:a16="http://schemas.microsoft.com/office/drawing/2014/main" id="{D4EAC3B5-E7D7-481A-BCFF-EBA927762ADB}"/>
              </a:ext>
            </a:extLst>
          </p:cNvPr>
          <p:cNvGrpSpPr/>
          <p:nvPr/>
        </p:nvGrpSpPr>
        <p:grpSpPr>
          <a:xfrm>
            <a:off x="998145" y="2297651"/>
            <a:ext cx="5561853" cy="2047719"/>
            <a:chOff x="824810" y="2869613"/>
            <a:chExt cx="5561853" cy="2047719"/>
          </a:xfrm>
        </p:grpSpPr>
        <p:sp>
          <p:nvSpPr>
            <p:cNvPr id="29" name="TextBox 28">
              <a:extLst>
                <a:ext uri="{FF2B5EF4-FFF2-40B4-BE49-F238E27FC236}">
                  <a16:creationId xmlns:a16="http://schemas.microsoft.com/office/drawing/2014/main" id="{61655078-D5DE-4D09-B818-B8C806EC8DDD}"/>
                </a:ext>
              </a:extLst>
            </p:cNvPr>
            <p:cNvSpPr txBox="1"/>
            <p:nvPr/>
          </p:nvSpPr>
          <p:spPr>
            <a:xfrm>
              <a:off x="2462184" y="2869613"/>
              <a:ext cx="3667487" cy="338554"/>
            </a:xfrm>
            <a:prstGeom prst="rect">
              <a:avLst/>
            </a:prstGeom>
            <a:noFill/>
          </p:spPr>
          <p:txBody>
            <a:bodyPr wrap="square" lIns="36000" rtlCol="1">
              <a:spAutoFit/>
            </a:bodyPr>
            <a:lstStyle/>
            <a:p>
              <a:pPr algn="r" rtl="1">
                <a:spcAft>
                  <a:spcPts val="600"/>
                </a:spcAft>
              </a:pPr>
              <a:r>
                <a:rPr lang="he-IL" sz="1600" b="1" dirty="0">
                  <a:solidFill>
                    <a:schemeClr val="accent1">
                      <a:lumMod val="75000"/>
                    </a:schemeClr>
                  </a:solidFill>
                </a:rPr>
                <a:t>קשיי קשב וריכוז</a:t>
              </a:r>
              <a:endParaRPr lang="he-IL" sz="1600" b="1" dirty="0">
                <a:solidFill>
                  <a:schemeClr val="accent1">
                    <a:lumMod val="75000"/>
                  </a:schemeClr>
                </a:solidFill>
                <a:latin typeface="Arial" pitchFamily="34" charset="0"/>
                <a:cs typeface="Arial" pitchFamily="34" charset="0"/>
              </a:endParaRPr>
            </a:p>
          </p:txBody>
        </p:sp>
        <p:sp>
          <p:nvSpPr>
            <p:cNvPr id="30" name="אליפסה 29">
              <a:extLst>
                <a:ext uri="{FF2B5EF4-FFF2-40B4-BE49-F238E27FC236}">
                  <a16:creationId xmlns:a16="http://schemas.microsoft.com/office/drawing/2014/main" id="{FB662442-6426-4D4E-AAFF-136CE94F8758}"/>
                </a:ext>
              </a:extLst>
            </p:cNvPr>
            <p:cNvSpPr/>
            <p:nvPr/>
          </p:nvSpPr>
          <p:spPr>
            <a:xfrm>
              <a:off x="6108379" y="2903268"/>
              <a:ext cx="278284" cy="27828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500" dirty="0"/>
            </a:p>
          </p:txBody>
        </p:sp>
        <p:cxnSp>
          <p:nvCxnSpPr>
            <p:cNvPr id="31" name="מחבר ישר 30">
              <a:extLst>
                <a:ext uri="{FF2B5EF4-FFF2-40B4-BE49-F238E27FC236}">
                  <a16:creationId xmlns:a16="http://schemas.microsoft.com/office/drawing/2014/main" id="{6386451E-3EBD-4E78-A81E-CC5231E2F67C}"/>
                </a:ext>
              </a:extLst>
            </p:cNvPr>
            <p:cNvCxnSpPr>
              <a:cxnSpLocks/>
            </p:cNvCxnSpPr>
            <p:nvPr/>
          </p:nvCxnSpPr>
          <p:spPr>
            <a:xfrm flipH="1">
              <a:off x="1143000" y="3173932"/>
              <a:ext cx="5104522" cy="0"/>
            </a:xfrm>
            <a:prstGeom prst="line">
              <a:avLst/>
            </a:prstGeom>
            <a:ln>
              <a:solidFill>
                <a:srgbClr val="0076A8"/>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4C0CF86-75C8-4E85-9552-B937B5252D45}"/>
                </a:ext>
              </a:extLst>
            </p:cNvPr>
            <p:cNvSpPr txBox="1"/>
            <p:nvPr/>
          </p:nvSpPr>
          <p:spPr>
            <a:xfrm>
              <a:off x="824810" y="3316381"/>
              <a:ext cx="5561853" cy="1600951"/>
            </a:xfrm>
            <a:prstGeom prst="rect">
              <a:avLst/>
            </a:prstGeom>
            <a:noFill/>
          </p:spPr>
          <p:txBody>
            <a:bodyPr wrap="square" lIns="36000" rtlCol="1">
              <a:spAutoFit/>
            </a:bodyPr>
            <a:lstStyle/>
            <a:p>
              <a:pPr algn="r" rtl="1">
                <a:lnSpc>
                  <a:spcPct val="150000"/>
                </a:lnSpc>
                <a:spcAft>
                  <a:spcPts val="600"/>
                </a:spcAft>
              </a:pPr>
              <a:r>
                <a:rPr lang="he-IL" sz="1600" dirty="0">
                  <a:solidFill>
                    <a:schemeClr val="tx1">
                      <a:lumMod val="50000"/>
                      <a:lumOff val="50000"/>
                    </a:schemeClr>
                  </a:solidFill>
                  <a:latin typeface="Arial" pitchFamily="34" charset="0"/>
                  <a:cs typeface="Arial" pitchFamily="34" charset="0"/>
                </a:rPr>
                <a:t>מכירים את הילדים שאומרים את הדבר הראשון שעולה על דעתם? שמתקשים לזכור דברים פשוטים? שמתחילים לדבר על נושא מסוים ותוך כדי מדלגים לנושא אחר? שמתקשים לשבת בשקט?</a:t>
              </a:r>
            </a:p>
            <a:p>
              <a:pPr algn="r" rtl="1">
                <a:lnSpc>
                  <a:spcPct val="150000"/>
                </a:lnSpc>
                <a:spcAft>
                  <a:spcPts val="600"/>
                </a:spcAft>
              </a:pPr>
              <a:r>
                <a:rPr lang="he-IL" sz="1600" dirty="0">
                  <a:solidFill>
                    <a:schemeClr val="tx1">
                      <a:lumMod val="50000"/>
                      <a:lumOff val="50000"/>
                    </a:schemeClr>
                  </a:solidFill>
                  <a:latin typeface="Arial" pitchFamily="34" charset="0"/>
                  <a:cs typeface="Arial" pitchFamily="34" charset="0"/>
                </a:rPr>
                <a:t>אלו הילדים עם </a:t>
              </a:r>
              <a:r>
                <a:rPr lang="en-US" sz="1600" dirty="0">
                  <a:solidFill>
                    <a:schemeClr val="tx1">
                      <a:lumMod val="50000"/>
                      <a:lumOff val="50000"/>
                    </a:schemeClr>
                  </a:solidFill>
                  <a:cs typeface="Arial" pitchFamily="34" charset="0"/>
                </a:rPr>
                <a:t>ADHD</a:t>
              </a:r>
              <a:r>
                <a:rPr lang="he-IL" sz="1600" dirty="0">
                  <a:solidFill>
                    <a:schemeClr val="tx1">
                      <a:lumMod val="50000"/>
                      <a:lumOff val="50000"/>
                    </a:schemeClr>
                  </a:solidFill>
                  <a:cs typeface="Arial" pitchFamily="34" charset="0"/>
                </a:rPr>
                <a:t>. להלן 2 הגדרות לתופעה:</a:t>
              </a:r>
              <a:endParaRPr lang="he-IL" sz="1600" dirty="0">
                <a:solidFill>
                  <a:schemeClr val="tx1">
                    <a:lumMod val="50000"/>
                    <a:lumOff val="50000"/>
                  </a:schemeClr>
                </a:solidFill>
                <a:latin typeface="Arial" pitchFamily="34" charset="0"/>
                <a:cs typeface="Arial" pitchFamily="34" charset="0"/>
              </a:endParaRPr>
            </a:p>
          </p:txBody>
        </p:sp>
      </p:grpSp>
      <p:grpSp>
        <p:nvGrpSpPr>
          <p:cNvPr id="13" name="קבוצה 12">
            <a:extLst>
              <a:ext uri="{FF2B5EF4-FFF2-40B4-BE49-F238E27FC236}">
                <a16:creationId xmlns:a16="http://schemas.microsoft.com/office/drawing/2014/main" id="{46C31DD9-EAF8-4367-9DD8-5157CF68101B}"/>
              </a:ext>
            </a:extLst>
          </p:cNvPr>
          <p:cNvGrpSpPr/>
          <p:nvPr/>
        </p:nvGrpSpPr>
        <p:grpSpPr>
          <a:xfrm>
            <a:off x="1076429" y="4536837"/>
            <a:ext cx="5413206" cy="3104325"/>
            <a:chOff x="1076429" y="4625737"/>
            <a:chExt cx="5413206" cy="3104325"/>
          </a:xfrm>
        </p:grpSpPr>
        <p:sp>
          <p:nvSpPr>
            <p:cNvPr id="39" name="מלבן: פינות מעוגלות 38">
              <a:extLst>
                <a:ext uri="{FF2B5EF4-FFF2-40B4-BE49-F238E27FC236}">
                  <a16:creationId xmlns:a16="http://schemas.microsoft.com/office/drawing/2014/main" id="{EA887B20-4398-4068-8F72-AE2C06A83105}"/>
                </a:ext>
              </a:extLst>
            </p:cNvPr>
            <p:cNvSpPr/>
            <p:nvPr/>
          </p:nvSpPr>
          <p:spPr>
            <a:xfrm>
              <a:off x="1085851" y="4651008"/>
              <a:ext cx="5403784" cy="2808000"/>
            </a:xfrm>
            <a:prstGeom prst="roundRect">
              <a:avLst>
                <a:gd name="adj" fmla="val 1623"/>
              </a:avLst>
            </a:prstGeom>
            <a:solidFill>
              <a:schemeClr val="bg1">
                <a:alpha val="80000"/>
              </a:schemeClr>
            </a:solidFill>
            <a:ln>
              <a:solidFill>
                <a:srgbClr val="D5F2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TextBox 41">
              <a:extLst>
                <a:ext uri="{FF2B5EF4-FFF2-40B4-BE49-F238E27FC236}">
                  <a16:creationId xmlns:a16="http://schemas.microsoft.com/office/drawing/2014/main" id="{1BACA04D-3E56-4D04-A15D-4DB361E60F96}"/>
                </a:ext>
              </a:extLst>
            </p:cNvPr>
            <p:cNvSpPr txBox="1"/>
            <p:nvPr/>
          </p:nvSpPr>
          <p:spPr>
            <a:xfrm>
              <a:off x="5341190" y="4750292"/>
              <a:ext cx="1135049" cy="338682"/>
            </a:xfrm>
            <a:prstGeom prst="rect">
              <a:avLst/>
            </a:prstGeom>
            <a:noFill/>
          </p:spPr>
          <p:txBody>
            <a:bodyPr wrap="square" rtlCol="1">
              <a:spAutoFit/>
            </a:bodyPr>
            <a:lstStyle/>
            <a:p>
              <a:pPr rtl="1">
                <a:spcAft>
                  <a:spcPts val="600"/>
                </a:spcAft>
              </a:pPr>
              <a:r>
                <a:rPr lang="en-US" sz="1601" b="1" dirty="0">
                  <a:solidFill>
                    <a:srgbClr val="00B0E6"/>
                  </a:solidFill>
                </a:rPr>
                <a:t>ADHD</a:t>
              </a:r>
              <a:endParaRPr lang="he-IL" sz="1601" b="1" dirty="0">
                <a:solidFill>
                  <a:srgbClr val="00B0E6"/>
                </a:solidFill>
                <a:latin typeface="Arial" pitchFamily="34" charset="0"/>
                <a:cs typeface="Arial" pitchFamily="34" charset="0"/>
              </a:endParaRPr>
            </a:p>
          </p:txBody>
        </p:sp>
        <p:sp>
          <p:nvSpPr>
            <p:cNvPr id="43" name="מלבן 42">
              <a:extLst>
                <a:ext uri="{FF2B5EF4-FFF2-40B4-BE49-F238E27FC236}">
                  <a16:creationId xmlns:a16="http://schemas.microsoft.com/office/drawing/2014/main" id="{B0A78B25-8E37-4634-83B8-9C8E74F404FD}"/>
                </a:ext>
              </a:extLst>
            </p:cNvPr>
            <p:cNvSpPr/>
            <p:nvPr/>
          </p:nvSpPr>
          <p:spPr>
            <a:xfrm>
              <a:off x="1085851" y="4625737"/>
              <a:ext cx="4268735" cy="463075"/>
            </a:xfrm>
            <a:prstGeom prst="rect">
              <a:avLst/>
            </a:prstGeom>
          </p:spPr>
          <p:txBody>
            <a:bodyPr wrap="square">
              <a:spAutoFit/>
            </a:bodyPr>
            <a:lstStyle/>
            <a:p>
              <a:pPr algn="r" rtl="1">
                <a:lnSpc>
                  <a:spcPct val="150000"/>
                </a:lnSpc>
                <a:spcAft>
                  <a:spcPts val="600"/>
                </a:spcAft>
                <a:buClr>
                  <a:srgbClr val="009EE0"/>
                </a:buClr>
              </a:pPr>
              <a:r>
                <a:rPr lang="en-US" dirty="0">
                  <a:solidFill>
                    <a:prstClr val="black">
                      <a:lumMod val="50000"/>
                      <a:lumOff val="50000"/>
                    </a:prstClr>
                  </a:solidFill>
                </a:rPr>
                <a:t>Attention Deficit Hyperactivity Disorder</a:t>
              </a:r>
              <a:endParaRPr lang="he-IL" dirty="0">
                <a:solidFill>
                  <a:prstClr val="black">
                    <a:lumMod val="50000"/>
                    <a:lumOff val="50000"/>
                  </a:prstClr>
                </a:solidFill>
              </a:endParaRPr>
            </a:p>
          </p:txBody>
        </p:sp>
        <p:sp>
          <p:nvSpPr>
            <p:cNvPr id="44" name="TextBox 43">
              <a:extLst>
                <a:ext uri="{FF2B5EF4-FFF2-40B4-BE49-F238E27FC236}">
                  <a16:creationId xmlns:a16="http://schemas.microsoft.com/office/drawing/2014/main" id="{500462E1-ABCE-411E-81DC-55A46B9E692A}"/>
                </a:ext>
              </a:extLst>
            </p:cNvPr>
            <p:cNvSpPr txBox="1"/>
            <p:nvPr/>
          </p:nvSpPr>
          <p:spPr>
            <a:xfrm>
              <a:off x="5297225" y="5118719"/>
              <a:ext cx="1135049" cy="831381"/>
            </a:xfrm>
            <a:prstGeom prst="rect">
              <a:avLst/>
            </a:prstGeom>
            <a:noFill/>
          </p:spPr>
          <p:txBody>
            <a:bodyPr wrap="square" rtlCol="1">
              <a:spAutoFit/>
            </a:bodyPr>
            <a:lstStyle/>
            <a:p>
              <a:pPr algn="r" rtl="1">
                <a:spcAft>
                  <a:spcPts val="600"/>
                </a:spcAft>
              </a:pPr>
              <a:r>
                <a:rPr lang="he-IL" sz="1601" b="1" dirty="0">
                  <a:solidFill>
                    <a:srgbClr val="00B0E6"/>
                  </a:solidFill>
                </a:rPr>
                <a:t>קשיי (הפרעת) קשב וריכוז</a:t>
              </a:r>
              <a:endParaRPr lang="he-IL" sz="1601" b="1" dirty="0">
                <a:solidFill>
                  <a:srgbClr val="00B0E6"/>
                </a:solidFill>
                <a:latin typeface="Arial" pitchFamily="34" charset="0"/>
                <a:cs typeface="Arial" pitchFamily="34" charset="0"/>
              </a:endParaRPr>
            </a:p>
          </p:txBody>
        </p:sp>
        <p:sp>
          <p:nvSpPr>
            <p:cNvPr id="57" name="מלבן 56">
              <a:extLst>
                <a:ext uri="{FF2B5EF4-FFF2-40B4-BE49-F238E27FC236}">
                  <a16:creationId xmlns:a16="http://schemas.microsoft.com/office/drawing/2014/main" id="{3945CDE5-95FF-4E18-AFBF-1697A122864A}"/>
                </a:ext>
              </a:extLst>
            </p:cNvPr>
            <p:cNvSpPr/>
            <p:nvPr/>
          </p:nvSpPr>
          <p:spPr>
            <a:xfrm>
              <a:off x="1292329" y="5118719"/>
              <a:ext cx="4062257" cy="2262671"/>
            </a:xfrm>
            <a:prstGeom prst="rect">
              <a:avLst/>
            </a:prstGeom>
          </p:spPr>
          <p:txBody>
            <a:bodyPr wrap="square">
              <a:spAutoFit/>
            </a:bodyPr>
            <a:lstStyle/>
            <a:p>
              <a:pPr algn="r" rtl="1">
                <a:lnSpc>
                  <a:spcPct val="150000"/>
                </a:lnSpc>
              </a:pPr>
              <a:r>
                <a:rPr lang="he-IL" sz="1600" b="1" dirty="0">
                  <a:solidFill>
                    <a:prstClr val="black">
                      <a:lumMod val="50000"/>
                      <a:lumOff val="50000"/>
                    </a:prstClr>
                  </a:solidFill>
                  <a:highlight>
                    <a:srgbClr val="D5F2FF"/>
                  </a:highlight>
                </a:rPr>
                <a:t>שילוב קשיים המשפיעים על יכולתו של הילד להיות קשוב ומרוכז</a:t>
              </a:r>
              <a:r>
                <a:rPr lang="he-IL" sz="1600" dirty="0">
                  <a:solidFill>
                    <a:schemeClr val="tx1">
                      <a:lumMod val="50000"/>
                      <a:lumOff val="50000"/>
                    </a:schemeClr>
                  </a:solidFill>
                </a:rPr>
                <a:t>, לדוגמא, מוסחות גבוהה, קושי בארגון, שכחנות </a:t>
              </a:r>
              <a:r>
                <a:rPr lang="he-IL" sz="1600" dirty="0" err="1">
                  <a:solidFill>
                    <a:schemeClr val="tx1">
                      <a:lumMod val="50000"/>
                      <a:lumOff val="50000"/>
                    </a:schemeClr>
                  </a:solidFill>
                </a:rPr>
                <a:t>וכו</a:t>
              </a:r>
              <a:r>
                <a:rPr lang="he-IL" sz="1600" dirty="0">
                  <a:solidFill>
                    <a:schemeClr val="tx1">
                      <a:lumMod val="50000"/>
                      <a:lumOff val="50000"/>
                    </a:schemeClr>
                  </a:solidFill>
                </a:rPr>
                <a:t>'. בחלק מהמקרים מדובר גם באימפולסיביות והיפראקטיביות*: חוסר מנוחה, צורך להתנועע, </a:t>
              </a:r>
              <a:r>
                <a:rPr lang="he-IL" sz="1600" dirty="0" err="1">
                  <a:solidFill>
                    <a:schemeClr val="tx1">
                      <a:lumMod val="50000"/>
                      <a:lumOff val="50000"/>
                    </a:schemeClr>
                  </a:solidFill>
                </a:rPr>
                <a:t>וכו</a:t>
              </a:r>
              <a:r>
                <a:rPr lang="he-IL" sz="1600" dirty="0">
                  <a:solidFill>
                    <a:schemeClr val="tx1">
                      <a:lumMod val="50000"/>
                      <a:lumOff val="50000"/>
                    </a:schemeClr>
                  </a:solidFill>
                </a:rPr>
                <a:t>'. האבחון מתבצע ע"י רופאים נוירולוגים ופסיכיאטרים לילדים ונוער.</a:t>
              </a:r>
            </a:p>
          </p:txBody>
        </p:sp>
        <p:sp>
          <p:nvSpPr>
            <p:cNvPr id="58" name="TextBox 57">
              <a:extLst>
                <a:ext uri="{FF2B5EF4-FFF2-40B4-BE49-F238E27FC236}">
                  <a16:creationId xmlns:a16="http://schemas.microsoft.com/office/drawing/2014/main" id="{AC71CE2A-1164-4656-AF9A-9BA755B271CD}"/>
                </a:ext>
              </a:extLst>
            </p:cNvPr>
            <p:cNvSpPr txBox="1"/>
            <p:nvPr/>
          </p:nvSpPr>
          <p:spPr>
            <a:xfrm>
              <a:off x="1076429" y="7453063"/>
              <a:ext cx="2173134" cy="276999"/>
            </a:xfrm>
            <a:prstGeom prst="rect">
              <a:avLst/>
            </a:prstGeom>
            <a:noFill/>
          </p:spPr>
          <p:txBody>
            <a:bodyPr wrap="square" rtlCol="1">
              <a:spAutoFit/>
            </a:bodyPr>
            <a:lstStyle/>
            <a:p>
              <a:pPr algn="l"/>
              <a:r>
                <a:rPr lang="he-IL" sz="1200" dirty="0">
                  <a:solidFill>
                    <a:prstClr val="black">
                      <a:lumMod val="50000"/>
                      <a:lumOff val="50000"/>
                    </a:prstClr>
                  </a:solidFill>
                </a:rPr>
                <a:t>בהתבסס על: </a:t>
              </a:r>
              <a:r>
                <a:rPr lang="he-IL" sz="1200" dirty="0">
                  <a:solidFill>
                    <a:prstClr val="black">
                      <a:lumMod val="50000"/>
                      <a:lumOff val="50000"/>
                    </a:prstClr>
                  </a:solidFill>
                  <a:hlinkClick r:id="rId2"/>
                </a:rPr>
                <a:t>אגודת ניצן</a:t>
              </a:r>
              <a:endParaRPr lang="he-IL" sz="1200" dirty="0">
                <a:solidFill>
                  <a:prstClr val="black">
                    <a:lumMod val="50000"/>
                    <a:lumOff val="50000"/>
                  </a:prstClr>
                </a:solidFill>
              </a:endParaRPr>
            </a:p>
          </p:txBody>
        </p:sp>
        <p:sp>
          <p:nvSpPr>
            <p:cNvPr id="59" name="מלבן 58">
              <a:extLst>
                <a:ext uri="{FF2B5EF4-FFF2-40B4-BE49-F238E27FC236}">
                  <a16:creationId xmlns:a16="http://schemas.microsoft.com/office/drawing/2014/main" id="{32CC7746-D806-4F8D-A605-62DCBA4D9C9F}"/>
                </a:ext>
              </a:extLst>
            </p:cNvPr>
            <p:cNvSpPr/>
            <p:nvPr/>
          </p:nvSpPr>
          <p:spPr>
            <a:xfrm>
              <a:off x="2656756" y="7453063"/>
              <a:ext cx="3832879" cy="276999"/>
            </a:xfrm>
            <a:prstGeom prst="rect">
              <a:avLst/>
            </a:prstGeom>
          </p:spPr>
          <p:txBody>
            <a:bodyPr wrap="square">
              <a:spAutoFit/>
            </a:bodyPr>
            <a:lstStyle/>
            <a:p>
              <a:pPr algn="r" rtl="1">
                <a:spcAft>
                  <a:spcPts val="600"/>
                </a:spcAft>
                <a:buClr>
                  <a:srgbClr val="009EE0"/>
                </a:buClr>
              </a:pPr>
              <a:r>
                <a:rPr lang="he-IL" sz="1200" dirty="0">
                  <a:solidFill>
                    <a:prstClr val="black">
                      <a:lumMod val="50000"/>
                      <a:lumOff val="50000"/>
                    </a:prstClr>
                  </a:solidFill>
                </a:rPr>
                <a:t>* היפראקטיביות מאפיינת כ- 50%  מהילדים עם קשב וריכוז.</a:t>
              </a:r>
            </a:p>
          </p:txBody>
        </p:sp>
      </p:grpSp>
      <p:sp>
        <p:nvSpPr>
          <p:cNvPr id="64" name="TextBox 63">
            <a:extLst>
              <a:ext uri="{FF2B5EF4-FFF2-40B4-BE49-F238E27FC236}">
                <a16:creationId xmlns:a16="http://schemas.microsoft.com/office/drawing/2014/main" id="{0ED99B72-F2E4-49AB-8E82-A22C144253A0}"/>
              </a:ext>
            </a:extLst>
          </p:cNvPr>
          <p:cNvSpPr txBox="1"/>
          <p:nvPr/>
        </p:nvSpPr>
        <p:spPr>
          <a:xfrm>
            <a:off x="998145" y="7786319"/>
            <a:ext cx="5561853" cy="1154675"/>
          </a:xfrm>
          <a:prstGeom prst="rect">
            <a:avLst/>
          </a:prstGeom>
          <a:noFill/>
        </p:spPr>
        <p:txBody>
          <a:bodyPr wrap="square" lIns="36000" rtlCol="1">
            <a:spAutoFit/>
          </a:bodyPr>
          <a:lstStyle/>
          <a:p>
            <a:pPr algn="r" rtl="1">
              <a:lnSpc>
                <a:spcPct val="150000"/>
              </a:lnSpc>
              <a:spcAft>
                <a:spcPts val="600"/>
              </a:spcAft>
            </a:pPr>
            <a:r>
              <a:rPr lang="he-IL" sz="1600" dirty="0">
                <a:solidFill>
                  <a:schemeClr val="tx1">
                    <a:lumMod val="50000"/>
                    <a:lumOff val="50000"/>
                  </a:schemeClr>
                </a:solidFill>
                <a:latin typeface="Arial" pitchFamily="34" charset="0"/>
                <a:cs typeface="Arial" pitchFamily="34" charset="0"/>
              </a:rPr>
              <a:t>הילדים הללו מתקשים לשלוט בהתנהגות שלהם, לנסח מטרות ולהכיר בתוצאות. הקושי שלהם משפיע על כל תחומי החיים: בלימודים, בחברה ובהתנהלות היומיומית.</a:t>
            </a:r>
          </a:p>
        </p:txBody>
      </p:sp>
      <p:sp>
        <p:nvSpPr>
          <p:cNvPr id="24" name="מלבן 23">
            <a:hlinkClick r:id="" action="ppaction://hlinkshowjump?jump=nextslide"/>
            <a:extLst>
              <a:ext uri="{FF2B5EF4-FFF2-40B4-BE49-F238E27FC236}">
                <a16:creationId xmlns:a16="http://schemas.microsoft.com/office/drawing/2014/main" id="{333429E4-2FD0-40D1-94FE-D3F451E8CAA5}"/>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a:hlinkClick r:id="" action="ppaction://hlinkshowjump?jump=previousslide"/>
            <a:extLst>
              <a:ext uri="{FF2B5EF4-FFF2-40B4-BE49-F238E27FC236}">
                <a16:creationId xmlns:a16="http://schemas.microsoft.com/office/drawing/2014/main" id="{71737963-EEE0-496E-9A86-087962DE6582}"/>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25">
            <a:hlinkClick r:id="rId3" action="ppaction://hlinksldjump"/>
            <a:extLst>
              <a:ext uri="{FF2B5EF4-FFF2-40B4-BE49-F238E27FC236}">
                <a16:creationId xmlns:a16="http://schemas.microsoft.com/office/drawing/2014/main" id="{AA837700-4469-4952-9C32-0787F7FA038C}"/>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a:hlinkClick r:id="rId4" action="ppaction://hlinksldjump"/>
            <a:extLst>
              <a:ext uri="{FF2B5EF4-FFF2-40B4-BE49-F238E27FC236}">
                <a16:creationId xmlns:a16="http://schemas.microsoft.com/office/drawing/2014/main" id="{30CF381A-D16E-4B51-9013-F8637E0EF7D2}"/>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ציין מיקום של מספר שקופית 3">
            <a:extLst>
              <a:ext uri="{FF2B5EF4-FFF2-40B4-BE49-F238E27FC236}">
                <a16:creationId xmlns:a16="http://schemas.microsoft.com/office/drawing/2014/main" id="{F7B0F165-ED16-4036-B8EE-0CC97CEC0FAE}"/>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65</a:t>
            </a:fld>
            <a:endParaRPr lang="he-IL" dirty="0"/>
          </a:p>
        </p:txBody>
      </p:sp>
    </p:spTree>
    <p:extLst>
      <p:ext uri="{BB962C8B-B14F-4D97-AF65-F5344CB8AC3E}">
        <p14:creationId xmlns:p14="http://schemas.microsoft.com/office/powerpoint/2010/main" val="369144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33" name="TextBox 32">
            <a:extLst>
              <a:ext uri="{FF2B5EF4-FFF2-40B4-BE49-F238E27FC236}">
                <a16:creationId xmlns:a16="http://schemas.microsoft.com/office/drawing/2014/main" id="{C4C0CF86-75C8-4E85-9552-B937B5252D45}"/>
              </a:ext>
            </a:extLst>
          </p:cNvPr>
          <p:cNvSpPr txBox="1"/>
          <p:nvPr/>
        </p:nvSpPr>
        <p:spPr>
          <a:xfrm>
            <a:off x="998145" y="2744419"/>
            <a:ext cx="5327151" cy="785793"/>
          </a:xfrm>
          <a:prstGeom prst="rect">
            <a:avLst/>
          </a:prstGeom>
          <a:noFill/>
        </p:spPr>
        <p:txBody>
          <a:bodyPr wrap="square" lIns="36000" rtlCol="1">
            <a:spAutoFit/>
          </a:bodyPr>
          <a:lstStyle/>
          <a:p>
            <a:pPr marL="355600" indent="-355600" algn="r" rtl="1">
              <a:lnSpc>
                <a:spcPct val="150000"/>
              </a:lnSpc>
              <a:spcAft>
                <a:spcPts val="600"/>
              </a:spcAft>
              <a:buClr>
                <a:srgbClr val="0076A8"/>
              </a:buClr>
              <a:buFont typeface="Segoe UI Semilight" panose="020B0402040204020203" pitchFamily="34" charset="0"/>
              <a:buChar char="❶"/>
            </a:pPr>
            <a:r>
              <a:rPr lang="he-IL" sz="1601" b="1" dirty="0">
                <a:solidFill>
                  <a:schemeClr val="tx1">
                    <a:lumMod val="50000"/>
                    <a:lumOff val="50000"/>
                  </a:schemeClr>
                </a:solidFill>
                <a:highlight>
                  <a:srgbClr val="C6EEFF"/>
                </a:highlight>
              </a:rPr>
              <a:t>שמירה על שגרה:</a:t>
            </a:r>
            <a:r>
              <a:rPr lang="he-IL" sz="1601" dirty="0">
                <a:solidFill>
                  <a:schemeClr val="tx1">
                    <a:lumMod val="50000"/>
                    <a:lumOff val="50000"/>
                  </a:schemeClr>
                </a:solidFill>
              </a:rPr>
              <a:t> כאשר הילד יודע מה צפוי לו, הוא לומד להתארגן טוב יותר.</a:t>
            </a:r>
          </a:p>
        </p:txBody>
      </p:sp>
      <p:sp>
        <p:nvSpPr>
          <p:cNvPr id="63" name="TextBox 62">
            <a:extLst>
              <a:ext uri="{FF2B5EF4-FFF2-40B4-BE49-F238E27FC236}">
                <a16:creationId xmlns:a16="http://schemas.microsoft.com/office/drawing/2014/main" id="{946E2F21-C8CF-411A-A810-C871E8525169}"/>
              </a:ext>
            </a:extLst>
          </p:cNvPr>
          <p:cNvSpPr txBox="1"/>
          <p:nvPr/>
        </p:nvSpPr>
        <p:spPr>
          <a:xfrm>
            <a:off x="888659" y="2160219"/>
            <a:ext cx="5600976" cy="496996"/>
          </a:xfrm>
          <a:prstGeom prst="rect">
            <a:avLst/>
          </a:prstGeom>
          <a:noFill/>
        </p:spPr>
        <p:txBody>
          <a:bodyPr wrap="square" rtlCol="1">
            <a:spAutoFit/>
          </a:bodyPr>
          <a:lstStyle/>
          <a:p>
            <a:pPr algn="r" rtl="1">
              <a:lnSpc>
                <a:spcPct val="150000"/>
              </a:lnSpc>
              <a:spcAft>
                <a:spcPts val="600"/>
              </a:spcAft>
            </a:pPr>
            <a:r>
              <a:rPr lang="he-IL" sz="2000" b="1" dirty="0">
                <a:solidFill>
                  <a:srgbClr val="00B0E6"/>
                </a:solidFill>
              </a:rPr>
              <a:t>המפתחות להצלחה בליוויי ילדים עם קשיי קשב וריכוז</a:t>
            </a:r>
          </a:p>
        </p:txBody>
      </p:sp>
      <p:sp>
        <p:nvSpPr>
          <p:cNvPr id="64" name="TextBox 63">
            <a:extLst>
              <a:ext uri="{FF2B5EF4-FFF2-40B4-BE49-F238E27FC236}">
                <a16:creationId xmlns:a16="http://schemas.microsoft.com/office/drawing/2014/main" id="{34390799-9491-433C-B653-3BE0F417DBA2}"/>
              </a:ext>
            </a:extLst>
          </p:cNvPr>
          <p:cNvSpPr txBox="1"/>
          <p:nvPr/>
        </p:nvSpPr>
        <p:spPr>
          <a:xfrm>
            <a:off x="998145" y="3524054"/>
            <a:ext cx="5327151" cy="785793"/>
          </a:xfrm>
          <a:prstGeom prst="rect">
            <a:avLst/>
          </a:prstGeom>
          <a:noFill/>
        </p:spPr>
        <p:txBody>
          <a:bodyPr wrap="square" lIns="36000" rtlCol="1">
            <a:spAutoFit/>
          </a:bodyPr>
          <a:lstStyle/>
          <a:p>
            <a:pPr marL="361950" indent="-361950" algn="r" rtl="1">
              <a:lnSpc>
                <a:spcPct val="150000"/>
              </a:lnSpc>
              <a:spcAft>
                <a:spcPts val="600"/>
              </a:spcAft>
              <a:buClr>
                <a:srgbClr val="0076A8"/>
              </a:buClr>
              <a:buFont typeface="Calibri" panose="020F0502020204030204" pitchFamily="34" charset="0"/>
              <a:buChar char="❷"/>
            </a:pPr>
            <a:r>
              <a:rPr lang="he-IL" sz="1601" b="1" dirty="0">
                <a:solidFill>
                  <a:schemeClr val="tx1">
                    <a:lumMod val="50000"/>
                    <a:lumOff val="50000"/>
                  </a:schemeClr>
                </a:solidFill>
                <a:highlight>
                  <a:srgbClr val="C6EEFF"/>
                </a:highlight>
              </a:rPr>
              <a:t>התאמת הסביבה:</a:t>
            </a:r>
            <a:r>
              <a:rPr lang="he-IL" sz="1601" dirty="0">
                <a:solidFill>
                  <a:schemeClr val="tx1">
                    <a:lumMod val="50000"/>
                    <a:lumOff val="50000"/>
                  </a:schemeClr>
                </a:solidFill>
              </a:rPr>
              <a:t> כאשר אנו נותנים לילד משימה, חשוב לחלק לו את המשימה למשימות (הנחיות) קצרות.</a:t>
            </a:r>
          </a:p>
        </p:txBody>
      </p:sp>
      <p:sp>
        <p:nvSpPr>
          <p:cNvPr id="66" name="TextBox 65">
            <a:extLst>
              <a:ext uri="{FF2B5EF4-FFF2-40B4-BE49-F238E27FC236}">
                <a16:creationId xmlns:a16="http://schemas.microsoft.com/office/drawing/2014/main" id="{9282653C-A3BC-49FA-B46A-59FC2DCD4729}"/>
              </a:ext>
            </a:extLst>
          </p:cNvPr>
          <p:cNvSpPr txBox="1"/>
          <p:nvPr/>
        </p:nvSpPr>
        <p:spPr>
          <a:xfrm>
            <a:off x="809003" y="6602006"/>
            <a:ext cx="5516293" cy="416268"/>
          </a:xfrm>
          <a:prstGeom prst="rect">
            <a:avLst/>
          </a:prstGeom>
          <a:noFill/>
        </p:spPr>
        <p:txBody>
          <a:bodyPr wrap="square" lIns="36000" rtlCol="1">
            <a:spAutoFit/>
          </a:bodyPr>
          <a:lstStyle/>
          <a:p>
            <a:pPr marL="361950" indent="-361950" algn="r" rtl="1">
              <a:lnSpc>
                <a:spcPct val="150000"/>
              </a:lnSpc>
              <a:spcAft>
                <a:spcPts val="600"/>
              </a:spcAft>
              <a:buClr>
                <a:srgbClr val="0076A8"/>
              </a:buClr>
              <a:buFont typeface="Segoe UI Semilight" panose="020B0402040204020203" pitchFamily="34" charset="0"/>
              <a:buChar char="❺"/>
            </a:pPr>
            <a:r>
              <a:rPr lang="he-IL" sz="1601" b="1" dirty="0">
                <a:solidFill>
                  <a:schemeClr val="tx1">
                    <a:lumMod val="50000"/>
                    <a:lumOff val="50000"/>
                  </a:schemeClr>
                </a:solidFill>
                <a:highlight>
                  <a:srgbClr val="C6EEFF"/>
                </a:highlight>
              </a:rPr>
              <a:t>להתעלם מהתנהגויות שליליות</a:t>
            </a:r>
            <a:r>
              <a:rPr lang="he-IL" sz="1601" dirty="0">
                <a:solidFill>
                  <a:schemeClr val="tx1">
                    <a:lumMod val="50000"/>
                    <a:lumOff val="50000"/>
                  </a:schemeClr>
                </a:solidFill>
              </a:rPr>
              <a:t> (אלא אם הן קיצוניות ומסוכנות).</a:t>
            </a:r>
          </a:p>
        </p:txBody>
      </p:sp>
      <p:sp>
        <p:nvSpPr>
          <p:cNvPr id="67" name="TextBox 66">
            <a:extLst>
              <a:ext uri="{FF2B5EF4-FFF2-40B4-BE49-F238E27FC236}">
                <a16:creationId xmlns:a16="http://schemas.microsoft.com/office/drawing/2014/main" id="{58003EBE-D6B4-4C11-BEBC-283078CF997F}"/>
              </a:ext>
            </a:extLst>
          </p:cNvPr>
          <p:cNvSpPr txBox="1"/>
          <p:nvPr/>
        </p:nvSpPr>
        <p:spPr>
          <a:xfrm>
            <a:off x="998145" y="4713799"/>
            <a:ext cx="5327151" cy="1894365"/>
          </a:xfrm>
          <a:prstGeom prst="rect">
            <a:avLst/>
          </a:prstGeom>
          <a:noFill/>
        </p:spPr>
        <p:txBody>
          <a:bodyPr wrap="square" lIns="36000" rtlCol="1">
            <a:spAutoFit/>
          </a:bodyPr>
          <a:lstStyle/>
          <a:p>
            <a:pPr marL="361950" indent="-361950" algn="r" rtl="1">
              <a:lnSpc>
                <a:spcPct val="150000"/>
              </a:lnSpc>
              <a:spcAft>
                <a:spcPts val="600"/>
              </a:spcAft>
              <a:buClr>
                <a:srgbClr val="0076A8"/>
              </a:buClr>
              <a:buFont typeface="Segoe UI Semilight" panose="020B0402040204020203" pitchFamily="34" charset="0"/>
              <a:buChar char="❹"/>
            </a:pPr>
            <a:r>
              <a:rPr lang="he-IL" sz="1601" b="1" dirty="0">
                <a:solidFill>
                  <a:schemeClr val="tx1">
                    <a:lumMod val="50000"/>
                    <a:lumOff val="50000"/>
                  </a:schemeClr>
                </a:solidFill>
                <a:highlight>
                  <a:srgbClr val="C6EEFF"/>
                </a:highlight>
              </a:rPr>
              <a:t>לחזור על החוקים שוב ושוב. במידה וישנה סטייה משמעותית מהחוקים, התגובה צריכה להיות עניינית ומידית עם הצעה חיובית</a:t>
            </a:r>
            <a:r>
              <a:rPr lang="he-IL" sz="1601" dirty="0">
                <a:solidFill>
                  <a:schemeClr val="tx1">
                    <a:lumMod val="50000"/>
                    <a:lumOff val="50000"/>
                  </a:schemeClr>
                </a:solidFill>
              </a:rPr>
              <a:t>, לדוגמה: כאשר הילד מתפרץ לדבריו של מישהו אחר, יש לבקש ממנו באותו הרגע להמתין בסבלנות ולדבר לאחר שחברו יסיים.</a:t>
            </a:r>
          </a:p>
        </p:txBody>
      </p:sp>
      <p:sp>
        <p:nvSpPr>
          <p:cNvPr id="68" name="TextBox 67">
            <a:extLst>
              <a:ext uri="{FF2B5EF4-FFF2-40B4-BE49-F238E27FC236}">
                <a16:creationId xmlns:a16="http://schemas.microsoft.com/office/drawing/2014/main" id="{ACD96107-6633-49BA-88E9-E491C9A4E257}"/>
              </a:ext>
            </a:extLst>
          </p:cNvPr>
          <p:cNvSpPr txBox="1"/>
          <p:nvPr/>
        </p:nvSpPr>
        <p:spPr>
          <a:xfrm>
            <a:off x="998145" y="4303689"/>
            <a:ext cx="5327151" cy="416268"/>
          </a:xfrm>
          <a:prstGeom prst="rect">
            <a:avLst/>
          </a:prstGeom>
          <a:noFill/>
        </p:spPr>
        <p:txBody>
          <a:bodyPr wrap="square" lIns="36000" rtlCol="1">
            <a:spAutoFit/>
          </a:bodyPr>
          <a:lstStyle/>
          <a:p>
            <a:pPr marL="361950" indent="-361950" algn="r" rtl="1">
              <a:lnSpc>
                <a:spcPct val="150000"/>
              </a:lnSpc>
              <a:spcAft>
                <a:spcPts val="600"/>
              </a:spcAft>
              <a:buClr>
                <a:srgbClr val="0076A8"/>
              </a:buClr>
              <a:buFont typeface="Segoe UI Semilight" panose="020B0402040204020203" pitchFamily="34" charset="0"/>
              <a:buChar char="❸"/>
            </a:pPr>
            <a:r>
              <a:rPr lang="he-IL" sz="1601" b="1" dirty="0">
                <a:solidFill>
                  <a:schemeClr val="tx1">
                    <a:lumMod val="50000"/>
                    <a:lumOff val="50000"/>
                  </a:schemeClr>
                </a:solidFill>
                <a:highlight>
                  <a:srgbClr val="C6EEFF"/>
                </a:highlight>
              </a:rPr>
              <a:t>לתת משוב חיובי על התנהגות חיובית.</a:t>
            </a:r>
            <a:endParaRPr lang="he-IL" sz="1601" dirty="0">
              <a:solidFill>
                <a:schemeClr val="tx1">
                  <a:lumMod val="50000"/>
                  <a:lumOff val="50000"/>
                </a:schemeClr>
              </a:solidFill>
            </a:endParaRPr>
          </a:p>
        </p:txBody>
      </p:sp>
      <p:sp>
        <p:nvSpPr>
          <p:cNvPr id="69" name="TextBox 68">
            <a:extLst>
              <a:ext uri="{FF2B5EF4-FFF2-40B4-BE49-F238E27FC236}">
                <a16:creationId xmlns:a16="http://schemas.microsoft.com/office/drawing/2014/main" id="{55925CEF-5531-4836-AE75-1B91FAAFCED2}"/>
              </a:ext>
            </a:extLst>
          </p:cNvPr>
          <p:cNvSpPr txBox="1"/>
          <p:nvPr/>
        </p:nvSpPr>
        <p:spPr>
          <a:xfrm>
            <a:off x="998145" y="7013343"/>
            <a:ext cx="5327151" cy="416268"/>
          </a:xfrm>
          <a:prstGeom prst="rect">
            <a:avLst/>
          </a:prstGeom>
          <a:noFill/>
        </p:spPr>
        <p:txBody>
          <a:bodyPr wrap="square" lIns="36000" rtlCol="1">
            <a:spAutoFit/>
          </a:bodyPr>
          <a:lstStyle/>
          <a:p>
            <a:pPr marL="361950" indent="-361950" algn="r" rtl="1">
              <a:lnSpc>
                <a:spcPct val="150000"/>
              </a:lnSpc>
              <a:spcAft>
                <a:spcPts val="600"/>
              </a:spcAft>
              <a:buClr>
                <a:srgbClr val="0076A8"/>
              </a:buClr>
              <a:buFont typeface="Segoe UI Semilight" panose="020B0402040204020203" pitchFamily="34" charset="0"/>
              <a:buChar char="❻"/>
            </a:pPr>
            <a:r>
              <a:rPr lang="he-IL" sz="1601" b="1" dirty="0">
                <a:solidFill>
                  <a:schemeClr val="tx1">
                    <a:lumMod val="50000"/>
                    <a:lumOff val="50000"/>
                  </a:schemeClr>
                </a:solidFill>
                <a:highlight>
                  <a:srgbClr val="C6EEFF"/>
                </a:highlight>
              </a:rPr>
              <a:t>להתאים טיפול תרופתי.</a:t>
            </a:r>
            <a:endParaRPr lang="he-IL" sz="1601" dirty="0">
              <a:solidFill>
                <a:schemeClr val="tx1">
                  <a:lumMod val="50000"/>
                  <a:lumOff val="50000"/>
                </a:schemeClr>
              </a:solidFill>
            </a:endParaRPr>
          </a:p>
        </p:txBody>
      </p:sp>
      <p:sp>
        <p:nvSpPr>
          <p:cNvPr id="70" name="TextBox 69">
            <a:extLst>
              <a:ext uri="{FF2B5EF4-FFF2-40B4-BE49-F238E27FC236}">
                <a16:creationId xmlns:a16="http://schemas.microsoft.com/office/drawing/2014/main" id="{092EA369-523D-4171-9355-4BAB57AECD26}"/>
              </a:ext>
            </a:extLst>
          </p:cNvPr>
          <p:cNvSpPr txBox="1"/>
          <p:nvPr/>
        </p:nvSpPr>
        <p:spPr>
          <a:xfrm>
            <a:off x="1162484" y="7661925"/>
            <a:ext cx="5327151" cy="369332"/>
          </a:xfrm>
          <a:prstGeom prst="rect">
            <a:avLst/>
          </a:prstGeom>
          <a:noFill/>
        </p:spPr>
        <p:txBody>
          <a:bodyPr wrap="square" lIns="36000" rtlCol="1">
            <a:spAutoFit/>
          </a:bodyPr>
          <a:lstStyle/>
          <a:p>
            <a:pPr algn="r" rtl="1">
              <a:spcAft>
                <a:spcPts val="600"/>
              </a:spcAft>
              <a:buClr>
                <a:srgbClr val="00B0E6"/>
              </a:buClr>
            </a:pPr>
            <a:r>
              <a:rPr lang="he-IL" b="1" dirty="0">
                <a:solidFill>
                  <a:srgbClr val="0076A8"/>
                </a:solidFill>
              </a:rPr>
              <a:t>בלימודים:</a:t>
            </a:r>
            <a:endParaRPr lang="he-IL" dirty="0">
              <a:solidFill>
                <a:srgbClr val="0076A8"/>
              </a:solidFill>
            </a:endParaRPr>
          </a:p>
        </p:txBody>
      </p:sp>
      <p:sp>
        <p:nvSpPr>
          <p:cNvPr id="71" name="TextBox 70">
            <a:extLst>
              <a:ext uri="{FF2B5EF4-FFF2-40B4-BE49-F238E27FC236}">
                <a16:creationId xmlns:a16="http://schemas.microsoft.com/office/drawing/2014/main" id="{926DDC29-D0BC-47AA-AED7-B93A6DEA4C2A}"/>
              </a:ext>
            </a:extLst>
          </p:cNvPr>
          <p:cNvSpPr txBox="1"/>
          <p:nvPr/>
        </p:nvSpPr>
        <p:spPr>
          <a:xfrm>
            <a:off x="999894" y="8065877"/>
            <a:ext cx="5327151" cy="1232260"/>
          </a:xfrm>
          <a:prstGeom prst="rect">
            <a:avLst/>
          </a:prstGeom>
          <a:noFill/>
        </p:spPr>
        <p:txBody>
          <a:bodyPr wrap="square" lIns="36000" rtlCol="1">
            <a:spAutoFit/>
          </a:bodyPr>
          <a:lstStyle/>
          <a:p>
            <a:pPr marL="361950" indent="-361950" algn="r" rtl="1">
              <a:lnSpc>
                <a:spcPct val="150000"/>
              </a:lnSpc>
              <a:spcAft>
                <a:spcPts val="600"/>
              </a:spcAft>
              <a:buClr>
                <a:srgbClr val="0076A8"/>
              </a:buClr>
              <a:buFont typeface="Segoe UI Semilight" panose="020B0402040204020203" pitchFamily="34" charset="0"/>
              <a:buChar char="❶"/>
            </a:pPr>
            <a:r>
              <a:rPr lang="he-IL" sz="1601" b="1" dirty="0">
                <a:solidFill>
                  <a:schemeClr val="tx1">
                    <a:lumMod val="50000"/>
                    <a:lumOff val="50000"/>
                  </a:schemeClr>
                </a:solidFill>
                <a:highlight>
                  <a:srgbClr val="C6EEFF"/>
                </a:highlight>
              </a:rPr>
              <a:t>לסייע בהתארגנות:</a:t>
            </a:r>
            <a:r>
              <a:rPr lang="he-IL" sz="1601" b="1" dirty="0">
                <a:solidFill>
                  <a:schemeClr val="tx1">
                    <a:lumMod val="50000"/>
                    <a:lumOff val="50000"/>
                  </a:schemeClr>
                </a:solidFill>
              </a:rPr>
              <a:t> </a:t>
            </a:r>
            <a:r>
              <a:rPr lang="he-IL" sz="1601" dirty="0">
                <a:solidFill>
                  <a:schemeClr val="tx1">
                    <a:lumMod val="50000"/>
                    <a:lumOff val="50000"/>
                  </a:schemeClr>
                </a:solidFill>
              </a:rPr>
              <a:t>לבית הספר, סידור התיק, התכוננות למבחנים, ארגון השולחן ועוד.</a:t>
            </a:r>
          </a:p>
          <a:p>
            <a:pPr marL="361950" indent="-361950" algn="r" rtl="1">
              <a:lnSpc>
                <a:spcPct val="150000"/>
              </a:lnSpc>
              <a:spcAft>
                <a:spcPts val="600"/>
              </a:spcAft>
              <a:buClr>
                <a:srgbClr val="0076A8"/>
              </a:buClr>
              <a:buFont typeface="Calibri" panose="020F0502020204030204" pitchFamily="34" charset="0"/>
              <a:buChar char="❷"/>
            </a:pPr>
            <a:r>
              <a:rPr lang="he-IL" sz="1601" b="1" dirty="0">
                <a:solidFill>
                  <a:schemeClr val="tx1">
                    <a:lumMod val="50000"/>
                    <a:lumOff val="50000"/>
                  </a:schemeClr>
                </a:solidFill>
                <a:highlight>
                  <a:srgbClr val="C6EEFF"/>
                </a:highlight>
              </a:rPr>
              <a:t>לוודא שבכיתה הוא יושב קרוב למורה</a:t>
            </a:r>
            <a:endParaRPr lang="he-IL" sz="1601" dirty="0">
              <a:solidFill>
                <a:schemeClr val="tx1">
                  <a:lumMod val="50000"/>
                  <a:lumOff val="50000"/>
                </a:schemeClr>
              </a:solidFill>
            </a:endParaRPr>
          </a:p>
        </p:txBody>
      </p:sp>
      <p:sp>
        <p:nvSpPr>
          <p:cNvPr id="19" name="מלבן 18">
            <a:hlinkClick r:id="" action="ppaction://hlinkshowjump?jump=nextslide"/>
            <a:extLst>
              <a:ext uri="{FF2B5EF4-FFF2-40B4-BE49-F238E27FC236}">
                <a16:creationId xmlns:a16="http://schemas.microsoft.com/office/drawing/2014/main" id="{88816596-735D-4844-BA6A-998C06FFEB28}"/>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hlinkClick r:id="" action="ppaction://hlinkshowjump?jump=previousslide"/>
            <a:extLst>
              <a:ext uri="{FF2B5EF4-FFF2-40B4-BE49-F238E27FC236}">
                <a16:creationId xmlns:a16="http://schemas.microsoft.com/office/drawing/2014/main" id="{0AFA4759-59CB-4ED7-A948-FC328A072EB9}"/>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a:hlinkClick r:id="rId2" action="ppaction://hlinksldjump"/>
            <a:extLst>
              <a:ext uri="{FF2B5EF4-FFF2-40B4-BE49-F238E27FC236}">
                <a16:creationId xmlns:a16="http://schemas.microsoft.com/office/drawing/2014/main" id="{5166761A-B877-46E6-AFDE-A06FC99C7EDE}"/>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a:hlinkClick r:id="rId3" action="ppaction://hlinksldjump"/>
            <a:extLst>
              <a:ext uri="{FF2B5EF4-FFF2-40B4-BE49-F238E27FC236}">
                <a16:creationId xmlns:a16="http://schemas.microsoft.com/office/drawing/2014/main" id="{55DD0A66-473C-49EF-B665-8458E76EDEE5}"/>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ציין מיקום של מספר שקופית 3">
            <a:extLst>
              <a:ext uri="{FF2B5EF4-FFF2-40B4-BE49-F238E27FC236}">
                <a16:creationId xmlns:a16="http://schemas.microsoft.com/office/drawing/2014/main" id="{ADC2DB7C-4B16-41C9-8354-AF961030E643}"/>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66</a:t>
            </a:fld>
            <a:endParaRPr lang="he-IL" dirty="0"/>
          </a:p>
        </p:txBody>
      </p:sp>
    </p:spTree>
    <p:extLst>
      <p:ext uri="{BB962C8B-B14F-4D97-AF65-F5344CB8AC3E}">
        <p14:creationId xmlns:p14="http://schemas.microsoft.com/office/powerpoint/2010/main" val="354882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grpSp>
        <p:nvGrpSpPr>
          <p:cNvPr id="27" name="קבוצה 26">
            <a:extLst>
              <a:ext uri="{FF2B5EF4-FFF2-40B4-BE49-F238E27FC236}">
                <a16:creationId xmlns:a16="http://schemas.microsoft.com/office/drawing/2014/main" id="{D4EAC3B5-E7D7-481A-BCFF-EBA927762ADB}"/>
              </a:ext>
            </a:extLst>
          </p:cNvPr>
          <p:cNvGrpSpPr/>
          <p:nvPr/>
        </p:nvGrpSpPr>
        <p:grpSpPr>
          <a:xfrm>
            <a:off x="998145" y="2308537"/>
            <a:ext cx="5561853" cy="1601443"/>
            <a:chOff x="824810" y="2869613"/>
            <a:chExt cx="5561853" cy="1601443"/>
          </a:xfrm>
        </p:grpSpPr>
        <p:sp>
          <p:nvSpPr>
            <p:cNvPr id="29" name="TextBox 28">
              <a:extLst>
                <a:ext uri="{FF2B5EF4-FFF2-40B4-BE49-F238E27FC236}">
                  <a16:creationId xmlns:a16="http://schemas.microsoft.com/office/drawing/2014/main" id="{61655078-D5DE-4D09-B818-B8C806EC8DDD}"/>
                </a:ext>
              </a:extLst>
            </p:cNvPr>
            <p:cNvSpPr txBox="1"/>
            <p:nvPr/>
          </p:nvSpPr>
          <p:spPr>
            <a:xfrm>
              <a:off x="2462184" y="2869613"/>
              <a:ext cx="3667487" cy="338554"/>
            </a:xfrm>
            <a:prstGeom prst="rect">
              <a:avLst/>
            </a:prstGeom>
            <a:noFill/>
          </p:spPr>
          <p:txBody>
            <a:bodyPr wrap="square" lIns="36000" rtlCol="1">
              <a:spAutoFit/>
            </a:bodyPr>
            <a:lstStyle/>
            <a:p>
              <a:pPr algn="r" rtl="1">
                <a:spcAft>
                  <a:spcPts val="600"/>
                </a:spcAft>
              </a:pPr>
              <a:r>
                <a:rPr lang="he-IL" sz="1600" b="1" dirty="0">
                  <a:solidFill>
                    <a:schemeClr val="accent1">
                      <a:lumMod val="75000"/>
                    </a:schemeClr>
                  </a:solidFill>
                </a:rPr>
                <a:t>לקויות למידה</a:t>
              </a:r>
              <a:endParaRPr lang="he-IL" sz="1600" b="1" dirty="0">
                <a:solidFill>
                  <a:schemeClr val="accent1">
                    <a:lumMod val="75000"/>
                  </a:schemeClr>
                </a:solidFill>
                <a:latin typeface="Arial" pitchFamily="34" charset="0"/>
                <a:cs typeface="Arial" pitchFamily="34" charset="0"/>
              </a:endParaRPr>
            </a:p>
          </p:txBody>
        </p:sp>
        <p:sp>
          <p:nvSpPr>
            <p:cNvPr id="30" name="אליפסה 29">
              <a:extLst>
                <a:ext uri="{FF2B5EF4-FFF2-40B4-BE49-F238E27FC236}">
                  <a16:creationId xmlns:a16="http://schemas.microsoft.com/office/drawing/2014/main" id="{FB662442-6426-4D4E-AAFF-136CE94F8758}"/>
                </a:ext>
              </a:extLst>
            </p:cNvPr>
            <p:cNvSpPr/>
            <p:nvPr/>
          </p:nvSpPr>
          <p:spPr>
            <a:xfrm>
              <a:off x="6108379" y="2903268"/>
              <a:ext cx="278284" cy="27828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500" dirty="0"/>
            </a:p>
          </p:txBody>
        </p:sp>
        <p:cxnSp>
          <p:nvCxnSpPr>
            <p:cNvPr id="31" name="מחבר ישר 30">
              <a:extLst>
                <a:ext uri="{FF2B5EF4-FFF2-40B4-BE49-F238E27FC236}">
                  <a16:creationId xmlns:a16="http://schemas.microsoft.com/office/drawing/2014/main" id="{6386451E-3EBD-4E78-A81E-CC5231E2F67C}"/>
                </a:ext>
              </a:extLst>
            </p:cNvPr>
            <p:cNvCxnSpPr>
              <a:cxnSpLocks/>
            </p:cNvCxnSpPr>
            <p:nvPr/>
          </p:nvCxnSpPr>
          <p:spPr>
            <a:xfrm flipH="1">
              <a:off x="1143000" y="3173932"/>
              <a:ext cx="5104522" cy="0"/>
            </a:xfrm>
            <a:prstGeom prst="line">
              <a:avLst/>
            </a:prstGeom>
            <a:ln>
              <a:solidFill>
                <a:srgbClr val="0076A8"/>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4C0CF86-75C8-4E85-9552-B937B5252D45}"/>
                </a:ext>
              </a:extLst>
            </p:cNvPr>
            <p:cNvSpPr txBox="1"/>
            <p:nvPr/>
          </p:nvSpPr>
          <p:spPr>
            <a:xfrm>
              <a:off x="824810" y="3316381"/>
              <a:ext cx="5561853" cy="1154675"/>
            </a:xfrm>
            <a:prstGeom prst="rect">
              <a:avLst/>
            </a:prstGeom>
            <a:noFill/>
          </p:spPr>
          <p:txBody>
            <a:bodyPr wrap="square" lIns="36000" rtlCol="1">
              <a:spAutoFit/>
            </a:bodyPr>
            <a:lstStyle/>
            <a:p>
              <a:pPr algn="r" rtl="1">
                <a:lnSpc>
                  <a:spcPct val="150000"/>
                </a:lnSpc>
                <a:spcAft>
                  <a:spcPts val="600"/>
                </a:spcAft>
              </a:pPr>
              <a:r>
                <a:rPr lang="he-IL" sz="1600" dirty="0">
                  <a:solidFill>
                    <a:schemeClr val="tx1">
                      <a:lumMod val="50000"/>
                      <a:lumOff val="50000"/>
                    </a:schemeClr>
                  </a:solidFill>
                  <a:latin typeface="Arial" pitchFamily="34" charset="0"/>
                  <a:cs typeface="Arial" pitchFamily="34" charset="0"/>
                </a:rPr>
                <a:t>ישנם ילדים שהתחום הלימודי בא להם בקלות. לעומתם ישנם ילדים שקשה להם וכל מטלה לימודית היא מאבק עבורם (גם כאשר הם מפגינים חכמה ויצירתיות ואין להם קושי להתמקד ולהתרכז).</a:t>
              </a:r>
            </a:p>
          </p:txBody>
        </p:sp>
      </p:grpSp>
      <p:grpSp>
        <p:nvGrpSpPr>
          <p:cNvPr id="13" name="קבוצה 12">
            <a:extLst>
              <a:ext uri="{FF2B5EF4-FFF2-40B4-BE49-F238E27FC236}">
                <a16:creationId xmlns:a16="http://schemas.microsoft.com/office/drawing/2014/main" id="{46C31DD9-EAF8-4367-9DD8-5157CF68101B}"/>
              </a:ext>
            </a:extLst>
          </p:cNvPr>
          <p:cNvGrpSpPr/>
          <p:nvPr/>
        </p:nvGrpSpPr>
        <p:grpSpPr>
          <a:xfrm>
            <a:off x="1076429" y="4061005"/>
            <a:ext cx="5413206" cy="1888883"/>
            <a:chOff x="1076429" y="4651008"/>
            <a:chExt cx="5413206" cy="1888883"/>
          </a:xfrm>
        </p:grpSpPr>
        <p:sp>
          <p:nvSpPr>
            <p:cNvPr id="39" name="מלבן: פינות מעוגלות 38">
              <a:extLst>
                <a:ext uri="{FF2B5EF4-FFF2-40B4-BE49-F238E27FC236}">
                  <a16:creationId xmlns:a16="http://schemas.microsoft.com/office/drawing/2014/main" id="{EA887B20-4398-4068-8F72-AE2C06A83105}"/>
                </a:ext>
              </a:extLst>
            </p:cNvPr>
            <p:cNvSpPr/>
            <p:nvPr/>
          </p:nvSpPr>
          <p:spPr>
            <a:xfrm>
              <a:off x="1085851" y="4651008"/>
              <a:ext cx="5403784" cy="1584000"/>
            </a:xfrm>
            <a:prstGeom prst="roundRect">
              <a:avLst>
                <a:gd name="adj" fmla="val 1623"/>
              </a:avLst>
            </a:prstGeom>
            <a:solidFill>
              <a:schemeClr val="bg1">
                <a:alpha val="80000"/>
              </a:schemeClr>
            </a:solidFill>
            <a:ln>
              <a:solidFill>
                <a:srgbClr val="D5F2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TextBox 43">
              <a:extLst>
                <a:ext uri="{FF2B5EF4-FFF2-40B4-BE49-F238E27FC236}">
                  <a16:creationId xmlns:a16="http://schemas.microsoft.com/office/drawing/2014/main" id="{500462E1-ABCE-411E-81DC-55A46B9E692A}"/>
                </a:ext>
              </a:extLst>
            </p:cNvPr>
            <p:cNvSpPr txBox="1"/>
            <p:nvPr/>
          </p:nvSpPr>
          <p:spPr>
            <a:xfrm>
              <a:off x="5297225" y="4741346"/>
              <a:ext cx="1135049" cy="584775"/>
            </a:xfrm>
            <a:prstGeom prst="rect">
              <a:avLst/>
            </a:prstGeom>
            <a:noFill/>
          </p:spPr>
          <p:txBody>
            <a:bodyPr wrap="square" rtlCol="1">
              <a:spAutoFit/>
            </a:bodyPr>
            <a:lstStyle/>
            <a:p>
              <a:pPr algn="r" rtl="1">
                <a:spcAft>
                  <a:spcPts val="600"/>
                </a:spcAft>
              </a:pPr>
              <a:r>
                <a:rPr lang="he-IL" sz="1600" b="1" dirty="0">
                  <a:solidFill>
                    <a:srgbClr val="00B0E6"/>
                  </a:solidFill>
                </a:rPr>
                <a:t>לקות למידה</a:t>
              </a:r>
              <a:endParaRPr lang="he-IL" sz="1600" b="1" dirty="0">
                <a:solidFill>
                  <a:srgbClr val="00B0E6"/>
                </a:solidFill>
                <a:latin typeface="Arial" pitchFamily="34" charset="0"/>
                <a:cs typeface="Arial" pitchFamily="34" charset="0"/>
              </a:endParaRPr>
            </a:p>
          </p:txBody>
        </p:sp>
        <p:sp>
          <p:nvSpPr>
            <p:cNvPr id="57" name="מלבן 56">
              <a:extLst>
                <a:ext uri="{FF2B5EF4-FFF2-40B4-BE49-F238E27FC236}">
                  <a16:creationId xmlns:a16="http://schemas.microsoft.com/office/drawing/2014/main" id="{3945CDE5-95FF-4E18-AFBF-1697A122864A}"/>
                </a:ext>
              </a:extLst>
            </p:cNvPr>
            <p:cNvSpPr/>
            <p:nvPr/>
          </p:nvSpPr>
          <p:spPr>
            <a:xfrm>
              <a:off x="1292329" y="4668778"/>
              <a:ext cx="4062257" cy="1524007"/>
            </a:xfrm>
            <a:prstGeom prst="rect">
              <a:avLst/>
            </a:prstGeom>
          </p:spPr>
          <p:txBody>
            <a:bodyPr wrap="square">
              <a:spAutoFit/>
            </a:bodyPr>
            <a:lstStyle/>
            <a:p>
              <a:pPr algn="r" rtl="1">
                <a:lnSpc>
                  <a:spcPct val="150000"/>
                </a:lnSpc>
              </a:pPr>
              <a:r>
                <a:rPr lang="he-IL" sz="1600" b="1" dirty="0">
                  <a:solidFill>
                    <a:prstClr val="black">
                      <a:lumMod val="50000"/>
                      <a:lumOff val="50000"/>
                    </a:prstClr>
                  </a:solidFill>
                  <a:highlight>
                    <a:srgbClr val="D5F2FF"/>
                  </a:highlight>
                </a:rPr>
                <a:t>קושי נוירולוגי* ברכישת מיומנויות למידה בסיסיות (קריאה, כתיבה, חשבון)</a:t>
              </a:r>
              <a:r>
                <a:rPr lang="he-IL" sz="1600" dirty="0">
                  <a:solidFill>
                    <a:schemeClr val="tx1">
                      <a:lumMod val="50000"/>
                      <a:lumOff val="50000"/>
                    </a:schemeClr>
                  </a:solidFill>
                </a:rPr>
                <a:t> על אף שהאינטליגנציה תקינה. הלקות היא תורשתית (אין קשר למצבים רגשיים מורכבים, רקע כלכלי וכו').</a:t>
              </a:r>
            </a:p>
          </p:txBody>
        </p:sp>
        <p:sp>
          <p:nvSpPr>
            <p:cNvPr id="58" name="TextBox 57">
              <a:extLst>
                <a:ext uri="{FF2B5EF4-FFF2-40B4-BE49-F238E27FC236}">
                  <a16:creationId xmlns:a16="http://schemas.microsoft.com/office/drawing/2014/main" id="{AC71CE2A-1164-4656-AF9A-9BA755B271CD}"/>
                </a:ext>
              </a:extLst>
            </p:cNvPr>
            <p:cNvSpPr txBox="1"/>
            <p:nvPr/>
          </p:nvSpPr>
          <p:spPr>
            <a:xfrm>
              <a:off x="1076429" y="6262892"/>
              <a:ext cx="2173134" cy="276999"/>
            </a:xfrm>
            <a:prstGeom prst="rect">
              <a:avLst/>
            </a:prstGeom>
            <a:noFill/>
          </p:spPr>
          <p:txBody>
            <a:bodyPr wrap="square" rtlCol="1">
              <a:spAutoFit/>
            </a:bodyPr>
            <a:lstStyle/>
            <a:p>
              <a:r>
                <a:rPr lang="he-IL" sz="1200" dirty="0">
                  <a:solidFill>
                    <a:prstClr val="black">
                      <a:lumMod val="50000"/>
                      <a:lumOff val="50000"/>
                    </a:prstClr>
                  </a:solidFill>
                </a:rPr>
                <a:t>בהתבסס על: </a:t>
              </a:r>
              <a:r>
                <a:rPr lang="he-IL" sz="1200" dirty="0">
                  <a:solidFill>
                    <a:prstClr val="black">
                      <a:lumMod val="50000"/>
                      <a:lumOff val="50000"/>
                    </a:prstClr>
                  </a:solidFill>
                  <a:hlinkClick r:id="rId2"/>
                </a:rPr>
                <a:t>ויקיפדיה</a:t>
              </a:r>
              <a:r>
                <a:rPr lang="he-IL" sz="1200" dirty="0">
                  <a:solidFill>
                    <a:prstClr val="black">
                      <a:lumMod val="50000"/>
                      <a:lumOff val="50000"/>
                    </a:prstClr>
                  </a:solidFill>
                </a:rPr>
                <a:t> ו</a:t>
              </a:r>
              <a:r>
                <a:rPr lang="he-IL" sz="1200" dirty="0">
                  <a:solidFill>
                    <a:prstClr val="black">
                      <a:lumMod val="50000"/>
                      <a:lumOff val="50000"/>
                    </a:prstClr>
                  </a:solidFill>
                  <a:hlinkClick r:id="rId3"/>
                </a:rPr>
                <a:t>אגודת ניצן</a:t>
              </a:r>
              <a:endParaRPr lang="he-IL" sz="1200" dirty="0">
                <a:solidFill>
                  <a:prstClr val="black">
                    <a:lumMod val="50000"/>
                    <a:lumOff val="50000"/>
                  </a:prstClr>
                </a:solidFill>
              </a:endParaRPr>
            </a:p>
          </p:txBody>
        </p:sp>
      </p:grpSp>
      <p:sp>
        <p:nvSpPr>
          <p:cNvPr id="64" name="TextBox 63">
            <a:extLst>
              <a:ext uri="{FF2B5EF4-FFF2-40B4-BE49-F238E27FC236}">
                <a16:creationId xmlns:a16="http://schemas.microsoft.com/office/drawing/2014/main" id="{0ED99B72-F2E4-49AB-8E82-A22C144253A0}"/>
              </a:ext>
            </a:extLst>
          </p:cNvPr>
          <p:cNvSpPr txBox="1"/>
          <p:nvPr/>
        </p:nvSpPr>
        <p:spPr>
          <a:xfrm>
            <a:off x="998145" y="6040979"/>
            <a:ext cx="5561853" cy="3693832"/>
          </a:xfrm>
          <a:prstGeom prst="rect">
            <a:avLst/>
          </a:prstGeom>
          <a:noFill/>
        </p:spPr>
        <p:txBody>
          <a:bodyPr wrap="square" lIns="36000" rtlCol="1">
            <a:spAutoFit/>
          </a:bodyPr>
          <a:lstStyle/>
          <a:p>
            <a:pPr algn="r" rtl="1">
              <a:lnSpc>
                <a:spcPct val="150000"/>
              </a:lnSpc>
              <a:spcAft>
                <a:spcPts val="600"/>
              </a:spcAft>
            </a:pPr>
            <a:r>
              <a:rPr lang="he-IL" sz="2000" b="1" dirty="0">
                <a:solidFill>
                  <a:srgbClr val="00B0E6"/>
                </a:solidFill>
              </a:rPr>
              <a:t>כיצד לקות למידה באה לידי ביטוי?</a:t>
            </a:r>
          </a:p>
          <a:p>
            <a:pPr marL="177800" indent="-177800" algn="r" rtl="1">
              <a:lnSpc>
                <a:spcPct val="150000"/>
              </a:lnSpc>
              <a:spcAft>
                <a:spcPts val="600"/>
              </a:spcAft>
              <a:buClr>
                <a:srgbClr val="00B0E6"/>
              </a:buClr>
              <a:buFont typeface="Arial" panose="020B0604020202020204" pitchFamily="34" charset="0"/>
              <a:buChar char="•"/>
            </a:pPr>
            <a:r>
              <a:rPr lang="he-IL" sz="1600" b="1" dirty="0">
                <a:solidFill>
                  <a:prstClr val="black">
                    <a:lumMod val="50000"/>
                    <a:lumOff val="50000"/>
                  </a:prstClr>
                </a:solidFill>
                <a:highlight>
                  <a:srgbClr val="D5F2FF"/>
                </a:highlight>
              </a:rPr>
              <a:t>קריאה וכתיבה:</a:t>
            </a:r>
            <a:r>
              <a:rPr lang="he-IL" sz="1600" b="1" dirty="0">
                <a:solidFill>
                  <a:schemeClr val="tx1">
                    <a:lumMod val="50000"/>
                    <a:lumOff val="50000"/>
                  </a:schemeClr>
                </a:solidFill>
                <a:latin typeface="Arial" pitchFamily="34" charset="0"/>
                <a:cs typeface="Arial" pitchFamily="34" charset="0"/>
              </a:rPr>
              <a:t> </a:t>
            </a:r>
            <a:r>
              <a:rPr lang="he-IL" sz="1600" dirty="0">
                <a:solidFill>
                  <a:schemeClr val="tx1">
                    <a:lumMod val="50000"/>
                    <a:lumOff val="50000"/>
                  </a:schemeClr>
                </a:solidFill>
                <a:latin typeface="Arial" pitchFamily="34" charset="0"/>
                <a:cs typeface="Arial" pitchFamily="34" charset="0"/>
              </a:rPr>
              <a:t>הימנעות מקריאה וכתיבה, שגיאות כתיב מרובות (מעל גיל 10), אי התאמה בין הניקוד לצליל שהוא מצביע עליו, קריאה איטית ביחס לגילם, קושי בהבנת הנקרא ועוד...</a:t>
            </a:r>
          </a:p>
          <a:p>
            <a:pPr marL="177800" indent="-177800" algn="r" rtl="1">
              <a:lnSpc>
                <a:spcPct val="150000"/>
              </a:lnSpc>
              <a:spcAft>
                <a:spcPts val="600"/>
              </a:spcAft>
              <a:buClr>
                <a:srgbClr val="00B0E6"/>
              </a:buClr>
              <a:buFont typeface="Arial" panose="020B0604020202020204" pitchFamily="34" charset="0"/>
              <a:buChar char="•"/>
            </a:pPr>
            <a:r>
              <a:rPr lang="he-IL" sz="1600" b="1" dirty="0">
                <a:solidFill>
                  <a:prstClr val="black">
                    <a:lumMod val="50000"/>
                    <a:lumOff val="50000"/>
                  </a:prstClr>
                </a:solidFill>
                <a:highlight>
                  <a:srgbClr val="D5F2FF"/>
                </a:highlight>
              </a:rPr>
              <a:t>חשבון:</a:t>
            </a:r>
            <a:r>
              <a:rPr lang="he-IL" sz="1600" dirty="0">
                <a:solidFill>
                  <a:schemeClr val="tx1">
                    <a:lumMod val="50000"/>
                    <a:lumOff val="50000"/>
                  </a:schemeClr>
                </a:solidFill>
                <a:latin typeface="Arial" pitchFamily="34" charset="0"/>
                <a:cs typeface="Arial" pitchFamily="34" charset="0"/>
              </a:rPr>
              <a:t> קושי בהבחנה בין חיבור לחיסור, שגיאות מרובות בחישובים, קושי להבין את הכמות ביחס למספר ועוד...</a:t>
            </a:r>
          </a:p>
          <a:p>
            <a:pPr marL="177800" indent="-177800" algn="r" rtl="1">
              <a:lnSpc>
                <a:spcPct val="150000"/>
              </a:lnSpc>
              <a:spcAft>
                <a:spcPts val="600"/>
              </a:spcAft>
              <a:buClr>
                <a:srgbClr val="00B0E6"/>
              </a:buClr>
              <a:buFont typeface="Arial" panose="020B0604020202020204" pitchFamily="34" charset="0"/>
              <a:buChar char="•"/>
            </a:pPr>
            <a:r>
              <a:rPr lang="he-IL" sz="1600" b="1" dirty="0">
                <a:solidFill>
                  <a:prstClr val="black">
                    <a:lumMod val="50000"/>
                    <a:lumOff val="50000"/>
                  </a:prstClr>
                </a:solidFill>
                <a:highlight>
                  <a:srgbClr val="D5F2FF"/>
                </a:highlight>
              </a:rPr>
              <a:t>שפה וחשיבה:</a:t>
            </a:r>
            <a:r>
              <a:rPr lang="he-IL" sz="1600" b="1" dirty="0">
                <a:solidFill>
                  <a:prstClr val="black">
                    <a:lumMod val="50000"/>
                    <a:lumOff val="50000"/>
                  </a:prstClr>
                </a:solidFill>
              </a:rPr>
              <a:t> </a:t>
            </a:r>
            <a:r>
              <a:rPr lang="he-IL" sz="1600" dirty="0">
                <a:solidFill>
                  <a:schemeClr val="tx1">
                    <a:lumMod val="50000"/>
                    <a:lumOff val="50000"/>
                  </a:schemeClr>
                </a:solidFill>
                <a:latin typeface="Arial" pitchFamily="34" charset="0"/>
                <a:cs typeface="Arial" pitchFamily="34" charset="0"/>
              </a:rPr>
              <a:t>אוצר מילים דל, קושי להתבטא, שימוש במשפטים קצרים, פירוש מוטעה של מידע, קושי להבין הנחיות, קושי בזכירת חומר למבחן למרות שלמדו ועוד...</a:t>
            </a:r>
          </a:p>
        </p:txBody>
      </p:sp>
      <p:sp>
        <p:nvSpPr>
          <p:cNvPr id="22" name="מלבן 21">
            <a:hlinkClick r:id="" action="ppaction://hlinkshowjump?jump=nextslide"/>
            <a:extLst>
              <a:ext uri="{FF2B5EF4-FFF2-40B4-BE49-F238E27FC236}">
                <a16:creationId xmlns:a16="http://schemas.microsoft.com/office/drawing/2014/main" id="{069B6AB5-0F55-4680-B7B8-E2E9C4AC784C}"/>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a:hlinkClick r:id="" action="ppaction://hlinkshowjump?jump=previousslide"/>
            <a:extLst>
              <a:ext uri="{FF2B5EF4-FFF2-40B4-BE49-F238E27FC236}">
                <a16:creationId xmlns:a16="http://schemas.microsoft.com/office/drawing/2014/main" id="{4F57FAF4-C70B-4AE7-B50A-A67DF393B2EB}"/>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a:hlinkClick r:id="rId4" action="ppaction://hlinksldjump"/>
            <a:extLst>
              <a:ext uri="{FF2B5EF4-FFF2-40B4-BE49-F238E27FC236}">
                <a16:creationId xmlns:a16="http://schemas.microsoft.com/office/drawing/2014/main" id="{08E9A865-C0B6-40E1-8F49-FC7EC197B663}"/>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a:hlinkClick r:id="rId5" action="ppaction://hlinksldjump"/>
            <a:extLst>
              <a:ext uri="{FF2B5EF4-FFF2-40B4-BE49-F238E27FC236}">
                <a16:creationId xmlns:a16="http://schemas.microsoft.com/office/drawing/2014/main" id="{62B563AD-A63B-45A5-B391-5AD70D480FD7}"/>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ציין מיקום של מספר שקופית 3">
            <a:extLst>
              <a:ext uri="{FF2B5EF4-FFF2-40B4-BE49-F238E27FC236}">
                <a16:creationId xmlns:a16="http://schemas.microsoft.com/office/drawing/2014/main" id="{DD6F607B-BEC0-40FD-AD13-248ED235470E}"/>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67</a:t>
            </a:fld>
            <a:endParaRPr lang="he-IL" dirty="0"/>
          </a:p>
        </p:txBody>
      </p:sp>
    </p:spTree>
    <p:extLst>
      <p:ext uri="{BB962C8B-B14F-4D97-AF65-F5344CB8AC3E}">
        <p14:creationId xmlns:p14="http://schemas.microsoft.com/office/powerpoint/2010/main" val="153281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33" name="TextBox 32">
            <a:extLst>
              <a:ext uri="{FF2B5EF4-FFF2-40B4-BE49-F238E27FC236}">
                <a16:creationId xmlns:a16="http://schemas.microsoft.com/office/drawing/2014/main" id="{C4C0CF86-75C8-4E85-9552-B937B5252D45}"/>
              </a:ext>
            </a:extLst>
          </p:cNvPr>
          <p:cNvSpPr txBox="1"/>
          <p:nvPr/>
        </p:nvSpPr>
        <p:spPr>
          <a:xfrm>
            <a:off x="998145" y="2223574"/>
            <a:ext cx="5561853" cy="1154675"/>
          </a:xfrm>
          <a:prstGeom prst="rect">
            <a:avLst/>
          </a:prstGeom>
          <a:noFill/>
        </p:spPr>
        <p:txBody>
          <a:bodyPr wrap="square" lIns="36000" rtlCol="1">
            <a:spAutoFit/>
          </a:bodyPr>
          <a:lstStyle/>
          <a:p>
            <a:pPr marL="177800" indent="-177800" algn="r" rtl="1">
              <a:lnSpc>
                <a:spcPct val="150000"/>
              </a:lnSpc>
              <a:spcAft>
                <a:spcPts val="600"/>
              </a:spcAft>
              <a:buClr>
                <a:srgbClr val="00B0E6"/>
              </a:buClr>
              <a:buFont typeface="Arial" panose="020B0604020202020204" pitchFamily="34" charset="0"/>
              <a:buChar char="•"/>
            </a:pPr>
            <a:r>
              <a:rPr lang="he-IL" sz="1600" b="1" dirty="0">
                <a:solidFill>
                  <a:prstClr val="black">
                    <a:lumMod val="50000"/>
                    <a:lumOff val="50000"/>
                  </a:prstClr>
                </a:solidFill>
                <a:highlight>
                  <a:srgbClr val="D5F2FF"/>
                </a:highlight>
              </a:rPr>
              <a:t>התחום החזותי - מוטורי:</a:t>
            </a:r>
            <a:r>
              <a:rPr lang="he-IL" sz="1600" dirty="0">
                <a:solidFill>
                  <a:schemeClr val="tx1">
                    <a:lumMod val="50000"/>
                    <a:lumOff val="50000"/>
                  </a:schemeClr>
                </a:solidFill>
                <a:latin typeface="Arial" pitchFamily="34" charset="0"/>
                <a:cs typeface="Arial" pitchFamily="34" charset="0"/>
              </a:rPr>
              <a:t> אחיזה לא נכונה של העיפרון, כתיבה חלשה או חזקה מדיי עם העיפרון, כתב לא קריא, הימנעות מכתיבה, קושי בהתארגנות ללימודים ובארגון הזמן ועוד...</a:t>
            </a:r>
          </a:p>
        </p:txBody>
      </p:sp>
      <p:grpSp>
        <p:nvGrpSpPr>
          <p:cNvPr id="2" name="קבוצה 1">
            <a:extLst>
              <a:ext uri="{FF2B5EF4-FFF2-40B4-BE49-F238E27FC236}">
                <a16:creationId xmlns:a16="http://schemas.microsoft.com/office/drawing/2014/main" id="{552436A9-9C69-4335-953F-D127A1592FF0}"/>
              </a:ext>
            </a:extLst>
          </p:cNvPr>
          <p:cNvGrpSpPr/>
          <p:nvPr/>
        </p:nvGrpSpPr>
        <p:grpSpPr>
          <a:xfrm>
            <a:off x="1179660" y="3534314"/>
            <a:ext cx="5146332" cy="3372462"/>
            <a:chOff x="1179660" y="3534314"/>
            <a:chExt cx="5146332" cy="3372462"/>
          </a:xfrm>
        </p:grpSpPr>
        <p:sp>
          <p:nvSpPr>
            <p:cNvPr id="22" name="מלבן: פינות מעוגלות 21">
              <a:extLst>
                <a:ext uri="{FF2B5EF4-FFF2-40B4-BE49-F238E27FC236}">
                  <a16:creationId xmlns:a16="http://schemas.microsoft.com/office/drawing/2014/main" id="{7C00BB5B-2176-4AA6-8AE4-2EE68BFF5CEB}"/>
                </a:ext>
              </a:extLst>
            </p:cNvPr>
            <p:cNvSpPr/>
            <p:nvPr/>
          </p:nvSpPr>
          <p:spPr>
            <a:xfrm>
              <a:off x="1189155" y="3544866"/>
              <a:ext cx="5136837" cy="3361909"/>
            </a:xfrm>
            <a:prstGeom prst="roundRect">
              <a:avLst>
                <a:gd name="adj" fmla="val 1299"/>
              </a:avLst>
            </a:prstGeom>
            <a:solidFill>
              <a:schemeClr val="bg1"/>
            </a:solidFill>
            <a:ln>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TextBox 22">
              <a:extLst>
                <a:ext uri="{FF2B5EF4-FFF2-40B4-BE49-F238E27FC236}">
                  <a16:creationId xmlns:a16="http://schemas.microsoft.com/office/drawing/2014/main" id="{A7AEEEDD-5DDB-4DEB-81C0-596C82A01861}"/>
                </a:ext>
              </a:extLst>
            </p:cNvPr>
            <p:cNvSpPr txBox="1"/>
            <p:nvPr/>
          </p:nvSpPr>
          <p:spPr>
            <a:xfrm>
              <a:off x="1179660" y="3534314"/>
              <a:ext cx="5084495" cy="3372462"/>
            </a:xfrm>
            <a:prstGeom prst="rect">
              <a:avLst/>
            </a:prstGeom>
            <a:noFill/>
            <a:ln>
              <a:noFill/>
            </a:ln>
          </p:spPr>
          <p:txBody>
            <a:bodyPr wrap="square" rtlCol="1">
              <a:spAutoFit/>
            </a:bodyPr>
            <a:lstStyle/>
            <a:p>
              <a:pPr algn="r" rtl="1">
                <a:lnSpc>
                  <a:spcPct val="150000"/>
                </a:lnSpc>
              </a:pPr>
              <a:r>
                <a:rPr lang="he-IL" sz="1601" b="1" dirty="0">
                  <a:solidFill>
                    <a:srgbClr val="E20000"/>
                  </a:solidFill>
                </a:rPr>
                <a:t>שים      !</a:t>
              </a:r>
              <a:br>
                <a:rPr lang="en-US" sz="1601" b="1" dirty="0">
                  <a:solidFill>
                    <a:srgbClr val="E20000"/>
                  </a:solidFill>
                </a:rPr>
              </a:br>
              <a:r>
                <a:rPr lang="he-IL" sz="1601" b="1" dirty="0">
                  <a:solidFill>
                    <a:schemeClr val="tx1">
                      <a:lumMod val="50000"/>
                      <a:lumOff val="50000"/>
                    </a:schemeClr>
                  </a:solidFill>
                  <a:highlight>
                    <a:srgbClr val="C6EEFF"/>
                  </a:highlight>
                </a:rPr>
                <a:t>לא כל קושי מצביע על לקות למידה.</a:t>
              </a:r>
              <a:r>
                <a:rPr lang="he-IL" sz="1601" dirty="0">
                  <a:solidFill>
                    <a:schemeClr val="tx1">
                      <a:lumMod val="50000"/>
                      <a:lumOff val="50000"/>
                    </a:schemeClr>
                  </a:solidFill>
                </a:rPr>
                <a:t> עשויות להיות סיבות נוספות לקשיים וטיפול בהן ישפיע לטובה על ההתמודדות עם הלימודים, לדוגמא: גירושים, אלימות, יתמות - מצבים המשפיעים על חשיפה נמוכה של הילד לשפה ולחשבון וללחץ נפשי שמונע ממנו להתפנות לקליטת תוכן.</a:t>
              </a:r>
            </a:p>
            <a:p>
              <a:pPr algn="r" rtl="1">
                <a:lnSpc>
                  <a:spcPct val="150000"/>
                </a:lnSpc>
              </a:pPr>
              <a:r>
                <a:rPr lang="he-IL" sz="1601" b="1" dirty="0">
                  <a:solidFill>
                    <a:schemeClr val="tx1">
                      <a:lumMod val="50000"/>
                      <a:lumOff val="50000"/>
                    </a:schemeClr>
                  </a:solidFill>
                  <a:highlight>
                    <a:srgbClr val="C6EEFF"/>
                  </a:highlight>
                </a:rPr>
                <a:t>חשוב לעבור אבחון מקצועי שיקבע האם מדובר בקושי או בלקות עמה נולד הילד.</a:t>
              </a:r>
              <a:r>
                <a:rPr lang="he-IL" sz="1601" dirty="0">
                  <a:solidFill>
                    <a:schemeClr val="tx1">
                      <a:lumMod val="50000"/>
                      <a:lumOff val="50000"/>
                    </a:schemeClr>
                  </a:solidFill>
                </a:rPr>
                <a:t> כחלק מהאבחון מתגבשות ההמלצות על אופן הטיפול.</a:t>
              </a:r>
            </a:p>
          </p:txBody>
        </p:sp>
        <p:sp>
          <p:nvSpPr>
            <p:cNvPr id="24" name="לב 23">
              <a:extLst>
                <a:ext uri="{FF2B5EF4-FFF2-40B4-BE49-F238E27FC236}">
                  <a16:creationId xmlns:a16="http://schemas.microsoft.com/office/drawing/2014/main" id="{A6E35707-2172-4B7E-AF9D-3915FE8441EB}"/>
                </a:ext>
              </a:extLst>
            </p:cNvPr>
            <p:cNvSpPr/>
            <p:nvPr/>
          </p:nvSpPr>
          <p:spPr>
            <a:xfrm>
              <a:off x="5550406" y="3671021"/>
              <a:ext cx="206375" cy="206375"/>
            </a:xfrm>
            <a:prstGeom prst="heart">
              <a:avLst/>
            </a:prstGeom>
            <a:solidFill>
              <a:srgbClr val="E20000"/>
            </a:solid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7" name="תמונה 6" descr="תמונה שמכילה מכשירי כתיבה, כלי כתיבה, מקורה, אדם&#10;&#10;התיאור נוצר באופן אוטומטי">
            <a:extLst>
              <a:ext uri="{FF2B5EF4-FFF2-40B4-BE49-F238E27FC236}">
                <a16:creationId xmlns:a16="http://schemas.microsoft.com/office/drawing/2014/main" id="{C685F93A-AF51-4F63-A6BB-DD1BF5FA736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423323" y="7282883"/>
            <a:ext cx="4713028" cy="2218312"/>
          </a:xfrm>
          <a:prstGeom prst="rect">
            <a:avLst/>
          </a:prstGeom>
        </p:spPr>
      </p:pic>
      <p:sp>
        <p:nvSpPr>
          <p:cNvPr id="16" name="מלבן 15">
            <a:hlinkClick r:id="" action="ppaction://hlinkshowjump?jump=nextslide"/>
            <a:extLst>
              <a:ext uri="{FF2B5EF4-FFF2-40B4-BE49-F238E27FC236}">
                <a16:creationId xmlns:a16="http://schemas.microsoft.com/office/drawing/2014/main" id="{5AF9C036-66F6-4D7D-B015-6C4DBCA3E8BE}"/>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hlinkClick r:id="" action="ppaction://hlinkshowjump?jump=previousslide"/>
            <a:extLst>
              <a:ext uri="{FF2B5EF4-FFF2-40B4-BE49-F238E27FC236}">
                <a16:creationId xmlns:a16="http://schemas.microsoft.com/office/drawing/2014/main" id="{3B3FD278-23F6-47FE-95B9-C7BEAAE2C340}"/>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a:hlinkClick r:id="rId3" action="ppaction://hlinksldjump"/>
            <a:extLst>
              <a:ext uri="{FF2B5EF4-FFF2-40B4-BE49-F238E27FC236}">
                <a16:creationId xmlns:a16="http://schemas.microsoft.com/office/drawing/2014/main" id="{4097D128-784E-48DB-8162-CEFABC7DBE80}"/>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hlinkClick r:id="rId4" action="ppaction://hlinksldjump"/>
            <a:extLst>
              <a:ext uri="{FF2B5EF4-FFF2-40B4-BE49-F238E27FC236}">
                <a16:creationId xmlns:a16="http://schemas.microsoft.com/office/drawing/2014/main" id="{B523D292-1F17-46BC-ADBF-BA8C9F29562B}"/>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ציין מיקום של מספר שקופית 3">
            <a:extLst>
              <a:ext uri="{FF2B5EF4-FFF2-40B4-BE49-F238E27FC236}">
                <a16:creationId xmlns:a16="http://schemas.microsoft.com/office/drawing/2014/main" id="{AA207721-9662-4B12-B076-7061573E58E2}"/>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68</a:t>
            </a:fld>
            <a:endParaRPr lang="he-IL" dirty="0"/>
          </a:p>
        </p:txBody>
      </p:sp>
    </p:spTree>
    <p:extLst>
      <p:ext uri="{BB962C8B-B14F-4D97-AF65-F5344CB8AC3E}">
        <p14:creationId xmlns:p14="http://schemas.microsoft.com/office/powerpoint/2010/main" val="310120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25" name="TextBox 24">
            <a:extLst>
              <a:ext uri="{FF2B5EF4-FFF2-40B4-BE49-F238E27FC236}">
                <a16:creationId xmlns:a16="http://schemas.microsoft.com/office/drawing/2014/main" id="{3C671643-3399-49CD-8A09-D076AA3E67F2}"/>
              </a:ext>
            </a:extLst>
          </p:cNvPr>
          <p:cNvSpPr txBox="1"/>
          <p:nvPr/>
        </p:nvSpPr>
        <p:spPr>
          <a:xfrm>
            <a:off x="998145" y="2744419"/>
            <a:ext cx="5327151" cy="1524841"/>
          </a:xfrm>
          <a:prstGeom prst="rect">
            <a:avLst/>
          </a:prstGeom>
          <a:noFill/>
        </p:spPr>
        <p:txBody>
          <a:bodyPr wrap="square" lIns="36000" rtlCol="1">
            <a:spAutoFit/>
          </a:bodyPr>
          <a:lstStyle/>
          <a:p>
            <a:pPr marL="355600" indent="-355600" algn="r" rtl="1">
              <a:lnSpc>
                <a:spcPct val="150000"/>
              </a:lnSpc>
              <a:spcAft>
                <a:spcPts val="600"/>
              </a:spcAft>
              <a:buClr>
                <a:srgbClr val="0076A8"/>
              </a:buClr>
              <a:buFont typeface="Segoe UI Semilight" panose="020B0402040204020203" pitchFamily="34" charset="0"/>
              <a:buChar char="❶"/>
            </a:pPr>
            <a:r>
              <a:rPr lang="he-IL" sz="1601" b="1" dirty="0">
                <a:solidFill>
                  <a:schemeClr val="tx1">
                    <a:lumMod val="50000"/>
                    <a:lumOff val="50000"/>
                  </a:schemeClr>
                </a:solidFill>
                <a:highlight>
                  <a:srgbClr val="C6EEFF"/>
                </a:highlight>
              </a:rPr>
              <a:t>להאמין בילד:</a:t>
            </a:r>
            <a:r>
              <a:rPr lang="he-IL" sz="1601" dirty="0">
                <a:solidFill>
                  <a:schemeClr val="tx1">
                    <a:lumMod val="50000"/>
                    <a:lumOff val="50000"/>
                  </a:schemeClr>
                </a:solidFill>
              </a:rPr>
              <a:t> ילדים עם לקויות וקשיי למידה מאבדים את האמון בעצמם. חשוב להעלות להם את המוטיבציה ולשמר אותה באמצעות עידוד על בסיס קבוע. </a:t>
            </a:r>
            <a:r>
              <a:rPr lang="he-IL" sz="1601" dirty="0">
                <a:solidFill>
                  <a:schemeClr val="tx1">
                    <a:lumMod val="50000"/>
                    <a:lumOff val="50000"/>
                  </a:schemeClr>
                </a:solidFill>
                <a:highlight>
                  <a:srgbClr val="C6EEFF"/>
                </a:highlight>
              </a:rPr>
              <a:t>אנשים רבים עם לקויות וקשיי למידה הצליחו בחייהם הבוגרים למרות הכל!!!</a:t>
            </a:r>
          </a:p>
        </p:txBody>
      </p:sp>
      <p:sp>
        <p:nvSpPr>
          <p:cNvPr id="26" name="TextBox 25">
            <a:extLst>
              <a:ext uri="{FF2B5EF4-FFF2-40B4-BE49-F238E27FC236}">
                <a16:creationId xmlns:a16="http://schemas.microsoft.com/office/drawing/2014/main" id="{5B649E99-0329-4D35-B756-671696B666B7}"/>
              </a:ext>
            </a:extLst>
          </p:cNvPr>
          <p:cNvSpPr txBox="1"/>
          <p:nvPr/>
        </p:nvSpPr>
        <p:spPr>
          <a:xfrm>
            <a:off x="888659" y="2160219"/>
            <a:ext cx="5600976" cy="496996"/>
          </a:xfrm>
          <a:prstGeom prst="rect">
            <a:avLst/>
          </a:prstGeom>
          <a:noFill/>
        </p:spPr>
        <p:txBody>
          <a:bodyPr wrap="square" rtlCol="1">
            <a:spAutoFit/>
          </a:bodyPr>
          <a:lstStyle/>
          <a:p>
            <a:pPr algn="r" rtl="1">
              <a:lnSpc>
                <a:spcPct val="150000"/>
              </a:lnSpc>
              <a:spcAft>
                <a:spcPts val="600"/>
              </a:spcAft>
            </a:pPr>
            <a:r>
              <a:rPr lang="he-IL" sz="2000" b="1" dirty="0">
                <a:solidFill>
                  <a:srgbClr val="00B0E6"/>
                </a:solidFill>
              </a:rPr>
              <a:t>המפתחות להצלחה בליוויי ילדים עם לקויות למידה</a:t>
            </a:r>
          </a:p>
        </p:txBody>
      </p:sp>
      <p:sp>
        <p:nvSpPr>
          <p:cNvPr id="28" name="TextBox 27">
            <a:extLst>
              <a:ext uri="{FF2B5EF4-FFF2-40B4-BE49-F238E27FC236}">
                <a16:creationId xmlns:a16="http://schemas.microsoft.com/office/drawing/2014/main" id="{5E8F9334-05F1-46F5-A2DD-EBF24A4043A7}"/>
              </a:ext>
            </a:extLst>
          </p:cNvPr>
          <p:cNvSpPr txBox="1"/>
          <p:nvPr/>
        </p:nvSpPr>
        <p:spPr>
          <a:xfrm>
            <a:off x="998145" y="4209854"/>
            <a:ext cx="5327151" cy="2633413"/>
          </a:xfrm>
          <a:prstGeom prst="rect">
            <a:avLst/>
          </a:prstGeom>
          <a:noFill/>
        </p:spPr>
        <p:txBody>
          <a:bodyPr wrap="square" lIns="36000" rtlCol="1">
            <a:spAutoFit/>
          </a:bodyPr>
          <a:lstStyle/>
          <a:p>
            <a:pPr marL="361950" indent="-361950" algn="r" rtl="1">
              <a:lnSpc>
                <a:spcPct val="150000"/>
              </a:lnSpc>
              <a:spcAft>
                <a:spcPts val="600"/>
              </a:spcAft>
              <a:buClr>
                <a:srgbClr val="0076A8"/>
              </a:buClr>
              <a:buFont typeface="Calibri" panose="020F0502020204030204" pitchFamily="34" charset="0"/>
              <a:buChar char="❷"/>
            </a:pPr>
            <a:r>
              <a:rPr lang="he-IL" sz="1601" b="1" dirty="0">
                <a:solidFill>
                  <a:schemeClr val="tx1">
                    <a:lumMod val="50000"/>
                    <a:lumOff val="50000"/>
                  </a:schemeClr>
                </a:solidFill>
                <a:highlight>
                  <a:srgbClr val="C6EEFF"/>
                </a:highlight>
              </a:rPr>
              <a:t>התאמת שיטות הלמידה ללקות / הקושי של הילד:</a:t>
            </a:r>
            <a:r>
              <a:rPr lang="he-IL" sz="1601" dirty="0">
                <a:solidFill>
                  <a:schemeClr val="tx1">
                    <a:lumMod val="50000"/>
                    <a:lumOff val="50000"/>
                  </a:schemeClr>
                </a:solidFill>
              </a:rPr>
              <a:t> ילדים עם לקות בחשבון לא בהכרח יהיו עם לקות בשפה. אצל כל ילד הלקות באה לידי ביטוי באופן שונה ולכן השיטות לעזור לכל ילד הן שונות. שיטות אלה צריכות להיות מיושמות בבתי הספר ובמסגרות הלימוד בכפר. עם זאת </a:t>
            </a:r>
            <a:r>
              <a:rPr lang="he-IL" sz="1601" dirty="0">
                <a:solidFill>
                  <a:schemeClr val="tx1">
                    <a:lumMod val="50000"/>
                    <a:lumOff val="50000"/>
                  </a:schemeClr>
                </a:solidFill>
                <a:highlight>
                  <a:srgbClr val="C6EEFF"/>
                </a:highlight>
              </a:rPr>
              <a:t>כצוות מלווה, חשוב לדעת מה עוזר לילד</a:t>
            </a:r>
            <a:r>
              <a:rPr lang="he-IL" sz="1601" dirty="0">
                <a:solidFill>
                  <a:schemeClr val="tx1">
                    <a:lumMod val="50000"/>
                    <a:lumOff val="50000"/>
                  </a:schemeClr>
                </a:solidFill>
              </a:rPr>
              <a:t> - ייתכן ותוכלו ליישם את השיטות כשתלוו אותו בשיעורי הבית, בלימוד למבחן ואף בפעולות יומיומיות.</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8" name="TextBox 17">
            <a:extLst>
              <a:ext uri="{FF2B5EF4-FFF2-40B4-BE49-F238E27FC236}">
                <a16:creationId xmlns:a16="http://schemas.microsoft.com/office/drawing/2014/main" id="{FE0E902B-D893-4EE7-8854-E9E20FA71AF7}"/>
              </a:ext>
            </a:extLst>
          </p:cNvPr>
          <p:cNvSpPr txBox="1"/>
          <p:nvPr/>
        </p:nvSpPr>
        <p:spPr>
          <a:xfrm>
            <a:off x="998145" y="6843267"/>
            <a:ext cx="5327151" cy="2710357"/>
          </a:xfrm>
          <a:prstGeom prst="rect">
            <a:avLst/>
          </a:prstGeom>
          <a:noFill/>
        </p:spPr>
        <p:txBody>
          <a:bodyPr wrap="square" lIns="36000" rtlCol="1">
            <a:spAutoFit/>
          </a:bodyPr>
          <a:lstStyle/>
          <a:p>
            <a:pPr marL="361950" indent="-361950" algn="r" rtl="1">
              <a:lnSpc>
                <a:spcPct val="150000"/>
              </a:lnSpc>
              <a:spcAft>
                <a:spcPts val="600"/>
              </a:spcAft>
              <a:buClr>
                <a:srgbClr val="0076A8"/>
              </a:buClr>
              <a:buFont typeface="Segoe UI Semilight" panose="020B0402040204020203" pitchFamily="34" charset="0"/>
              <a:buChar char="❸"/>
            </a:pPr>
            <a:r>
              <a:rPr lang="he-IL" sz="1601" b="1" dirty="0">
                <a:solidFill>
                  <a:schemeClr val="tx1">
                    <a:lumMod val="50000"/>
                    <a:lumOff val="50000"/>
                  </a:schemeClr>
                </a:solidFill>
                <a:highlight>
                  <a:srgbClr val="C6EEFF"/>
                </a:highlight>
              </a:rPr>
              <a:t>גמישות ונחישות:</a:t>
            </a:r>
            <a:r>
              <a:rPr lang="he-IL" sz="1601" dirty="0">
                <a:solidFill>
                  <a:schemeClr val="tx1">
                    <a:lumMod val="50000"/>
                    <a:lumOff val="50000"/>
                  </a:schemeClr>
                </a:solidFill>
              </a:rPr>
              <a:t> אם הילד מתנגד לפעילות מסוימת כדאי לגלות גמישות ולהימנע מהתעקשות שתגרום לו להתנגד יותר, לדוגמה:</a:t>
            </a:r>
          </a:p>
          <a:p>
            <a:pPr marL="628650" lvl="1" indent="-173038" algn="r" rtl="1">
              <a:lnSpc>
                <a:spcPct val="150000"/>
              </a:lnSpc>
              <a:spcAft>
                <a:spcPts val="600"/>
              </a:spcAft>
              <a:buClr>
                <a:srgbClr val="0076A8"/>
              </a:buClr>
              <a:buFont typeface="Arial" panose="020B0604020202020204" pitchFamily="34" charset="0"/>
              <a:buChar char="•"/>
            </a:pPr>
            <a:r>
              <a:rPr lang="he-IL" sz="1601" b="1" dirty="0">
                <a:solidFill>
                  <a:srgbClr val="0076A8"/>
                </a:solidFill>
              </a:rPr>
              <a:t>בקריאה:</a:t>
            </a:r>
            <a:r>
              <a:rPr lang="he-IL" sz="1601" dirty="0">
                <a:solidFill>
                  <a:schemeClr val="tx1">
                    <a:lumMod val="50000"/>
                    <a:lumOff val="50000"/>
                  </a:schemeClr>
                </a:solidFill>
              </a:rPr>
              <a:t> </a:t>
            </a:r>
            <a:r>
              <a:rPr lang="he-IL" sz="1601" dirty="0">
                <a:solidFill>
                  <a:schemeClr val="tx1">
                    <a:lumMod val="50000"/>
                    <a:lumOff val="50000"/>
                  </a:schemeClr>
                </a:solidFill>
                <a:highlight>
                  <a:srgbClr val="C6EEFF"/>
                </a:highlight>
              </a:rPr>
              <a:t>זמן איכות ומתן תשומת לב - קריאה משותפת</a:t>
            </a:r>
            <a:r>
              <a:rPr lang="he-IL" sz="1601" dirty="0">
                <a:solidFill>
                  <a:schemeClr val="tx1">
                    <a:lumMod val="50000"/>
                    <a:lumOff val="50000"/>
                  </a:schemeClr>
                </a:solidFill>
              </a:rPr>
              <a:t> ("שורה אני, שורה אתה" ) </a:t>
            </a:r>
            <a:r>
              <a:rPr lang="he-IL" sz="1601" dirty="0">
                <a:solidFill>
                  <a:srgbClr val="0076A8"/>
                </a:solidFill>
                <a:latin typeface="Segoe UI Semilight" panose="020B0402040204020203" pitchFamily="34" charset="0"/>
                <a:cs typeface="Segoe UI Semilight" panose="020B0402040204020203" pitchFamily="34" charset="0"/>
              </a:rPr>
              <a:t>•</a:t>
            </a:r>
            <a:r>
              <a:rPr lang="he-IL" sz="1601" dirty="0">
                <a:solidFill>
                  <a:schemeClr val="tx1">
                    <a:lumMod val="50000"/>
                    <a:lumOff val="50000"/>
                  </a:schemeClr>
                </a:solidFill>
              </a:rPr>
              <a:t> </a:t>
            </a:r>
            <a:r>
              <a:rPr lang="he-IL" sz="1601" dirty="0">
                <a:solidFill>
                  <a:schemeClr val="tx1">
                    <a:lumMod val="50000"/>
                    <a:lumOff val="50000"/>
                  </a:schemeClr>
                </a:solidFill>
                <a:highlight>
                  <a:srgbClr val="C6EEFF"/>
                </a:highlight>
              </a:rPr>
              <a:t>עבודה במנות קטנות</a:t>
            </a:r>
            <a:r>
              <a:rPr lang="he-IL" sz="1601" dirty="0">
                <a:solidFill>
                  <a:schemeClr val="tx1">
                    <a:lumMod val="50000"/>
                    <a:lumOff val="50000"/>
                  </a:schemeClr>
                </a:solidFill>
              </a:rPr>
              <a:t>: תרגול של 10 דקות ביום ולא יותר </a:t>
            </a:r>
            <a:r>
              <a:rPr lang="he-IL" sz="1601" dirty="0">
                <a:solidFill>
                  <a:srgbClr val="0076A8"/>
                </a:solidFill>
                <a:latin typeface="Segoe UI Semilight" panose="020B0402040204020203" pitchFamily="34" charset="0"/>
                <a:cs typeface="Segoe UI Semilight" panose="020B0402040204020203" pitchFamily="34" charset="0"/>
              </a:rPr>
              <a:t>•</a:t>
            </a:r>
            <a:r>
              <a:rPr lang="he-IL" sz="1601" dirty="0">
                <a:solidFill>
                  <a:schemeClr val="tx1">
                    <a:lumMod val="50000"/>
                    <a:lumOff val="50000"/>
                  </a:schemeClr>
                </a:solidFill>
              </a:rPr>
              <a:t> </a:t>
            </a:r>
            <a:r>
              <a:rPr lang="he-IL" sz="1601" dirty="0">
                <a:solidFill>
                  <a:schemeClr val="tx1">
                    <a:lumMod val="50000"/>
                    <a:lumOff val="50000"/>
                  </a:schemeClr>
                </a:solidFill>
                <a:highlight>
                  <a:srgbClr val="C6EEFF"/>
                </a:highlight>
              </a:rPr>
              <a:t>הגברת תחושת השיפור</a:t>
            </a:r>
            <a:r>
              <a:rPr lang="he-IL" sz="1601" dirty="0">
                <a:solidFill>
                  <a:schemeClr val="tx1">
                    <a:lumMod val="50000"/>
                    <a:lumOff val="50000"/>
                  </a:schemeClr>
                </a:solidFill>
              </a:rPr>
              <a:t> באמצעות קריאה חוזרת של טקסט קצר ועוד...</a:t>
            </a:r>
          </a:p>
        </p:txBody>
      </p:sp>
      <p:sp>
        <p:nvSpPr>
          <p:cNvPr id="14" name="מלבן 13">
            <a:hlinkClick r:id="" action="ppaction://hlinkshowjump?jump=nextslide"/>
            <a:extLst>
              <a:ext uri="{FF2B5EF4-FFF2-40B4-BE49-F238E27FC236}">
                <a16:creationId xmlns:a16="http://schemas.microsoft.com/office/drawing/2014/main" id="{5A318265-CA03-40DE-B356-6A7F171C0DC9}"/>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a:hlinkClick r:id="" action="ppaction://hlinkshowjump?jump=previousslide"/>
            <a:extLst>
              <a:ext uri="{FF2B5EF4-FFF2-40B4-BE49-F238E27FC236}">
                <a16:creationId xmlns:a16="http://schemas.microsoft.com/office/drawing/2014/main" id="{79DF67FE-CAA2-498C-A773-22D1B92EDC1C}"/>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hlinkClick r:id="rId2" action="ppaction://hlinksldjump"/>
            <a:extLst>
              <a:ext uri="{FF2B5EF4-FFF2-40B4-BE49-F238E27FC236}">
                <a16:creationId xmlns:a16="http://schemas.microsoft.com/office/drawing/2014/main" id="{42AE8146-8C9B-48DA-A106-4DFF7E8D7474}"/>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hlinkClick r:id="rId3" action="ppaction://hlinksldjump"/>
            <a:extLst>
              <a:ext uri="{FF2B5EF4-FFF2-40B4-BE49-F238E27FC236}">
                <a16:creationId xmlns:a16="http://schemas.microsoft.com/office/drawing/2014/main" id="{EC3D1252-405A-4583-8D3B-5E474D71D5C8}"/>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ציין מיקום של מספר שקופית 3">
            <a:extLst>
              <a:ext uri="{FF2B5EF4-FFF2-40B4-BE49-F238E27FC236}">
                <a16:creationId xmlns:a16="http://schemas.microsoft.com/office/drawing/2014/main" id="{88B6B07B-2083-4489-8360-C77A821B8012}"/>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69</a:t>
            </a:fld>
            <a:endParaRPr lang="he-IL" dirty="0"/>
          </a:p>
        </p:txBody>
      </p:sp>
    </p:spTree>
    <p:extLst>
      <p:ext uri="{BB962C8B-B14F-4D97-AF65-F5344CB8AC3E}">
        <p14:creationId xmlns:p14="http://schemas.microsoft.com/office/powerpoint/2010/main" val="129295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b="1" dirty="0">
                <a:solidFill>
                  <a:srgbClr val="EB727C"/>
                </a:solidFill>
              </a:rPr>
              <a:t>מי אנחנו?</a:t>
            </a:r>
          </a:p>
        </p:txBody>
      </p:sp>
      <p:grpSp>
        <p:nvGrpSpPr>
          <p:cNvPr id="2" name="קבוצה 4">
            <a:extLst>
              <a:ext uri="{FF2B5EF4-FFF2-40B4-BE49-F238E27FC236}">
                <a16:creationId xmlns:a16="http://schemas.microsoft.com/office/drawing/2014/main" id="{02F533F9-C3F9-4D5B-ABC3-7095202AA1D0}"/>
              </a:ext>
            </a:extLst>
          </p:cNvPr>
          <p:cNvGrpSpPr/>
          <p:nvPr/>
        </p:nvGrpSpPr>
        <p:grpSpPr>
          <a:xfrm>
            <a:off x="824810" y="2153677"/>
            <a:ext cx="5908524" cy="7560000"/>
            <a:chOff x="824810" y="2153676"/>
            <a:chExt cx="5908524" cy="7560000"/>
          </a:xfrm>
        </p:grpSpPr>
        <p:sp>
          <p:nvSpPr>
            <p:cNvPr id="6" name="מלבן 5">
              <a:extLst>
                <a:ext uri="{FF2B5EF4-FFF2-40B4-BE49-F238E27FC236}">
                  <a16:creationId xmlns:a16="http://schemas.microsoft.com/office/drawing/2014/main" id="{F8511E20-535B-48E1-8617-A48CF1696FE3}"/>
                </a:ext>
              </a:extLst>
            </p:cNvPr>
            <p:cNvSpPr/>
            <p:nvPr/>
          </p:nvSpPr>
          <p:spPr>
            <a:xfrm>
              <a:off x="824810" y="2153676"/>
              <a:ext cx="5908524" cy="756000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8" name="TextBox 7">
              <a:extLst>
                <a:ext uri="{FF2B5EF4-FFF2-40B4-BE49-F238E27FC236}">
                  <a16:creationId xmlns:a16="http://schemas.microsoft.com/office/drawing/2014/main" id="{98F3E99F-DD21-4CE6-BD56-541074EF9E86}"/>
                </a:ext>
              </a:extLst>
            </p:cNvPr>
            <p:cNvSpPr txBox="1"/>
            <p:nvPr/>
          </p:nvSpPr>
          <p:spPr>
            <a:xfrm>
              <a:off x="824810" y="2425407"/>
              <a:ext cx="5664823" cy="1971309"/>
            </a:xfrm>
            <a:prstGeom prst="rect">
              <a:avLst/>
            </a:prstGeom>
            <a:noFill/>
          </p:spPr>
          <p:txBody>
            <a:bodyPr wrap="square" rtlCol="1">
              <a:spAutoFit/>
            </a:bodyPr>
            <a:lstStyle/>
            <a:p>
              <a:pPr algn="r" rtl="1">
                <a:lnSpc>
                  <a:spcPct val="150000"/>
                </a:lnSpc>
                <a:spcBef>
                  <a:spcPts val="600"/>
                </a:spcBef>
              </a:pPr>
              <a:r>
                <a:rPr lang="he-IL" sz="1601" dirty="0">
                  <a:solidFill>
                    <a:schemeClr val="tx1">
                      <a:lumMod val="50000"/>
                      <a:lumOff val="50000"/>
                    </a:schemeClr>
                  </a:solidFill>
                </a:rPr>
                <a:t>לבוגרי הכפרים אנחנו מספקים מענה ותמיכה עם התגייסותם לצה"ל, ומלווים אותם עם יציאתם לחיים עצמאיים מחוץ לכפר.</a:t>
              </a:r>
            </a:p>
            <a:p>
              <a:pPr algn="r" rtl="1">
                <a:lnSpc>
                  <a:spcPct val="150000"/>
                </a:lnSpc>
                <a:spcBef>
                  <a:spcPts val="600"/>
                </a:spcBef>
              </a:pPr>
              <a:r>
                <a:rPr lang="he-IL" sz="1601" dirty="0">
                  <a:solidFill>
                    <a:schemeClr val="tx1">
                      <a:lumMod val="50000"/>
                      <a:lumOff val="50000"/>
                    </a:schemeClr>
                  </a:solidFill>
                </a:rPr>
                <a:t>בשנת 2018 ייפתחו 16 דירות לצעירים בסיכון ברחבי הארץ. דירות אלה יאכלסו בשלב זה 96 מבוגרי המסגרות חוץ ביתיות של הרווחה (כולל הבוגרים שלנו).</a:t>
              </a:r>
            </a:p>
          </p:txBody>
        </p:sp>
      </p:grpSp>
      <p:sp>
        <p:nvSpPr>
          <p:cNvPr id="9" name="מלבן 8">
            <a:hlinkClick r:id="" action="ppaction://hlinkshowjump?jump=nextslide"/>
            <a:extLst>
              <a:ext uri="{FF2B5EF4-FFF2-40B4-BE49-F238E27FC236}">
                <a16:creationId xmlns:a16="http://schemas.microsoft.com/office/drawing/2014/main" id="{A0CB98E3-BF19-4D53-B3F6-E9619928EB6D}"/>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a:hlinkClick r:id="" action="ppaction://hlinkshowjump?jump=previousslide"/>
            <a:extLst>
              <a:ext uri="{FF2B5EF4-FFF2-40B4-BE49-F238E27FC236}">
                <a16:creationId xmlns:a16="http://schemas.microsoft.com/office/drawing/2014/main" id="{B9A43930-40C0-431C-8873-BB38F4CCC361}"/>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a:hlinkClick r:id="rId2" action="ppaction://hlinksldjump"/>
            <a:extLst>
              <a:ext uri="{FF2B5EF4-FFF2-40B4-BE49-F238E27FC236}">
                <a16:creationId xmlns:a16="http://schemas.microsoft.com/office/drawing/2014/main" id="{7FEAE6B8-F6BD-4E7F-859B-2C571C117EB7}"/>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hlinkClick r:id="rId3" action="ppaction://hlinksldjump"/>
            <a:extLst>
              <a:ext uri="{FF2B5EF4-FFF2-40B4-BE49-F238E27FC236}">
                <a16:creationId xmlns:a16="http://schemas.microsoft.com/office/drawing/2014/main" id="{63CBAFDB-1D60-4600-80D9-DA6345DFD881}"/>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extLst>
              <a:ext uri="{FF2B5EF4-FFF2-40B4-BE49-F238E27FC236}">
                <a16:creationId xmlns:a16="http://schemas.microsoft.com/office/drawing/2014/main" id="{180CCF31-1649-4E21-9E55-BB940435FE7E}"/>
              </a:ext>
            </a:extLst>
          </p:cNvPr>
          <p:cNvSpPr/>
          <p:nvPr/>
        </p:nvSpPr>
        <p:spPr>
          <a:xfrm>
            <a:off x="941320" y="5065687"/>
            <a:ext cx="5664823" cy="4306094"/>
          </a:xfrm>
          <a:prstGeom prst="rect">
            <a:avLst/>
          </a:prstGeom>
          <a:blipFill dpi="0" rotWithShape="1">
            <a:blip r:embed="rId4" cstate="print">
              <a:alphaModFix amt="93000"/>
              <a:extLst>
                <a:ext uri="{28A0092B-C50C-407E-A947-70E740481C1C}">
                  <a14:useLocalDpi xmlns:a14="http://schemas.microsoft.com/office/drawing/2010/main"/>
                </a:ext>
              </a:extLst>
            </a:blip>
            <a:srcRect/>
            <a:stretch>
              <a:fillRect b="28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5" name="מציין מיקום של מספר שקופית 3">
            <a:extLst>
              <a:ext uri="{FF2B5EF4-FFF2-40B4-BE49-F238E27FC236}">
                <a16:creationId xmlns:a16="http://schemas.microsoft.com/office/drawing/2014/main" id="{3D34F0F9-5061-42A5-AA29-25BE856A52CE}"/>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7</a:t>
            </a:fld>
            <a:endParaRPr lang="he-IL" dirty="0"/>
          </a:p>
        </p:txBody>
      </p:sp>
    </p:spTree>
    <p:extLst>
      <p:ext uri="{BB962C8B-B14F-4D97-AF65-F5344CB8AC3E}">
        <p14:creationId xmlns:p14="http://schemas.microsoft.com/office/powerpoint/2010/main" val="169261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7"/>
            <a:ext cx="5908524" cy="424800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8" name="TextBox 17">
            <a:extLst>
              <a:ext uri="{FF2B5EF4-FFF2-40B4-BE49-F238E27FC236}">
                <a16:creationId xmlns:a16="http://schemas.microsoft.com/office/drawing/2014/main" id="{FE0E902B-D893-4EE7-8854-E9E20FA71AF7}"/>
              </a:ext>
            </a:extLst>
          </p:cNvPr>
          <p:cNvSpPr txBox="1"/>
          <p:nvPr/>
        </p:nvSpPr>
        <p:spPr>
          <a:xfrm>
            <a:off x="998146" y="2225908"/>
            <a:ext cx="4967226" cy="2340834"/>
          </a:xfrm>
          <a:prstGeom prst="rect">
            <a:avLst/>
          </a:prstGeom>
          <a:noFill/>
        </p:spPr>
        <p:txBody>
          <a:bodyPr wrap="square" lIns="36000" rtlCol="1">
            <a:spAutoFit/>
          </a:bodyPr>
          <a:lstStyle/>
          <a:p>
            <a:pPr marL="0" lvl="1" algn="r" rtl="1">
              <a:lnSpc>
                <a:spcPct val="150000"/>
              </a:lnSpc>
              <a:spcAft>
                <a:spcPts val="600"/>
              </a:spcAft>
              <a:buClr>
                <a:srgbClr val="0076A8"/>
              </a:buClr>
            </a:pPr>
            <a:r>
              <a:rPr lang="he-IL" sz="1601" b="1" dirty="0">
                <a:solidFill>
                  <a:srgbClr val="0076A8"/>
                </a:solidFill>
              </a:rPr>
              <a:t>בחשבון:</a:t>
            </a:r>
            <a:r>
              <a:rPr lang="he-IL" sz="1601" dirty="0">
                <a:solidFill>
                  <a:schemeClr val="tx1">
                    <a:lumMod val="50000"/>
                    <a:lumOff val="50000"/>
                  </a:schemeClr>
                </a:solidFill>
              </a:rPr>
              <a:t> </a:t>
            </a:r>
            <a:r>
              <a:rPr lang="he-IL" sz="1601" dirty="0">
                <a:solidFill>
                  <a:schemeClr val="tx1">
                    <a:lumMod val="50000"/>
                    <a:lumOff val="50000"/>
                  </a:schemeClr>
                </a:solidFill>
                <a:highlight>
                  <a:srgbClr val="C6EEFF"/>
                </a:highlight>
              </a:rPr>
              <a:t>המחשה </a:t>
            </a:r>
            <a:r>
              <a:rPr lang="he-IL" sz="1601" dirty="0" err="1">
                <a:solidFill>
                  <a:schemeClr val="tx1">
                    <a:lumMod val="50000"/>
                    <a:lumOff val="50000"/>
                  </a:schemeClr>
                </a:solidFill>
                <a:highlight>
                  <a:srgbClr val="C6EEFF"/>
                </a:highlight>
              </a:rPr>
              <a:t>המחשה</a:t>
            </a:r>
            <a:r>
              <a:rPr lang="he-IL" sz="1601" dirty="0">
                <a:solidFill>
                  <a:schemeClr val="tx1">
                    <a:lumMod val="50000"/>
                    <a:lumOff val="50000"/>
                  </a:schemeClr>
                </a:solidFill>
                <a:highlight>
                  <a:srgbClr val="C6EEFF"/>
                </a:highlight>
              </a:rPr>
              <a:t> </a:t>
            </a:r>
            <a:r>
              <a:rPr lang="he-IL" sz="1601" dirty="0" err="1">
                <a:solidFill>
                  <a:schemeClr val="tx1">
                    <a:lumMod val="50000"/>
                    <a:lumOff val="50000"/>
                  </a:schemeClr>
                </a:solidFill>
                <a:highlight>
                  <a:srgbClr val="C6EEFF"/>
                </a:highlight>
              </a:rPr>
              <a:t>המחשה</a:t>
            </a:r>
            <a:r>
              <a:rPr lang="he-IL" sz="1601" dirty="0">
                <a:solidFill>
                  <a:schemeClr val="tx1">
                    <a:lumMod val="50000"/>
                    <a:lumOff val="50000"/>
                  </a:schemeClr>
                </a:solidFill>
              </a:rPr>
              <a:t> המחישו את משמעות המספר והתרגיל בכל דרך אפשרית: ספירת פריטים, אוכל (פיצה מחולקת ל- 8 חלקים שווים, תפוח שחותכים לחצי וכדומה).</a:t>
            </a:r>
          </a:p>
          <a:p>
            <a:pPr marL="0" lvl="1" algn="r" rtl="1">
              <a:lnSpc>
                <a:spcPct val="150000"/>
              </a:lnSpc>
              <a:spcAft>
                <a:spcPts val="600"/>
              </a:spcAft>
              <a:buClr>
                <a:srgbClr val="0076A8"/>
              </a:buClr>
            </a:pPr>
            <a:r>
              <a:rPr lang="he-IL" sz="1601" b="1" dirty="0">
                <a:solidFill>
                  <a:srgbClr val="0076A8"/>
                </a:solidFill>
              </a:rPr>
              <a:t>התארגנות:</a:t>
            </a:r>
            <a:r>
              <a:rPr lang="he-IL" sz="1601" dirty="0">
                <a:solidFill>
                  <a:schemeClr val="tx1">
                    <a:lumMod val="50000"/>
                    <a:lumOff val="50000"/>
                  </a:schemeClr>
                </a:solidFill>
              </a:rPr>
              <a:t> הכינו רשימות רלוונטיות והרגילו את הילד לבדוק את הרשימה בעת ההתארגנות.</a:t>
            </a:r>
          </a:p>
        </p:txBody>
      </p:sp>
      <p:sp>
        <p:nvSpPr>
          <p:cNvPr id="20" name="TextBox 19">
            <a:extLst>
              <a:ext uri="{FF2B5EF4-FFF2-40B4-BE49-F238E27FC236}">
                <a16:creationId xmlns:a16="http://schemas.microsoft.com/office/drawing/2014/main" id="{24C3E345-7BAA-46CA-8B2B-9D4B1155FBF2}"/>
              </a:ext>
            </a:extLst>
          </p:cNvPr>
          <p:cNvSpPr txBox="1"/>
          <p:nvPr/>
        </p:nvSpPr>
        <p:spPr>
          <a:xfrm>
            <a:off x="998145" y="4548196"/>
            <a:ext cx="5327151" cy="1155316"/>
          </a:xfrm>
          <a:prstGeom prst="rect">
            <a:avLst/>
          </a:prstGeom>
          <a:noFill/>
        </p:spPr>
        <p:txBody>
          <a:bodyPr wrap="square" lIns="36000" rtlCol="1">
            <a:spAutoFit/>
          </a:bodyPr>
          <a:lstStyle/>
          <a:p>
            <a:pPr marL="361950" indent="-361950" algn="r" rtl="1">
              <a:lnSpc>
                <a:spcPct val="150000"/>
              </a:lnSpc>
              <a:spcAft>
                <a:spcPts val="600"/>
              </a:spcAft>
              <a:buClr>
                <a:srgbClr val="0076A8"/>
              </a:buClr>
              <a:buFont typeface="Segoe UI Semilight" panose="020B0402040204020203" pitchFamily="34" charset="0"/>
              <a:buChar char="❸"/>
            </a:pPr>
            <a:r>
              <a:rPr lang="he-IL" sz="1601" b="1" dirty="0">
                <a:solidFill>
                  <a:schemeClr val="tx1">
                    <a:lumMod val="50000"/>
                    <a:lumOff val="50000"/>
                  </a:schemeClr>
                </a:solidFill>
                <a:highlight>
                  <a:srgbClr val="C6EEFF"/>
                </a:highlight>
              </a:rPr>
              <a:t>קבלו עזרה:</a:t>
            </a:r>
            <a:r>
              <a:rPr lang="he-IL" sz="1601" dirty="0">
                <a:solidFill>
                  <a:schemeClr val="tx1">
                    <a:lumMod val="50000"/>
                    <a:lumOff val="50000"/>
                  </a:schemeClr>
                </a:solidFill>
              </a:rPr>
              <a:t> העזרו </a:t>
            </a:r>
            <a:r>
              <a:rPr lang="he-IL" sz="1601" dirty="0" err="1">
                <a:solidFill>
                  <a:schemeClr val="tx1">
                    <a:lumMod val="50000"/>
                    <a:lumOff val="50000"/>
                  </a:schemeClr>
                </a:solidFill>
              </a:rPr>
              <a:t>בש"ש</a:t>
            </a:r>
            <a:r>
              <a:rPr lang="he-IL" sz="1601" dirty="0">
                <a:solidFill>
                  <a:schemeClr val="tx1">
                    <a:lumMod val="50000"/>
                    <a:lumOff val="50000"/>
                  </a:schemeClr>
                </a:solidFill>
              </a:rPr>
              <a:t> ועודדו את הילדים לקבל את העזרה הפרטנית הניתנת בכפר (הוראה מתקנת בקבוצות קטנות ושיעורים פרטיים).</a:t>
            </a:r>
          </a:p>
        </p:txBody>
      </p:sp>
      <p:grpSp>
        <p:nvGrpSpPr>
          <p:cNvPr id="27" name="קבוצה 26">
            <a:extLst>
              <a:ext uri="{FF2B5EF4-FFF2-40B4-BE49-F238E27FC236}">
                <a16:creationId xmlns:a16="http://schemas.microsoft.com/office/drawing/2014/main" id="{035052C2-6E31-4C3F-8F9B-22591385FA57}"/>
              </a:ext>
            </a:extLst>
          </p:cNvPr>
          <p:cNvGrpSpPr/>
          <p:nvPr/>
        </p:nvGrpSpPr>
        <p:grpSpPr>
          <a:xfrm>
            <a:off x="659429" y="6102169"/>
            <a:ext cx="5908524" cy="2111701"/>
            <a:chOff x="574322" y="6832674"/>
            <a:chExt cx="5908524" cy="2111701"/>
          </a:xfrm>
        </p:grpSpPr>
        <p:sp>
          <p:nvSpPr>
            <p:cNvPr id="29" name="TextBox 28">
              <a:extLst>
                <a:ext uri="{FF2B5EF4-FFF2-40B4-BE49-F238E27FC236}">
                  <a16:creationId xmlns:a16="http://schemas.microsoft.com/office/drawing/2014/main" id="{DF04ADC2-EE86-432D-A97C-BD2F49364C11}"/>
                </a:ext>
              </a:extLst>
            </p:cNvPr>
            <p:cNvSpPr txBox="1"/>
            <p:nvPr/>
          </p:nvSpPr>
          <p:spPr>
            <a:xfrm>
              <a:off x="574323" y="7257318"/>
              <a:ext cx="5908523" cy="785793"/>
            </a:xfrm>
            <a:prstGeom prst="rect">
              <a:avLst/>
            </a:prstGeom>
            <a:noFill/>
            <a:ln>
              <a:noFill/>
            </a:ln>
          </p:spPr>
          <p:txBody>
            <a:bodyPr wrap="square" rtlCol="1">
              <a:spAutoFit/>
            </a:bodyPr>
            <a:lstStyle/>
            <a:p>
              <a:pPr marL="182564" indent="-182564" algn="r" rtl="1">
                <a:lnSpc>
                  <a:spcPct val="150000"/>
                </a:lnSpc>
                <a:spcAft>
                  <a:spcPts val="600"/>
                </a:spcAft>
                <a:buClr>
                  <a:srgbClr val="00B0E6"/>
                </a:buClr>
                <a:buFont typeface="Calibri" panose="020F0502020204030204" pitchFamily="34" charset="0"/>
                <a:buChar char="‹"/>
              </a:pPr>
              <a:r>
                <a:rPr lang="he-IL" sz="1601" dirty="0">
                  <a:solidFill>
                    <a:schemeClr val="tx1">
                      <a:lumMod val="50000"/>
                      <a:lumOff val="50000"/>
                    </a:schemeClr>
                  </a:solidFill>
                </a:rPr>
                <a:t>'פריצת דרך במוטיבציה' מאת ריצ'רד </a:t>
              </a:r>
              <a:r>
                <a:rPr lang="he-IL" sz="1601" dirty="0" err="1">
                  <a:solidFill>
                    <a:schemeClr val="tx1">
                      <a:lumMod val="50000"/>
                      <a:lumOff val="50000"/>
                    </a:schemeClr>
                  </a:solidFill>
                </a:rPr>
                <a:t>לאבוי</a:t>
              </a:r>
              <a:r>
                <a:rPr lang="he-IL" sz="1601" dirty="0">
                  <a:solidFill>
                    <a:schemeClr val="tx1">
                      <a:lumMod val="50000"/>
                      <a:lumOff val="50000"/>
                    </a:schemeClr>
                  </a:solidFill>
                </a:rPr>
                <a:t>: הקשר בין לקויות למידה ומוטיבציה (ע' 41), החדרת מוטיבציה בילד עם הפרעות קשב (ע' 56).</a:t>
              </a:r>
            </a:p>
          </p:txBody>
        </p:sp>
        <p:sp>
          <p:nvSpPr>
            <p:cNvPr id="30" name="מלבן 29">
              <a:extLst>
                <a:ext uri="{FF2B5EF4-FFF2-40B4-BE49-F238E27FC236}">
                  <a16:creationId xmlns:a16="http://schemas.microsoft.com/office/drawing/2014/main" id="{0AFF1BB2-5CA4-4367-869D-F2F67DF5775B}"/>
                </a:ext>
              </a:extLst>
            </p:cNvPr>
            <p:cNvSpPr/>
            <p:nvPr/>
          </p:nvSpPr>
          <p:spPr>
            <a:xfrm>
              <a:off x="2704543" y="6832674"/>
              <a:ext cx="1982175" cy="418761"/>
            </a:xfrm>
            <a:prstGeom prst="rect">
              <a:avLst/>
            </a:prstGeom>
            <a:solidFill>
              <a:srgbClr val="00B0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pSp>
          <p:nvGrpSpPr>
            <p:cNvPr id="31" name="גרפיקה 76">
              <a:extLst>
                <a:ext uri="{FF2B5EF4-FFF2-40B4-BE49-F238E27FC236}">
                  <a16:creationId xmlns:a16="http://schemas.microsoft.com/office/drawing/2014/main" id="{E5237564-D51C-4111-922B-D50AA636D21E}"/>
                </a:ext>
              </a:extLst>
            </p:cNvPr>
            <p:cNvGrpSpPr/>
            <p:nvPr/>
          </p:nvGrpSpPr>
          <p:grpSpPr>
            <a:xfrm>
              <a:off x="4276451" y="6900863"/>
              <a:ext cx="290396" cy="290396"/>
              <a:chOff x="1855787" y="3421856"/>
              <a:chExt cx="3848100" cy="3848100"/>
            </a:xfrm>
          </p:grpSpPr>
          <p:sp>
            <p:nvSpPr>
              <p:cNvPr id="39" name="צורה חופשית: צורה 57">
                <a:extLst>
                  <a:ext uri="{FF2B5EF4-FFF2-40B4-BE49-F238E27FC236}">
                    <a16:creationId xmlns:a16="http://schemas.microsoft.com/office/drawing/2014/main" id="{E25E57C8-A8C4-46CE-A652-B75A04032ECC}"/>
                  </a:ext>
                </a:extLst>
              </p:cNvPr>
              <p:cNvSpPr/>
              <p:nvPr/>
            </p:nvSpPr>
            <p:spPr>
              <a:xfrm>
                <a:off x="2319750" y="3414712"/>
                <a:ext cx="2924175" cy="3857625"/>
              </a:xfrm>
              <a:custGeom>
                <a:avLst/>
                <a:gdLst>
                  <a:gd name="connsiteX0" fmla="*/ 259366 w 2924175"/>
                  <a:gd name="connsiteY0" fmla="*/ 7144 h 3857625"/>
                  <a:gd name="connsiteX1" fmla="*/ 2286667 w 2924175"/>
                  <a:gd name="connsiteY1" fmla="*/ 7144 h 3857625"/>
                  <a:gd name="connsiteX2" fmla="*/ 2917603 w 2924175"/>
                  <a:gd name="connsiteY2" fmla="*/ 637699 h 3857625"/>
                  <a:gd name="connsiteX3" fmla="*/ 2917603 w 2924175"/>
                  <a:gd name="connsiteY3" fmla="*/ 3228499 h 3857625"/>
                  <a:gd name="connsiteX4" fmla="*/ 2286667 w 2924175"/>
                  <a:gd name="connsiteY4" fmla="*/ 3859435 h 3857625"/>
                  <a:gd name="connsiteX5" fmla="*/ 259366 w 2924175"/>
                  <a:gd name="connsiteY5" fmla="*/ 3859435 h 3857625"/>
                  <a:gd name="connsiteX6" fmla="*/ 7144 w 2924175"/>
                  <a:gd name="connsiteY6" fmla="*/ 3607213 h 3857625"/>
                  <a:gd name="connsiteX7" fmla="*/ 7144 w 2924175"/>
                  <a:gd name="connsiteY7" fmla="*/ 259366 h 3857625"/>
                  <a:gd name="connsiteX8" fmla="*/ 259366 w 2924175"/>
                  <a:gd name="connsiteY8" fmla="*/ 7144 h 3857625"/>
                  <a:gd name="connsiteX9" fmla="*/ 259366 w 2924175"/>
                  <a:gd name="connsiteY9" fmla="*/ 7144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175" h="3857625">
                    <a:moveTo>
                      <a:pt x="259366" y="7144"/>
                    </a:moveTo>
                    <a:lnTo>
                      <a:pt x="2286667" y="7144"/>
                    </a:lnTo>
                    <a:cubicBezTo>
                      <a:pt x="2634539" y="8192"/>
                      <a:pt x="2916346" y="289827"/>
                      <a:pt x="2917603" y="637699"/>
                    </a:cubicBezTo>
                    <a:lnTo>
                      <a:pt x="2917603" y="3228499"/>
                    </a:lnTo>
                    <a:cubicBezTo>
                      <a:pt x="2916555" y="3576523"/>
                      <a:pt x="2634691" y="3858387"/>
                      <a:pt x="2286667" y="3859435"/>
                    </a:cubicBezTo>
                    <a:lnTo>
                      <a:pt x="259366" y="3859435"/>
                    </a:lnTo>
                    <a:cubicBezTo>
                      <a:pt x="120244" y="3859016"/>
                      <a:pt x="7563" y="3746335"/>
                      <a:pt x="7144" y="3607213"/>
                    </a:cubicBezTo>
                    <a:lnTo>
                      <a:pt x="7144" y="259366"/>
                    </a:lnTo>
                    <a:cubicBezTo>
                      <a:pt x="7563" y="120244"/>
                      <a:pt x="120244" y="7563"/>
                      <a:pt x="259366" y="7144"/>
                    </a:cubicBezTo>
                    <a:lnTo>
                      <a:pt x="259366" y="7144"/>
                    </a:lnTo>
                    <a:close/>
                  </a:path>
                </a:pathLst>
              </a:custGeom>
              <a:solidFill>
                <a:schemeClr val="accent3">
                  <a:lumMod val="40000"/>
                  <a:lumOff val="60000"/>
                </a:schemeClr>
              </a:solidFill>
              <a:ln w="9525" cap="flat">
                <a:noFill/>
                <a:prstDash val="solid"/>
                <a:miter/>
              </a:ln>
            </p:spPr>
            <p:txBody>
              <a:bodyPr rtlCol="1" anchor="ctr"/>
              <a:lstStyle/>
              <a:p>
                <a:endParaRPr lang="he-IL" sz="1400"/>
              </a:p>
            </p:txBody>
          </p:sp>
          <p:sp>
            <p:nvSpPr>
              <p:cNvPr id="40" name="צורה חופשית: צורה 58">
                <a:extLst>
                  <a:ext uri="{FF2B5EF4-FFF2-40B4-BE49-F238E27FC236}">
                    <a16:creationId xmlns:a16="http://schemas.microsoft.com/office/drawing/2014/main" id="{806A6131-A936-4A4C-8200-3B4D340CE042}"/>
                  </a:ext>
                </a:extLst>
              </p:cNvPr>
              <p:cNvSpPr/>
              <p:nvPr/>
            </p:nvSpPr>
            <p:spPr>
              <a:xfrm>
                <a:off x="2319750" y="3414712"/>
                <a:ext cx="2733675" cy="3609975"/>
              </a:xfrm>
              <a:custGeom>
                <a:avLst/>
                <a:gdLst>
                  <a:gd name="connsiteX0" fmla="*/ 259366 w 2733675"/>
                  <a:gd name="connsiteY0" fmla="*/ 7144 h 3609975"/>
                  <a:gd name="connsiteX1" fmla="*/ 2286667 w 2733675"/>
                  <a:gd name="connsiteY1" fmla="*/ 7144 h 3609975"/>
                  <a:gd name="connsiteX2" fmla="*/ 2688241 w 2733675"/>
                  <a:gd name="connsiteY2" fmla="*/ 152686 h 3609975"/>
                  <a:gd name="connsiteX3" fmla="*/ 2734723 w 2733675"/>
                  <a:gd name="connsiteY3" fmla="*/ 390049 h 3609975"/>
                  <a:gd name="connsiteX4" fmla="*/ 2734723 w 2733675"/>
                  <a:gd name="connsiteY4" fmla="*/ 2980849 h 3609975"/>
                  <a:gd name="connsiteX5" fmla="*/ 2104168 w 2733675"/>
                  <a:gd name="connsiteY5" fmla="*/ 3609499 h 3609975"/>
                  <a:gd name="connsiteX6" fmla="*/ 76867 w 2733675"/>
                  <a:gd name="connsiteY6" fmla="*/ 3609499 h 3609975"/>
                  <a:gd name="connsiteX7" fmla="*/ 7144 w 2733675"/>
                  <a:gd name="connsiteY7" fmla="*/ 3599593 h 3609975"/>
                  <a:gd name="connsiteX8" fmla="*/ 7144 w 2733675"/>
                  <a:gd name="connsiteY8" fmla="*/ 259366 h 3609975"/>
                  <a:gd name="connsiteX9" fmla="*/ 259366 w 2733675"/>
                  <a:gd name="connsiteY9" fmla="*/ 7144 h 3609975"/>
                  <a:gd name="connsiteX10" fmla="*/ 259366 w 2733675"/>
                  <a:gd name="connsiteY10"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3675" h="3609975">
                    <a:moveTo>
                      <a:pt x="259366" y="7144"/>
                    </a:moveTo>
                    <a:lnTo>
                      <a:pt x="2286667" y="7144"/>
                    </a:lnTo>
                    <a:cubicBezTo>
                      <a:pt x="2433428" y="7210"/>
                      <a:pt x="2575522" y="58703"/>
                      <a:pt x="2688241" y="152686"/>
                    </a:cubicBezTo>
                    <a:cubicBezTo>
                      <a:pt x="2719045" y="228029"/>
                      <a:pt x="2734837" y="308658"/>
                      <a:pt x="2734723" y="390049"/>
                    </a:cubicBezTo>
                    <a:lnTo>
                      <a:pt x="2734723" y="2980849"/>
                    </a:lnTo>
                    <a:cubicBezTo>
                      <a:pt x="2732427" y="3327825"/>
                      <a:pt x="2451154" y="3608251"/>
                      <a:pt x="2104168" y="3609499"/>
                    </a:cubicBezTo>
                    <a:lnTo>
                      <a:pt x="76867" y="3609499"/>
                    </a:lnTo>
                    <a:cubicBezTo>
                      <a:pt x="53273" y="3609499"/>
                      <a:pt x="29804" y="3606165"/>
                      <a:pt x="7144" y="3599593"/>
                    </a:cubicBezTo>
                    <a:lnTo>
                      <a:pt x="7144" y="259366"/>
                    </a:lnTo>
                    <a:cubicBezTo>
                      <a:pt x="7563" y="120244"/>
                      <a:pt x="120244" y="7563"/>
                      <a:pt x="259366" y="7144"/>
                    </a:cubicBezTo>
                    <a:lnTo>
                      <a:pt x="259366" y="7144"/>
                    </a:lnTo>
                    <a:close/>
                  </a:path>
                </a:pathLst>
              </a:custGeom>
              <a:solidFill>
                <a:srgbClr val="FFFFFF"/>
              </a:solidFill>
              <a:ln w="9525" cap="flat">
                <a:noFill/>
                <a:prstDash val="solid"/>
                <a:miter/>
              </a:ln>
            </p:spPr>
            <p:txBody>
              <a:bodyPr rtlCol="1" anchor="ctr"/>
              <a:lstStyle/>
              <a:p>
                <a:endParaRPr lang="he-IL" sz="1400"/>
              </a:p>
            </p:txBody>
          </p:sp>
          <p:sp>
            <p:nvSpPr>
              <p:cNvPr id="41" name="צורה חופשית: צורה 59">
                <a:extLst>
                  <a:ext uri="{FF2B5EF4-FFF2-40B4-BE49-F238E27FC236}">
                    <a16:creationId xmlns:a16="http://schemas.microsoft.com/office/drawing/2014/main" id="{FEC39210-0CCF-4E59-9E0C-865B27477DC9}"/>
                  </a:ext>
                </a:extLst>
              </p:cNvPr>
              <p:cNvSpPr/>
              <p:nvPr/>
            </p:nvSpPr>
            <p:spPr>
              <a:xfrm>
                <a:off x="2319369" y="3414712"/>
                <a:ext cx="2552700" cy="3609975"/>
              </a:xfrm>
              <a:custGeom>
                <a:avLst/>
                <a:gdLst>
                  <a:gd name="connsiteX0" fmla="*/ 227743 w 2552700"/>
                  <a:gd name="connsiteY0" fmla="*/ 7144 h 3609975"/>
                  <a:gd name="connsiteX1" fmla="*/ 2330101 w 2552700"/>
                  <a:gd name="connsiteY1" fmla="*/ 7144 h 3609975"/>
                  <a:gd name="connsiteX2" fmla="*/ 2550700 w 2552700"/>
                  <a:gd name="connsiteY2" fmla="*/ 227743 h 3609975"/>
                  <a:gd name="connsiteX3" fmla="*/ 2550700 w 2552700"/>
                  <a:gd name="connsiteY3" fmla="*/ 2901220 h 3609975"/>
                  <a:gd name="connsiteX4" fmla="*/ 2105692 w 2552700"/>
                  <a:gd name="connsiteY4" fmla="*/ 3386233 h 3609975"/>
                  <a:gd name="connsiteX5" fmla="*/ 227743 w 2552700"/>
                  <a:gd name="connsiteY5" fmla="*/ 3386233 h 3609975"/>
                  <a:gd name="connsiteX6" fmla="*/ 7144 w 2552700"/>
                  <a:gd name="connsiteY6" fmla="*/ 3606832 h 3609975"/>
                  <a:gd name="connsiteX7" fmla="*/ 7144 w 2552700"/>
                  <a:gd name="connsiteY7" fmla="*/ 227743 h 3609975"/>
                  <a:gd name="connsiteX8" fmla="*/ 227743 w 2552700"/>
                  <a:gd name="connsiteY8" fmla="*/ 7144 h 3609975"/>
                  <a:gd name="connsiteX9" fmla="*/ 227743 w 2552700"/>
                  <a:gd name="connsiteY9"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2700" h="3609975">
                    <a:moveTo>
                      <a:pt x="227743" y="7144"/>
                    </a:moveTo>
                    <a:lnTo>
                      <a:pt x="2330101" y="7144"/>
                    </a:lnTo>
                    <a:cubicBezTo>
                      <a:pt x="2451849" y="7353"/>
                      <a:pt x="2550490" y="105994"/>
                      <a:pt x="2550700" y="227743"/>
                    </a:cubicBezTo>
                    <a:lnTo>
                      <a:pt x="2550700" y="2901220"/>
                    </a:lnTo>
                    <a:cubicBezTo>
                      <a:pt x="2561749" y="3222784"/>
                      <a:pt x="2405920" y="3376708"/>
                      <a:pt x="2105692" y="3386233"/>
                    </a:cubicBezTo>
                    <a:lnTo>
                      <a:pt x="227743" y="3386233"/>
                    </a:lnTo>
                    <a:cubicBezTo>
                      <a:pt x="105994" y="3386443"/>
                      <a:pt x="7353" y="3485083"/>
                      <a:pt x="7144" y="3606832"/>
                    </a:cubicBezTo>
                    <a:lnTo>
                      <a:pt x="7144" y="227743"/>
                    </a:lnTo>
                    <a:cubicBezTo>
                      <a:pt x="7353" y="105994"/>
                      <a:pt x="105994" y="7353"/>
                      <a:pt x="227743" y="7144"/>
                    </a:cubicBezTo>
                    <a:lnTo>
                      <a:pt x="227743" y="7144"/>
                    </a:lnTo>
                    <a:close/>
                  </a:path>
                </a:pathLst>
              </a:custGeom>
              <a:solidFill>
                <a:schemeClr val="tx2">
                  <a:lumMod val="40000"/>
                  <a:lumOff val="60000"/>
                </a:schemeClr>
              </a:solidFill>
              <a:ln w="9525" cap="flat">
                <a:noFill/>
                <a:prstDash val="solid"/>
                <a:miter/>
              </a:ln>
            </p:spPr>
            <p:txBody>
              <a:bodyPr rtlCol="1" anchor="ctr"/>
              <a:lstStyle/>
              <a:p>
                <a:endParaRPr lang="he-IL" sz="1400"/>
              </a:p>
            </p:txBody>
          </p:sp>
          <p:sp>
            <p:nvSpPr>
              <p:cNvPr id="42" name="צורה חופשית: צורה 60">
                <a:extLst>
                  <a:ext uri="{FF2B5EF4-FFF2-40B4-BE49-F238E27FC236}">
                    <a16:creationId xmlns:a16="http://schemas.microsoft.com/office/drawing/2014/main" id="{2340F84A-1681-4CDB-A16C-68424AD627F8}"/>
                  </a:ext>
                </a:extLst>
              </p:cNvPr>
              <p:cNvSpPr/>
              <p:nvPr/>
            </p:nvSpPr>
            <p:spPr>
              <a:xfrm>
                <a:off x="2856960" y="4232338"/>
                <a:ext cx="1476375" cy="428625"/>
              </a:xfrm>
              <a:custGeom>
                <a:avLst/>
                <a:gdLst>
                  <a:gd name="connsiteX0" fmla="*/ 133255 w 1476375"/>
                  <a:gd name="connsiteY0" fmla="*/ 7144 h 428625"/>
                  <a:gd name="connsiteX1" fmla="*/ 1349788 w 1476375"/>
                  <a:gd name="connsiteY1" fmla="*/ 7144 h 428625"/>
                  <a:gd name="connsiteX2" fmla="*/ 1475899 w 1476375"/>
                  <a:gd name="connsiteY2" fmla="*/ 133255 h 428625"/>
                  <a:gd name="connsiteX3" fmla="*/ 1475899 w 1476375"/>
                  <a:gd name="connsiteY3" fmla="*/ 303943 h 428625"/>
                  <a:gd name="connsiteX4" fmla="*/ 1349788 w 1476375"/>
                  <a:gd name="connsiteY4" fmla="*/ 430054 h 428625"/>
                  <a:gd name="connsiteX5" fmla="*/ 133255 w 1476375"/>
                  <a:gd name="connsiteY5" fmla="*/ 430054 h 428625"/>
                  <a:gd name="connsiteX6" fmla="*/ 7144 w 1476375"/>
                  <a:gd name="connsiteY6" fmla="*/ 303943 h 428625"/>
                  <a:gd name="connsiteX7" fmla="*/ 7144 w 1476375"/>
                  <a:gd name="connsiteY7" fmla="*/ 133255 h 428625"/>
                  <a:gd name="connsiteX8" fmla="*/ 133255 w 1476375"/>
                  <a:gd name="connsiteY8" fmla="*/ 71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75" h="428625">
                    <a:moveTo>
                      <a:pt x="133255" y="7144"/>
                    </a:moveTo>
                    <a:lnTo>
                      <a:pt x="1349788" y="7144"/>
                    </a:lnTo>
                    <a:cubicBezTo>
                      <a:pt x="1419435" y="7144"/>
                      <a:pt x="1475899" y="63608"/>
                      <a:pt x="1475899" y="133255"/>
                    </a:cubicBezTo>
                    <a:lnTo>
                      <a:pt x="1475899" y="303943"/>
                    </a:lnTo>
                    <a:cubicBezTo>
                      <a:pt x="1475899" y="373590"/>
                      <a:pt x="1419435" y="430054"/>
                      <a:pt x="1349788" y="430054"/>
                    </a:cubicBezTo>
                    <a:lnTo>
                      <a:pt x="133255" y="430054"/>
                    </a:lnTo>
                    <a:cubicBezTo>
                      <a:pt x="63608" y="430054"/>
                      <a:pt x="7144" y="373590"/>
                      <a:pt x="7144" y="303943"/>
                    </a:cubicBezTo>
                    <a:lnTo>
                      <a:pt x="7144" y="133255"/>
                    </a:lnTo>
                    <a:cubicBezTo>
                      <a:pt x="7144" y="63608"/>
                      <a:pt x="63608" y="7144"/>
                      <a:pt x="133255" y="7144"/>
                    </a:cubicBezTo>
                    <a:close/>
                  </a:path>
                </a:pathLst>
              </a:custGeom>
              <a:solidFill>
                <a:srgbClr val="FFFFFF"/>
              </a:solidFill>
              <a:ln w="9525" cap="flat">
                <a:noFill/>
                <a:prstDash val="solid"/>
                <a:miter/>
              </a:ln>
            </p:spPr>
            <p:txBody>
              <a:bodyPr rtlCol="1" anchor="ctr"/>
              <a:lstStyle/>
              <a:p>
                <a:endParaRPr lang="he-IL" sz="1400"/>
              </a:p>
            </p:txBody>
          </p:sp>
          <p:sp>
            <p:nvSpPr>
              <p:cNvPr id="43" name="צורה חופשית: צורה 61">
                <a:extLst>
                  <a:ext uri="{FF2B5EF4-FFF2-40B4-BE49-F238E27FC236}">
                    <a16:creationId xmlns:a16="http://schemas.microsoft.com/office/drawing/2014/main" id="{6B3507D8-4233-41E9-9F9D-5DAE4187E186}"/>
                  </a:ext>
                </a:extLst>
              </p:cNvPr>
              <p:cNvSpPr/>
              <p:nvPr/>
            </p:nvSpPr>
            <p:spPr>
              <a:xfrm>
                <a:off x="4090638" y="3414712"/>
                <a:ext cx="466725" cy="542925"/>
              </a:xfrm>
              <a:custGeom>
                <a:avLst/>
                <a:gdLst>
                  <a:gd name="connsiteX0" fmla="*/ 7144 w 466725"/>
                  <a:gd name="connsiteY0" fmla="*/ 7144 h 542925"/>
                  <a:gd name="connsiteX1" fmla="*/ 468916 w 466725"/>
                  <a:gd name="connsiteY1" fmla="*/ 7144 h 542925"/>
                  <a:gd name="connsiteX2" fmla="*/ 468916 w 466725"/>
                  <a:gd name="connsiteY2" fmla="*/ 538258 h 542925"/>
                  <a:gd name="connsiteX3" fmla="*/ 238030 w 466725"/>
                  <a:gd name="connsiteY3" fmla="*/ 272701 h 542925"/>
                  <a:gd name="connsiteX4" fmla="*/ 7144 w 466725"/>
                  <a:gd name="connsiteY4" fmla="*/ 538258 h 542925"/>
                  <a:gd name="connsiteX5" fmla="*/ 7144 w 466725"/>
                  <a:gd name="connsiteY5" fmla="*/ 71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42925">
                    <a:moveTo>
                      <a:pt x="7144" y="7144"/>
                    </a:moveTo>
                    <a:lnTo>
                      <a:pt x="468916" y="7144"/>
                    </a:lnTo>
                    <a:lnTo>
                      <a:pt x="468916" y="538258"/>
                    </a:lnTo>
                    <a:lnTo>
                      <a:pt x="238030" y="272701"/>
                    </a:lnTo>
                    <a:lnTo>
                      <a:pt x="7144" y="538258"/>
                    </a:lnTo>
                    <a:lnTo>
                      <a:pt x="7144" y="7144"/>
                    </a:lnTo>
                    <a:close/>
                  </a:path>
                </a:pathLst>
              </a:custGeom>
              <a:solidFill>
                <a:schemeClr val="bg2">
                  <a:lumMod val="50000"/>
                </a:schemeClr>
              </a:solidFill>
              <a:ln w="9525" cap="flat">
                <a:noFill/>
                <a:prstDash val="solid"/>
                <a:miter/>
              </a:ln>
            </p:spPr>
            <p:txBody>
              <a:bodyPr rtlCol="1" anchor="ctr"/>
              <a:lstStyle/>
              <a:p>
                <a:endParaRPr lang="he-IL" sz="1400"/>
              </a:p>
            </p:txBody>
          </p:sp>
        </p:grpSp>
        <p:sp>
          <p:nvSpPr>
            <p:cNvPr id="32" name="TextBox 31">
              <a:extLst>
                <a:ext uri="{FF2B5EF4-FFF2-40B4-BE49-F238E27FC236}">
                  <a16:creationId xmlns:a16="http://schemas.microsoft.com/office/drawing/2014/main" id="{6B6FFE6C-FCD0-4D23-8BDD-E719F257B121}"/>
                </a:ext>
              </a:extLst>
            </p:cNvPr>
            <p:cNvSpPr txBox="1"/>
            <p:nvPr/>
          </p:nvSpPr>
          <p:spPr>
            <a:xfrm>
              <a:off x="2841661" y="6864732"/>
              <a:ext cx="1431404" cy="338682"/>
            </a:xfrm>
            <a:prstGeom prst="rect">
              <a:avLst/>
            </a:prstGeom>
            <a:noFill/>
          </p:spPr>
          <p:txBody>
            <a:bodyPr wrap="square" rtlCol="1">
              <a:spAutoFit/>
            </a:bodyPr>
            <a:lstStyle/>
            <a:p>
              <a:pPr algn="ctr" rtl="1"/>
              <a:r>
                <a:rPr lang="he-IL" sz="1601" dirty="0">
                  <a:ln>
                    <a:solidFill>
                      <a:schemeClr val="bg1"/>
                    </a:solidFill>
                  </a:ln>
                  <a:solidFill>
                    <a:schemeClr val="bg1"/>
                  </a:solidFill>
                </a:rPr>
                <a:t>קריאת כיוון</a:t>
              </a:r>
            </a:p>
          </p:txBody>
        </p:sp>
        <p:sp>
          <p:nvSpPr>
            <p:cNvPr id="38" name="TextBox 37">
              <a:extLst>
                <a:ext uri="{FF2B5EF4-FFF2-40B4-BE49-F238E27FC236}">
                  <a16:creationId xmlns:a16="http://schemas.microsoft.com/office/drawing/2014/main" id="{877FCDFB-44EE-4B72-8BFE-CB0D6C6D0C7F}"/>
                </a:ext>
              </a:extLst>
            </p:cNvPr>
            <p:cNvSpPr txBox="1"/>
            <p:nvPr/>
          </p:nvSpPr>
          <p:spPr>
            <a:xfrm>
              <a:off x="574322" y="8081638"/>
              <a:ext cx="5908524" cy="862737"/>
            </a:xfrm>
            <a:prstGeom prst="rect">
              <a:avLst/>
            </a:prstGeom>
            <a:noFill/>
            <a:ln>
              <a:noFill/>
            </a:ln>
          </p:spPr>
          <p:txBody>
            <a:bodyPr wrap="square" rtlCol="1">
              <a:spAutoFit/>
            </a:bodyPr>
            <a:lstStyle/>
            <a:p>
              <a:pPr marL="182564" indent="-182564" algn="r" rtl="1">
                <a:lnSpc>
                  <a:spcPct val="150000"/>
                </a:lnSpc>
                <a:spcAft>
                  <a:spcPts val="600"/>
                </a:spcAft>
                <a:buClr>
                  <a:srgbClr val="00B0E6"/>
                </a:buClr>
                <a:buFont typeface="Calibri" panose="020F0502020204030204" pitchFamily="34" charset="0"/>
                <a:buChar char="‹"/>
              </a:pPr>
              <a:r>
                <a:rPr lang="he-IL" sz="1601" dirty="0">
                  <a:solidFill>
                    <a:schemeClr val="tx1">
                      <a:lumMod val="50000"/>
                      <a:lumOff val="50000"/>
                    </a:schemeClr>
                  </a:solidFill>
                </a:rPr>
                <a:t>הספר 'דיאלוג עם ילדים' מאת עדנה כצנלסון: קשיים בלמידה (ע' 278).</a:t>
              </a:r>
            </a:p>
            <a:p>
              <a:pPr marL="182564" indent="-182564" algn="r" rtl="1">
                <a:lnSpc>
                  <a:spcPct val="150000"/>
                </a:lnSpc>
                <a:spcAft>
                  <a:spcPts val="600"/>
                </a:spcAft>
                <a:buClr>
                  <a:srgbClr val="00B0E6"/>
                </a:buClr>
                <a:buFont typeface="Calibri" panose="020F0502020204030204" pitchFamily="34" charset="0"/>
                <a:buChar char="‹"/>
              </a:pPr>
              <a:r>
                <a:rPr lang="he-IL" sz="1601" dirty="0">
                  <a:solidFill>
                    <a:schemeClr val="tx1">
                      <a:lumMod val="50000"/>
                      <a:lumOff val="50000"/>
                    </a:schemeClr>
                  </a:solidFill>
                  <a:hlinkClick r:id="rId2"/>
                </a:rPr>
                <a:t>האתר של אגודת ניצן</a:t>
              </a:r>
              <a:endParaRPr lang="he-IL" sz="1601" dirty="0">
                <a:solidFill>
                  <a:schemeClr val="tx1">
                    <a:lumMod val="50000"/>
                    <a:lumOff val="50000"/>
                  </a:schemeClr>
                </a:solidFill>
              </a:endParaRPr>
            </a:p>
          </p:txBody>
        </p:sp>
      </p:grpSp>
      <p:sp>
        <p:nvSpPr>
          <p:cNvPr id="23" name="מלבן 22">
            <a:hlinkClick r:id="" action="ppaction://hlinkshowjump?jump=nextslide"/>
            <a:extLst>
              <a:ext uri="{FF2B5EF4-FFF2-40B4-BE49-F238E27FC236}">
                <a16:creationId xmlns:a16="http://schemas.microsoft.com/office/drawing/2014/main" id="{919316A2-8BC9-4307-85B4-F4F9459F9C4A}"/>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a:hlinkClick r:id="" action="ppaction://hlinkshowjump?jump=previousslide"/>
            <a:extLst>
              <a:ext uri="{FF2B5EF4-FFF2-40B4-BE49-F238E27FC236}">
                <a16:creationId xmlns:a16="http://schemas.microsoft.com/office/drawing/2014/main" id="{051783D2-48CA-46B8-B695-062565A01BA1}"/>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a:hlinkClick r:id="rId3" action="ppaction://hlinksldjump"/>
            <a:extLst>
              <a:ext uri="{FF2B5EF4-FFF2-40B4-BE49-F238E27FC236}">
                <a16:creationId xmlns:a16="http://schemas.microsoft.com/office/drawing/2014/main" id="{616311FD-494D-4001-B9AE-356661164EAC}"/>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25">
            <a:hlinkClick r:id="rId4" action="ppaction://hlinksldjump"/>
            <a:extLst>
              <a:ext uri="{FF2B5EF4-FFF2-40B4-BE49-F238E27FC236}">
                <a16:creationId xmlns:a16="http://schemas.microsoft.com/office/drawing/2014/main" id="{39B34A84-44CC-4FEC-8AC8-3D5209C9DD58}"/>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ציין מיקום של מספר שקופית 3">
            <a:extLst>
              <a:ext uri="{FF2B5EF4-FFF2-40B4-BE49-F238E27FC236}">
                <a16:creationId xmlns:a16="http://schemas.microsoft.com/office/drawing/2014/main" id="{2F07B5D3-C0F3-4B19-8988-CDD759C2A347}"/>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70</a:t>
            </a:fld>
            <a:endParaRPr lang="he-IL" dirty="0"/>
          </a:p>
        </p:txBody>
      </p:sp>
    </p:spTree>
    <p:extLst>
      <p:ext uri="{BB962C8B-B14F-4D97-AF65-F5344CB8AC3E}">
        <p14:creationId xmlns:p14="http://schemas.microsoft.com/office/powerpoint/2010/main" val="379447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0" name="TextBox 39">
            <a:extLst>
              <a:ext uri="{FF2B5EF4-FFF2-40B4-BE49-F238E27FC236}">
                <a16:creationId xmlns:a16="http://schemas.microsoft.com/office/drawing/2014/main" id="{60992F3C-67D2-4C17-AB2E-7F5D4F277B33}"/>
              </a:ext>
            </a:extLst>
          </p:cNvPr>
          <p:cNvSpPr txBox="1"/>
          <p:nvPr/>
        </p:nvSpPr>
        <p:spPr>
          <a:xfrm>
            <a:off x="973395" y="2427380"/>
            <a:ext cx="5516240" cy="6189964"/>
          </a:xfrm>
          <a:prstGeom prst="rect">
            <a:avLst/>
          </a:prstGeom>
          <a:noFill/>
        </p:spPr>
        <p:txBody>
          <a:bodyPr wrap="square" rtlCol="1">
            <a:spAutoFit/>
          </a:bodyPr>
          <a:lstStyle/>
          <a:p>
            <a:pPr algn="r" rtl="1">
              <a:lnSpc>
                <a:spcPct val="150000"/>
              </a:lnSpc>
              <a:spcAft>
                <a:spcPts val="600"/>
              </a:spcAft>
            </a:pPr>
            <a:r>
              <a:rPr lang="he-IL" sz="1601" dirty="0">
                <a:solidFill>
                  <a:schemeClr val="tx1">
                    <a:lumMod val="50000"/>
                    <a:lumOff val="50000"/>
                  </a:schemeClr>
                </a:solidFill>
              </a:rPr>
              <a:t>ג'ון </a:t>
            </a:r>
            <a:r>
              <a:rPr lang="he-IL" sz="1601" dirty="0" err="1">
                <a:solidFill>
                  <a:schemeClr val="tx1">
                    <a:lumMod val="50000"/>
                    <a:lumOff val="50000"/>
                  </a:schemeClr>
                </a:solidFill>
              </a:rPr>
              <a:t>בולבי</a:t>
            </a:r>
            <a:r>
              <a:rPr lang="he-IL" sz="1601" dirty="0">
                <a:solidFill>
                  <a:schemeClr val="tx1">
                    <a:lumMod val="50000"/>
                    <a:lumOff val="50000"/>
                  </a:schemeClr>
                </a:solidFill>
              </a:rPr>
              <a:t> (</a:t>
            </a:r>
            <a:r>
              <a:rPr lang="en-US" sz="1601" dirty="0">
                <a:solidFill>
                  <a:schemeClr val="tx1">
                    <a:lumMod val="50000"/>
                    <a:lumOff val="50000"/>
                  </a:schemeClr>
                </a:solidFill>
                <a:latin typeface="Arial" pitchFamily="34" charset="0"/>
                <a:cs typeface="Arial" pitchFamily="34" charset="0"/>
              </a:rPr>
              <a:t>John Bowlby</a:t>
            </a:r>
            <a:r>
              <a:rPr lang="he-IL" sz="1601" dirty="0">
                <a:solidFill>
                  <a:schemeClr val="tx1">
                    <a:lumMod val="50000"/>
                    <a:lumOff val="50000"/>
                  </a:schemeClr>
                </a:solidFill>
                <a:latin typeface="Arial" pitchFamily="34" charset="0"/>
                <a:cs typeface="Arial" pitchFamily="34" charset="0"/>
              </a:rPr>
              <a:t>, 1907-1990) - פסיכיאטר ילדים, פסיכואנליטיקאי בריטי ואבי תיאוריית ההתקשרות.</a:t>
            </a:r>
          </a:p>
          <a:p>
            <a:pPr algn="r" rtl="1">
              <a:lnSpc>
                <a:spcPct val="150000"/>
              </a:lnSpc>
              <a:spcAft>
                <a:spcPts val="600"/>
              </a:spcAft>
            </a:pPr>
            <a:endParaRPr lang="he-IL" sz="1601" dirty="0">
              <a:solidFill>
                <a:schemeClr val="tx1">
                  <a:lumMod val="50000"/>
                  <a:lumOff val="50000"/>
                </a:schemeClr>
              </a:solidFill>
              <a:latin typeface="Arial" pitchFamily="34" charset="0"/>
              <a:cs typeface="Arial" pitchFamily="34" charset="0"/>
            </a:endParaRPr>
          </a:p>
          <a:p>
            <a:pPr algn="r" rtl="1">
              <a:lnSpc>
                <a:spcPct val="150000"/>
              </a:lnSpc>
            </a:pPr>
            <a:r>
              <a:rPr lang="he-IL" sz="1601" dirty="0">
                <a:solidFill>
                  <a:schemeClr val="tx1">
                    <a:lumMod val="50000"/>
                    <a:lumOff val="50000"/>
                  </a:schemeClr>
                </a:solidFill>
                <a:latin typeface="Arial" pitchFamily="34" charset="0"/>
                <a:cs typeface="Arial" pitchFamily="34" charset="0"/>
              </a:rPr>
              <a:t>תיאורית ההתקשרות - תיאוריה בפסיכולוגיה ההתפתחותית </a:t>
            </a:r>
            <a:r>
              <a:rPr lang="he-IL" sz="1601" b="1" dirty="0">
                <a:solidFill>
                  <a:schemeClr val="tx1">
                    <a:lumMod val="50000"/>
                    <a:lumOff val="50000"/>
                  </a:schemeClr>
                </a:solidFill>
                <a:highlight>
                  <a:srgbClr val="D5F2FF"/>
                </a:highlight>
                <a:latin typeface="Arial" pitchFamily="34" charset="0"/>
                <a:cs typeface="Arial" pitchFamily="34" charset="0"/>
              </a:rPr>
              <a:t>המתייחסת לקשר בין הילד להורה המגדל אותו בשנות חייו הראשונות. קשר זה משפיע על 2 דברים:</a:t>
            </a:r>
          </a:p>
          <a:p>
            <a:pPr marL="285751" indent="-285751" algn="r" rtl="1">
              <a:lnSpc>
                <a:spcPct val="150000"/>
              </a:lnSpc>
              <a:buSzPct val="80000"/>
              <a:buFont typeface="Segoe UI Semilight" panose="020B0402040204020203" pitchFamily="34" charset="0"/>
              <a:buChar char="❶"/>
            </a:pPr>
            <a:r>
              <a:rPr lang="he-IL" sz="1601" b="1" dirty="0">
                <a:solidFill>
                  <a:schemeClr val="tx1">
                    <a:lumMod val="50000"/>
                    <a:lumOff val="50000"/>
                  </a:schemeClr>
                </a:solidFill>
                <a:highlight>
                  <a:srgbClr val="D5F2FF"/>
                </a:highlight>
                <a:latin typeface="Arial" pitchFamily="34" charset="0"/>
                <a:cs typeface="Arial" pitchFamily="34" charset="0"/>
              </a:rPr>
              <a:t>האופן בו הילד מתייחס לעולם החברתי סביבו</a:t>
            </a:r>
          </a:p>
          <a:p>
            <a:pPr marL="285751" indent="-285751" algn="r" rtl="1">
              <a:lnSpc>
                <a:spcPct val="150000"/>
              </a:lnSpc>
              <a:buSzPct val="80000"/>
              <a:buFont typeface="Calibri" panose="020F0502020204030204" pitchFamily="34" charset="0"/>
              <a:buChar char="❷"/>
            </a:pPr>
            <a:r>
              <a:rPr lang="he-IL" sz="1601" b="1" dirty="0">
                <a:solidFill>
                  <a:schemeClr val="tx1">
                    <a:lumMod val="50000"/>
                    <a:lumOff val="50000"/>
                  </a:schemeClr>
                </a:solidFill>
                <a:highlight>
                  <a:srgbClr val="D5F2FF"/>
                </a:highlight>
                <a:latin typeface="Arial" pitchFamily="34" charset="0"/>
                <a:cs typeface="Arial" pitchFamily="34" charset="0"/>
              </a:rPr>
              <a:t>האופן בו הילד רואה את עצמו</a:t>
            </a:r>
          </a:p>
          <a:p>
            <a:pPr algn="r" rtl="1">
              <a:lnSpc>
                <a:spcPct val="150000"/>
              </a:lnSpc>
              <a:spcAft>
                <a:spcPts val="600"/>
              </a:spcAft>
            </a:pPr>
            <a:endParaRPr lang="he-IL" sz="1601" dirty="0">
              <a:solidFill>
                <a:schemeClr val="tx1">
                  <a:lumMod val="50000"/>
                  <a:lumOff val="50000"/>
                </a:schemeClr>
              </a:solidFill>
              <a:latin typeface="Arial" pitchFamily="34" charset="0"/>
              <a:cs typeface="Arial" pitchFamily="34" charset="0"/>
            </a:endParaRPr>
          </a:p>
          <a:p>
            <a:pPr algn="r" rtl="1">
              <a:lnSpc>
                <a:spcPct val="150000"/>
              </a:lnSpc>
              <a:spcAft>
                <a:spcPts val="600"/>
              </a:spcAft>
            </a:pPr>
            <a:r>
              <a:rPr lang="he-IL" sz="1601" dirty="0">
                <a:solidFill>
                  <a:schemeClr val="tx1">
                    <a:lumMod val="50000"/>
                    <a:lumOff val="50000"/>
                  </a:schemeClr>
                </a:solidFill>
                <a:latin typeface="Arial" pitchFamily="34" charset="0"/>
                <a:cs typeface="Arial" pitchFamily="34" charset="0"/>
              </a:rPr>
              <a:t>על פי התאוריה </a:t>
            </a:r>
            <a:r>
              <a:rPr lang="he-IL" sz="1601" b="1" dirty="0">
                <a:solidFill>
                  <a:schemeClr val="tx1">
                    <a:lumMod val="50000"/>
                    <a:lumOff val="50000"/>
                  </a:schemeClr>
                </a:solidFill>
                <a:highlight>
                  <a:srgbClr val="D5F2FF"/>
                </a:highlight>
                <a:latin typeface="Arial" pitchFamily="34" charset="0"/>
                <a:cs typeface="Arial" pitchFamily="34" charset="0"/>
              </a:rPr>
              <a:t>לכל תינוק יש צורך בסיסי וטבעי להתקשר עם דמות מטפלת, לצורך הגנה וקירבה</a:t>
            </a:r>
            <a:r>
              <a:rPr lang="he-IL" sz="1601" dirty="0">
                <a:solidFill>
                  <a:schemeClr val="tx1">
                    <a:lumMod val="50000"/>
                    <a:lumOff val="50000"/>
                  </a:schemeClr>
                </a:solidFill>
                <a:latin typeface="Arial" pitchFamily="34" charset="0"/>
                <a:cs typeface="Arial" pitchFamily="34" charset="0"/>
              </a:rPr>
              <a:t>. ההתקשרות עם הדמות המטפלת משפיעה על המידה בה התינוק מרגיש נאהב, בטוח ובעל הערכה עצמית. בעתיד תהיה לכך השפעה על האדם בבגרותו: היכולת ליצור קשרים רגשיים עמוקים קשרי אהבה והציפיות שלו מעצמו ומהעולם. תיאוריה מתייחסת לסוגי התקשרויות המשפיעות על התנהגות האדם בתקופת הינקות ואפילו כבוגר.</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7" name="מלבן 6">
            <a:extLst>
              <a:ext uri="{FF2B5EF4-FFF2-40B4-BE49-F238E27FC236}">
                <a16:creationId xmlns:a16="http://schemas.microsoft.com/office/drawing/2014/main" id="{8953FB6C-5231-43DB-8E38-42949F050506}"/>
              </a:ext>
            </a:extLst>
          </p:cNvPr>
          <p:cNvSpPr/>
          <p:nvPr/>
        </p:nvSpPr>
        <p:spPr>
          <a:xfrm>
            <a:off x="5065489" y="2064160"/>
            <a:ext cx="1888655" cy="376526"/>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תיאוריית ההתקשרות</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2" name="מלבן 11">
            <a:hlinkClick r:id="" action="ppaction://hlinkshowjump?jump=nextslide"/>
            <a:extLst>
              <a:ext uri="{FF2B5EF4-FFF2-40B4-BE49-F238E27FC236}">
                <a16:creationId xmlns:a16="http://schemas.microsoft.com/office/drawing/2014/main" id="{1FF16E5A-E5AE-49D0-8EE2-654F8436C48A}"/>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hlinkClick r:id="" action="ppaction://hlinkshowjump?jump=previousslide"/>
            <a:extLst>
              <a:ext uri="{FF2B5EF4-FFF2-40B4-BE49-F238E27FC236}">
                <a16:creationId xmlns:a16="http://schemas.microsoft.com/office/drawing/2014/main" id="{A596A37D-C31D-4FAB-92FD-766C37A5C3D8}"/>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hlinkClick r:id="rId2" action="ppaction://hlinksldjump"/>
            <a:extLst>
              <a:ext uri="{FF2B5EF4-FFF2-40B4-BE49-F238E27FC236}">
                <a16:creationId xmlns:a16="http://schemas.microsoft.com/office/drawing/2014/main" id="{96CC8364-8E57-4C71-A3E5-0D6B80463730}"/>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a:hlinkClick r:id="rId3" action="ppaction://hlinksldjump"/>
            <a:extLst>
              <a:ext uri="{FF2B5EF4-FFF2-40B4-BE49-F238E27FC236}">
                <a16:creationId xmlns:a16="http://schemas.microsoft.com/office/drawing/2014/main" id="{D6F875E9-636F-43FB-ACB2-F596572614A4}"/>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ציין מיקום של מספר שקופית 3">
            <a:extLst>
              <a:ext uri="{FF2B5EF4-FFF2-40B4-BE49-F238E27FC236}">
                <a16:creationId xmlns:a16="http://schemas.microsoft.com/office/drawing/2014/main" id="{080FFD95-A822-4CC7-8A36-A4563E85D75F}"/>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71</a:t>
            </a:fld>
            <a:endParaRPr lang="he-IL" dirty="0"/>
          </a:p>
        </p:txBody>
      </p:sp>
    </p:spTree>
    <p:extLst>
      <p:ext uri="{BB962C8B-B14F-4D97-AF65-F5344CB8AC3E}">
        <p14:creationId xmlns:p14="http://schemas.microsoft.com/office/powerpoint/2010/main" val="145805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0" name="TextBox 39">
            <a:extLst>
              <a:ext uri="{FF2B5EF4-FFF2-40B4-BE49-F238E27FC236}">
                <a16:creationId xmlns:a16="http://schemas.microsoft.com/office/drawing/2014/main" id="{60992F3C-67D2-4C17-AB2E-7F5D4F277B33}"/>
              </a:ext>
            </a:extLst>
          </p:cNvPr>
          <p:cNvSpPr txBox="1"/>
          <p:nvPr/>
        </p:nvSpPr>
        <p:spPr>
          <a:xfrm>
            <a:off x="973395" y="2427381"/>
            <a:ext cx="5516240" cy="1155316"/>
          </a:xfrm>
          <a:prstGeom prst="rect">
            <a:avLst/>
          </a:prstGeom>
          <a:noFill/>
        </p:spPr>
        <p:txBody>
          <a:bodyPr wrap="square" rtlCol="1">
            <a:spAutoFit/>
          </a:bodyPr>
          <a:lstStyle/>
          <a:p>
            <a:pPr algn="r" rtl="1">
              <a:lnSpc>
                <a:spcPct val="150000"/>
              </a:lnSpc>
              <a:spcAft>
                <a:spcPts val="600"/>
              </a:spcAft>
            </a:pPr>
            <a:r>
              <a:rPr lang="he-IL" sz="1601" dirty="0">
                <a:solidFill>
                  <a:schemeClr val="tx1">
                    <a:lumMod val="50000"/>
                    <a:lumOff val="50000"/>
                  </a:schemeClr>
                </a:solidFill>
                <a:latin typeface="Arial" pitchFamily="34" charset="0"/>
                <a:cs typeface="Arial" pitchFamily="34" charset="0"/>
              </a:rPr>
              <a:t>תיאוריה מתייחסת לסוגי התקשרויות בינקות (ואף בבגרות) כאשר התינוק מאותת לדמות המטפלת צורך בקרבה במצבים שונים כמו פחד, מצוקה או צורך בתשומת לב:</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graphicFrame>
        <p:nvGraphicFramePr>
          <p:cNvPr id="5" name="טבלה 4">
            <a:extLst>
              <a:ext uri="{FF2B5EF4-FFF2-40B4-BE49-F238E27FC236}">
                <a16:creationId xmlns:a16="http://schemas.microsoft.com/office/drawing/2014/main" id="{48BDDDA4-4594-4FD7-B5F3-1FA7C1A119DE}"/>
              </a:ext>
            </a:extLst>
          </p:cNvPr>
          <p:cNvGraphicFramePr>
            <a:graphicFrameLocks noGrp="1"/>
          </p:cNvGraphicFramePr>
          <p:nvPr>
            <p:extLst>
              <p:ext uri="{D42A27DB-BD31-4B8C-83A1-F6EECF244321}">
                <p14:modId xmlns:p14="http://schemas.microsoft.com/office/powerpoint/2010/main" val="3304286951"/>
              </p:ext>
            </p:extLst>
          </p:nvPr>
        </p:nvGraphicFramePr>
        <p:xfrm>
          <a:off x="877198" y="3970856"/>
          <a:ext cx="5769780" cy="2344082"/>
        </p:xfrm>
        <a:graphic>
          <a:graphicData uri="http://schemas.openxmlformats.org/drawingml/2006/table">
            <a:tbl>
              <a:tblPr rtl="1">
                <a:tableStyleId>{5C22544A-7EE6-4342-B048-85BDC9FD1C3A}</a:tableStyleId>
              </a:tblPr>
              <a:tblGrid>
                <a:gridCol w="1923260">
                  <a:extLst>
                    <a:ext uri="{9D8B030D-6E8A-4147-A177-3AD203B41FA5}">
                      <a16:colId xmlns:a16="http://schemas.microsoft.com/office/drawing/2014/main" val="212368160"/>
                    </a:ext>
                  </a:extLst>
                </a:gridCol>
                <a:gridCol w="1923260">
                  <a:extLst>
                    <a:ext uri="{9D8B030D-6E8A-4147-A177-3AD203B41FA5}">
                      <a16:colId xmlns:a16="http://schemas.microsoft.com/office/drawing/2014/main" val="2980677255"/>
                    </a:ext>
                  </a:extLst>
                </a:gridCol>
                <a:gridCol w="1923260">
                  <a:extLst>
                    <a:ext uri="{9D8B030D-6E8A-4147-A177-3AD203B41FA5}">
                      <a16:colId xmlns:a16="http://schemas.microsoft.com/office/drawing/2014/main" val="1413384672"/>
                    </a:ext>
                  </a:extLst>
                </a:gridCol>
              </a:tblGrid>
              <a:tr h="2344082">
                <a:tc>
                  <a:txBody>
                    <a:bodyPr/>
                    <a:lstStyle/>
                    <a:p>
                      <a:pPr rtl="1">
                        <a:lnSpc>
                          <a:spcPct val="150000"/>
                        </a:lnSpc>
                      </a:pPr>
                      <a:r>
                        <a:rPr lang="he-IL" sz="1600" b="1" kern="1200" dirty="0">
                          <a:solidFill>
                            <a:srgbClr val="00B0E6"/>
                          </a:solidFill>
                          <a:latin typeface="Arial" pitchFamily="34" charset="0"/>
                          <a:ea typeface="+mn-ea"/>
                          <a:cs typeface="Arial" pitchFamily="34" charset="0"/>
                        </a:rPr>
                        <a:t>התקשרות בטוחה |</a:t>
                      </a:r>
                      <a:br>
                        <a:rPr lang="en-US" sz="1700" b="1" kern="1200" dirty="0">
                          <a:solidFill>
                            <a:srgbClr val="00B0E6"/>
                          </a:solidFill>
                          <a:latin typeface="Arial" pitchFamily="34" charset="0"/>
                          <a:ea typeface="+mn-ea"/>
                          <a:cs typeface="Arial" pitchFamily="34" charset="0"/>
                        </a:rPr>
                      </a:br>
                      <a:r>
                        <a:rPr lang="he-IL" sz="1400" kern="1200" dirty="0">
                          <a:solidFill>
                            <a:schemeClr val="tx1">
                              <a:lumMod val="50000"/>
                              <a:lumOff val="50000"/>
                            </a:schemeClr>
                          </a:solidFill>
                          <a:latin typeface="Arial" pitchFamily="34" charset="0"/>
                          <a:ea typeface="+mn-ea"/>
                          <a:cs typeface="Arial" pitchFamily="34" charset="0"/>
                        </a:rPr>
                        <a:t>הדמות המטפלת מעניקה תחושת ביטחון ומהווה מפלט במקרה של איום או מצוקה</a:t>
                      </a:r>
                    </a:p>
                  </a:txBody>
                  <a:tcPr marL="36000" marR="36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rtl="1">
                        <a:lnSpc>
                          <a:spcPct val="150000"/>
                        </a:lnSpc>
                      </a:pPr>
                      <a:r>
                        <a:rPr lang="he-IL" sz="1400" kern="1200" dirty="0">
                          <a:solidFill>
                            <a:schemeClr val="tx1">
                              <a:lumMod val="50000"/>
                              <a:lumOff val="50000"/>
                            </a:schemeClr>
                          </a:solidFill>
                          <a:latin typeface="Arial" pitchFamily="34" charset="0"/>
                          <a:ea typeface="+mn-ea"/>
                          <a:cs typeface="Arial" pitchFamily="34" charset="0"/>
                        </a:rPr>
                        <a:t>הדמות המטפלת:</a:t>
                      </a:r>
                    </a:p>
                    <a:p>
                      <a:pPr marL="180975" indent="-180975" rtl="1">
                        <a:lnSpc>
                          <a:spcPct val="150000"/>
                        </a:lnSpc>
                        <a:buClr>
                          <a:srgbClr val="00B0E6"/>
                        </a:buClr>
                        <a:buFont typeface="Arial" panose="020B0604020202020204" pitchFamily="34" charset="0"/>
                        <a:buChar char="•"/>
                      </a:pPr>
                      <a:r>
                        <a:rPr lang="he-IL" sz="1400" b="1" kern="1200" dirty="0">
                          <a:solidFill>
                            <a:schemeClr val="tx1">
                              <a:lumMod val="50000"/>
                              <a:lumOff val="50000"/>
                            </a:schemeClr>
                          </a:solidFill>
                          <a:highlight>
                            <a:srgbClr val="D5F2FF"/>
                          </a:highlight>
                          <a:latin typeface="Arial" pitchFamily="34" charset="0"/>
                          <a:ea typeface="+mn-ea"/>
                          <a:cs typeface="Arial" pitchFamily="34" charset="0"/>
                        </a:rPr>
                        <a:t>זמינה</a:t>
                      </a:r>
                      <a:r>
                        <a:rPr lang="he-IL" sz="1400" kern="1200" dirty="0">
                          <a:solidFill>
                            <a:schemeClr val="tx1">
                              <a:lumMod val="50000"/>
                              <a:lumOff val="50000"/>
                            </a:schemeClr>
                          </a:solidFill>
                          <a:latin typeface="Arial" pitchFamily="34" charset="0"/>
                          <a:ea typeface="+mn-ea"/>
                          <a:cs typeface="Arial" pitchFamily="34" charset="0"/>
                        </a:rPr>
                        <a:t> כאשר התינוק מאותת</a:t>
                      </a:r>
                    </a:p>
                    <a:p>
                      <a:pPr marL="180975" indent="-180975" rtl="1">
                        <a:lnSpc>
                          <a:spcPct val="150000"/>
                        </a:lnSpc>
                        <a:buClr>
                          <a:srgbClr val="00B0E6"/>
                        </a:buClr>
                        <a:buFont typeface="Arial" panose="020B0604020202020204" pitchFamily="34" charset="0"/>
                        <a:buChar char="•"/>
                      </a:pPr>
                      <a:r>
                        <a:rPr lang="he-IL" sz="1400" kern="1200" dirty="0">
                          <a:solidFill>
                            <a:schemeClr val="tx1">
                              <a:lumMod val="50000"/>
                              <a:lumOff val="50000"/>
                            </a:schemeClr>
                          </a:solidFill>
                          <a:latin typeface="Arial" pitchFamily="34" charset="0"/>
                          <a:ea typeface="+mn-ea"/>
                          <a:cs typeface="Arial" pitchFamily="34" charset="0"/>
                        </a:rPr>
                        <a:t>התנהגות </a:t>
                      </a:r>
                      <a:r>
                        <a:rPr lang="he-IL" sz="1400" b="1" kern="1200" dirty="0">
                          <a:solidFill>
                            <a:schemeClr val="tx1">
                              <a:lumMod val="50000"/>
                              <a:lumOff val="50000"/>
                            </a:schemeClr>
                          </a:solidFill>
                          <a:highlight>
                            <a:srgbClr val="D5F2FF"/>
                          </a:highlight>
                          <a:latin typeface="Arial" pitchFamily="34" charset="0"/>
                          <a:ea typeface="+mn-ea"/>
                          <a:cs typeface="Arial" pitchFamily="34" charset="0"/>
                        </a:rPr>
                        <a:t>עקבית</a:t>
                      </a:r>
                    </a:p>
                    <a:p>
                      <a:pPr marL="180975" indent="-180975" rtl="1">
                        <a:lnSpc>
                          <a:spcPct val="150000"/>
                        </a:lnSpc>
                        <a:buClr>
                          <a:srgbClr val="00B0E6"/>
                        </a:buClr>
                        <a:buFont typeface="Arial" panose="020B0604020202020204" pitchFamily="34" charset="0"/>
                        <a:buChar char="•"/>
                      </a:pPr>
                      <a:r>
                        <a:rPr lang="he-IL" sz="1400" b="1" kern="1200" dirty="0">
                          <a:solidFill>
                            <a:schemeClr val="tx1">
                              <a:lumMod val="50000"/>
                              <a:lumOff val="50000"/>
                            </a:schemeClr>
                          </a:solidFill>
                          <a:highlight>
                            <a:srgbClr val="D5F2FF"/>
                          </a:highlight>
                          <a:latin typeface="Arial" pitchFamily="34" charset="0"/>
                          <a:ea typeface="+mn-ea"/>
                          <a:cs typeface="Arial" pitchFamily="34" charset="0"/>
                        </a:rPr>
                        <a:t>מתייחסת לצרכים </a:t>
                      </a:r>
                      <a:r>
                        <a:rPr lang="he-IL" sz="1400" kern="1200" dirty="0">
                          <a:solidFill>
                            <a:schemeClr val="tx1">
                              <a:lumMod val="50000"/>
                              <a:lumOff val="50000"/>
                            </a:schemeClr>
                          </a:solidFill>
                          <a:latin typeface="Arial" pitchFamily="34" charset="0"/>
                          <a:ea typeface="+mn-ea"/>
                          <a:cs typeface="Arial" pitchFamily="34" charset="0"/>
                        </a:rPr>
                        <a:t>הפיסיים והרגשיים של התינוק</a:t>
                      </a:r>
                    </a:p>
                  </a:txBody>
                  <a:tcPr marL="36000" marR="36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marL="0" marR="0" lvl="0" indent="0" algn="r" defTabSz="755934" rtl="1" eaLnBrk="1" fontAlgn="auto" latinLnBrk="0" hangingPunct="1">
                        <a:lnSpc>
                          <a:spcPct val="150000"/>
                        </a:lnSpc>
                        <a:spcBef>
                          <a:spcPts val="0"/>
                        </a:spcBef>
                        <a:spcAft>
                          <a:spcPts val="0"/>
                        </a:spcAft>
                        <a:buClrTx/>
                        <a:buSzTx/>
                        <a:buFontTx/>
                        <a:buNone/>
                        <a:tabLst/>
                        <a:defRPr/>
                      </a:pPr>
                      <a:r>
                        <a:rPr lang="he-IL" sz="1400" kern="1200" dirty="0">
                          <a:solidFill>
                            <a:schemeClr val="tx1">
                              <a:lumMod val="50000"/>
                              <a:lumOff val="50000"/>
                            </a:schemeClr>
                          </a:solidFill>
                          <a:latin typeface="Arial" pitchFamily="34" charset="0"/>
                          <a:ea typeface="+mn-ea"/>
                          <a:cs typeface="Arial" pitchFamily="34" charset="0"/>
                        </a:rPr>
                        <a:t>התינוק גדל להיות ילד עם </a:t>
                      </a:r>
                      <a:r>
                        <a:rPr lang="he-IL" sz="1400" b="1" kern="1200" dirty="0">
                          <a:solidFill>
                            <a:schemeClr val="tx1">
                              <a:lumMod val="50000"/>
                              <a:lumOff val="50000"/>
                            </a:schemeClr>
                          </a:solidFill>
                          <a:highlight>
                            <a:srgbClr val="D5F2FF"/>
                          </a:highlight>
                          <a:latin typeface="Arial" pitchFamily="34" charset="0"/>
                          <a:ea typeface="+mn-ea"/>
                          <a:cs typeface="Arial" pitchFamily="34" charset="0"/>
                        </a:rPr>
                        <a:t>ביטחון והערכה</a:t>
                      </a:r>
                      <a:r>
                        <a:rPr lang="he-IL" sz="1400" b="1" kern="1200" dirty="0">
                          <a:solidFill>
                            <a:schemeClr val="tx1">
                              <a:lumMod val="50000"/>
                              <a:lumOff val="50000"/>
                            </a:schemeClr>
                          </a:solidFill>
                          <a:latin typeface="Arial" pitchFamily="34" charset="0"/>
                          <a:ea typeface="+mn-ea"/>
                          <a:cs typeface="Arial" pitchFamily="34" charset="0"/>
                        </a:rPr>
                        <a:t> </a:t>
                      </a:r>
                      <a:r>
                        <a:rPr lang="he-IL" sz="1400" kern="1200" dirty="0">
                          <a:solidFill>
                            <a:schemeClr val="tx1">
                              <a:lumMod val="50000"/>
                              <a:lumOff val="50000"/>
                            </a:schemeClr>
                          </a:solidFill>
                          <a:latin typeface="Arial" pitchFamily="34" charset="0"/>
                          <a:ea typeface="+mn-ea"/>
                          <a:cs typeface="Arial" pitchFamily="34" charset="0"/>
                        </a:rPr>
                        <a:t>עצמית גבוהה, מסוגלות </a:t>
                      </a:r>
                      <a:r>
                        <a:rPr lang="he-IL" sz="1400" b="1" kern="1200" dirty="0">
                          <a:solidFill>
                            <a:schemeClr val="tx1">
                              <a:lumMod val="50000"/>
                              <a:lumOff val="50000"/>
                            </a:schemeClr>
                          </a:solidFill>
                          <a:highlight>
                            <a:srgbClr val="D5F2FF"/>
                          </a:highlight>
                          <a:latin typeface="Arial" pitchFamily="34" charset="0"/>
                          <a:ea typeface="+mn-ea"/>
                          <a:cs typeface="Arial" pitchFamily="34" charset="0"/>
                        </a:rPr>
                        <a:t>לפתח קשרים</a:t>
                      </a:r>
                      <a:r>
                        <a:rPr lang="he-IL" sz="1400" kern="1200" dirty="0">
                          <a:solidFill>
                            <a:schemeClr val="tx1">
                              <a:lumMod val="50000"/>
                              <a:lumOff val="50000"/>
                            </a:schemeClr>
                          </a:solidFill>
                          <a:latin typeface="Arial" pitchFamily="34" charset="0"/>
                          <a:ea typeface="+mn-ea"/>
                          <a:cs typeface="Arial" pitchFamily="34" charset="0"/>
                        </a:rPr>
                        <a:t>, </a:t>
                      </a:r>
                      <a:r>
                        <a:rPr lang="he-IL" sz="1400" b="1" kern="1200" dirty="0">
                          <a:solidFill>
                            <a:schemeClr val="tx1">
                              <a:lumMod val="50000"/>
                              <a:lumOff val="50000"/>
                            </a:schemeClr>
                          </a:solidFill>
                          <a:highlight>
                            <a:srgbClr val="D5F2FF"/>
                          </a:highlight>
                          <a:latin typeface="Arial" pitchFamily="34" charset="0"/>
                          <a:ea typeface="+mn-ea"/>
                          <a:cs typeface="Arial" pitchFamily="34" charset="0"/>
                        </a:rPr>
                        <a:t>להיפרד</a:t>
                      </a:r>
                      <a:r>
                        <a:rPr lang="he-IL" sz="1400" kern="1200" dirty="0">
                          <a:solidFill>
                            <a:schemeClr val="tx1">
                              <a:lumMod val="50000"/>
                              <a:lumOff val="50000"/>
                            </a:schemeClr>
                          </a:solidFill>
                          <a:latin typeface="Arial" pitchFamily="34" charset="0"/>
                          <a:ea typeface="+mn-ea"/>
                          <a:cs typeface="Arial" pitchFamily="34" charset="0"/>
                        </a:rPr>
                        <a:t> ללא חרדה</a:t>
                      </a:r>
                    </a:p>
                    <a:p>
                      <a:pPr rtl="1">
                        <a:lnSpc>
                          <a:spcPct val="150000"/>
                        </a:lnSpc>
                      </a:pPr>
                      <a:endParaRPr lang="he-IL" sz="1400" kern="1200" dirty="0">
                        <a:solidFill>
                          <a:schemeClr val="tx1">
                            <a:lumMod val="50000"/>
                            <a:lumOff val="50000"/>
                          </a:schemeClr>
                        </a:solidFill>
                        <a:latin typeface="Arial" pitchFamily="34" charset="0"/>
                        <a:ea typeface="+mn-ea"/>
                        <a:cs typeface="Arial" pitchFamily="34" charset="0"/>
                      </a:endParaRPr>
                    </a:p>
                  </a:txBody>
                  <a:tcPr marL="36000" marR="36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75268948"/>
                  </a:ext>
                </a:extLst>
              </a:tr>
            </a:tbl>
          </a:graphicData>
        </a:graphic>
      </p:graphicFrame>
      <p:grpSp>
        <p:nvGrpSpPr>
          <p:cNvPr id="50" name="קבוצה 49">
            <a:extLst>
              <a:ext uri="{FF2B5EF4-FFF2-40B4-BE49-F238E27FC236}">
                <a16:creationId xmlns:a16="http://schemas.microsoft.com/office/drawing/2014/main" id="{7AF5EA78-CD9D-41E6-ABE1-69ADF0D95FC3}"/>
              </a:ext>
            </a:extLst>
          </p:cNvPr>
          <p:cNvGrpSpPr/>
          <p:nvPr/>
        </p:nvGrpSpPr>
        <p:grpSpPr>
          <a:xfrm>
            <a:off x="5517625" y="3563663"/>
            <a:ext cx="501149" cy="501149"/>
            <a:chOff x="5988485" y="3963330"/>
            <a:chExt cx="658906" cy="658906"/>
          </a:xfrm>
        </p:grpSpPr>
        <p:sp>
          <p:nvSpPr>
            <p:cNvPr id="46" name="אליפסה 45">
              <a:extLst>
                <a:ext uri="{FF2B5EF4-FFF2-40B4-BE49-F238E27FC236}">
                  <a16:creationId xmlns:a16="http://schemas.microsoft.com/office/drawing/2014/main" id="{CD070469-1476-46A0-80E2-6B35CAC3164E}"/>
                </a:ext>
              </a:extLst>
            </p:cNvPr>
            <p:cNvSpPr/>
            <p:nvPr/>
          </p:nvSpPr>
          <p:spPr>
            <a:xfrm>
              <a:off x="5988485" y="3963330"/>
              <a:ext cx="658906" cy="658906"/>
            </a:xfrm>
            <a:prstGeom prst="ellipse">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5" name="גרפיקה 44">
              <a:extLst>
                <a:ext uri="{FF2B5EF4-FFF2-40B4-BE49-F238E27FC236}">
                  <a16:creationId xmlns:a16="http://schemas.microsoft.com/office/drawing/2014/main" id="{E9B357DC-1323-4907-869D-1410B8592315}"/>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73891" y="4041381"/>
              <a:ext cx="502804" cy="502804"/>
            </a:xfrm>
            <a:prstGeom prst="rect">
              <a:avLst/>
            </a:prstGeom>
          </p:spPr>
        </p:pic>
      </p:grpSp>
      <p:graphicFrame>
        <p:nvGraphicFramePr>
          <p:cNvPr id="48" name="טבלה 47">
            <a:extLst>
              <a:ext uri="{FF2B5EF4-FFF2-40B4-BE49-F238E27FC236}">
                <a16:creationId xmlns:a16="http://schemas.microsoft.com/office/drawing/2014/main" id="{D7647496-676A-4663-888C-45039125EBFF}"/>
              </a:ext>
            </a:extLst>
          </p:cNvPr>
          <p:cNvGraphicFramePr>
            <a:graphicFrameLocks noGrp="1"/>
          </p:cNvGraphicFramePr>
          <p:nvPr>
            <p:extLst>
              <p:ext uri="{D42A27DB-BD31-4B8C-83A1-F6EECF244321}">
                <p14:modId xmlns:p14="http://schemas.microsoft.com/office/powerpoint/2010/main" val="2503459028"/>
              </p:ext>
            </p:extLst>
          </p:nvPr>
        </p:nvGraphicFramePr>
        <p:xfrm>
          <a:off x="877613" y="6910618"/>
          <a:ext cx="5769780" cy="2772464"/>
        </p:xfrm>
        <a:graphic>
          <a:graphicData uri="http://schemas.openxmlformats.org/drawingml/2006/table">
            <a:tbl>
              <a:tblPr rtl="1">
                <a:tableStyleId>{5C22544A-7EE6-4342-B048-85BDC9FD1C3A}</a:tableStyleId>
              </a:tblPr>
              <a:tblGrid>
                <a:gridCol w="1923260">
                  <a:extLst>
                    <a:ext uri="{9D8B030D-6E8A-4147-A177-3AD203B41FA5}">
                      <a16:colId xmlns:a16="http://schemas.microsoft.com/office/drawing/2014/main" val="212368160"/>
                    </a:ext>
                  </a:extLst>
                </a:gridCol>
                <a:gridCol w="1923260">
                  <a:extLst>
                    <a:ext uri="{9D8B030D-6E8A-4147-A177-3AD203B41FA5}">
                      <a16:colId xmlns:a16="http://schemas.microsoft.com/office/drawing/2014/main" val="2980677255"/>
                    </a:ext>
                  </a:extLst>
                </a:gridCol>
                <a:gridCol w="1923260">
                  <a:extLst>
                    <a:ext uri="{9D8B030D-6E8A-4147-A177-3AD203B41FA5}">
                      <a16:colId xmlns:a16="http://schemas.microsoft.com/office/drawing/2014/main" val="1413384672"/>
                    </a:ext>
                  </a:extLst>
                </a:gridCol>
              </a:tblGrid>
              <a:tr h="2772464">
                <a:tc>
                  <a:txBody>
                    <a:bodyPr/>
                    <a:lstStyle/>
                    <a:p>
                      <a:pPr rtl="1">
                        <a:lnSpc>
                          <a:spcPct val="150000"/>
                        </a:lnSpc>
                      </a:pPr>
                      <a:r>
                        <a:rPr lang="he-IL" sz="1600" b="1" kern="1200" dirty="0">
                          <a:solidFill>
                            <a:srgbClr val="00B0E6"/>
                          </a:solidFill>
                          <a:latin typeface="Arial" pitchFamily="34" charset="0"/>
                          <a:ea typeface="+mn-ea"/>
                          <a:cs typeface="Arial" pitchFamily="34" charset="0"/>
                        </a:rPr>
                        <a:t>התקשרות לא בטוחה |</a:t>
                      </a:r>
                      <a:br>
                        <a:rPr lang="en-US" sz="1700" b="1" kern="1200" dirty="0">
                          <a:solidFill>
                            <a:srgbClr val="00B0E6"/>
                          </a:solidFill>
                          <a:latin typeface="Arial" pitchFamily="34" charset="0"/>
                          <a:ea typeface="+mn-ea"/>
                          <a:cs typeface="Arial" pitchFamily="34" charset="0"/>
                        </a:rPr>
                      </a:br>
                      <a:r>
                        <a:rPr lang="he-IL" sz="1400" kern="1200" dirty="0">
                          <a:solidFill>
                            <a:schemeClr val="tx1">
                              <a:lumMod val="50000"/>
                              <a:lumOff val="50000"/>
                            </a:schemeClr>
                          </a:solidFill>
                          <a:latin typeface="Arial" pitchFamily="34" charset="0"/>
                          <a:ea typeface="+mn-ea"/>
                          <a:cs typeface="Arial" pitchFamily="34" charset="0"/>
                        </a:rPr>
                        <a:t>הדמות המטפלת מתנהלת באופן לא צפוי. התינוק לא יודע למה לצפות ואיך להתנהג. במקרים קיצוניים הילד יסבול מבעיות נפשיות ומוטוריות.</a:t>
                      </a:r>
                    </a:p>
                  </a:txBody>
                  <a:tcPr marL="36000" marR="36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rtl="1">
                        <a:lnSpc>
                          <a:spcPct val="150000"/>
                        </a:lnSpc>
                      </a:pPr>
                      <a:r>
                        <a:rPr lang="he-IL" sz="1400" kern="1200" dirty="0">
                          <a:solidFill>
                            <a:schemeClr val="tx1">
                              <a:lumMod val="50000"/>
                              <a:lumOff val="50000"/>
                            </a:schemeClr>
                          </a:solidFill>
                          <a:latin typeface="Arial" pitchFamily="34" charset="0"/>
                          <a:ea typeface="+mn-ea"/>
                          <a:cs typeface="Arial" pitchFamily="34" charset="0"/>
                        </a:rPr>
                        <a:t>הדמות המטפלת:</a:t>
                      </a:r>
                    </a:p>
                    <a:p>
                      <a:pPr marL="180975" indent="-180975" rtl="1">
                        <a:lnSpc>
                          <a:spcPct val="150000"/>
                        </a:lnSpc>
                        <a:buClr>
                          <a:srgbClr val="00B0E6"/>
                        </a:buClr>
                        <a:buFont typeface="Arial" panose="020B0604020202020204" pitchFamily="34" charset="0"/>
                        <a:buChar char="•"/>
                      </a:pPr>
                      <a:r>
                        <a:rPr lang="he-IL" sz="1400" b="1" kern="1200" dirty="0">
                          <a:solidFill>
                            <a:schemeClr val="tx1">
                              <a:lumMod val="50000"/>
                              <a:lumOff val="50000"/>
                            </a:schemeClr>
                          </a:solidFill>
                          <a:highlight>
                            <a:srgbClr val="D5F2FF"/>
                          </a:highlight>
                          <a:latin typeface="Arial" pitchFamily="34" charset="0"/>
                          <a:ea typeface="+mn-ea"/>
                          <a:cs typeface="Arial" pitchFamily="34" charset="0"/>
                        </a:rPr>
                        <a:t>לא עקבית</a:t>
                      </a:r>
                      <a:r>
                        <a:rPr lang="he-IL" sz="1400" kern="1200" dirty="0">
                          <a:solidFill>
                            <a:schemeClr val="tx1">
                              <a:lumMod val="50000"/>
                              <a:lumOff val="50000"/>
                            </a:schemeClr>
                          </a:solidFill>
                          <a:latin typeface="Arial" pitchFamily="34" charset="0"/>
                          <a:ea typeface="+mn-ea"/>
                          <a:cs typeface="Arial" pitchFamily="34" charset="0"/>
                        </a:rPr>
                        <a:t> - לפעמים מגיבה ולפעמים לא.</a:t>
                      </a:r>
                    </a:p>
                    <a:p>
                      <a:pPr marL="180975" indent="-180975" rtl="1">
                        <a:lnSpc>
                          <a:spcPct val="150000"/>
                        </a:lnSpc>
                        <a:buClr>
                          <a:srgbClr val="00B0E6"/>
                        </a:buClr>
                        <a:buFont typeface="Arial" panose="020B0604020202020204" pitchFamily="34" charset="0"/>
                        <a:buChar char="•"/>
                      </a:pPr>
                      <a:r>
                        <a:rPr lang="he-IL" sz="1400" kern="1200" dirty="0">
                          <a:solidFill>
                            <a:schemeClr val="tx1">
                              <a:lumMod val="50000"/>
                              <a:lumOff val="50000"/>
                            </a:schemeClr>
                          </a:solidFill>
                          <a:latin typeface="Arial" pitchFamily="34" charset="0"/>
                          <a:ea typeface="+mn-ea"/>
                          <a:cs typeface="Arial" pitchFamily="34" charset="0"/>
                        </a:rPr>
                        <a:t>כאשר התינוק מתקרב, הדמות המטפלת </a:t>
                      </a:r>
                      <a:r>
                        <a:rPr lang="he-IL" sz="1400" b="1" kern="1200" dirty="0">
                          <a:solidFill>
                            <a:schemeClr val="tx1">
                              <a:lumMod val="50000"/>
                              <a:lumOff val="50000"/>
                            </a:schemeClr>
                          </a:solidFill>
                          <a:highlight>
                            <a:srgbClr val="D5F2FF"/>
                          </a:highlight>
                          <a:latin typeface="Arial" pitchFamily="34" charset="0"/>
                          <a:ea typeface="+mn-ea"/>
                          <a:cs typeface="Arial" pitchFamily="34" charset="0"/>
                        </a:rPr>
                        <a:t>דוחה אותו</a:t>
                      </a:r>
                    </a:p>
                  </a:txBody>
                  <a:tcPr marL="36000" marR="36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rtl="1">
                        <a:lnSpc>
                          <a:spcPct val="150000"/>
                        </a:lnSpc>
                      </a:pPr>
                      <a:r>
                        <a:rPr lang="he-IL" sz="1400" kern="1200" dirty="0">
                          <a:solidFill>
                            <a:schemeClr val="tx1">
                              <a:lumMod val="50000"/>
                              <a:lumOff val="50000"/>
                            </a:schemeClr>
                          </a:solidFill>
                          <a:latin typeface="Arial" pitchFamily="34" charset="0"/>
                          <a:ea typeface="+mn-ea"/>
                          <a:cs typeface="Arial" pitchFamily="34" charset="0"/>
                        </a:rPr>
                        <a:t>התינוק גדל בתחושה שהוא </a:t>
                      </a:r>
                      <a:r>
                        <a:rPr lang="he-IL" sz="1400" b="1" kern="1200" dirty="0">
                          <a:solidFill>
                            <a:schemeClr val="tx1">
                              <a:lumMod val="50000"/>
                              <a:lumOff val="50000"/>
                            </a:schemeClr>
                          </a:solidFill>
                          <a:highlight>
                            <a:srgbClr val="D5F2FF"/>
                          </a:highlight>
                          <a:latin typeface="Arial" pitchFamily="34" charset="0"/>
                          <a:ea typeface="+mn-ea"/>
                          <a:cs typeface="Arial" pitchFamily="34" charset="0"/>
                        </a:rPr>
                        <a:t>לא מוגן</a:t>
                      </a:r>
                      <a:r>
                        <a:rPr lang="he-IL" sz="1400" kern="1200" dirty="0">
                          <a:solidFill>
                            <a:schemeClr val="tx1">
                              <a:lumMod val="50000"/>
                              <a:lumOff val="50000"/>
                            </a:schemeClr>
                          </a:solidFill>
                          <a:latin typeface="Arial" pitchFamily="34" charset="0"/>
                          <a:ea typeface="+mn-ea"/>
                          <a:cs typeface="Arial" pitchFamily="34" charset="0"/>
                        </a:rPr>
                        <a:t>, </a:t>
                      </a:r>
                      <a:r>
                        <a:rPr lang="he-IL" sz="1400" b="1" kern="1200" dirty="0">
                          <a:solidFill>
                            <a:schemeClr val="tx1">
                              <a:lumMod val="50000"/>
                              <a:lumOff val="50000"/>
                            </a:schemeClr>
                          </a:solidFill>
                          <a:highlight>
                            <a:srgbClr val="D5F2FF"/>
                          </a:highlight>
                          <a:latin typeface="Arial" pitchFamily="34" charset="0"/>
                          <a:ea typeface="+mn-ea"/>
                          <a:cs typeface="Arial" pitchFamily="34" charset="0"/>
                        </a:rPr>
                        <a:t>יתקשה להתנתק</a:t>
                      </a:r>
                      <a:r>
                        <a:rPr lang="he-IL" sz="1400" kern="1200" dirty="0">
                          <a:solidFill>
                            <a:schemeClr val="tx1">
                              <a:lumMod val="50000"/>
                              <a:lumOff val="50000"/>
                            </a:schemeClr>
                          </a:solidFill>
                          <a:latin typeface="Arial" pitchFamily="34" charset="0"/>
                          <a:ea typeface="+mn-ea"/>
                          <a:cs typeface="Arial" pitchFamily="34" charset="0"/>
                        </a:rPr>
                        <a:t> מהדמות המטפל ואף יוותר עליה </a:t>
                      </a:r>
                      <a:r>
                        <a:rPr lang="he-IL" sz="1400" b="1" kern="1200" dirty="0">
                          <a:solidFill>
                            <a:schemeClr val="tx1">
                              <a:lumMod val="50000"/>
                              <a:lumOff val="50000"/>
                            </a:schemeClr>
                          </a:solidFill>
                          <a:highlight>
                            <a:srgbClr val="D5F2FF"/>
                          </a:highlight>
                          <a:latin typeface="Arial" pitchFamily="34" charset="0"/>
                          <a:ea typeface="+mn-ea"/>
                          <a:cs typeface="Arial" pitchFamily="34" charset="0"/>
                        </a:rPr>
                        <a:t>ויפסיק לאותת </a:t>
                      </a:r>
                      <a:r>
                        <a:rPr lang="he-IL" sz="1400" kern="1200" dirty="0">
                          <a:solidFill>
                            <a:schemeClr val="tx1">
                              <a:lumMod val="50000"/>
                              <a:lumOff val="50000"/>
                            </a:schemeClr>
                          </a:solidFill>
                          <a:latin typeface="Arial" pitchFamily="34" charset="0"/>
                          <a:ea typeface="+mn-ea"/>
                          <a:cs typeface="Arial" pitchFamily="34" charset="0"/>
                        </a:rPr>
                        <a:t>לעברה.</a:t>
                      </a:r>
                      <a:br>
                        <a:rPr lang="en-US" sz="1400" kern="1200" dirty="0">
                          <a:solidFill>
                            <a:schemeClr val="tx1">
                              <a:lumMod val="50000"/>
                              <a:lumOff val="50000"/>
                            </a:schemeClr>
                          </a:solidFill>
                          <a:latin typeface="Arial" pitchFamily="34" charset="0"/>
                          <a:ea typeface="+mn-ea"/>
                          <a:cs typeface="Arial" pitchFamily="34" charset="0"/>
                        </a:rPr>
                      </a:br>
                      <a:r>
                        <a:rPr lang="he-IL" sz="1400" kern="1200" dirty="0">
                          <a:solidFill>
                            <a:schemeClr val="tx1">
                              <a:lumMod val="50000"/>
                              <a:lumOff val="50000"/>
                            </a:schemeClr>
                          </a:solidFill>
                          <a:latin typeface="Arial" pitchFamily="34" charset="0"/>
                          <a:ea typeface="+mn-ea"/>
                          <a:cs typeface="Arial" pitchFamily="34" charset="0"/>
                        </a:rPr>
                        <a:t>הוא יאמין </a:t>
                      </a:r>
                      <a:r>
                        <a:rPr lang="he-IL" sz="1400" b="1" kern="1200" dirty="0">
                          <a:solidFill>
                            <a:schemeClr val="tx1">
                              <a:lumMod val="50000"/>
                              <a:lumOff val="50000"/>
                            </a:schemeClr>
                          </a:solidFill>
                          <a:highlight>
                            <a:srgbClr val="D5F2FF"/>
                          </a:highlight>
                          <a:latin typeface="Arial" pitchFamily="34" charset="0"/>
                          <a:ea typeface="+mn-ea"/>
                          <a:cs typeface="Arial" pitchFamily="34" charset="0"/>
                        </a:rPr>
                        <a:t>שאין לו על מי</a:t>
                      </a:r>
                      <a:r>
                        <a:rPr lang="he-IL" sz="1400" b="1" kern="1200" dirty="0">
                          <a:solidFill>
                            <a:schemeClr val="tx1">
                              <a:lumMod val="50000"/>
                              <a:lumOff val="50000"/>
                            </a:schemeClr>
                          </a:solidFill>
                          <a:latin typeface="Arial" pitchFamily="34" charset="0"/>
                          <a:ea typeface="+mn-ea"/>
                          <a:cs typeface="Arial" pitchFamily="34" charset="0"/>
                        </a:rPr>
                        <a:t> </a:t>
                      </a:r>
                      <a:r>
                        <a:rPr lang="he-IL" sz="1400" b="1" kern="1200" dirty="0">
                          <a:solidFill>
                            <a:schemeClr val="tx1">
                              <a:lumMod val="50000"/>
                              <a:lumOff val="50000"/>
                            </a:schemeClr>
                          </a:solidFill>
                          <a:highlight>
                            <a:srgbClr val="D5F2FF"/>
                          </a:highlight>
                          <a:latin typeface="Arial" pitchFamily="34" charset="0"/>
                          <a:ea typeface="+mn-ea"/>
                          <a:cs typeface="Arial" pitchFamily="34" charset="0"/>
                        </a:rPr>
                        <a:t>לסמוך</a:t>
                      </a:r>
                      <a:r>
                        <a:rPr lang="he-IL" sz="1400" kern="1200" dirty="0">
                          <a:solidFill>
                            <a:schemeClr val="tx1">
                              <a:lumMod val="50000"/>
                              <a:lumOff val="50000"/>
                            </a:schemeClr>
                          </a:solidFill>
                          <a:latin typeface="Arial" pitchFamily="34" charset="0"/>
                          <a:ea typeface="+mn-ea"/>
                          <a:cs typeface="Arial" pitchFamily="34" charset="0"/>
                        </a:rPr>
                        <a:t> וישדר </a:t>
                      </a:r>
                      <a:r>
                        <a:rPr lang="he-IL" sz="1400" b="1" kern="1200" dirty="0">
                          <a:solidFill>
                            <a:schemeClr val="tx1">
                              <a:lumMod val="50000"/>
                              <a:lumOff val="50000"/>
                            </a:schemeClr>
                          </a:solidFill>
                          <a:highlight>
                            <a:srgbClr val="D5F2FF"/>
                          </a:highlight>
                          <a:latin typeface="Arial" pitchFamily="34" charset="0"/>
                          <a:ea typeface="+mn-ea"/>
                          <a:cs typeface="Arial" pitchFamily="34" charset="0"/>
                        </a:rPr>
                        <a:t>תחושת לחץ</a:t>
                      </a:r>
                    </a:p>
                  </a:txBody>
                  <a:tcPr marL="36000" marR="36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86665524"/>
                  </a:ext>
                </a:extLst>
              </a:tr>
            </a:tbl>
          </a:graphicData>
        </a:graphic>
      </p:graphicFrame>
      <p:grpSp>
        <p:nvGrpSpPr>
          <p:cNvPr id="49" name="קבוצה 48">
            <a:extLst>
              <a:ext uri="{FF2B5EF4-FFF2-40B4-BE49-F238E27FC236}">
                <a16:creationId xmlns:a16="http://schemas.microsoft.com/office/drawing/2014/main" id="{42CFC83B-D9E9-47A8-A9EC-79F0C97BDFF1}"/>
              </a:ext>
            </a:extLst>
          </p:cNvPr>
          <p:cNvGrpSpPr/>
          <p:nvPr/>
        </p:nvGrpSpPr>
        <p:grpSpPr>
          <a:xfrm>
            <a:off x="5517625" y="6506895"/>
            <a:ext cx="501149" cy="501149"/>
            <a:chOff x="6013668" y="6285520"/>
            <a:chExt cx="658906" cy="658906"/>
          </a:xfrm>
        </p:grpSpPr>
        <p:sp>
          <p:nvSpPr>
            <p:cNvPr id="47" name="אליפסה 46">
              <a:extLst>
                <a:ext uri="{FF2B5EF4-FFF2-40B4-BE49-F238E27FC236}">
                  <a16:creationId xmlns:a16="http://schemas.microsoft.com/office/drawing/2014/main" id="{69AB5BAE-315D-4AAE-B0BD-EA4173F3C5A8}"/>
                </a:ext>
              </a:extLst>
            </p:cNvPr>
            <p:cNvSpPr/>
            <p:nvPr/>
          </p:nvSpPr>
          <p:spPr>
            <a:xfrm>
              <a:off x="6013668" y="6285520"/>
              <a:ext cx="658906" cy="658906"/>
            </a:xfrm>
            <a:prstGeom prst="ellipse">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9" name="גרפיקה 38">
              <a:extLst>
                <a:ext uri="{FF2B5EF4-FFF2-40B4-BE49-F238E27FC236}">
                  <a16:creationId xmlns:a16="http://schemas.microsoft.com/office/drawing/2014/main" id="{42F76E74-0626-4187-BA4F-EB39941EAA60}"/>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100496" y="6362076"/>
              <a:ext cx="485250" cy="485250"/>
            </a:xfrm>
            <a:prstGeom prst="rect">
              <a:avLst/>
            </a:prstGeom>
          </p:spPr>
        </p:pic>
      </p:grpSp>
      <p:sp>
        <p:nvSpPr>
          <p:cNvPr id="19" name="מלבן 18">
            <a:hlinkClick r:id="" action="ppaction://hlinkshowjump?jump=nextslide"/>
            <a:extLst>
              <a:ext uri="{FF2B5EF4-FFF2-40B4-BE49-F238E27FC236}">
                <a16:creationId xmlns:a16="http://schemas.microsoft.com/office/drawing/2014/main" id="{D8B902A3-2108-401D-BE53-7CA6E9383E46}"/>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hlinkClick r:id="" action="ppaction://hlinkshowjump?jump=previousslide"/>
            <a:extLst>
              <a:ext uri="{FF2B5EF4-FFF2-40B4-BE49-F238E27FC236}">
                <a16:creationId xmlns:a16="http://schemas.microsoft.com/office/drawing/2014/main" id="{13441052-C028-4063-8DCB-06C2375C4124}"/>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a:hlinkClick r:id="rId6" action="ppaction://hlinksldjump"/>
            <a:extLst>
              <a:ext uri="{FF2B5EF4-FFF2-40B4-BE49-F238E27FC236}">
                <a16:creationId xmlns:a16="http://schemas.microsoft.com/office/drawing/2014/main" id="{DD8E37AD-12FE-4C4E-BD51-278C5F6BCB2A}"/>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a:hlinkClick r:id="rId7" action="ppaction://hlinksldjump"/>
            <a:extLst>
              <a:ext uri="{FF2B5EF4-FFF2-40B4-BE49-F238E27FC236}">
                <a16:creationId xmlns:a16="http://schemas.microsoft.com/office/drawing/2014/main" id="{E38DE7DC-3F91-495F-9249-5CF229C7FCED}"/>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ציין מיקום של מספר שקופית 3">
            <a:extLst>
              <a:ext uri="{FF2B5EF4-FFF2-40B4-BE49-F238E27FC236}">
                <a16:creationId xmlns:a16="http://schemas.microsoft.com/office/drawing/2014/main" id="{12533287-BC69-4302-AED8-6D644986D052}"/>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72</a:t>
            </a:fld>
            <a:endParaRPr lang="he-IL" dirty="0"/>
          </a:p>
        </p:txBody>
      </p:sp>
    </p:spTree>
    <p:extLst>
      <p:ext uri="{BB962C8B-B14F-4D97-AF65-F5344CB8AC3E}">
        <p14:creationId xmlns:p14="http://schemas.microsoft.com/office/powerpoint/2010/main" val="187342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7"/>
            <a:ext cx="5908524" cy="5575498"/>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dirty="0"/>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grpSp>
        <p:nvGrpSpPr>
          <p:cNvPr id="11" name="קבוצה 10">
            <a:extLst>
              <a:ext uri="{FF2B5EF4-FFF2-40B4-BE49-F238E27FC236}">
                <a16:creationId xmlns:a16="http://schemas.microsoft.com/office/drawing/2014/main" id="{6BD80D20-9AF3-44A7-9988-0B31F0DDD879}"/>
              </a:ext>
            </a:extLst>
          </p:cNvPr>
          <p:cNvGrpSpPr/>
          <p:nvPr/>
        </p:nvGrpSpPr>
        <p:grpSpPr>
          <a:xfrm>
            <a:off x="1133475" y="3583303"/>
            <a:ext cx="5172820" cy="926023"/>
            <a:chOff x="1133475" y="3583300"/>
            <a:chExt cx="5172819" cy="926023"/>
          </a:xfrm>
        </p:grpSpPr>
        <p:sp>
          <p:nvSpPr>
            <p:cNvPr id="40" name="TextBox 39">
              <a:extLst>
                <a:ext uri="{FF2B5EF4-FFF2-40B4-BE49-F238E27FC236}">
                  <a16:creationId xmlns:a16="http://schemas.microsoft.com/office/drawing/2014/main" id="{60992F3C-67D2-4C17-AB2E-7F5D4F277B33}"/>
                </a:ext>
              </a:extLst>
            </p:cNvPr>
            <p:cNvSpPr txBox="1"/>
            <p:nvPr/>
          </p:nvSpPr>
          <p:spPr>
            <a:xfrm>
              <a:off x="1133475" y="3583300"/>
              <a:ext cx="3676918" cy="872034"/>
            </a:xfrm>
            <a:prstGeom prst="rect">
              <a:avLst/>
            </a:prstGeom>
            <a:noFill/>
          </p:spPr>
          <p:txBody>
            <a:bodyPr wrap="square" rtlCol="1">
              <a:spAutoFit/>
            </a:bodyPr>
            <a:lstStyle/>
            <a:p>
              <a:pPr algn="r" rtl="1">
                <a:lnSpc>
                  <a:spcPct val="150000"/>
                </a:lnSpc>
                <a:spcAft>
                  <a:spcPts val="600"/>
                </a:spcAft>
              </a:pPr>
              <a:r>
                <a:rPr lang="he-IL" b="1" dirty="0">
                  <a:solidFill>
                    <a:srgbClr val="00B0E6"/>
                  </a:solidFill>
                  <a:latin typeface="Arial" pitchFamily="34" charset="0"/>
                  <a:cs typeface="Arial" pitchFamily="34" charset="0"/>
                </a:rPr>
                <a:t>כיצד אנחנו כדמות מטפלת יכולים להעניק תחושת ביטחון לילד?</a:t>
              </a:r>
            </a:p>
          </p:txBody>
        </p:sp>
        <p:grpSp>
          <p:nvGrpSpPr>
            <p:cNvPr id="50" name="קבוצה 49">
              <a:extLst>
                <a:ext uri="{FF2B5EF4-FFF2-40B4-BE49-F238E27FC236}">
                  <a16:creationId xmlns:a16="http://schemas.microsoft.com/office/drawing/2014/main" id="{7AF5EA78-CD9D-41E6-ABE1-69ADF0D95FC3}"/>
                </a:ext>
              </a:extLst>
            </p:cNvPr>
            <p:cNvGrpSpPr/>
            <p:nvPr/>
          </p:nvGrpSpPr>
          <p:grpSpPr>
            <a:xfrm>
              <a:off x="5243539" y="3645599"/>
              <a:ext cx="863724" cy="863724"/>
              <a:chOff x="5988485" y="3963330"/>
              <a:chExt cx="658906" cy="658906"/>
            </a:xfrm>
          </p:grpSpPr>
          <p:sp>
            <p:nvSpPr>
              <p:cNvPr id="46" name="אליפסה 45">
                <a:extLst>
                  <a:ext uri="{FF2B5EF4-FFF2-40B4-BE49-F238E27FC236}">
                    <a16:creationId xmlns:a16="http://schemas.microsoft.com/office/drawing/2014/main" id="{CD070469-1476-46A0-80E2-6B35CAC3164E}"/>
                  </a:ext>
                </a:extLst>
              </p:cNvPr>
              <p:cNvSpPr/>
              <p:nvPr/>
            </p:nvSpPr>
            <p:spPr>
              <a:xfrm>
                <a:off x="5988485" y="3963330"/>
                <a:ext cx="658906" cy="658906"/>
              </a:xfrm>
              <a:prstGeom prst="ellipse">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5" name="גרפיקה 44">
                <a:extLst>
                  <a:ext uri="{FF2B5EF4-FFF2-40B4-BE49-F238E27FC236}">
                    <a16:creationId xmlns:a16="http://schemas.microsoft.com/office/drawing/2014/main" id="{E9B357DC-1323-4907-869D-1410B8592315}"/>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73891" y="4041381"/>
                <a:ext cx="502804" cy="502804"/>
              </a:xfrm>
              <a:prstGeom prst="rect">
                <a:avLst/>
              </a:prstGeom>
            </p:spPr>
          </p:pic>
        </p:grpSp>
        <p:sp>
          <p:nvSpPr>
            <p:cNvPr id="9" name="צורה חופשית: צורה 8">
              <a:extLst>
                <a:ext uri="{FF2B5EF4-FFF2-40B4-BE49-F238E27FC236}">
                  <a16:creationId xmlns:a16="http://schemas.microsoft.com/office/drawing/2014/main" id="{B6F8E90A-79B2-4EF0-8057-8840E2DC73BF}"/>
                </a:ext>
              </a:extLst>
            </p:cNvPr>
            <p:cNvSpPr/>
            <p:nvPr/>
          </p:nvSpPr>
          <p:spPr>
            <a:xfrm>
              <a:off x="5898844" y="3806257"/>
              <a:ext cx="407450" cy="397091"/>
            </a:xfrm>
            <a:custGeom>
              <a:avLst/>
              <a:gdLst>
                <a:gd name="connsiteX0" fmla="*/ 460473 w 1270651"/>
                <a:gd name="connsiteY0" fmla="*/ 1239817 h 1238347"/>
                <a:gd name="connsiteX1" fmla="*/ 357855 w 1270651"/>
                <a:gd name="connsiteY1" fmla="*/ 1192631 h 1238347"/>
                <a:gd name="connsiteX2" fmla="*/ 33541 w 1270651"/>
                <a:gd name="connsiteY2" fmla="*/ 814264 h 1238347"/>
                <a:gd name="connsiteX3" fmla="*/ 48215 w 1270651"/>
                <a:gd name="connsiteY3" fmla="*/ 623731 h 1238347"/>
                <a:gd name="connsiteX4" fmla="*/ 238777 w 1270651"/>
                <a:gd name="connsiteY4" fmla="*/ 638379 h 1238347"/>
                <a:gd name="connsiteX5" fmla="*/ 450796 w 1270651"/>
                <a:gd name="connsiteY5" fmla="*/ 885722 h 1238347"/>
                <a:gd name="connsiteX6" fmla="*/ 1120886 w 1270651"/>
                <a:gd name="connsiteY6" fmla="*/ 77691 h 1238347"/>
                <a:gd name="connsiteX7" fmla="*/ 1228991 w 1270651"/>
                <a:gd name="connsiteY7" fmla="*/ 158769 h 1238347"/>
                <a:gd name="connsiteX8" fmla="*/ 570417 w 1270651"/>
                <a:gd name="connsiteY8" fmla="*/ 1183223 h 1238347"/>
                <a:gd name="connsiteX9" fmla="*/ 466421 w 1270651"/>
                <a:gd name="connsiteY9" fmla="*/ 1239681 h 1238347"/>
                <a:gd name="connsiteX10" fmla="*/ 460473 w 1270651"/>
                <a:gd name="connsiteY10" fmla="*/ 1239817 h 123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0651" h="1238347">
                  <a:moveTo>
                    <a:pt x="460473" y="1239817"/>
                  </a:moveTo>
                  <a:cubicBezTo>
                    <a:pt x="421122" y="1239817"/>
                    <a:pt x="383609" y="1222656"/>
                    <a:pt x="357855" y="1192631"/>
                  </a:cubicBezTo>
                  <a:lnTo>
                    <a:pt x="33541" y="814264"/>
                  </a:lnTo>
                  <a:cubicBezTo>
                    <a:pt x="-15024" y="757591"/>
                    <a:pt x="-8458" y="672295"/>
                    <a:pt x="48215" y="623731"/>
                  </a:cubicBezTo>
                  <a:cubicBezTo>
                    <a:pt x="104863" y="575112"/>
                    <a:pt x="190154" y="581677"/>
                    <a:pt x="238777" y="638379"/>
                  </a:cubicBezTo>
                  <a:lnTo>
                    <a:pt x="450796" y="885722"/>
                  </a:lnTo>
                  <a:lnTo>
                    <a:pt x="1120886" y="77691"/>
                  </a:lnTo>
                  <a:cubicBezTo>
                    <a:pt x="1224612" y="-67601"/>
                    <a:pt x="1333178" y="12856"/>
                    <a:pt x="1228991" y="158769"/>
                  </a:cubicBezTo>
                  <a:lnTo>
                    <a:pt x="570417" y="1183223"/>
                  </a:lnTo>
                  <a:cubicBezTo>
                    <a:pt x="546256" y="1217032"/>
                    <a:pt x="507904" y="1237843"/>
                    <a:pt x="466421" y="1239681"/>
                  </a:cubicBezTo>
                  <a:cubicBezTo>
                    <a:pt x="464418" y="1239764"/>
                    <a:pt x="462447" y="1239817"/>
                    <a:pt x="460473" y="1239817"/>
                  </a:cubicBezTo>
                  <a:close/>
                </a:path>
              </a:pathLst>
            </a:custGeom>
            <a:solidFill>
              <a:srgbClr val="00A344"/>
            </a:solidFill>
            <a:ln w="3583" cap="flat">
              <a:solidFill>
                <a:srgbClr val="F5F5F5"/>
              </a:solidFill>
              <a:prstDash val="solid"/>
              <a:miter/>
            </a:ln>
            <a:effectLst/>
          </p:spPr>
          <p:txBody>
            <a:bodyPr rtlCol="1" anchor="ctr"/>
            <a:lstStyle/>
            <a:p>
              <a:endParaRPr lang="he-IL"/>
            </a:p>
          </p:txBody>
        </p:sp>
      </p:grpSp>
      <p:sp>
        <p:nvSpPr>
          <p:cNvPr id="26" name="TextBox 25">
            <a:extLst>
              <a:ext uri="{FF2B5EF4-FFF2-40B4-BE49-F238E27FC236}">
                <a16:creationId xmlns:a16="http://schemas.microsoft.com/office/drawing/2014/main" id="{06A83473-3AE9-40C6-9E42-E048A072B85A}"/>
              </a:ext>
            </a:extLst>
          </p:cNvPr>
          <p:cNvSpPr txBox="1"/>
          <p:nvPr/>
        </p:nvSpPr>
        <p:spPr>
          <a:xfrm>
            <a:off x="973395" y="2430558"/>
            <a:ext cx="5516240" cy="785793"/>
          </a:xfrm>
          <a:prstGeom prst="rect">
            <a:avLst/>
          </a:prstGeom>
          <a:noFill/>
        </p:spPr>
        <p:txBody>
          <a:bodyPr wrap="square" rtlCol="1">
            <a:spAutoFit/>
          </a:bodyPr>
          <a:lstStyle/>
          <a:p>
            <a:pPr algn="r" rtl="1">
              <a:lnSpc>
                <a:spcPct val="150000"/>
              </a:lnSpc>
              <a:spcAft>
                <a:spcPts val="600"/>
              </a:spcAft>
            </a:pPr>
            <a:r>
              <a:rPr lang="he-IL" sz="1601" dirty="0">
                <a:solidFill>
                  <a:schemeClr val="tx1">
                    <a:lumMod val="50000"/>
                    <a:lumOff val="50000"/>
                  </a:schemeClr>
                </a:solidFill>
              </a:rPr>
              <a:t>רבים מבני הנוער במצוקה המגיעים למסגרות חינוכיות וטיפוליות כאשר הם מתקשים לפתח תחושת אמון, להיעזר ולהיתמך באחר. </a:t>
            </a:r>
          </a:p>
        </p:txBody>
      </p:sp>
      <p:sp>
        <p:nvSpPr>
          <p:cNvPr id="28" name="צורה חופשית: צורה 27">
            <a:extLst>
              <a:ext uri="{FF2B5EF4-FFF2-40B4-BE49-F238E27FC236}">
                <a16:creationId xmlns:a16="http://schemas.microsoft.com/office/drawing/2014/main" id="{0B82B5D6-8D89-47BB-A3EA-5CBBE327765B}"/>
              </a:ext>
            </a:extLst>
          </p:cNvPr>
          <p:cNvSpPr/>
          <p:nvPr/>
        </p:nvSpPr>
        <p:spPr>
          <a:xfrm>
            <a:off x="5675401" y="4934618"/>
            <a:ext cx="248318" cy="242006"/>
          </a:xfrm>
          <a:custGeom>
            <a:avLst/>
            <a:gdLst>
              <a:gd name="connsiteX0" fmla="*/ 460473 w 1270651"/>
              <a:gd name="connsiteY0" fmla="*/ 1239817 h 1238347"/>
              <a:gd name="connsiteX1" fmla="*/ 357855 w 1270651"/>
              <a:gd name="connsiteY1" fmla="*/ 1192631 h 1238347"/>
              <a:gd name="connsiteX2" fmla="*/ 33541 w 1270651"/>
              <a:gd name="connsiteY2" fmla="*/ 814264 h 1238347"/>
              <a:gd name="connsiteX3" fmla="*/ 48215 w 1270651"/>
              <a:gd name="connsiteY3" fmla="*/ 623731 h 1238347"/>
              <a:gd name="connsiteX4" fmla="*/ 238777 w 1270651"/>
              <a:gd name="connsiteY4" fmla="*/ 638379 h 1238347"/>
              <a:gd name="connsiteX5" fmla="*/ 450796 w 1270651"/>
              <a:gd name="connsiteY5" fmla="*/ 885722 h 1238347"/>
              <a:gd name="connsiteX6" fmla="*/ 1120886 w 1270651"/>
              <a:gd name="connsiteY6" fmla="*/ 77691 h 1238347"/>
              <a:gd name="connsiteX7" fmla="*/ 1228991 w 1270651"/>
              <a:gd name="connsiteY7" fmla="*/ 158769 h 1238347"/>
              <a:gd name="connsiteX8" fmla="*/ 570417 w 1270651"/>
              <a:gd name="connsiteY8" fmla="*/ 1183223 h 1238347"/>
              <a:gd name="connsiteX9" fmla="*/ 466421 w 1270651"/>
              <a:gd name="connsiteY9" fmla="*/ 1239681 h 1238347"/>
              <a:gd name="connsiteX10" fmla="*/ 460473 w 1270651"/>
              <a:gd name="connsiteY10" fmla="*/ 1239817 h 123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0651" h="1238347">
                <a:moveTo>
                  <a:pt x="460473" y="1239817"/>
                </a:moveTo>
                <a:cubicBezTo>
                  <a:pt x="421122" y="1239817"/>
                  <a:pt x="383609" y="1222656"/>
                  <a:pt x="357855" y="1192631"/>
                </a:cubicBezTo>
                <a:lnTo>
                  <a:pt x="33541" y="814264"/>
                </a:lnTo>
                <a:cubicBezTo>
                  <a:pt x="-15024" y="757591"/>
                  <a:pt x="-8458" y="672295"/>
                  <a:pt x="48215" y="623731"/>
                </a:cubicBezTo>
                <a:cubicBezTo>
                  <a:pt x="104863" y="575112"/>
                  <a:pt x="190154" y="581677"/>
                  <a:pt x="238777" y="638379"/>
                </a:cubicBezTo>
                <a:lnTo>
                  <a:pt x="450796" y="885722"/>
                </a:lnTo>
                <a:lnTo>
                  <a:pt x="1120886" y="77691"/>
                </a:lnTo>
                <a:cubicBezTo>
                  <a:pt x="1224612" y="-67601"/>
                  <a:pt x="1333178" y="12856"/>
                  <a:pt x="1228991" y="158769"/>
                </a:cubicBezTo>
                <a:lnTo>
                  <a:pt x="570417" y="1183223"/>
                </a:lnTo>
                <a:cubicBezTo>
                  <a:pt x="546256" y="1217032"/>
                  <a:pt x="507904" y="1237843"/>
                  <a:pt x="466421" y="1239681"/>
                </a:cubicBezTo>
                <a:cubicBezTo>
                  <a:pt x="464418" y="1239764"/>
                  <a:pt x="462447" y="1239817"/>
                  <a:pt x="460473" y="1239817"/>
                </a:cubicBezTo>
                <a:close/>
              </a:path>
            </a:pathLst>
          </a:custGeom>
          <a:solidFill>
            <a:srgbClr val="00A344"/>
          </a:solidFill>
          <a:ln w="3583" cap="flat">
            <a:solidFill>
              <a:srgbClr val="F5F5F5"/>
            </a:solidFill>
            <a:prstDash val="solid"/>
            <a:miter/>
          </a:ln>
          <a:effectLst/>
        </p:spPr>
        <p:txBody>
          <a:bodyPr rtlCol="1" anchor="ctr"/>
          <a:lstStyle/>
          <a:p>
            <a:endParaRPr lang="he-IL"/>
          </a:p>
        </p:txBody>
      </p:sp>
      <p:sp>
        <p:nvSpPr>
          <p:cNvPr id="29" name="TextBox 28">
            <a:extLst>
              <a:ext uri="{FF2B5EF4-FFF2-40B4-BE49-F238E27FC236}">
                <a16:creationId xmlns:a16="http://schemas.microsoft.com/office/drawing/2014/main" id="{8C25F717-EFBC-40A2-8FA7-EC01F9FB40F0}"/>
              </a:ext>
            </a:extLst>
          </p:cNvPr>
          <p:cNvSpPr txBox="1"/>
          <p:nvPr/>
        </p:nvSpPr>
        <p:spPr>
          <a:xfrm>
            <a:off x="1133476" y="4857140"/>
            <a:ext cx="4569408" cy="416268"/>
          </a:xfrm>
          <a:prstGeom prst="rect">
            <a:avLst/>
          </a:prstGeom>
          <a:noFill/>
        </p:spPr>
        <p:txBody>
          <a:bodyPr wrap="square" rtlCol="1">
            <a:spAutoFit/>
          </a:bodyPr>
          <a:lstStyle/>
          <a:p>
            <a:pPr algn="r" rtl="1">
              <a:lnSpc>
                <a:spcPct val="150000"/>
              </a:lnSpc>
              <a:spcAft>
                <a:spcPts val="600"/>
              </a:spcAft>
            </a:pPr>
            <a:r>
              <a:rPr lang="he-IL" sz="1601" dirty="0">
                <a:solidFill>
                  <a:schemeClr val="tx1">
                    <a:lumMod val="50000"/>
                    <a:lumOff val="50000"/>
                  </a:schemeClr>
                </a:solidFill>
              </a:rPr>
              <a:t>יש להיות קשובים לסימני מצוקה/ חרדה בקרב הילדים.</a:t>
            </a:r>
          </a:p>
        </p:txBody>
      </p:sp>
      <p:sp>
        <p:nvSpPr>
          <p:cNvPr id="30" name="צורה חופשית: צורה 29">
            <a:extLst>
              <a:ext uri="{FF2B5EF4-FFF2-40B4-BE49-F238E27FC236}">
                <a16:creationId xmlns:a16="http://schemas.microsoft.com/office/drawing/2014/main" id="{B98F4BC8-037F-4194-A94E-61399F1CF6D7}"/>
              </a:ext>
            </a:extLst>
          </p:cNvPr>
          <p:cNvSpPr/>
          <p:nvPr/>
        </p:nvSpPr>
        <p:spPr>
          <a:xfrm>
            <a:off x="5671351" y="5408274"/>
            <a:ext cx="248318" cy="242006"/>
          </a:xfrm>
          <a:custGeom>
            <a:avLst/>
            <a:gdLst>
              <a:gd name="connsiteX0" fmla="*/ 460473 w 1270651"/>
              <a:gd name="connsiteY0" fmla="*/ 1239817 h 1238347"/>
              <a:gd name="connsiteX1" fmla="*/ 357855 w 1270651"/>
              <a:gd name="connsiteY1" fmla="*/ 1192631 h 1238347"/>
              <a:gd name="connsiteX2" fmla="*/ 33541 w 1270651"/>
              <a:gd name="connsiteY2" fmla="*/ 814264 h 1238347"/>
              <a:gd name="connsiteX3" fmla="*/ 48215 w 1270651"/>
              <a:gd name="connsiteY3" fmla="*/ 623731 h 1238347"/>
              <a:gd name="connsiteX4" fmla="*/ 238777 w 1270651"/>
              <a:gd name="connsiteY4" fmla="*/ 638379 h 1238347"/>
              <a:gd name="connsiteX5" fmla="*/ 450796 w 1270651"/>
              <a:gd name="connsiteY5" fmla="*/ 885722 h 1238347"/>
              <a:gd name="connsiteX6" fmla="*/ 1120886 w 1270651"/>
              <a:gd name="connsiteY6" fmla="*/ 77691 h 1238347"/>
              <a:gd name="connsiteX7" fmla="*/ 1228991 w 1270651"/>
              <a:gd name="connsiteY7" fmla="*/ 158769 h 1238347"/>
              <a:gd name="connsiteX8" fmla="*/ 570417 w 1270651"/>
              <a:gd name="connsiteY8" fmla="*/ 1183223 h 1238347"/>
              <a:gd name="connsiteX9" fmla="*/ 466421 w 1270651"/>
              <a:gd name="connsiteY9" fmla="*/ 1239681 h 1238347"/>
              <a:gd name="connsiteX10" fmla="*/ 460473 w 1270651"/>
              <a:gd name="connsiteY10" fmla="*/ 1239817 h 123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0651" h="1238347">
                <a:moveTo>
                  <a:pt x="460473" y="1239817"/>
                </a:moveTo>
                <a:cubicBezTo>
                  <a:pt x="421122" y="1239817"/>
                  <a:pt x="383609" y="1222656"/>
                  <a:pt x="357855" y="1192631"/>
                </a:cubicBezTo>
                <a:lnTo>
                  <a:pt x="33541" y="814264"/>
                </a:lnTo>
                <a:cubicBezTo>
                  <a:pt x="-15024" y="757591"/>
                  <a:pt x="-8458" y="672295"/>
                  <a:pt x="48215" y="623731"/>
                </a:cubicBezTo>
                <a:cubicBezTo>
                  <a:pt x="104863" y="575112"/>
                  <a:pt x="190154" y="581677"/>
                  <a:pt x="238777" y="638379"/>
                </a:cubicBezTo>
                <a:lnTo>
                  <a:pt x="450796" y="885722"/>
                </a:lnTo>
                <a:lnTo>
                  <a:pt x="1120886" y="77691"/>
                </a:lnTo>
                <a:cubicBezTo>
                  <a:pt x="1224612" y="-67601"/>
                  <a:pt x="1333178" y="12856"/>
                  <a:pt x="1228991" y="158769"/>
                </a:cubicBezTo>
                <a:lnTo>
                  <a:pt x="570417" y="1183223"/>
                </a:lnTo>
                <a:cubicBezTo>
                  <a:pt x="546256" y="1217032"/>
                  <a:pt x="507904" y="1237843"/>
                  <a:pt x="466421" y="1239681"/>
                </a:cubicBezTo>
                <a:cubicBezTo>
                  <a:pt x="464418" y="1239764"/>
                  <a:pt x="462447" y="1239817"/>
                  <a:pt x="460473" y="1239817"/>
                </a:cubicBezTo>
                <a:close/>
              </a:path>
            </a:pathLst>
          </a:custGeom>
          <a:solidFill>
            <a:srgbClr val="00A344"/>
          </a:solidFill>
          <a:ln w="3583" cap="flat">
            <a:solidFill>
              <a:srgbClr val="F5F5F5"/>
            </a:solidFill>
            <a:prstDash val="solid"/>
            <a:miter/>
          </a:ln>
          <a:effectLst/>
        </p:spPr>
        <p:txBody>
          <a:bodyPr rtlCol="1" anchor="ctr"/>
          <a:lstStyle/>
          <a:p>
            <a:endParaRPr lang="he-IL"/>
          </a:p>
        </p:txBody>
      </p:sp>
      <p:sp>
        <p:nvSpPr>
          <p:cNvPr id="31" name="TextBox 30">
            <a:extLst>
              <a:ext uri="{FF2B5EF4-FFF2-40B4-BE49-F238E27FC236}">
                <a16:creationId xmlns:a16="http://schemas.microsoft.com/office/drawing/2014/main" id="{0AF6A24B-09D1-4040-838A-498696A4F3A8}"/>
              </a:ext>
            </a:extLst>
          </p:cNvPr>
          <p:cNvSpPr txBox="1"/>
          <p:nvPr/>
        </p:nvSpPr>
        <p:spPr>
          <a:xfrm>
            <a:off x="1509335" y="5330798"/>
            <a:ext cx="4189501" cy="785793"/>
          </a:xfrm>
          <a:prstGeom prst="rect">
            <a:avLst/>
          </a:prstGeom>
          <a:noFill/>
        </p:spPr>
        <p:txBody>
          <a:bodyPr wrap="square" rtlCol="1">
            <a:spAutoFit/>
          </a:bodyPr>
          <a:lstStyle/>
          <a:p>
            <a:pPr algn="r" rtl="1">
              <a:lnSpc>
                <a:spcPct val="150000"/>
              </a:lnSpc>
              <a:spcAft>
                <a:spcPts val="600"/>
              </a:spcAft>
            </a:pPr>
            <a:r>
              <a:rPr lang="he-IL" sz="1601" dirty="0">
                <a:solidFill>
                  <a:schemeClr val="tx1">
                    <a:lumMod val="50000"/>
                    <a:lumOff val="50000"/>
                  </a:schemeClr>
                </a:solidFill>
              </a:rPr>
              <a:t>הנוכחות שלנו בשביל הילדים מהותית ומאותת להם שאנו נגישים עבורם.</a:t>
            </a:r>
          </a:p>
        </p:txBody>
      </p:sp>
      <p:sp>
        <p:nvSpPr>
          <p:cNvPr id="32" name="צורה חופשית: צורה 31">
            <a:extLst>
              <a:ext uri="{FF2B5EF4-FFF2-40B4-BE49-F238E27FC236}">
                <a16:creationId xmlns:a16="http://schemas.microsoft.com/office/drawing/2014/main" id="{C3201FB0-7CA7-4395-ADD3-92AC2945F8EF}"/>
              </a:ext>
            </a:extLst>
          </p:cNvPr>
          <p:cNvSpPr/>
          <p:nvPr/>
        </p:nvSpPr>
        <p:spPr>
          <a:xfrm>
            <a:off x="5671351" y="6210188"/>
            <a:ext cx="248318" cy="242006"/>
          </a:xfrm>
          <a:custGeom>
            <a:avLst/>
            <a:gdLst>
              <a:gd name="connsiteX0" fmla="*/ 460473 w 1270651"/>
              <a:gd name="connsiteY0" fmla="*/ 1239817 h 1238347"/>
              <a:gd name="connsiteX1" fmla="*/ 357855 w 1270651"/>
              <a:gd name="connsiteY1" fmla="*/ 1192631 h 1238347"/>
              <a:gd name="connsiteX2" fmla="*/ 33541 w 1270651"/>
              <a:gd name="connsiteY2" fmla="*/ 814264 h 1238347"/>
              <a:gd name="connsiteX3" fmla="*/ 48215 w 1270651"/>
              <a:gd name="connsiteY3" fmla="*/ 623731 h 1238347"/>
              <a:gd name="connsiteX4" fmla="*/ 238777 w 1270651"/>
              <a:gd name="connsiteY4" fmla="*/ 638379 h 1238347"/>
              <a:gd name="connsiteX5" fmla="*/ 450796 w 1270651"/>
              <a:gd name="connsiteY5" fmla="*/ 885722 h 1238347"/>
              <a:gd name="connsiteX6" fmla="*/ 1120886 w 1270651"/>
              <a:gd name="connsiteY6" fmla="*/ 77691 h 1238347"/>
              <a:gd name="connsiteX7" fmla="*/ 1228991 w 1270651"/>
              <a:gd name="connsiteY7" fmla="*/ 158769 h 1238347"/>
              <a:gd name="connsiteX8" fmla="*/ 570417 w 1270651"/>
              <a:gd name="connsiteY8" fmla="*/ 1183223 h 1238347"/>
              <a:gd name="connsiteX9" fmla="*/ 466421 w 1270651"/>
              <a:gd name="connsiteY9" fmla="*/ 1239681 h 1238347"/>
              <a:gd name="connsiteX10" fmla="*/ 460473 w 1270651"/>
              <a:gd name="connsiteY10" fmla="*/ 1239817 h 123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0651" h="1238347">
                <a:moveTo>
                  <a:pt x="460473" y="1239817"/>
                </a:moveTo>
                <a:cubicBezTo>
                  <a:pt x="421122" y="1239817"/>
                  <a:pt x="383609" y="1222656"/>
                  <a:pt x="357855" y="1192631"/>
                </a:cubicBezTo>
                <a:lnTo>
                  <a:pt x="33541" y="814264"/>
                </a:lnTo>
                <a:cubicBezTo>
                  <a:pt x="-15024" y="757591"/>
                  <a:pt x="-8458" y="672295"/>
                  <a:pt x="48215" y="623731"/>
                </a:cubicBezTo>
                <a:cubicBezTo>
                  <a:pt x="104863" y="575112"/>
                  <a:pt x="190154" y="581677"/>
                  <a:pt x="238777" y="638379"/>
                </a:cubicBezTo>
                <a:lnTo>
                  <a:pt x="450796" y="885722"/>
                </a:lnTo>
                <a:lnTo>
                  <a:pt x="1120886" y="77691"/>
                </a:lnTo>
                <a:cubicBezTo>
                  <a:pt x="1224612" y="-67601"/>
                  <a:pt x="1333178" y="12856"/>
                  <a:pt x="1228991" y="158769"/>
                </a:cubicBezTo>
                <a:lnTo>
                  <a:pt x="570417" y="1183223"/>
                </a:lnTo>
                <a:cubicBezTo>
                  <a:pt x="546256" y="1217032"/>
                  <a:pt x="507904" y="1237843"/>
                  <a:pt x="466421" y="1239681"/>
                </a:cubicBezTo>
                <a:cubicBezTo>
                  <a:pt x="464418" y="1239764"/>
                  <a:pt x="462447" y="1239817"/>
                  <a:pt x="460473" y="1239817"/>
                </a:cubicBezTo>
                <a:close/>
              </a:path>
            </a:pathLst>
          </a:custGeom>
          <a:solidFill>
            <a:srgbClr val="00A344"/>
          </a:solidFill>
          <a:ln w="3583" cap="flat">
            <a:solidFill>
              <a:srgbClr val="F5F5F5"/>
            </a:solidFill>
            <a:prstDash val="solid"/>
            <a:miter/>
          </a:ln>
          <a:effectLst/>
        </p:spPr>
        <p:txBody>
          <a:bodyPr rtlCol="1" anchor="ctr"/>
          <a:lstStyle/>
          <a:p>
            <a:endParaRPr lang="he-IL"/>
          </a:p>
        </p:txBody>
      </p:sp>
      <p:sp>
        <p:nvSpPr>
          <p:cNvPr id="33" name="TextBox 32">
            <a:extLst>
              <a:ext uri="{FF2B5EF4-FFF2-40B4-BE49-F238E27FC236}">
                <a16:creationId xmlns:a16="http://schemas.microsoft.com/office/drawing/2014/main" id="{E3F9FCBE-565C-47FF-A26E-40441DE12FB4}"/>
              </a:ext>
            </a:extLst>
          </p:cNvPr>
          <p:cNvSpPr txBox="1"/>
          <p:nvPr/>
        </p:nvSpPr>
        <p:spPr>
          <a:xfrm>
            <a:off x="1509335" y="6132710"/>
            <a:ext cx="4189501" cy="1155316"/>
          </a:xfrm>
          <a:prstGeom prst="rect">
            <a:avLst/>
          </a:prstGeom>
          <a:noFill/>
        </p:spPr>
        <p:txBody>
          <a:bodyPr wrap="square" rtlCol="1">
            <a:spAutoFit/>
          </a:bodyPr>
          <a:lstStyle/>
          <a:p>
            <a:pPr algn="r" rtl="1">
              <a:lnSpc>
                <a:spcPct val="150000"/>
              </a:lnSpc>
              <a:spcAft>
                <a:spcPts val="600"/>
              </a:spcAft>
            </a:pPr>
            <a:r>
              <a:rPr lang="he-IL" sz="1601" dirty="0">
                <a:solidFill>
                  <a:schemeClr val="tx1">
                    <a:lumMod val="50000"/>
                    <a:lumOff val="50000"/>
                  </a:schemeClr>
                </a:solidFill>
              </a:rPr>
              <a:t>כדאי ללמד אותם להסביר את עצמם: הקשיבו להם מבלי לשפוט אותם, עזרו להם למצוא את המילים המתאימות לרגשות שהם מעלים.</a:t>
            </a:r>
          </a:p>
        </p:txBody>
      </p:sp>
      <p:sp>
        <p:nvSpPr>
          <p:cNvPr id="38" name="TextBox 37">
            <a:extLst>
              <a:ext uri="{FF2B5EF4-FFF2-40B4-BE49-F238E27FC236}">
                <a16:creationId xmlns:a16="http://schemas.microsoft.com/office/drawing/2014/main" id="{2ED7B037-1249-490C-B10B-8D0076063EB3}"/>
              </a:ext>
            </a:extLst>
          </p:cNvPr>
          <p:cNvSpPr txBox="1"/>
          <p:nvPr/>
        </p:nvSpPr>
        <p:spPr>
          <a:xfrm>
            <a:off x="967646" y="7930418"/>
            <a:ext cx="5515200" cy="416268"/>
          </a:xfrm>
          <a:prstGeom prst="rect">
            <a:avLst/>
          </a:prstGeom>
          <a:noFill/>
          <a:ln>
            <a:noFill/>
          </a:ln>
        </p:spPr>
        <p:txBody>
          <a:bodyPr wrap="square" rtlCol="1">
            <a:spAutoFit/>
          </a:bodyPr>
          <a:lstStyle/>
          <a:p>
            <a:pPr marL="182564" indent="-182564" algn="r" rtl="1">
              <a:lnSpc>
                <a:spcPct val="150000"/>
              </a:lnSpc>
              <a:spcAft>
                <a:spcPts val="600"/>
              </a:spcAft>
              <a:buClr>
                <a:srgbClr val="00B0E6"/>
              </a:buClr>
              <a:buFont typeface="Calibri" panose="020F0502020204030204" pitchFamily="34" charset="0"/>
              <a:buChar char="‹"/>
            </a:pPr>
            <a:r>
              <a:rPr lang="he-IL" sz="1601" dirty="0">
                <a:solidFill>
                  <a:schemeClr val="tx1">
                    <a:lumMod val="50000"/>
                    <a:lumOff val="50000"/>
                  </a:schemeClr>
                </a:solidFill>
                <a:hlinkClick r:id="rId4"/>
              </a:rPr>
              <a:t>תאוריית ההיקשרות</a:t>
            </a:r>
            <a:r>
              <a:rPr lang="he-IL" sz="1601" dirty="0">
                <a:solidFill>
                  <a:schemeClr val="tx1">
                    <a:lumMod val="50000"/>
                    <a:lumOff val="50000"/>
                  </a:schemeClr>
                </a:solidFill>
              </a:rPr>
              <a:t> - ויקיפדיה</a:t>
            </a:r>
            <a:endParaRPr lang="he-IL" sz="1601" dirty="0">
              <a:solidFill>
                <a:srgbClr val="FF0000"/>
              </a:solidFill>
            </a:endParaRPr>
          </a:p>
        </p:txBody>
      </p:sp>
      <p:grpSp>
        <p:nvGrpSpPr>
          <p:cNvPr id="2" name="קבוצה 1">
            <a:extLst>
              <a:ext uri="{FF2B5EF4-FFF2-40B4-BE49-F238E27FC236}">
                <a16:creationId xmlns:a16="http://schemas.microsoft.com/office/drawing/2014/main" id="{0D0457EF-5085-4EF8-8AE9-481EBDB81CBD}"/>
              </a:ext>
            </a:extLst>
          </p:cNvPr>
          <p:cNvGrpSpPr/>
          <p:nvPr/>
        </p:nvGrpSpPr>
        <p:grpSpPr>
          <a:xfrm>
            <a:off x="2704543" y="7505774"/>
            <a:ext cx="1982175" cy="418761"/>
            <a:chOff x="2704543" y="7505774"/>
            <a:chExt cx="1982175" cy="418761"/>
          </a:xfrm>
        </p:grpSpPr>
        <p:sp>
          <p:nvSpPr>
            <p:cNvPr id="41" name="מלבן 40">
              <a:extLst>
                <a:ext uri="{FF2B5EF4-FFF2-40B4-BE49-F238E27FC236}">
                  <a16:creationId xmlns:a16="http://schemas.microsoft.com/office/drawing/2014/main" id="{E6BDAB52-3F50-4BE1-AFB4-D585E42A2285}"/>
                </a:ext>
              </a:extLst>
            </p:cNvPr>
            <p:cNvSpPr/>
            <p:nvPr/>
          </p:nvSpPr>
          <p:spPr>
            <a:xfrm>
              <a:off x="2704543" y="7505774"/>
              <a:ext cx="1982175" cy="418761"/>
            </a:xfrm>
            <a:prstGeom prst="rect">
              <a:avLst/>
            </a:prstGeom>
            <a:solidFill>
              <a:srgbClr val="00B0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pSp>
          <p:nvGrpSpPr>
            <p:cNvPr id="42" name="גרפיקה 76">
              <a:extLst>
                <a:ext uri="{FF2B5EF4-FFF2-40B4-BE49-F238E27FC236}">
                  <a16:creationId xmlns:a16="http://schemas.microsoft.com/office/drawing/2014/main" id="{F4731B57-4611-490D-A802-0A05BCCB6BB0}"/>
                </a:ext>
              </a:extLst>
            </p:cNvPr>
            <p:cNvGrpSpPr/>
            <p:nvPr/>
          </p:nvGrpSpPr>
          <p:grpSpPr>
            <a:xfrm>
              <a:off x="4276451" y="7573963"/>
              <a:ext cx="290396" cy="290396"/>
              <a:chOff x="1855787" y="3421856"/>
              <a:chExt cx="3848100" cy="3848100"/>
            </a:xfrm>
          </p:grpSpPr>
          <p:sp>
            <p:nvSpPr>
              <p:cNvPr id="43" name="צורה חופשית: צורה 57">
                <a:extLst>
                  <a:ext uri="{FF2B5EF4-FFF2-40B4-BE49-F238E27FC236}">
                    <a16:creationId xmlns:a16="http://schemas.microsoft.com/office/drawing/2014/main" id="{E2603521-CC32-4CF6-B780-6FC65F8B0367}"/>
                  </a:ext>
                </a:extLst>
              </p:cNvPr>
              <p:cNvSpPr/>
              <p:nvPr/>
            </p:nvSpPr>
            <p:spPr>
              <a:xfrm>
                <a:off x="2319750" y="3414712"/>
                <a:ext cx="2924175" cy="3857625"/>
              </a:xfrm>
              <a:custGeom>
                <a:avLst/>
                <a:gdLst>
                  <a:gd name="connsiteX0" fmla="*/ 259366 w 2924175"/>
                  <a:gd name="connsiteY0" fmla="*/ 7144 h 3857625"/>
                  <a:gd name="connsiteX1" fmla="*/ 2286667 w 2924175"/>
                  <a:gd name="connsiteY1" fmla="*/ 7144 h 3857625"/>
                  <a:gd name="connsiteX2" fmla="*/ 2917603 w 2924175"/>
                  <a:gd name="connsiteY2" fmla="*/ 637699 h 3857625"/>
                  <a:gd name="connsiteX3" fmla="*/ 2917603 w 2924175"/>
                  <a:gd name="connsiteY3" fmla="*/ 3228499 h 3857625"/>
                  <a:gd name="connsiteX4" fmla="*/ 2286667 w 2924175"/>
                  <a:gd name="connsiteY4" fmla="*/ 3859435 h 3857625"/>
                  <a:gd name="connsiteX5" fmla="*/ 259366 w 2924175"/>
                  <a:gd name="connsiteY5" fmla="*/ 3859435 h 3857625"/>
                  <a:gd name="connsiteX6" fmla="*/ 7144 w 2924175"/>
                  <a:gd name="connsiteY6" fmla="*/ 3607213 h 3857625"/>
                  <a:gd name="connsiteX7" fmla="*/ 7144 w 2924175"/>
                  <a:gd name="connsiteY7" fmla="*/ 259366 h 3857625"/>
                  <a:gd name="connsiteX8" fmla="*/ 259366 w 2924175"/>
                  <a:gd name="connsiteY8" fmla="*/ 7144 h 3857625"/>
                  <a:gd name="connsiteX9" fmla="*/ 259366 w 2924175"/>
                  <a:gd name="connsiteY9" fmla="*/ 7144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175" h="3857625">
                    <a:moveTo>
                      <a:pt x="259366" y="7144"/>
                    </a:moveTo>
                    <a:lnTo>
                      <a:pt x="2286667" y="7144"/>
                    </a:lnTo>
                    <a:cubicBezTo>
                      <a:pt x="2634539" y="8192"/>
                      <a:pt x="2916346" y="289827"/>
                      <a:pt x="2917603" y="637699"/>
                    </a:cubicBezTo>
                    <a:lnTo>
                      <a:pt x="2917603" y="3228499"/>
                    </a:lnTo>
                    <a:cubicBezTo>
                      <a:pt x="2916555" y="3576523"/>
                      <a:pt x="2634691" y="3858387"/>
                      <a:pt x="2286667" y="3859435"/>
                    </a:cubicBezTo>
                    <a:lnTo>
                      <a:pt x="259366" y="3859435"/>
                    </a:lnTo>
                    <a:cubicBezTo>
                      <a:pt x="120244" y="3859016"/>
                      <a:pt x="7563" y="3746335"/>
                      <a:pt x="7144" y="3607213"/>
                    </a:cubicBezTo>
                    <a:lnTo>
                      <a:pt x="7144" y="259366"/>
                    </a:lnTo>
                    <a:cubicBezTo>
                      <a:pt x="7563" y="120244"/>
                      <a:pt x="120244" y="7563"/>
                      <a:pt x="259366" y="7144"/>
                    </a:cubicBezTo>
                    <a:lnTo>
                      <a:pt x="259366" y="7144"/>
                    </a:lnTo>
                    <a:close/>
                  </a:path>
                </a:pathLst>
              </a:custGeom>
              <a:solidFill>
                <a:schemeClr val="accent3">
                  <a:lumMod val="40000"/>
                  <a:lumOff val="60000"/>
                </a:schemeClr>
              </a:solidFill>
              <a:ln w="9525" cap="flat">
                <a:noFill/>
                <a:prstDash val="solid"/>
                <a:miter/>
              </a:ln>
            </p:spPr>
            <p:txBody>
              <a:bodyPr rtlCol="1" anchor="ctr"/>
              <a:lstStyle/>
              <a:p>
                <a:endParaRPr lang="he-IL" sz="1400"/>
              </a:p>
            </p:txBody>
          </p:sp>
          <p:sp>
            <p:nvSpPr>
              <p:cNvPr id="44" name="צורה חופשית: צורה 58">
                <a:extLst>
                  <a:ext uri="{FF2B5EF4-FFF2-40B4-BE49-F238E27FC236}">
                    <a16:creationId xmlns:a16="http://schemas.microsoft.com/office/drawing/2014/main" id="{F452242D-EA74-469E-936B-A570725F1F79}"/>
                  </a:ext>
                </a:extLst>
              </p:cNvPr>
              <p:cNvSpPr/>
              <p:nvPr/>
            </p:nvSpPr>
            <p:spPr>
              <a:xfrm>
                <a:off x="2319750" y="3414712"/>
                <a:ext cx="2733675" cy="3609975"/>
              </a:xfrm>
              <a:custGeom>
                <a:avLst/>
                <a:gdLst>
                  <a:gd name="connsiteX0" fmla="*/ 259366 w 2733675"/>
                  <a:gd name="connsiteY0" fmla="*/ 7144 h 3609975"/>
                  <a:gd name="connsiteX1" fmla="*/ 2286667 w 2733675"/>
                  <a:gd name="connsiteY1" fmla="*/ 7144 h 3609975"/>
                  <a:gd name="connsiteX2" fmla="*/ 2688241 w 2733675"/>
                  <a:gd name="connsiteY2" fmla="*/ 152686 h 3609975"/>
                  <a:gd name="connsiteX3" fmla="*/ 2734723 w 2733675"/>
                  <a:gd name="connsiteY3" fmla="*/ 390049 h 3609975"/>
                  <a:gd name="connsiteX4" fmla="*/ 2734723 w 2733675"/>
                  <a:gd name="connsiteY4" fmla="*/ 2980849 h 3609975"/>
                  <a:gd name="connsiteX5" fmla="*/ 2104168 w 2733675"/>
                  <a:gd name="connsiteY5" fmla="*/ 3609499 h 3609975"/>
                  <a:gd name="connsiteX6" fmla="*/ 76867 w 2733675"/>
                  <a:gd name="connsiteY6" fmla="*/ 3609499 h 3609975"/>
                  <a:gd name="connsiteX7" fmla="*/ 7144 w 2733675"/>
                  <a:gd name="connsiteY7" fmla="*/ 3599593 h 3609975"/>
                  <a:gd name="connsiteX8" fmla="*/ 7144 w 2733675"/>
                  <a:gd name="connsiteY8" fmla="*/ 259366 h 3609975"/>
                  <a:gd name="connsiteX9" fmla="*/ 259366 w 2733675"/>
                  <a:gd name="connsiteY9" fmla="*/ 7144 h 3609975"/>
                  <a:gd name="connsiteX10" fmla="*/ 259366 w 2733675"/>
                  <a:gd name="connsiteY10"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3675" h="3609975">
                    <a:moveTo>
                      <a:pt x="259366" y="7144"/>
                    </a:moveTo>
                    <a:lnTo>
                      <a:pt x="2286667" y="7144"/>
                    </a:lnTo>
                    <a:cubicBezTo>
                      <a:pt x="2433428" y="7210"/>
                      <a:pt x="2575522" y="58703"/>
                      <a:pt x="2688241" y="152686"/>
                    </a:cubicBezTo>
                    <a:cubicBezTo>
                      <a:pt x="2719045" y="228029"/>
                      <a:pt x="2734837" y="308658"/>
                      <a:pt x="2734723" y="390049"/>
                    </a:cubicBezTo>
                    <a:lnTo>
                      <a:pt x="2734723" y="2980849"/>
                    </a:lnTo>
                    <a:cubicBezTo>
                      <a:pt x="2732427" y="3327825"/>
                      <a:pt x="2451154" y="3608251"/>
                      <a:pt x="2104168" y="3609499"/>
                    </a:cubicBezTo>
                    <a:lnTo>
                      <a:pt x="76867" y="3609499"/>
                    </a:lnTo>
                    <a:cubicBezTo>
                      <a:pt x="53273" y="3609499"/>
                      <a:pt x="29804" y="3606165"/>
                      <a:pt x="7144" y="3599593"/>
                    </a:cubicBezTo>
                    <a:lnTo>
                      <a:pt x="7144" y="259366"/>
                    </a:lnTo>
                    <a:cubicBezTo>
                      <a:pt x="7563" y="120244"/>
                      <a:pt x="120244" y="7563"/>
                      <a:pt x="259366" y="7144"/>
                    </a:cubicBezTo>
                    <a:lnTo>
                      <a:pt x="259366" y="7144"/>
                    </a:lnTo>
                    <a:close/>
                  </a:path>
                </a:pathLst>
              </a:custGeom>
              <a:solidFill>
                <a:srgbClr val="FFFFFF"/>
              </a:solidFill>
              <a:ln w="9525" cap="flat">
                <a:noFill/>
                <a:prstDash val="solid"/>
                <a:miter/>
              </a:ln>
            </p:spPr>
            <p:txBody>
              <a:bodyPr rtlCol="1" anchor="ctr"/>
              <a:lstStyle/>
              <a:p>
                <a:endParaRPr lang="he-IL" sz="1400"/>
              </a:p>
            </p:txBody>
          </p:sp>
          <p:sp>
            <p:nvSpPr>
              <p:cNvPr id="51" name="צורה חופשית: צורה 59">
                <a:extLst>
                  <a:ext uri="{FF2B5EF4-FFF2-40B4-BE49-F238E27FC236}">
                    <a16:creationId xmlns:a16="http://schemas.microsoft.com/office/drawing/2014/main" id="{BC1A4D8C-6A58-4780-AF14-399982CE963E}"/>
                  </a:ext>
                </a:extLst>
              </p:cNvPr>
              <p:cNvSpPr/>
              <p:nvPr/>
            </p:nvSpPr>
            <p:spPr>
              <a:xfrm>
                <a:off x="2319369" y="3414712"/>
                <a:ext cx="2552700" cy="3609975"/>
              </a:xfrm>
              <a:custGeom>
                <a:avLst/>
                <a:gdLst>
                  <a:gd name="connsiteX0" fmla="*/ 227743 w 2552700"/>
                  <a:gd name="connsiteY0" fmla="*/ 7144 h 3609975"/>
                  <a:gd name="connsiteX1" fmla="*/ 2330101 w 2552700"/>
                  <a:gd name="connsiteY1" fmla="*/ 7144 h 3609975"/>
                  <a:gd name="connsiteX2" fmla="*/ 2550700 w 2552700"/>
                  <a:gd name="connsiteY2" fmla="*/ 227743 h 3609975"/>
                  <a:gd name="connsiteX3" fmla="*/ 2550700 w 2552700"/>
                  <a:gd name="connsiteY3" fmla="*/ 2901220 h 3609975"/>
                  <a:gd name="connsiteX4" fmla="*/ 2105692 w 2552700"/>
                  <a:gd name="connsiteY4" fmla="*/ 3386233 h 3609975"/>
                  <a:gd name="connsiteX5" fmla="*/ 227743 w 2552700"/>
                  <a:gd name="connsiteY5" fmla="*/ 3386233 h 3609975"/>
                  <a:gd name="connsiteX6" fmla="*/ 7144 w 2552700"/>
                  <a:gd name="connsiteY6" fmla="*/ 3606832 h 3609975"/>
                  <a:gd name="connsiteX7" fmla="*/ 7144 w 2552700"/>
                  <a:gd name="connsiteY7" fmla="*/ 227743 h 3609975"/>
                  <a:gd name="connsiteX8" fmla="*/ 227743 w 2552700"/>
                  <a:gd name="connsiteY8" fmla="*/ 7144 h 3609975"/>
                  <a:gd name="connsiteX9" fmla="*/ 227743 w 2552700"/>
                  <a:gd name="connsiteY9"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2700" h="3609975">
                    <a:moveTo>
                      <a:pt x="227743" y="7144"/>
                    </a:moveTo>
                    <a:lnTo>
                      <a:pt x="2330101" y="7144"/>
                    </a:lnTo>
                    <a:cubicBezTo>
                      <a:pt x="2451849" y="7353"/>
                      <a:pt x="2550490" y="105994"/>
                      <a:pt x="2550700" y="227743"/>
                    </a:cubicBezTo>
                    <a:lnTo>
                      <a:pt x="2550700" y="2901220"/>
                    </a:lnTo>
                    <a:cubicBezTo>
                      <a:pt x="2561749" y="3222784"/>
                      <a:pt x="2405920" y="3376708"/>
                      <a:pt x="2105692" y="3386233"/>
                    </a:cubicBezTo>
                    <a:lnTo>
                      <a:pt x="227743" y="3386233"/>
                    </a:lnTo>
                    <a:cubicBezTo>
                      <a:pt x="105994" y="3386443"/>
                      <a:pt x="7353" y="3485083"/>
                      <a:pt x="7144" y="3606832"/>
                    </a:cubicBezTo>
                    <a:lnTo>
                      <a:pt x="7144" y="227743"/>
                    </a:lnTo>
                    <a:cubicBezTo>
                      <a:pt x="7353" y="105994"/>
                      <a:pt x="105994" y="7353"/>
                      <a:pt x="227743" y="7144"/>
                    </a:cubicBezTo>
                    <a:lnTo>
                      <a:pt x="227743" y="7144"/>
                    </a:lnTo>
                    <a:close/>
                  </a:path>
                </a:pathLst>
              </a:custGeom>
              <a:solidFill>
                <a:schemeClr val="tx2">
                  <a:lumMod val="40000"/>
                  <a:lumOff val="60000"/>
                </a:schemeClr>
              </a:solidFill>
              <a:ln w="9525" cap="flat">
                <a:noFill/>
                <a:prstDash val="solid"/>
                <a:miter/>
              </a:ln>
            </p:spPr>
            <p:txBody>
              <a:bodyPr rtlCol="1" anchor="ctr"/>
              <a:lstStyle/>
              <a:p>
                <a:endParaRPr lang="he-IL" sz="1400"/>
              </a:p>
            </p:txBody>
          </p:sp>
          <p:sp>
            <p:nvSpPr>
              <p:cNvPr id="52" name="צורה חופשית: צורה 60">
                <a:extLst>
                  <a:ext uri="{FF2B5EF4-FFF2-40B4-BE49-F238E27FC236}">
                    <a16:creationId xmlns:a16="http://schemas.microsoft.com/office/drawing/2014/main" id="{7217B392-4B3E-412B-87D7-0FABE945051F}"/>
                  </a:ext>
                </a:extLst>
              </p:cNvPr>
              <p:cNvSpPr/>
              <p:nvPr/>
            </p:nvSpPr>
            <p:spPr>
              <a:xfrm>
                <a:off x="2856960" y="4232338"/>
                <a:ext cx="1476375" cy="428625"/>
              </a:xfrm>
              <a:custGeom>
                <a:avLst/>
                <a:gdLst>
                  <a:gd name="connsiteX0" fmla="*/ 133255 w 1476375"/>
                  <a:gd name="connsiteY0" fmla="*/ 7144 h 428625"/>
                  <a:gd name="connsiteX1" fmla="*/ 1349788 w 1476375"/>
                  <a:gd name="connsiteY1" fmla="*/ 7144 h 428625"/>
                  <a:gd name="connsiteX2" fmla="*/ 1475899 w 1476375"/>
                  <a:gd name="connsiteY2" fmla="*/ 133255 h 428625"/>
                  <a:gd name="connsiteX3" fmla="*/ 1475899 w 1476375"/>
                  <a:gd name="connsiteY3" fmla="*/ 303943 h 428625"/>
                  <a:gd name="connsiteX4" fmla="*/ 1349788 w 1476375"/>
                  <a:gd name="connsiteY4" fmla="*/ 430054 h 428625"/>
                  <a:gd name="connsiteX5" fmla="*/ 133255 w 1476375"/>
                  <a:gd name="connsiteY5" fmla="*/ 430054 h 428625"/>
                  <a:gd name="connsiteX6" fmla="*/ 7144 w 1476375"/>
                  <a:gd name="connsiteY6" fmla="*/ 303943 h 428625"/>
                  <a:gd name="connsiteX7" fmla="*/ 7144 w 1476375"/>
                  <a:gd name="connsiteY7" fmla="*/ 133255 h 428625"/>
                  <a:gd name="connsiteX8" fmla="*/ 133255 w 1476375"/>
                  <a:gd name="connsiteY8" fmla="*/ 71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75" h="428625">
                    <a:moveTo>
                      <a:pt x="133255" y="7144"/>
                    </a:moveTo>
                    <a:lnTo>
                      <a:pt x="1349788" y="7144"/>
                    </a:lnTo>
                    <a:cubicBezTo>
                      <a:pt x="1419435" y="7144"/>
                      <a:pt x="1475899" y="63608"/>
                      <a:pt x="1475899" y="133255"/>
                    </a:cubicBezTo>
                    <a:lnTo>
                      <a:pt x="1475899" y="303943"/>
                    </a:lnTo>
                    <a:cubicBezTo>
                      <a:pt x="1475899" y="373590"/>
                      <a:pt x="1419435" y="430054"/>
                      <a:pt x="1349788" y="430054"/>
                    </a:cubicBezTo>
                    <a:lnTo>
                      <a:pt x="133255" y="430054"/>
                    </a:lnTo>
                    <a:cubicBezTo>
                      <a:pt x="63608" y="430054"/>
                      <a:pt x="7144" y="373590"/>
                      <a:pt x="7144" y="303943"/>
                    </a:cubicBezTo>
                    <a:lnTo>
                      <a:pt x="7144" y="133255"/>
                    </a:lnTo>
                    <a:cubicBezTo>
                      <a:pt x="7144" y="63608"/>
                      <a:pt x="63608" y="7144"/>
                      <a:pt x="133255" y="7144"/>
                    </a:cubicBezTo>
                    <a:close/>
                  </a:path>
                </a:pathLst>
              </a:custGeom>
              <a:solidFill>
                <a:srgbClr val="FFFFFF"/>
              </a:solidFill>
              <a:ln w="9525" cap="flat">
                <a:noFill/>
                <a:prstDash val="solid"/>
                <a:miter/>
              </a:ln>
            </p:spPr>
            <p:txBody>
              <a:bodyPr rtlCol="1" anchor="ctr"/>
              <a:lstStyle/>
              <a:p>
                <a:endParaRPr lang="he-IL" sz="1400"/>
              </a:p>
            </p:txBody>
          </p:sp>
          <p:sp>
            <p:nvSpPr>
              <p:cNvPr id="53" name="צורה חופשית: צורה 61">
                <a:extLst>
                  <a:ext uri="{FF2B5EF4-FFF2-40B4-BE49-F238E27FC236}">
                    <a16:creationId xmlns:a16="http://schemas.microsoft.com/office/drawing/2014/main" id="{83125D1A-6848-44F8-8118-7030670A17C6}"/>
                  </a:ext>
                </a:extLst>
              </p:cNvPr>
              <p:cNvSpPr/>
              <p:nvPr/>
            </p:nvSpPr>
            <p:spPr>
              <a:xfrm>
                <a:off x="4090638" y="3414712"/>
                <a:ext cx="466725" cy="542925"/>
              </a:xfrm>
              <a:custGeom>
                <a:avLst/>
                <a:gdLst>
                  <a:gd name="connsiteX0" fmla="*/ 7144 w 466725"/>
                  <a:gd name="connsiteY0" fmla="*/ 7144 h 542925"/>
                  <a:gd name="connsiteX1" fmla="*/ 468916 w 466725"/>
                  <a:gd name="connsiteY1" fmla="*/ 7144 h 542925"/>
                  <a:gd name="connsiteX2" fmla="*/ 468916 w 466725"/>
                  <a:gd name="connsiteY2" fmla="*/ 538258 h 542925"/>
                  <a:gd name="connsiteX3" fmla="*/ 238030 w 466725"/>
                  <a:gd name="connsiteY3" fmla="*/ 272701 h 542925"/>
                  <a:gd name="connsiteX4" fmla="*/ 7144 w 466725"/>
                  <a:gd name="connsiteY4" fmla="*/ 538258 h 542925"/>
                  <a:gd name="connsiteX5" fmla="*/ 7144 w 466725"/>
                  <a:gd name="connsiteY5" fmla="*/ 71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42925">
                    <a:moveTo>
                      <a:pt x="7144" y="7144"/>
                    </a:moveTo>
                    <a:lnTo>
                      <a:pt x="468916" y="7144"/>
                    </a:lnTo>
                    <a:lnTo>
                      <a:pt x="468916" y="538258"/>
                    </a:lnTo>
                    <a:lnTo>
                      <a:pt x="238030" y="272701"/>
                    </a:lnTo>
                    <a:lnTo>
                      <a:pt x="7144" y="538258"/>
                    </a:lnTo>
                    <a:lnTo>
                      <a:pt x="7144" y="7144"/>
                    </a:lnTo>
                    <a:close/>
                  </a:path>
                </a:pathLst>
              </a:custGeom>
              <a:solidFill>
                <a:schemeClr val="bg2">
                  <a:lumMod val="50000"/>
                </a:schemeClr>
              </a:solidFill>
              <a:ln w="9525" cap="flat">
                <a:noFill/>
                <a:prstDash val="solid"/>
                <a:miter/>
              </a:ln>
            </p:spPr>
            <p:txBody>
              <a:bodyPr rtlCol="1" anchor="ctr"/>
              <a:lstStyle/>
              <a:p>
                <a:endParaRPr lang="he-IL" sz="1400"/>
              </a:p>
            </p:txBody>
          </p:sp>
        </p:grpSp>
        <p:sp>
          <p:nvSpPr>
            <p:cNvPr id="54" name="TextBox 53">
              <a:extLst>
                <a:ext uri="{FF2B5EF4-FFF2-40B4-BE49-F238E27FC236}">
                  <a16:creationId xmlns:a16="http://schemas.microsoft.com/office/drawing/2014/main" id="{47ECD21C-82BE-4E66-AAA0-3A7AF690BB70}"/>
                </a:ext>
              </a:extLst>
            </p:cNvPr>
            <p:cNvSpPr txBox="1"/>
            <p:nvPr/>
          </p:nvSpPr>
          <p:spPr>
            <a:xfrm>
              <a:off x="2841661" y="7537832"/>
              <a:ext cx="1431404" cy="338682"/>
            </a:xfrm>
            <a:prstGeom prst="rect">
              <a:avLst/>
            </a:prstGeom>
            <a:noFill/>
          </p:spPr>
          <p:txBody>
            <a:bodyPr wrap="square" rtlCol="1">
              <a:spAutoFit/>
            </a:bodyPr>
            <a:lstStyle/>
            <a:p>
              <a:pPr algn="ctr" rtl="1"/>
              <a:r>
                <a:rPr lang="he-IL" sz="1601" dirty="0">
                  <a:ln>
                    <a:solidFill>
                      <a:schemeClr val="bg1"/>
                    </a:solidFill>
                  </a:ln>
                  <a:solidFill>
                    <a:schemeClr val="bg1"/>
                  </a:solidFill>
                </a:rPr>
                <a:t>קריאת כיוון</a:t>
              </a:r>
            </a:p>
          </p:txBody>
        </p:sp>
      </p:grpSp>
      <p:sp>
        <p:nvSpPr>
          <p:cNvPr id="39" name="מלבן 38">
            <a:hlinkClick r:id="" action="ppaction://hlinkshowjump?jump=nextslide"/>
            <a:extLst>
              <a:ext uri="{FF2B5EF4-FFF2-40B4-BE49-F238E27FC236}">
                <a16:creationId xmlns:a16="http://schemas.microsoft.com/office/drawing/2014/main" id="{4B092367-6EAF-4933-B3D7-E547C4045826}"/>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מלבן 46">
            <a:hlinkClick r:id="" action="ppaction://hlinkshowjump?jump=previousslide"/>
            <a:extLst>
              <a:ext uri="{FF2B5EF4-FFF2-40B4-BE49-F238E27FC236}">
                <a16:creationId xmlns:a16="http://schemas.microsoft.com/office/drawing/2014/main" id="{5384F905-9DA1-4BA3-9780-59A9B16FC2F8}"/>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מלבן 47">
            <a:hlinkClick r:id="rId5" action="ppaction://hlinksldjump"/>
            <a:extLst>
              <a:ext uri="{FF2B5EF4-FFF2-40B4-BE49-F238E27FC236}">
                <a16:creationId xmlns:a16="http://schemas.microsoft.com/office/drawing/2014/main" id="{3A4234D9-4585-404C-8B85-2D370D718FF5}"/>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48">
            <a:hlinkClick r:id="rId6" action="ppaction://hlinksldjump"/>
            <a:extLst>
              <a:ext uri="{FF2B5EF4-FFF2-40B4-BE49-F238E27FC236}">
                <a16:creationId xmlns:a16="http://schemas.microsoft.com/office/drawing/2014/main" id="{F47DFC7F-63B5-4419-988C-DB4F83DF5E79}"/>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מציין מיקום של מספר שקופית 3">
            <a:extLst>
              <a:ext uri="{FF2B5EF4-FFF2-40B4-BE49-F238E27FC236}">
                <a16:creationId xmlns:a16="http://schemas.microsoft.com/office/drawing/2014/main" id="{1FC88FF6-F2FE-4D0B-8436-B18726432D2C}"/>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73</a:t>
            </a:fld>
            <a:endParaRPr lang="he-IL" dirty="0"/>
          </a:p>
        </p:txBody>
      </p:sp>
    </p:spTree>
    <p:extLst>
      <p:ext uri="{BB962C8B-B14F-4D97-AF65-F5344CB8AC3E}">
        <p14:creationId xmlns:p14="http://schemas.microsoft.com/office/powerpoint/2010/main" val="154963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0" name="TextBox 39">
            <a:extLst>
              <a:ext uri="{FF2B5EF4-FFF2-40B4-BE49-F238E27FC236}">
                <a16:creationId xmlns:a16="http://schemas.microsoft.com/office/drawing/2014/main" id="{60992F3C-67D2-4C17-AB2E-7F5D4F277B33}"/>
              </a:ext>
            </a:extLst>
          </p:cNvPr>
          <p:cNvSpPr txBox="1"/>
          <p:nvPr/>
        </p:nvSpPr>
        <p:spPr>
          <a:xfrm>
            <a:off x="973395" y="2427380"/>
            <a:ext cx="5516240" cy="2633413"/>
          </a:xfrm>
          <a:prstGeom prst="rect">
            <a:avLst/>
          </a:prstGeom>
          <a:noFill/>
        </p:spPr>
        <p:txBody>
          <a:bodyPr wrap="square" rtlCol="1">
            <a:spAutoFit/>
          </a:bodyPr>
          <a:lstStyle/>
          <a:p>
            <a:pPr algn="r" rtl="1">
              <a:lnSpc>
                <a:spcPct val="150000"/>
              </a:lnSpc>
              <a:spcAft>
                <a:spcPts val="600"/>
              </a:spcAft>
            </a:pPr>
            <a:r>
              <a:rPr lang="he-IL" sz="1601" dirty="0">
                <a:solidFill>
                  <a:schemeClr val="tx1">
                    <a:lumMod val="50000"/>
                    <a:lumOff val="50000"/>
                  </a:schemeClr>
                </a:solidFill>
              </a:rPr>
              <a:t>חשוב להבחין בין בעיה רגשית למחלת נפש. </a:t>
            </a:r>
            <a:r>
              <a:rPr lang="he-IL" sz="1601" b="1" dirty="0">
                <a:solidFill>
                  <a:schemeClr val="tx1">
                    <a:lumMod val="50000"/>
                    <a:lumOff val="50000"/>
                  </a:schemeClr>
                </a:solidFill>
                <a:highlight>
                  <a:srgbClr val="D5F2FF"/>
                </a:highlight>
                <a:latin typeface="Arial" pitchFamily="34" charset="0"/>
                <a:cs typeface="Arial" pitchFamily="34" charset="0"/>
              </a:rPr>
              <a:t>לא כל ילד המתמודד עם חרדה, דיכאון או התפרצויות זעם, הוא ילד עם מחלת נפש. </a:t>
            </a:r>
            <a:r>
              <a:rPr lang="he-IL" sz="1601" dirty="0">
                <a:solidFill>
                  <a:schemeClr val="tx1">
                    <a:lumMod val="50000"/>
                    <a:lumOff val="50000"/>
                  </a:schemeClr>
                </a:solidFill>
              </a:rPr>
              <a:t>לבעיות הרגשיות סיבות מרובות ומגוונות, לדוגמה: ילדים עם הפרעות קשב וריכוז וילדים עם לקויות למידה עשויים לפתח חרדה ודיכאון לאור הקשיים עמם הם מתמודדים. בנוסף צבירת התסכולים המרובה עשויה לגרום להתפרצויות זעם. אין הדבר מצביע על מחלת נפש. מתן מענה נכון ללקות כנראה יפחית את ההתנהגויות השליליות.</a:t>
            </a:r>
            <a:endParaRPr lang="he-IL" sz="1601" dirty="0">
              <a:solidFill>
                <a:schemeClr val="tx1">
                  <a:lumMod val="50000"/>
                  <a:lumOff val="50000"/>
                </a:schemeClr>
              </a:solidFill>
              <a:latin typeface="Arial" pitchFamily="34" charset="0"/>
              <a:cs typeface="Arial" pitchFamily="34" charset="0"/>
            </a:endParaRP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7" name="מלבן 6">
            <a:extLst>
              <a:ext uri="{FF2B5EF4-FFF2-40B4-BE49-F238E27FC236}">
                <a16:creationId xmlns:a16="http://schemas.microsoft.com/office/drawing/2014/main" id="{8953FB6C-5231-43DB-8E38-42949F050506}"/>
              </a:ext>
            </a:extLst>
          </p:cNvPr>
          <p:cNvSpPr/>
          <p:nvPr/>
        </p:nvSpPr>
        <p:spPr>
          <a:xfrm>
            <a:off x="4512039" y="2064160"/>
            <a:ext cx="2442106" cy="376526"/>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הפרעות נפשיות בקרב ילדים</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grpSp>
        <p:nvGrpSpPr>
          <p:cNvPr id="16" name="קבוצה 15">
            <a:extLst>
              <a:ext uri="{FF2B5EF4-FFF2-40B4-BE49-F238E27FC236}">
                <a16:creationId xmlns:a16="http://schemas.microsoft.com/office/drawing/2014/main" id="{B255C716-533D-4028-B66F-7B73FB072E4A}"/>
              </a:ext>
            </a:extLst>
          </p:cNvPr>
          <p:cNvGrpSpPr/>
          <p:nvPr/>
        </p:nvGrpSpPr>
        <p:grpSpPr>
          <a:xfrm>
            <a:off x="1076429" y="5185263"/>
            <a:ext cx="5413206" cy="2578434"/>
            <a:chOff x="1076429" y="4651008"/>
            <a:chExt cx="5413206" cy="2578434"/>
          </a:xfrm>
        </p:grpSpPr>
        <p:sp>
          <p:nvSpPr>
            <p:cNvPr id="17" name="מלבן: פינות מעוגלות 16">
              <a:extLst>
                <a:ext uri="{FF2B5EF4-FFF2-40B4-BE49-F238E27FC236}">
                  <a16:creationId xmlns:a16="http://schemas.microsoft.com/office/drawing/2014/main" id="{10D07545-DDE0-4C55-9703-FF09C16F8A2D}"/>
                </a:ext>
              </a:extLst>
            </p:cNvPr>
            <p:cNvSpPr/>
            <p:nvPr/>
          </p:nvSpPr>
          <p:spPr>
            <a:xfrm>
              <a:off x="1085851" y="4651008"/>
              <a:ext cx="5403784" cy="2281659"/>
            </a:xfrm>
            <a:prstGeom prst="roundRect">
              <a:avLst>
                <a:gd name="adj" fmla="val 1623"/>
              </a:avLst>
            </a:prstGeom>
            <a:solidFill>
              <a:schemeClr val="bg1">
                <a:alpha val="80000"/>
              </a:schemeClr>
            </a:solidFill>
            <a:ln>
              <a:solidFill>
                <a:srgbClr val="D5F2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TextBox 17">
              <a:extLst>
                <a:ext uri="{FF2B5EF4-FFF2-40B4-BE49-F238E27FC236}">
                  <a16:creationId xmlns:a16="http://schemas.microsoft.com/office/drawing/2014/main" id="{53A8D757-0011-4EB5-8632-C57A0D77668E}"/>
                </a:ext>
              </a:extLst>
            </p:cNvPr>
            <p:cNvSpPr txBox="1"/>
            <p:nvPr/>
          </p:nvSpPr>
          <p:spPr>
            <a:xfrm>
              <a:off x="5297225" y="4741346"/>
              <a:ext cx="1135049" cy="584775"/>
            </a:xfrm>
            <a:prstGeom prst="rect">
              <a:avLst/>
            </a:prstGeom>
            <a:noFill/>
          </p:spPr>
          <p:txBody>
            <a:bodyPr wrap="square" rtlCol="1">
              <a:spAutoFit/>
            </a:bodyPr>
            <a:lstStyle/>
            <a:p>
              <a:pPr algn="r" rtl="1">
                <a:spcAft>
                  <a:spcPts val="600"/>
                </a:spcAft>
              </a:pPr>
              <a:r>
                <a:rPr lang="he-IL" sz="1600" b="1" dirty="0">
                  <a:solidFill>
                    <a:srgbClr val="00B0E6"/>
                  </a:solidFill>
                </a:rPr>
                <a:t>הפרעות נפשיות</a:t>
              </a:r>
              <a:endParaRPr lang="he-IL" sz="1600" b="1" dirty="0">
                <a:solidFill>
                  <a:srgbClr val="00B0E6"/>
                </a:solidFill>
                <a:latin typeface="Arial" pitchFamily="34" charset="0"/>
                <a:cs typeface="Arial" pitchFamily="34" charset="0"/>
              </a:endParaRPr>
            </a:p>
          </p:txBody>
        </p:sp>
        <p:sp>
          <p:nvSpPr>
            <p:cNvPr id="19" name="מלבן 18">
              <a:extLst>
                <a:ext uri="{FF2B5EF4-FFF2-40B4-BE49-F238E27FC236}">
                  <a16:creationId xmlns:a16="http://schemas.microsoft.com/office/drawing/2014/main" id="{4DC6688A-5848-4185-94C9-6B2E09226456}"/>
                </a:ext>
              </a:extLst>
            </p:cNvPr>
            <p:cNvSpPr/>
            <p:nvPr/>
          </p:nvSpPr>
          <p:spPr>
            <a:xfrm>
              <a:off x="1292329" y="4668778"/>
              <a:ext cx="4258077" cy="2263889"/>
            </a:xfrm>
            <a:prstGeom prst="rect">
              <a:avLst/>
            </a:prstGeom>
          </p:spPr>
          <p:txBody>
            <a:bodyPr wrap="square">
              <a:spAutoFit/>
            </a:bodyPr>
            <a:lstStyle/>
            <a:p>
              <a:pPr algn="r" rtl="1">
                <a:lnSpc>
                  <a:spcPct val="150000"/>
                </a:lnSpc>
              </a:pPr>
              <a:r>
                <a:rPr lang="he-IL" sz="1601" b="1" dirty="0">
                  <a:solidFill>
                    <a:schemeClr val="tx1">
                      <a:lumMod val="50000"/>
                      <a:lumOff val="50000"/>
                    </a:schemeClr>
                  </a:solidFill>
                  <a:highlight>
                    <a:srgbClr val="D5F2FF"/>
                  </a:highlight>
                  <a:latin typeface="Arial" pitchFamily="34" charset="0"/>
                  <a:cs typeface="Arial" pitchFamily="34" charset="0"/>
                </a:rPr>
                <a:t>דפוס התנהגותי או פסיכולוגי שיוצר מצוקה או לקות בתפקוד ובהתפתחות הנורמאלית,</a:t>
              </a:r>
              <a:r>
                <a:rPr lang="he-IL" sz="1601" b="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rPr>
                <a:t>לדוגמה: דיכאון (ממושך וכרוני, מאניה דפרסיה, היפוכונדריה, אנורקסיה, בולימיה, סכיזופרניה). לרוב מדובר במצב בו ישנה </a:t>
              </a:r>
              <a:r>
                <a:rPr lang="he-IL" sz="1601" b="1" dirty="0">
                  <a:solidFill>
                    <a:schemeClr val="tx1">
                      <a:lumMod val="50000"/>
                      <a:lumOff val="50000"/>
                    </a:schemeClr>
                  </a:solidFill>
                  <a:highlight>
                    <a:srgbClr val="D5F2FF"/>
                  </a:highlight>
                  <a:latin typeface="Arial" pitchFamily="34" charset="0"/>
                  <a:cs typeface="Arial" pitchFamily="34" charset="0"/>
                </a:rPr>
                <a:t>השפעה תורשתית</a:t>
              </a:r>
              <a:r>
                <a:rPr lang="he-IL" sz="1601" dirty="0">
                  <a:solidFill>
                    <a:schemeClr val="tx1">
                      <a:lumMod val="50000"/>
                      <a:lumOff val="50000"/>
                    </a:schemeClr>
                  </a:solidFill>
                </a:rPr>
                <a:t> על ההתנהגות וההשפעה על החיים היא עד כדי </a:t>
              </a:r>
              <a:r>
                <a:rPr lang="he-IL" sz="1601" b="1" dirty="0">
                  <a:solidFill>
                    <a:schemeClr val="tx1">
                      <a:lumMod val="50000"/>
                      <a:lumOff val="50000"/>
                    </a:schemeClr>
                  </a:solidFill>
                  <a:highlight>
                    <a:srgbClr val="D5F2FF"/>
                  </a:highlight>
                  <a:latin typeface="Arial" pitchFamily="34" charset="0"/>
                  <a:cs typeface="Arial" pitchFamily="34" charset="0"/>
                </a:rPr>
                <a:t>קושי לתפקד</a:t>
              </a:r>
              <a:r>
                <a:rPr lang="he-IL" sz="1601" dirty="0">
                  <a:solidFill>
                    <a:schemeClr val="tx1">
                      <a:lumMod val="50000"/>
                      <a:lumOff val="50000"/>
                    </a:schemeClr>
                  </a:solidFill>
                </a:rPr>
                <a:t>.</a:t>
              </a:r>
            </a:p>
          </p:txBody>
        </p:sp>
        <p:sp>
          <p:nvSpPr>
            <p:cNvPr id="20" name="TextBox 19">
              <a:extLst>
                <a:ext uri="{FF2B5EF4-FFF2-40B4-BE49-F238E27FC236}">
                  <a16:creationId xmlns:a16="http://schemas.microsoft.com/office/drawing/2014/main" id="{38D9C65F-837E-468B-801C-DA466FE3B175}"/>
                </a:ext>
              </a:extLst>
            </p:cNvPr>
            <p:cNvSpPr txBox="1"/>
            <p:nvPr/>
          </p:nvSpPr>
          <p:spPr>
            <a:xfrm>
              <a:off x="1076429" y="6952443"/>
              <a:ext cx="2173134" cy="276999"/>
            </a:xfrm>
            <a:prstGeom prst="rect">
              <a:avLst/>
            </a:prstGeom>
            <a:noFill/>
          </p:spPr>
          <p:txBody>
            <a:bodyPr wrap="square" rtlCol="1">
              <a:spAutoFit/>
            </a:bodyPr>
            <a:lstStyle/>
            <a:p>
              <a:r>
                <a:rPr lang="he-IL" sz="1200" dirty="0">
                  <a:solidFill>
                    <a:prstClr val="black">
                      <a:lumMod val="50000"/>
                      <a:lumOff val="50000"/>
                    </a:prstClr>
                  </a:solidFill>
                </a:rPr>
                <a:t>בהתבסס על: </a:t>
              </a:r>
              <a:r>
                <a:rPr lang="he-IL" sz="1200" dirty="0">
                  <a:solidFill>
                    <a:prstClr val="black">
                      <a:lumMod val="50000"/>
                      <a:lumOff val="50000"/>
                    </a:prstClr>
                  </a:solidFill>
                  <a:hlinkClick r:id="rId2"/>
                </a:rPr>
                <a:t>אתר בית אקשטיין</a:t>
              </a:r>
              <a:endParaRPr lang="he-IL" sz="1200" dirty="0">
                <a:solidFill>
                  <a:prstClr val="black">
                    <a:lumMod val="50000"/>
                    <a:lumOff val="50000"/>
                  </a:prstClr>
                </a:solidFill>
              </a:endParaRPr>
            </a:p>
          </p:txBody>
        </p:sp>
      </p:grpSp>
      <p:grpSp>
        <p:nvGrpSpPr>
          <p:cNvPr id="22" name="קבוצה 21">
            <a:extLst>
              <a:ext uri="{FF2B5EF4-FFF2-40B4-BE49-F238E27FC236}">
                <a16:creationId xmlns:a16="http://schemas.microsoft.com/office/drawing/2014/main" id="{2D08191F-16F1-4B28-8A17-05EB16A8D99A}"/>
              </a:ext>
            </a:extLst>
          </p:cNvPr>
          <p:cNvGrpSpPr/>
          <p:nvPr/>
        </p:nvGrpSpPr>
        <p:grpSpPr>
          <a:xfrm>
            <a:off x="1076430" y="7997640"/>
            <a:ext cx="5427609" cy="1524841"/>
            <a:chOff x="1165330" y="3534314"/>
            <a:chExt cx="5427609" cy="1524841"/>
          </a:xfrm>
        </p:grpSpPr>
        <p:sp>
          <p:nvSpPr>
            <p:cNvPr id="23" name="מלבן: פינות מעוגלות 22">
              <a:extLst>
                <a:ext uri="{FF2B5EF4-FFF2-40B4-BE49-F238E27FC236}">
                  <a16:creationId xmlns:a16="http://schemas.microsoft.com/office/drawing/2014/main" id="{65FA1B3D-A4C1-44BA-BA7C-4994C6E18A27}"/>
                </a:ext>
              </a:extLst>
            </p:cNvPr>
            <p:cNvSpPr/>
            <p:nvPr/>
          </p:nvSpPr>
          <p:spPr>
            <a:xfrm>
              <a:off x="1189155" y="3544866"/>
              <a:ext cx="5403784" cy="1514289"/>
            </a:xfrm>
            <a:prstGeom prst="roundRect">
              <a:avLst>
                <a:gd name="adj" fmla="val 1299"/>
              </a:avLst>
            </a:prstGeom>
            <a:solidFill>
              <a:schemeClr val="bg1"/>
            </a:solidFill>
            <a:ln>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TextBox 23">
              <a:extLst>
                <a:ext uri="{FF2B5EF4-FFF2-40B4-BE49-F238E27FC236}">
                  <a16:creationId xmlns:a16="http://schemas.microsoft.com/office/drawing/2014/main" id="{1080C0C3-AC09-4CAE-A8CE-266BE492D63E}"/>
                </a:ext>
              </a:extLst>
            </p:cNvPr>
            <p:cNvSpPr txBox="1"/>
            <p:nvPr/>
          </p:nvSpPr>
          <p:spPr>
            <a:xfrm>
              <a:off x="1165330" y="3534314"/>
              <a:ext cx="5390926" cy="1524841"/>
            </a:xfrm>
            <a:prstGeom prst="rect">
              <a:avLst/>
            </a:prstGeom>
            <a:noFill/>
            <a:ln>
              <a:noFill/>
            </a:ln>
          </p:spPr>
          <p:txBody>
            <a:bodyPr wrap="square" rtlCol="1">
              <a:spAutoFit/>
            </a:bodyPr>
            <a:lstStyle/>
            <a:p>
              <a:pPr algn="r" rtl="1">
                <a:lnSpc>
                  <a:spcPct val="150000"/>
                </a:lnSpc>
              </a:pPr>
              <a:r>
                <a:rPr lang="he-IL" sz="1601" b="1" dirty="0">
                  <a:solidFill>
                    <a:srgbClr val="E20000"/>
                  </a:solidFill>
                </a:rPr>
                <a:t>שים      !</a:t>
              </a:r>
              <a:br>
                <a:rPr lang="en-US" sz="1601" b="1" dirty="0">
                  <a:solidFill>
                    <a:srgbClr val="E20000"/>
                  </a:solidFill>
                </a:rPr>
              </a:br>
              <a:r>
                <a:rPr lang="he-IL" sz="1601" b="1" dirty="0">
                  <a:solidFill>
                    <a:schemeClr val="tx1">
                      <a:lumMod val="50000"/>
                      <a:lumOff val="50000"/>
                    </a:schemeClr>
                  </a:solidFill>
                  <a:highlight>
                    <a:srgbClr val="D5F2FF"/>
                  </a:highlight>
                  <a:latin typeface="Arial" pitchFamily="34" charset="0"/>
                  <a:cs typeface="Arial" pitchFamily="34" charset="0"/>
                </a:rPr>
                <a:t>אין כל קשר בין רמת אינטליגנציה לבין הפרעות רגשיות ונפשיות</a:t>
              </a:r>
              <a:r>
                <a:rPr lang="he-IL" sz="1601" b="1" dirty="0">
                  <a:solidFill>
                    <a:schemeClr val="tx1">
                      <a:lumMod val="50000"/>
                      <a:lumOff val="50000"/>
                    </a:schemeClr>
                  </a:solidFill>
                </a:rPr>
                <a:t>. </a:t>
              </a:r>
              <a:r>
                <a:rPr lang="he-IL" sz="1601" dirty="0">
                  <a:solidFill>
                    <a:schemeClr val="tx1">
                      <a:lumMod val="50000"/>
                      <a:lumOff val="50000"/>
                    </a:schemeClr>
                  </a:solidFill>
                </a:rPr>
                <a:t>ישנם ילדים עם אינטליגנציה תקינה ומעלה אשר סובלים מהפרעות נפשיות.</a:t>
              </a:r>
            </a:p>
          </p:txBody>
        </p:sp>
        <p:sp>
          <p:nvSpPr>
            <p:cNvPr id="25" name="לב 24">
              <a:extLst>
                <a:ext uri="{FF2B5EF4-FFF2-40B4-BE49-F238E27FC236}">
                  <a16:creationId xmlns:a16="http://schemas.microsoft.com/office/drawing/2014/main" id="{B0906430-90BB-480A-89D3-525F6BD30AD1}"/>
                </a:ext>
              </a:extLst>
            </p:cNvPr>
            <p:cNvSpPr/>
            <p:nvPr/>
          </p:nvSpPr>
          <p:spPr>
            <a:xfrm>
              <a:off x="5842506" y="3671021"/>
              <a:ext cx="206375" cy="206375"/>
            </a:xfrm>
            <a:prstGeom prst="heart">
              <a:avLst/>
            </a:prstGeom>
            <a:solidFill>
              <a:srgbClr val="E20000"/>
            </a:solid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6" name="מלבן 25">
            <a:hlinkClick r:id="" action="ppaction://hlinkshowjump?jump=nextslide"/>
            <a:extLst>
              <a:ext uri="{FF2B5EF4-FFF2-40B4-BE49-F238E27FC236}">
                <a16:creationId xmlns:a16="http://schemas.microsoft.com/office/drawing/2014/main" id="{E1B877A5-4FF2-47F8-834D-DE7D0E43E4A8}"/>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a:hlinkClick r:id="" action="ppaction://hlinkshowjump?jump=previousslide"/>
            <a:extLst>
              <a:ext uri="{FF2B5EF4-FFF2-40B4-BE49-F238E27FC236}">
                <a16:creationId xmlns:a16="http://schemas.microsoft.com/office/drawing/2014/main" id="{295A5CFE-B601-4F55-9AF2-E4F0A14F1B76}"/>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a:hlinkClick r:id="rId3" action="ppaction://hlinksldjump"/>
            <a:extLst>
              <a:ext uri="{FF2B5EF4-FFF2-40B4-BE49-F238E27FC236}">
                <a16:creationId xmlns:a16="http://schemas.microsoft.com/office/drawing/2014/main" id="{AEF8FD7D-E336-4571-8189-1ED734FC4534}"/>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a:hlinkClick r:id="rId4" action="ppaction://hlinksldjump"/>
            <a:extLst>
              <a:ext uri="{FF2B5EF4-FFF2-40B4-BE49-F238E27FC236}">
                <a16:creationId xmlns:a16="http://schemas.microsoft.com/office/drawing/2014/main" id="{6946BA7F-F6D9-4194-91C0-F8F70079D26F}"/>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ציין מיקום של מספר שקופית 3">
            <a:extLst>
              <a:ext uri="{FF2B5EF4-FFF2-40B4-BE49-F238E27FC236}">
                <a16:creationId xmlns:a16="http://schemas.microsoft.com/office/drawing/2014/main" id="{04144987-8A91-41A4-A56D-B5D828117C89}"/>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74</a:t>
            </a:fld>
            <a:endParaRPr lang="he-IL" dirty="0"/>
          </a:p>
        </p:txBody>
      </p:sp>
    </p:spTree>
    <p:extLst>
      <p:ext uri="{BB962C8B-B14F-4D97-AF65-F5344CB8AC3E}">
        <p14:creationId xmlns:p14="http://schemas.microsoft.com/office/powerpoint/2010/main" val="254317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9"/>
            <a:ext cx="5908524" cy="386970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26" name="TextBox 25">
            <a:extLst>
              <a:ext uri="{FF2B5EF4-FFF2-40B4-BE49-F238E27FC236}">
                <a16:creationId xmlns:a16="http://schemas.microsoft.com/office/drawing/2014/main" id="{95C1B8CC-FCE8-4A63-9303-70B0BC0CCF25}"/>
              </a:ext>
            </a:extLst>
          </p:cNvPr>
          <p:cNvSpPr txBox="1"/>
          <p:nvPr/>
        </p:nvSpPr>
        <p:spPr>
          <a:xfrm>
            <a:off x="973395" y="2427380"/>
            <a:ext cx="5516240" cy="3079882"/>
          </a:xfrm>
          <a:prstGeom prst="rect">
            <a:avLst/>
          </a:prstGeom>
          <a:noFill/>
        </p:spPr>
        <p:txBody>
          <a:bodyPr wrap="square" rtlCol="1">
            <a:spAutoFit/>
          </a:bodyPr>
          <a:lstStyle/>
          <a:p>
            <a:pPr algn="r" rtl="1">
              <a:lnSpc>
                <a:spcPct val="150000"/>
              </a:lnSpc>
              <a:spcAft>
                <a:spcPts val="600"/>
              </a:spcAft>
            </a:pPr>
            <a:r>
              <a:rPr lang="he-IL" sz="1601" dirty="0">
                <a:solidFill>
                  <a:schemeClr val="tx1">
                    <a:lumMod val="50000"/>
                    <a:lumOff val="50000"/>
                  </a:schemeClr>
                </a:solidFill>
                <a:latin typeface="Arial" pitchFamily="34" charset="0"/>
                <a:cs typeface="Arial" pitchFamily="34" charset="0"/>
              </a:rPr>
              <a:t>כיום נהוג שלא לאבחן ילד כחולה במחלת נפש לפחות עד גיל 18. הסיבה לכך היא כי ילדים מתפתחים מהר מבחינה פיסית ונפשית וקשה מאוד לנתח את התנהגותם. התנהגויות כמו כעס, ביישנות וחרדה עשויים להיות חלק משלב התפתחותי או מצב זמני. הם אינם מעידים על מחלת נפש. במידה ומדובר </a:t>
            </a:r>
            <a:r>
              <a:rPr lang="he-IL" sz="1601" b="1" dirty="0">
                <a:solidFill>
                  <a:schemeClr val="tx1">
                    <a:lumMod val="50000"/>
                    <a:lumOff val="50000"/>
                  </a:schemeClr>
                </a:solidFill>
                <a:highlight>
                  <a:srgbClr val="D5F2FF"/>
                </a:highlight>
                <a:latin typeface="Arial" pitchFamily="34" charset="0"/>
                <a:cs typeface="Arial" pitchFamily="34" charset="0"/>
              </a:rPr>
              <a:t>בהתנהגות שלילית מתמשכת / קושי בתפקוד לאורך זמן / מצב של סכנה עצמית או לסביבה, יש להתייעץ ולבחון תהליך לטיפול.</a:t>
            </a:r>
          </a:p>
          <a:p>
            <a:pPr algn="r" rtl="1">
              <a:lnSpc>
                <a:spcPct val="150000"/>
              </a:lnSpc>
              <a:spcAft>
                <a:spcPts val="600"/>
              </a:spcAft>
            </a:pPr>
            <a:r>
              <a:rPr lang="he-IL" sz="1601" b="1" dirty="0">
                <a:solidFill>
                  <a:schemeClr val="tx1">
                    <a:lumMod val="50000"/>
                    <a:lumOff val="50000"/>
                  </a:schemeClr>
                </a:solidFill>
                <a:highlight>
                  <a:srgbClr val="D5F2FF"/>
                </a:highlight>
                <a:latin typeface="Arial" pitchFamily="34" charset="0"/>
                <a:cs typeface="Arial" pitchFamily="34" charset="0"/>
              </a:rPr>
              <a:t>בכל מצב של התלבטות ניתן לפנות לעו"ס בכפר.</a:t>
            </a:r>
          </a:p>
        </p:txBody>
      </p:sp>
      <p:sp>
        <p:nvSpPr>
          <p:cNvPr id="27" name="TextBox 26">
            <a:extLst>
              <a:ext uri="{FF2B5EF4-FFF2-40B4-BE49-F238E27FC236}">
                <a16:creationId xmlns:a16="http://schemas.microsoft.com/office/drawing/2014/main" id="{48B0B670-EDA3-4056-BE05-5AFFE2567ABC}"/>
              </a:ext>
            </a:extLst>
          </p:cNvPr>
          <p:cNvSpPr txBox="1"/>
          <p:nvPr/>
        </p:nvSpPr>
        <p:spPr>
          <a:xfrm>
            <a:off x="1069246" y="6203218"/>
            <a:ext cx="5515200" cy="862737"/>
          </a:xfrm>
          <a:prstGeom prst="rect">
            <a:avLst/>
          </a:prstGeom>
          <a:noFill/>
          <a:ln>
            <a:noFill/>
          </a:ln>
        </p:spPr>
        <p:txBody>
          <a:bodyPr wrap="square" rtlCol="1">
            <a:spAutoFit/>
          </a:bodyPr>
          <a:lstStyle/>
          <a:p>
            <a:pPr marL="182564" indent="-182564" algn="r" rtl="1">
              <a:lnSpc>
                <a:spcPct val="150000"/>
              </a:lnSpc>
              <a:spcAft>
                <a:spcPts val="600"/>
              </a:spcAft>
              <a:buClr>
                <a:srgbClr val="00B0E6"/>
              </a:buClr>
              <a:buFont typeface="Calibri" panose="020F0502020204030204" pitchFamily="34" charset="0"/>
              <a:buChar char="‹"/>
            </a:pPr>
            <a:r>
              <a:rPr lang="he-IL" sz="1601" dirty="0">
                <a:solidFill>
                  <a:schemeClr val="tx1">
                    <a:lumMod val="50000"/>
                    <a:lumOff val="50000"/>
                  </a:schemeClr>
                </a:solidFill>
                <a:hlinkClick r:id="rId2"/>
              </a:rPr>
              <a:t>בית אקשטיין</a:t>
            </a:r>
            <a:endParaRPr lang="he-IL" sz="1601" dirty="0">
              <a:solidFill>
                <a:schemeClr val="tx1">
                  <a:lumMod val="50000"/>
                  <a:lumOff val="50000"/>
                </a:schemeClr>
              </a:solidFill>
            </a:endParaRPr>
          </a:p>
          <a:p>
            <a:pPr marL="182564" indent="-182564" algn="r" rtl="1">
              <a:lnSpc>
                <a:spcPct val="150000"/>
              </a:lnSpc>
              <a:spcAft>
                <a:spcPts val="600"/>
              </a:spcAft>
              <a:buClr>
                <a:srgbClr val="00B0E6"/>
              </a:buClr>
              <a:buFont typeface="Calibri" panose="020F0502020204030204" pitchFamily="34" charset="0"/>
              <a:buChar char="‹"/>
            </a:pPr>
            <a:r>
              <a:rPr lang="he-IL" sz="1601" dirty="0">
                <a:solidFill>
                  <a:schemeClr val="tx1">
                    <a:lumMod val="50000"/>
                    <a:lumOff val="50000"/>
                  </a:schemeClr>
                </a:solidFill>
                <a:hlinkClick r:id="rId3"/>
              </a:rPr>
              <a:t>הפרעות נפש אצל ילדים</a:t>
            </a:r>
            <a:endParaRPr lang="he-IL" sz="1601" dirty="0">
              <a:solidFill>
                <a:srgbClr val="FF0000"/>
              </a:solidFill>
            </a:endParaRPr>
          </a:p>
        </p:txBody>
      </p:sp>
      <p:grpSp>
        <p:nvGrpSpPr>
          <p:cNvPr id="28" name="קבוצה 27">
            <a:extLst>
              <a:ext uri="{FF2B5EF4-FFF2-40B4-BE49-F238E27FC236}">
                <a16:creationId xmlns:a16="http://schemas.microsoft.com/office/drawing/2014/main" id="{4526FC9F-32F7-45E2-A484-EFDCB74090D6}"/>
              </a:ext>
            </a:extLst>
          </p:cNvPr>
          <p:cNvGrpSpPr/>
          <p:nvPr/>
        </p:nvGrpSpPr>
        <p:grpSpPr>
          <a:xfrm>
            <a:off x="2806143" y="5778574"/>
            <a:ext cx="1982175" cy="418761"/>
            <a:chOff x="2704543" y="7505774"/>
            <a:chExt cx="1982175" cy="418761"/>
          </a:xfrm>
        </p:grpSpPr>
        <p:sp>
          <p:nvSpPr>
            <p:cNvPr id="29" name="מלבן 28">
              <a:extLst>
                <a:ext uri="{FF2B5EF4-FFF2-40B4-BE49-F238E27FC236}">
                  <a16:creationId xmlns:a16="http://schemas.microsoft.com/office/drawing/2014/main" id="{08F6598F-AD48-4781-993D-0DE451BBF870}"/>
                </a:ext>
              </a:extLst>
            </p:cNvPr>
            <p:cNvSpPr/>
            <p:nvPr/>
          </p:nvSpPr>
          <p:spPr>
            <a:xfrm>
              <a:off x="2704543" y="7505774"/>
              <a:ext cx="1982175" cy="418761"/>
            </a:xfrm>
            <a:prstGeom prst="rect">
              <a:avLst/>
            </a:prstGeom>
            <a:solidFill>
              <a:srgbClr val="00B0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pSp>
          <p:nvGrpSpPr>
            <p:cNvPr id="30" name="גרפיקה 76">
              <a:extLst>
                <a:ext uri="{FF2B5EF4-FFF2-40B4-BE49-F238E27FC236}">
                  <a16:creationId xmlns:a16="http://schemas.microsoft.com/office/drawing/2014/main" id="{72653729-D52C-4945-B27E-35F7EFA612F2}"/>
                </a:ext>
              </a:extLst>
            </p:cNvPr>
            <p:cNvGrpSpPr/>
            <p:nvPr/>
          </p:nvGrpSpPr>
          <p:grpSpPr>
            <a:xfrm>
              <a:off x="4276451" y="7573963"/>
              <a:ext cx="290396" cy="290396"/>
              <a:chOff x="1855787" y="3421856"/>
              <a:chExt cx="3848100" cy="3848100"/>
            </a:xfrm>
          </p:grpSpPr>
          <p:sp>
            <p:nvSpPr>
              <p:cNvPr id="32" name="צורה חופשית: צורה 57">
                <a:extLst>
                  <a:ext uri="{FF2B5EF4-FFF2-40B4-BE49-F238E27FC236}">
                    <a16:creationId xmlns:a16="http://schemas.microsoft.com/office/drawing/2014/main" id="{FF4E78D9-C251-417E-A645-F646F7EC5580}"/>
                  </a:ext>
                </a:extLst>
              </p:cNvPr>
              <p:cNvSpPr/>
              <p:nvPr/>
            </p:nvSpPr>
            <p:spPr>
              <a:xfrm>
                <a:off x="2319750" y="3414712"/>
                <a:ext cx="2924175" cy="3857625"/>
              </a:xfrm>
              <a:custGeom>
                <a:avLst/>
                <a:gdLst>
                  <a:gd name="connsiteX0" fmla="*/ 259366 w 2924175"/>
                  <a:gd name="connsiteY0" fmla="*/ 7144 h 3857625"/>
                  <a:gd name="connsiteX1" fmla="*/ 2286667 w 2924175"/>
                  <a:gd name="connsiteY1" fmla="*/ 7144 h 3857625"/>
                  <a:gd name="connsiteX2" fmla="*/ 2917603 w 2924175"/>
                  <a:gd name="connsiteY2" fmla="*/ 637699 h 3857625"/>
                  <a:gd name="connsiteX3" fmla="*/ 2917603 w 2924175"/>
                  <a:gd name="connsiteY3" fmla="*/ 3228499 h 3857625"/>
                  <a:gd name="connsiteX4" fmla="*/ 2286667 w 2924175"/>
                  <a:gd name="connsiteY4" fmla="*/ 3859435 h 3857625"/>
                  <a:gd name="connsiteX5" fmla="*/ 259366 w 2924175"/>
                  <a:gd name="connsiteY5" fmla="*/ 3859435 h 3857625"/>
                  <a:gd name="connsiteX6" fmla="*/ 7144 w 2924175"/>
                  <a:gd name="connsiteY6" fmla="*/ 3607213 h 3857625"/>
                  <a:gd name="connsiteX7" fmla="*/ 7144 w 2924175"/>
                  <a:gd name="connsiteY7" fmla="*/ 259366 h 3857625"/>
                  <a:gd name="connsiteX8" fmla="*/ 259366 w 2924175"/>
                  <a:gd name="connsiteY8" fmla="*/ 7144 h 3857625"/>
                  <a:gd name="connsiteX9" fmla="*/ 259366 w 2924175"/>
                  <a:gd name="connsiteY9" fmla="*/ 7144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175" h="3857625">
                    <a:moveTo>
                      <a:pt x="259366" y="7144"/>
                    </a:moveTo>
                    <a:lnTo>
                      <a:pt x="2286667" y="7144"/>
                    </a:lnTo>
                    <a:cubicBezTo>
                      <a:pt x="2634539" y="8192"/>
                      <a:pt x="2916346" y="289827"/>
                      <a:pt x="2917603" y="637699"/>
                    </a:cubicBezTo>
                    <a:lnTo>
                      <a:pt x="2917603" y="3228499"/>
                    </a:lnTo>
                    <a:cubicBezTo>
                      <a:pt x="2916555" y="3576523"/>
                      <a:pt x="2634691" y="3858387"/>
                      <a:pt x="2286667" y="3859435"/>
                    </a:cubicBezTo>
                    <a:lnTo>
                      <a:pt x="259366" y="3859435"/>
                    </a:lnTo>
                    <a:cubicBezTo>
                      <a:pt x="120244" y="3859016"/>
                      <a:pt x="7563" y="3746335"/>
                      <a:pt x="7144" y="3607213"/>
                    </a:cubicBezTo>
                    <a:lnTo>
                      <a:pt x="7144" y="259366"/>
                    </a:lnTo>
                    <a:cubicBezTo>
                      <a:pt x="7563" y="120244"/>
                      <a:pt x="120244" y="7563"/>
                      <a:pt x="259366" y="7144"/>
                    </a:cubicBezTo>
                    <a:lnTo>
                      <a:pt x="259366" y="7144"/>
                    </a:lnTo>
                    <a:close/>
                  </a:path>
                </a:pathLst>
              </a:custGeom>
              <a:solidFill>
                <a:schemeClr val="accent3">
                  <a:lumMod val="40000"/>
                  <a:lumOff val="60000"/>
                </a:schemeClr>
              </a:solidFill>
              <a:ln w="9525" cap="flat">
                <a:noFill/>
                <a:prstDash val="solid"/>
                <a:miter/>
              </a:ln>
            </p:spPr>
            <p:txBody>
              <a:bodyPr rtlCol="1" anchor="ctr"/>
              <a:lstStyle/>
              <a:p>
                <a:endParaRPr lang="he-IL" sz="1400"/>
              </a:p>
            </p:txBody>
          </p:sp>
          <p:sp>
            <p:nvSpPr>
              <p:cNvPr id="33" name="צורה חופשית: צורה 58">
                <a:extLst>
                  <a:ext uri="{FF2B5EF4-FFF2-40B4-BE49-F238E27FC236}">
                    <a16:creationId xmlns:a16="http://schemas.microsoft.com/office/drawing/2014/main" id="{ABA69AA1-7793-426D-8FFF-2336D84A9D27}"/>
                  </a:ext>
                </a:extLst>
              </p:cNvPr>
              <p:cNvSpPr/>
              <p:nvPr/>
            </p:nvSpPr>
            <p:spPr>
              <a:xfrm>
                <a:off x="2319750" y="3414712"/>
                <a:ext cx="2733675" cy="3609975"/>
              </a:xfrm>
              <a:custGeom>
                <a:avLst/>
                <a:gdLst>
                  <a:gd name="connsiteX0" fmla="*/ 259366 w 2733675"/>
                  <a:gd name="connsiteY0" fmla="*/ 7144 h 3609975"/>
                  <a:gd name="connsiteX1" fmla="*/ 2286667 w 2733675"/>
                  <a:gd name="connsiteY1" fmla="*/ 7144 h 3609975"/>
                  <a:gd name="connsiteX2" fmla="*/ 2688241 w 2733675"/>
                  <a:gd name="connsiteY2" fmla="*/ 152686 h 3609975"/>
                  <a:gd name="connsiteX3" fmla="*/ 2734723 w 2733675"/>
                  <a:gd name="connsiteY3" fmla="*/ 390049 h 3609975"/>
                  <a:gd name="connsiteX4" fmla="*/ 2734723 w 2733675"/>
                  <a:gd name="connsiteY4" fmla="*/ 2980849 h 3609975"/>
                  <a:gd name="connsiteX5" fmla="*/ 2104168 w 2733675"/>
                  <a:gd name="connsiteY5" fmla="*/ 3609499 h 3609975"/>
                  <a:gd name="connsiteX6" fmla="*/ 76867 w 2733675"/>
                  <a:gd name="connsiteY6" fmla="*/ 3609499 h 3609975"/>
                  <a:gd name="connsiteX7" fmla="*/ 7144 w 2733675"/>
                  <a:gd name="connsiteY7" fmla="*/ 3599593 h 3609975"/>
                  <a:gd name="connsiteX8" fmla="*/ 7144 w 2733675"/>
                  <a:gd name="connsiteY8" fmla="*/ 259366 h 3609975"/>
                  <a:gd name="connsiteX9" fmla="*/ 259366 w 2733675"/>
                  <a:gd name="connsiteY9" fmla="*/ 7144 h 3609975"/>
                  <a:gd name="connsiteX10" fmla="*/ 259366 w 2733675"/>
                  <a:gd name="connsiteY10"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3675" h="3609975">
                    <a:moveTo>
                      <a:pt x="259366" y="7144"/>
                    </a:moveTo>
                    <a:lnTo>
                      <a:pt x="2286667" y="7144"/>
                    </a:lnTo>
                    <a:cubicBezTo>
                      <a:pt x="2433428" y="7210"/>
                      <a:pt x="2575522" y="58703"/>
                      <a:pt x="2688241" y="152686"/>
                    </a:cubicBezTo>
                    <a:cubicBezTo>
                      <a:pt x="2719045" y="228029"/>
                      <a:pt x="2734837" y="308658"/>
                      <a:pt x="2734723" y="390049"/>
                    </a:cubicBezTo>
                    <a:lnTo>
                      <a:pt x="2734723" y="2980849"/>
                    </a:lnTo>
                    <a:cubicBezTo>
                      <a:pt x="2732427" y="3327825"/>
                      <a:pt x="2451154" y="3608251"/>
                      <a:pt x="2104168" y="3609499"/>
                    </a:cubicBezTo>
                    <a:lnTo>
                      <a:pt x="76867" y="3609499"/>
                    </a:lnTo>
                    <a:cubicBezTo>
                      <a:pt x="53273" y="3609499"/>
                      <a:pt x="29804" y="3606165"/>
                      <a:pt x="7144" y="3599593"/>
                    </a:cubicBezTo>
                    <a:lnTo>
                      <a:pt x="7144" y="259366"/>
                    </a:lnTo>
                    <a:cubicBezTo>
                      <a:pt x="7563" y="120244"/>
                      <a:pt x="120244" y="7563"/>
                      <a:pt x="259366" y="7144"/>
                    </a:cubicBezTo>
                    <a:lnTo>
                      <a:pt x="259366" y="7144"/>
                    </a:lnTo>
                    <a:close/>
                  </a:path>
                </a:pathLst>
              </a:custGeom>
              <a:solidFill>
                <a:srgbClr val="FFFFFF"/>
              </a:solidFill>
              <a:ln w="9525" cap="flat">
                <a:noFill/>
                <a:prstDash val="solid"/>
                <a:miter/>
              </a:ln>
            </p:spPr>
            <p:txBody>
              <a:bodyPr rtlCol="1" anchor="ctr"/>
              <a:lstStyle/>
              <a:p>
                <a:endParaRPr lang="he-IL" sz="1400"/>
              </a:p>
            </p:txBody>
          </p:sp>
          <p:sp>
            <p:nvSpPr>
              <p:cNvPr id="38" name="צורה חופשית: צורה 59">
                <a:extLst>
                  <a:ext uri="{FF2B5EF4-FFF2-40B4-BE49-F238E27FC236}">
                    <a16:creationId xmlns:a16="http://schemas.microsoft.com/office/drawing/2014/main" id="{315825FA-2C8B-4D11-B712-F0775172B4DC}"/>
                  </a:ext>
                </a:extLst>
              </p:cNvPr>
              <p:cNvSpPr/>
              <p:nvPr/>
            </p:nvSpPr>
            <p:spPr>
              <a:xfrm>
                <a:off x="2319369" y="3414712"/>
                <a:ext cx="2552700" cy="3609975"/>
              </a:xfrm>
              <a:custGeom>
                <a:avLst/>
                <a:gdLst>
                  <a:gd name="connsiteX0" fmla="*/ 227743 w 2552700"/>
                  <a:gd name="connsiteY0" fmla="*/ 7144 h 3609975"/>
                  <a:gd name="connsiteX1" fmla="*/ 2330101 w 2552700"/>
                  <a:gd name="connsiteY1" fmla="*/ 7144 h 3609975"/>
                  <a:gd name="connsiteX2" fmla="*/ 2550700 w 2552700"/>
                  <a:gd name="connsiteY2" fmla="*/ 227743 h 3609975"/>
                  <a:gd name="connsiteX3" fmla="*/ 2550700 w 2552700"/>
                  <a:gd name="connsiteY3" fmla="*/ 2901220 h 3609975"/>
                  <a:gd name="connsiteX4" fmla="*/ 2105692 w 2552700"/>
                  <a:gd name="connsiteY4" fmla="*/ 3386233 h 3609975"/>
                  <a:gd name="connsiteX5" fmla="*/ 227743 w 2552700"/>
                  <a:gd name="connsiteY5" fmla="*/ 3386233 h 3609975"/>
                  <a:gd name="connsiteX6" fmla="*/ 7144 w 2552700"/>
                  <a:gd name="connsiteY6" fmla="*/ 3606832 h 3609975"/>
                  <a:gd name="connsiteX7" fmla="*/ 7144 w 2552700"/>
                  <a:gd name="connsiteY7" fmla="*/ 227743 h 3609975"/>
                  <a:gd name="connsiteX8" fmla="*/ 227743 w 2552700"/>
                  <a:gd name="connsiteY8" fmla="*/ 7144 h 3609975"/>
                  <a:gd name="connsiteX9" fmla="*/ 227743 w 2552700"/>
                  <a:gd name="connsiteY9"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2700" h="3609975">
                    <a:moveTo>
                      <a:pt x="227743" y="7144"/>
                    </a:moveTo>
                    <a:lnTo>
                      <a:pt x="2330101" y="7144"/>
                    </a:lnTo>
                    <a:cubicBezTo>
                      <a:pt x="2451849" y="7353"/>
                      <a:pt x="2550490" y="105994"/>
                      <a:pt x="2550700" y="227743"/>
                    </a:cubicBezTo>
                    <a:lnTo>
                      <a:pt x="2550700" y="2901220"/>
                    </a:lnTo>
                    <a:cubicBezTo>
                      <a:pt x="2561749" y="3222784"/>
                      <a:pt x="2405920" y="3376708"/>
                      <a:pt x="2105692" y="3386233"/>
                    </a:cubicBezTo>
                    <a:lnTo>
                      <a:pt x="227743" y="3386233"/>
                    </a:lnTo>
                    <a:cubicBezTo>
                      <a:pt x="105994" y="3386443"/>
                      <a:pt x="7353" y="3485083"/>
                      <a:pt x="7144" y="3606832"/>
                    </a:cubicBezTo>
                    <a:lnTo>
                      <a:pt x="7144" y="227743"/>
                    </a:lnTo>
                    <a:cubicBezTo>
                      <a:pt x="7353" y="105994"/>
                      <a:pt x="105994" y="7353"/>
                      <a:pt x="227743" y="7144"/>
                    </a:cubicBezTo>
                    <a:lnTo>
                      <a:pt x="227743" y="7144"/>
                    </a:lnTo>
                    <a:close/>
                  </a:path>
                </a:pathLst>
              </a:custGeom>
              <a:solidFill>
                <a:schemeClr val="tx2">
                  <a:lumMod val="40000"/>
                  <a:lumOff val="60000"/>
                </a:schemeClr>
              </a:solidFill>
              <a:ln w="9525" cap="flat">
                <a:noFill/>
                <a:prstDash val="solid"/>
                <a:miter/>
              </a:ln>
            </p:spPr>
            <p:txBody>
              <a:bodyPr rtlCol="1" anchor="ctr"/>
              <a:lstStyle/>
              <a:p>
                <a:endParaRPr lang="he-IL" sz="1400"/>
              </a:p>
            </p:txBody>
          </p:sp>
          <p:sp>
            <p:nvSpPr>
              <p:cNvPr id="39" name="צורה חופשית: צורה 60">
                <a:extLst>
                  <a:ext uri="{FF2B5EF4-FFF2-40B4-BE49-F238E27FC236}">
                    <a16:creationId xmlns:a16="http://schemas.microsoft.com/office/drawing/2014/main" id="{45C8DCF5-1C64-47B6-ADA3-6C5BFAAAB97D}"/>
                  </a:ext>
                </a:extLst>
              </p:cNvPr>
              <p:cNvSpPr/>
              <p:nvPr/>
            </p:nvSpPr>
            <p:spPr>
              <a:xfrm>
                <a:off x="2856960" y="4232338"/>
                <a:ext cx="1476375" cy="428625"/>
              </a:xfrm>
              <a:custGeom>
                <a:avLst/>
                <a:gdLst>
                  <a:gd name="connsiteX0" fmla="*/ 133255 w 1476375"/>
                  <a:gd name="connsiteY0" fmla="*/ 7144 h 428625"/>
                  <a:gd name="connsiteX1" fmla="*/ 1349788 w 1476375"/>
                  <a:gd name="connsiteY1" fmla="*/ 7144 h 428625"/>
                  <a:gd name="connsiteX2" fmla="*/ 1475899 w 1476375"/>
                  <a:gd name="connsiteY2" fmla="*/ 133255 h 428625"/>
                  <a:gd name="connsiteX3" fmla="*/ 1475899 w 1476375"/>
                  <a:gd name="connsiteY3" fmla="*/ 303943 h 428625"/>
                  <a:gd name="connsiteX4" fmla="*/ 1349788 w 1476375"/>
                  <a:gd name="connsiteY4" fmla="*/ 430054 h 428625"/>
                  <a:gd name="connsiteX5" fmla="*/ 133255 w 1476375"/>
                  <a:gd name="connsiteY5" fmla="*/ 430054 h 428625"/>
                  <a:gd name="connsiteX6" fmla="*/ 7144 w 1476375"/>
                  <a:gd name="connsiteY6" fmla="*/ 303943 h 428625"/>
                  <a:gd name="connsiteX7" fmla="*/ 7144 w 1476375"/>
                  <a:gd name="connsiteY7" fmla="*/ 133255 h 428625"/>
                  <a:gd name="connsiteX8" fmla="*/ 133255 w 1476375"/>
                  <a:gd name="connsiteY8" fmla="*/ 71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75" h="428625">
                    <a:moveTo>
                      <a:pt x="133255" y="7144"/>
                    </a:moveTo>
                    <a:lnTo>
                      <a:pt x="1349788" y="7144"/>
                    </a:lnTo>
                    <a:cubicBezTo>
                      <a:pt x="1419435" y="7144"/>
                      <a:pt x="1475899" y="63608"/>
                      <a:pt x="1475899" y="133255"/>
                    </a:cubicBezTo>
                    <a:lnTo>
                      <a:pt x="1475899" y="303943"/>
                    </a:lnTo>
                    <a:cubicBezTo>
                      <a:pt x="1475899" y="373590"/>
                      <a:pt x="1419435" y="430054"/>
                      <a:pt x="1349788" y="430054"/>
                    </a:cubicBezTo>
                    <a:lnTo>
                      <a:pt x="133255" y="430054"/>
                    </a:lnTo>
                    <a:cubicBezTo>
                      <a:pt x="63608" y="430054"/>
                      <a:pt x="7144" y="373590"/>
                      <a:pt x="7144" y="303943"/>
                    </a:cubicBezTo>
                    <a:lnTo>
                      <a:pt x="7144" y="133255"/>
                    </a:lnTo>
                    <a:cubicBezTo>
                      <a:pt x="7144" y="63608"/>
                      <a:pt x="63608" y="7144"/>
                      <a:pt x="133255" y="7144"/>
                    </a:cubicBezTo>
                    <a:close/>
                  </a:path>
                </a:pathLst>
              </a:custGeom>
              <a:solidFill>
                <a:srgbClr val="FFFFFF"/>
              </a:solidFill>
              <a:ln w="9525" cap="flat">
                <a:noFill/>
                <a:prstDash val="solid"/>
                <a:miter/>
              </a:ln>
            </p:spPr>
            <p:txBody>
              <a:bodyPr rtlCol="1" anchor="ctr"/>
              <a:lstStyle/>
              <a:p>
                <a:endParaRPr lang="he-IL" sz="1400"/>
              </a:p>
            </p:txBody>
          </p:sp>
          <p:sp>
            <p:nvSpPr>
              <p:cNvPr id="41" name="צורה חופשית: צורה 61">
                <a:extLst>
                  <a:ext uri="{FF2B5EF4-FFF2-40B4-BE49-F238E27FC236}">
                    <a16:creationId xmlns:a16="http://schemas.microsoft.com/office/drawing/2014/main" id="{5B45AC53-B06F-4C88-BC77-0E8722EE777D}"/>
                  </a:ext>
                </a:extLst>
              </p:cNvPr>
              <p:cNvSpPr/>
              <p:nvPr/>
            </p:nvSpPr>
            <p:spPr>
              <a:xfrm>
                <a:off x="4090638" y="3414712"/>
                <a:ext cx="466725" cy="542925"/>
              </a:xfrm>
              <a:custGeom>
                <a:avLst/>
                <a:gdLst>
                  <a:gd name="connsiteX0" fmla="*/ 7144 w 466725"/>
                  <a:gd name="connsiteY0" fmla="*/ 7144 h 542925"/>
                  <a:gd name="connsiteX1" fmla="*/ 468916 w 466725"/>
                  <a:gd name="connsiteY1" fmla="*/ 7144 h 542925"/>
                  <a:gd name="connsiteX2" fmla="*/ 468916 w 466725"/>
                  <a:gd name="connsiteY2" fmla="*/ 538258 h 542925"/>
                  <a:gd name="connsiteX3" fmla="*/ 238030 w 466725"/>
                  <a:gd name="connsiteY3" fmla="*/ 272701 h 542925"/>
                  <a:gd name="connsiteX4" fmla="*/ 7144 w 466725"/>
                  <a:gd name="connsiteY4" fmla="*/ 538258 h 542925"/>
                  <a:gd name="connsiteX5" fmla="*/ 7144 w 466725"/>
                  <a:gd name="connsiteY5" fmla="*/ 71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42925">
                    <a:moveTo>
                      <a:pt x="7144" y="7144"/>
                    </a:moveTo>
                    <a:lnTo>
                      <a:pt x="468916" y="7144"/>
                    </a:lnTo>
                    <a:lnTo>
                      <a:pt x="468916" y="538258"/>
                    </a:lnTo>
                    <a:lnTo>
                      <a:pt x="238030" y="272701"/>
                    </a:lnTo>
                    <a:lnTo>
                      <a:pt x="7144" y="538258"/>
                    </a:lnTo>
                    <a:lnTo>
                      <a:pt x="7144" y="7144"/>
                    </a:lnTo>
                    <a:close/>
                  </a:path>
                </a:pathLst>
              </a:custGeom>
              <a:solidFill>
                <a:schemeClr val="bg2">
                  <a:lumMod val="50000"/>
                </a:schemeClr>
              </a:solidFill>
              <a:ln w="9525" cap="flat">
                <a:noFill/>
                <a:prstDash val="solid"/>
                <a:miter/>
              </a:ln>
            </p:spPr>
            <p:txBody>
              <a:bodyPr rtlCol="1" anchor="ctr"/>
              <a:lstStyle/>
              <a:p>
                <a:endParaRPr lang="he-IL" sz="1400"/>
              </a:p>
            </p:txBody>
          </p:sp>
        </p:grpSp>
        <p:sp>
          <p:nvSpPr>
            <p:cNvPr id="31" name="TextBox 30">
              <a:extLst>
                <a:ext uri="{FF2B5EF4-FFF2-40B4-BE49-F238E27FC236}">
                  <a16:creationId xmlns:a16="http://schemas.microsoft.com/office/drawing/2014/main" id="{F89B975A-CE51-45FD-B2D4-544632B2F723}"/>
                </a:ext>
              </a:extLst>
            </p:cNvPr>
            <p:cNvSpPr txBox="1"/>
            <p:nvPr/>
          </p:nvSpPr>
          <p:spPr>
            <a:xfrm>
              <a:off x="2841661" y="7537832"/>
              <a:ext cx="1431404" cy="338682"/>
            </a:xfrm>
            <a:prstGeom prst="rect">
              <a:avLst/>
            </a:prstGeom>
            <a:noFill/>
          </p:spPr>
          <p:txBody>
            <a:bodyPr wrap="square" rtlCol="1">
              <a:spAutoFit/>
            </a:bodyPr>
            <a:lstStyle/>
            <a:p>
              <a:pPr algn="ctr" rtl="1"/>
              <a:r>
                <a:rPr lang="he-IL" sz="1601" dirty="0">
                  <a:ln>
                    <a:solidFill>
                      <a:schemeClr val="bg1"/>
                    </a:solidFill>
                  </a:ln>
                  <a:solidFill>
                    <a:schemeClr val="bg1"/>
                  </a:solidFill>
                </a:rPr>
                <a:t>קריאת כיוון</a:t>
              </a:r>
            </a:p>
          </p:txBody>
        </p:sp>
      </p:grpSp>
      <p:sp>
        <p:nvSpPr>
          <p:cNvPr id="22" name="מלבן 21">
            <a:hlinkClick r:id="" action="ppaction://hlinkshowjump?jump=nextslide"/>
            <a:extLst>
              <a:ext uri="{FF2B5EF4-FFF2-40B4-BE49-F238E27FC236}">
                <a16:creationId xmlns:a16="http://schemas.microsoft.com/office/drawing/2014/main" id="{D5009C62-3350-4F9F-ACE9-9B3ABB02CBB3}"/>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a:hlinkClick r:id="" action="ppaction://hlinkshowjump?jump=previousslide"/>
            <a:extLst>
              <a:ext uri="{FF2B5EF4-FFF2-40B4-BE49-F238E27FC236}">
                <a16:creationId xmlns:a16="http://schemas.microsoft.com/office/drawing/2014/main" id="{5E043B5A-6F5E-4762-9D65-697429F84254}"/>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a:hlinkClick r:id="rId4" action="ppaction://hlinksldjump"/>
            <a:extLst>
              <a:ext uri="{FF2B5EF4-FFF2-40B4-BE49-F238E27FC236}">
                <a16:creationId xmlns:a16="http://schemas.microsoft.com/office/drawing/2014/main" id="{B808BD1F-93C0-4601-8401-E31908ACC281}"/>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a:hlinkClick r:id="rId5" action="ppaction://hlinksldjump"/>
            <a:extLst>
              <a:ext uri="{FF2B5EF4-FFF2-40B4-BE49-F238E27FC236}">
                <a16:creationId xmlns:a16="http://schemas.microsoft.com/office/drawing/2014/main" id="{7EAB13AD-711A-413A-85FB-85B0FD93ACFA}"/>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מציין מיקום של מספר שקופית 3">
            <a:extLst>
              <a:ext uri="{FF2B5EF4-FFF2-40B4-BE49-F238E27FC236}">
                <a16:creationId xmlns:a16="http://schemas.microsoft.com/office/drawing/2014/main" id="{E87FF367-7093-4D90-8454-F59D9C0ABE00}"/>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75</a:t>
            </a:fld>
            <a:endParaRPr lang="he-IL" dirty="0"/>
          </a:p>
        </p:txBody>
      </p:sp>
    </p:spTree>
    <p:extLst>
      <p:ext uri="{BB962C8B-B14F-4D97-AF65-F5344CB8AC3E}">
        <p14:creationId xmlns:p14="http://schemas.microsoft.com/office/powerpoint/2010/main" val="32768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7" name="מלבן 6">
            <a:extLst>
              <a:ext uri="{FF2B5EF4-FFF2-40B4-BE49-F238E27FC236}">
                <a16:creationId xmlns:a16="http://schemas.microsoft.com/office/drawing/2014/main" id="{8953FB6C-5231-43DB-8E38-42949F050506}"/>
              </a:ext>
            </a:extLst>
          </p:cNvPr>
          <p:cNvSpPr/>
          <p:nvPr/>
        </p:nvSpPr>
        <p:spPr>
          <a:xfrm>
            <a:off x="4295929" y="2064160"/>
            <a:ext cx="2658216" cy="376526"/>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עבודה עם ילדים שחוו טראומה</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4" name="מלבן: פינות מעוגלות 13">
            <a:extLst>
              <a:ext uri="{FF2B5EF4-FFF2-40B4-BE49-F238E27FC236}">
                <a16:creationId xmlns:a16="http://schemas.microsoft.com/office/drawing/2014/main" id="{804A9A7D-3392-4BAF-AA69-18CCBBD51BC2}"/>
              </a:ext>
            </a:extLst>
          </p:cNvPr>
          <p:cNvSpPr/>
          <p:nvPr/>
        </p:nvSpPr>
        <p:spPr>
          <a:xfrm>
            <a:off x="1085851" y="2554987"/>
            <a:ext cx="5403784" cy="2706942"/>
          </a:xfrm>
          <a:prstGeom prst="roundRect">
            <a:avLst>
              <a:gd name="adj" fmla="val 1872"/>
            </a:avLst>
          </a:prstGeom>
          <a:solidFill>
            <a:schemeClr val="bg1">
              <a:alpha val="80000"/>
            </a:schemeClr>
          </a:solidFill>
          <a:ln>
            <a:solidFill>
              <a:srgbClr val="D5F2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TextBox 15">
            <a:extLst>
              <a:ext uri="{FF2B5EF4-FFF2-40B4-BE49-F238E27FC236}">
                <a16:creationId xmlns:a16="http://schemas.microsoft.com/office/drawing/2014/main" id="{D7B7F1D4-1ADE-4BEA-A2A9-950747885D6C}"/>
              </a:ext>
            </a:extLst>
          </p:cNvPr>
          <p:cNvSpPr txBox="1"/>
          <p:nvPr/>
        </p:nvSpPr>
        <p:spPr>
          <a:xfrm>
            <a:off x="5168901" y="2687616"/>
            <a:ext cx="1304928" cy="585032"/>
          </a:xfrm>
          <a:prstGeom prst="rect">
            <a:avLst/>
          </a:prstGeom>
          <a:noFill/>
        </p:spPr>
        <p:txBody>
          <a:bodyPr wrap="square" rtlCol="1">
            <a:spAutoFit/>
          </a:bodyPr>
          <a:lstStyle/>
          <a:p>
            <a:pPr algn="r" rtl="1">
              <a:spcAft>
                <a:spcPts val="600"/>
              </a:spcAft>
            </a:pPr>
            <a:r>
              <a:rPr lang="he-IL" sz="1601" b="1" dirty="0">
                <a:solidFill>
                  <a:srgbClr val="00B0E6"/>
                </a:solidFill>
              </a:rPr>
              <a:t>מהי טראומה נפשית?</a:t>
            </a:r>
            <a:endParaRPr lang="he-IL" sz="1601" b="1" dirty="0">
              <a:solidFill>
                <a:srgbClr val="00B0E6"/>
              </a:solidFill>
              <a:latin typeface="Arial" pitchFamily="34" charset="0"/>
              <a:cs typeface="Arial" pitchFamily="34" charset="0"/>
            </a:endParaRPr>
          </a:p>
        </p:txBody>
      </p:sp>
      <p:sp>
        <p:nvSpPr>
          <p:cNvPr id="17" name="מלבן 16">
            <a:extLst>
              <a:ext uri="{FF2B5EF4-FFF2-40B4-BE49-F238E27FC236}">
                <a16:creationId xmlns:a16="http://schemas.microsoft.com/office/drawing/2014/main" id="{BBC34A27-AB64-4CAC-AE72-10EC4AB18A4E}"/>
              </a:ext>
            </a:extLst>
          </p:cNvPr>
          <p:cNvSpPr/>
          <p:nvPr/>
        </p:nvSpPr>
        <p:spPr>
          <a:xfrm>
            <a:off x="1085851" y="2545768"/>
            <a:ext cx="4083050" cy="2633413"/>
          </a:xfrm>
          <a:prstGeom prst="rect">
            <a:avLst/>
          </a:prstGeom>
        </p:spPr>
        <p:txBody>
          <a:bodyPr wrap="square">
            <a:spAutoFit/>
          </a:bodyPr>
          <a:lstStyle/>
          <a:p>
            <a:pPr algn="r" rtl="1">
              <a:lnSpc>
                <a:spcPct val="150000"/>
              </a:lnSpc>
            </a:pPr>
            <a:r>
              <a:rPr lang="he-IL" sz="1601" dirty="0">
                <a:solidFill>
                  <a:schemeClr val="tx1">
                    <a:lumMod val="50000"/>
                    <a:lumOff val="50000"/>
                  </a:schemeClr>
                </a:solidFill>
              </a:rPr>
              <a:t>נזק שנגרם לנפש בעקבות חווייה או מספר חוויות קשות כמו מצב של חוסר אונים מפני התעללות ואלימות, אסונות טבע, מלחמות וכדומה.</a:t>
            </a:r>
            <a:br>
              <a:rPr lang="en-US" sz="1601" dirty="0">
                <a:solidFill>
                  <a:schemeClr val="tx1">
                    <a:lumMod val="50000"/>
                    <a:lumOff val="50000"/>
                  </a:schemeClr>
                </a:solidFill>
              </a:rPr>
            </a:br>
            <a:r>
              <a:rPr lang="he-IL" sz="1601" dirty="0">
                <a:solidFill>
                  <a:schemeClr val="tx1">
                    <a:lumMod val="50000"/>
                    <a:lumOff val="50000"/>
                  </a:schemeClr>
                </a:solidFill>
              </a:rPr>
              <a:t>כאשר האירועים נמשכים יותר מחודש, מתפתחת חרדה קשה והאדם חווה שוב ושוב את הטראומה במחשבותיו ורגשותיו. כתוצאה מכך הוא נמנע מגירויים ומצבים שמזכירים לו את הטראומה.</a:t>
            </a:r>
          </a:p>
        </p:txBody>
      </p:sp>
      <p:sp>
        <p:nvSpPr>
          <p:cNvPr id="18" name="TextBox 17">
            <a:extLst>
              <a:ext uri="{FF2B5EF4-FFF2-40B4-BE49-F238E27FC236}">
                <a16:creationId xmlns:a16="http://schemas.microsoft.com/office/drawing/2014/main" id="{7731A5E6-8D32-4D2E-9273-607211B3CD48}"/>
              </a:ext>
            </a:extLst>
          </p:cNvPr>
          <p:cNvSpPr txBox="1"/>
          <p:nvPr/>
        </p:nvSpPr>
        <p:spPr>
          <a:xfrm>
            <a:off x="1085853" y="5282067"/>
            <a:ext cx="1570903" cy="276999"/>
          </a:xfrm>
          <a:prstGeom prst="rect">
            <a:avLst/>
          </a:prstGeom>
          <a:noFill/>
        </p:spPr>
        <p:txBody>
          <a:bodyPr wrap="square" rtlCol="1">
            <a:spAutoFit/>
          </a:bodyPr>
          <a:lstStyle/>
          <a:p>
            <a:pPr algn="l"/>
            <a:r>
              <a:rPr lang="he-IL" sz="1200" dirty="0">
                <a:solidFill>
                  <a:prstClr val="black">
                    <a:lumMod val="50000"/>
                    <a:lumOff val="50000"/>
                  </a:prstClr>
                </a:solidFill>
              </a:rPr>
              <a:t>מתוך: </a:t>
            </a:r>
            <a:r>
              <a:rPr lang="he-IL" sz="1200" dirty="0">
                <a:solidFill>
                  <a:prstClr val="black">
                    <a:lumMod val="50000"/>
                    <a:lumOff val="50000"/>
                  </a:prstClr>
                </a:solidFill>
                <a:hlinkClick r:id="rId2"/>
              </a:rPr>
              <a:t>ויקיפדיה</a:t>
            </a:r>
            <a:endParaRPr lang="he-IL" sz="1200" dirty="0">
              <a:solidFill>
                <a:prstClr val="black">
                  <a:lumMod val="50000"/>
                  <a:lumOff val="50000"/>
                </a:prstClr>
              </a:solidFill>
            </a:endParaRPr>
          </a:p>
        </p:txBody>
      </p:sp>
      <p:sp>
        <p:nvSpPr>
          <p:cNvPr id="22" name="מלבן: פינות מעוגלות 21">
            <a:extLst>
              <a:ext uri="{FF2B5EF4-FFF2-40B4-BE49-F238E27FC236}">
                <a16:creationId xmlns:a16="http://schemas.microsoft.com/office/drawing/2014/main" id="{21F17654-1249-418D-8EF7-2172B6D24D76}"/>
              </a:ext>
            </a:extLst>
          </p:cNvPr>
          <p:cNvSpPr/>
          <p:nvPr/>
        </p:nvSpPr>
        <p:spPr>
          <a:xfrm>
            <a:off x="1085851" y="5831193"/>
            <a:ext cx="5403784" cy="3168000"/>
          </a:xfrm>
          <a:prstGeom prst="roundRect">
            <a:avLst>
              <a:gd name="adj" fmla="val 1872"/>
            </a:avLst>
          </a:prstGeom>
          <a:solidFill>
            <a:schemeClr val="bg1">
              <a:alpha val="80000"/>
            </a:schemeClr>
          </a:solidFill>
          <a:ln>
            <a:solidFill>
              <a:srgbClr val="D5F2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TextBox 22">
            <a:extLst>
              <a:ext uri="{FF2B5EF4-FFF2-40B4-BE49-F238E27FC236}">
                <a16:creationId xmlns:a16="http://schemas.microsoft.com/office/drawing/2014/main" id="{DEBF0652-204A-4A85-B4A5-D6F6D815C276}"/>
              </a:ext>
            </a:extLst>
          </p:cNvPr>
          <p:cNvSpPr txBox="1"/>
          <p:nvPr/>
        </p:nvSpPr>
        <p:spPr>
          <a:xfrm>
            <a:off x="5168901" y="5963822"/>
            <a:ext cx="1304928" cy="585032"/>
          </a:xfrm>
          <a:prstGeom prst="rect">
            <a:avLst/>
          </a:prstGeom>
          <a:noFill/>
        </p:spPr>
        <p:txBody>
          <a:bodyPr wrap="square" rtlCol="1">
            <a:spAutoFit/>
          </a:bodyPr>
          <a:lstStyle/>
          <a:p>
            <a:pPr algn="r" rtl="1">
              <a:spcAft>
                <a:spcPts val="600"/>
              </a:spcAft>
            </a:pPr>
            <a:r>
              <a:rPr lang="he-IL" sz="1601" b="1" dirty="0">
                <a:solidFill>
                  <a:srgbClr val="00B0E6"/>
                </a:solidFill>
              </a:rPr>
              <a:t>מהו חוסן נפשי?</a:t>
            </a:r>
            <a:endParaRPr lang="he-IL" sz="1601" b="1" dirty="0">
              <a:solidFill>
                <a:srgbClr val="00B0E6"/>
              </a:solidFill>
              <a:latin typeface="Arial" pitchFamily="34" charset="0"/>
              <a:cs typeface="Arial" pitchFamily="34" charset="0"/>
            </a:endParaRPr>
          </a:p>
        </p:txBody>
      </p:sp>
      <p:sp>
        <p:nvSpPr>
          <p:cNvPr id="24" name="מלבן 23">
            <a:extLst>
              <a:ext uri="{FF2B5EF4-FFF2-40B4-BE49-F238E27FC236}">
                <a16:creationId xmlns:a16="http://schemas.microsoft.com/office/drawing/2014/main" id="{F2E90C0F-FDF0-42CD-9C26-562BC7A98A1A}"/>
              </a:ext>
            </a:extLst>
          </p:cNvPr>
          <p:cNvSpPr/>
          <p:nvPr/>
        </p:nvSpPr>
        <p:spPr>
          <a:xfrm>
            <a:off x="1085851" y="5821974"/>
            <a:ext cx="4083050" cy="2263889"/>
          </a:xfrm>
          <a:prstGeom prst="rect">
            <a:avLst/>
          </a:prstGeom>
        </p:spPr>
        <p:txBody>
          <a:bodyPr wrap="square">
            <a:spAutoFit/>
          </a:bodyPr>
          <a:lstStyle/>
          <a:p>
            <a:pPr algn="r" rtl="1">
              <a:lnSpc>
                <a:spcPct val="150000"/>
              </a:lnSpc>
            </a:pPr>
            <a:r>
              <a:rPr lang="he-IL" sz="1600" b="1" dirty="0">
                <a:solidFill>
                  <a:schemeClr val="tx1">
                    <a:lumMod val="50000"/>
                    <a:lumOff val="50000"/>
                  </a:schemeClr>
                </a:solidFill>
                <a:highlight>
                  <a:srgbClr val="D5F2FF"/>
                </a:highlight>
                <a:latin typeface="Arial" pitchFamily="34" charset="0"/>
                <a:cs typeface="Arial" pitchFamily="34" charset="0"/>
              </a:rPr>
              <a:t>יכולת הנרכשת עם הזמן להתמודד עם מצוקה רגשית ומצבי לחץ</a:t>
            </a:r>
            <a:r>
              <a:rPr lang="he-IL" sz="1600" dirty="0">
                <a:solidFill>
                  <a:schemeClr val="tx1">
                    <a:lumMod val="50000"/>
                    <a:lumOff val="50000"/>
                  </a:schemeClr>
                </a:solidFill>
              </a:rPr>
              <a:t>. </a:t>
            </a:r>
            <a:r>
              <a:rPr lang="he-IL" sz="1601" dirty="0">
                <a:solidFill>
                  <a:schemeClr val="tx1">
                    <a:lumMod val="50000"/>
                    <a:lumOff val="50000"/>
                  </a:schemeClr>
                </a:solidFill>
              </a:rPr>
              <a:t>היכולת מורכבת משני ממדים:</a:t>
            </a:r>
          </a:p>
          <a:p>
            <a:pPr marL="363538" indent="-363538" algn="r" rtl="1">
              <a:lnSpc>
                <a:spcPct val="150000"/>
              </a:lnSpc>
              <a:buSzPct val="80000"/>
              <a:buFont typeface="Segoe UI Semilight" panose="020B0402040204020203" pitchFamily="34" charset="0"/>
              <a:buChar char="❶"/>
            </a:pPr>
            <a:r>
              <a:rPr lang="he-IL" sz="1601" dirty="0">
                <a:solidFill>
                  <a:schemeClr val="tx1">
                    <a:lumMod val="50000"/>
                    <a:lumOff val="50000"/>
                  </a:schemeClr>
                </a:solidFill>
              </a:rPr>
              <a:t>מידת החשיפה למצב מצוקה (עוני, טראומה וכו').</a:t>
            </a:r>
          </a:p>
          <a:p>
            <a:pPr marL="285750" indent="-285750" algn="r" rtl="1">
              <a:lnSpc>
                <a:spcPct val="150000"/>
              </a:lnSpc>
              <a:buSzPct val="80000"/>
              <a:buFont typeface="Calibri" panose="020F0502020204030204" pitchFamily="34" charset="0"/>
              <a:buChar char="❷"/>
            </a:pPr>
            <a:r>
              <a:rPr lang="he-IL" sz="1601" dirty="0">
                <a:solidFill>
                  <a:schemeClr val="tx1">
                    <a:lumMod val="50000"/>
                    <a:lumOff val="50000"/>
                  </a:schemeClr>
                </a:solidFill>
              </a:rPr>
              <a:t>מידת ההסתגלות החיובית לחיי היומיום מבחינה חברתית, עמידה במשימות </a:t>
            </a:r>
            <a:r>
              <a:rPr lang="he-IL" sz="1601" dirty="0" err="1">
                <a:solidFill>
                  <a:schemeClr val="tx1">
                    <a:lumMod val="50000"/>
                    <a:lumOff val="50000"/>
                  </a:schemeClr>
                </a:solidFill>
              </a:rPr>
              <a:t>וכו</a:t>
            </a:r>
            <a:r>
              <a:rPr lang="he-IL" sz="1601" dirty="0">
                <a:solidFill>
                  <a:schemeClr val="tx1">
                    <a:lumMod val="50000"/>
                    <a:lumOff val="50000"/>
                  </a:schemeClr>
                </a:solidFill>
              </a:rPr>
              <a:t>'.</a:t>
            </a:r>
          </a:p>
        </p:txBody>
      </p:sp>
      <p:sp>
        <p:nvSpPr>
          <p:cNvPr id="25" name="TextBox 24">
            <a:extLst>
              <a:ext uri="{FF2B5EF4-FFF2-40B4-BE49-F238E27FC236}">
                <a16:creationId xmlns:a16="http://schemas.microsoft.com/office/drawing/2014/main" id="{3046405F-0804-44DD-A7B4-3A2B2B6C80C4}"/>
              </a:ext>
            </a:extLst>
          </p:cNvPr>
          <p:cNvSpPr txBox="1"/>
          <p:nvPr/>
        </p:nvSpPr>
        <p:spPr>
          <a:xfrm>
            <a:off x="1085853" y="9022730"/>
            <a:ext cx="1570903" cy="276999"/>
          </a:xfrm>
          <a:prstGeom prst="rect">
            <a:avLst/>
          </a:prstGeom>
          <a:noFill/>
        </p:spPr>
        <p:txBody>
          <a:bodyPr wrap="square" rtlCol="1">
            <a:spAutoFit/>
          </a:bodyPr>
          <a:lstStyle/>
          <a:p>
            <a:pPr algn="l"/>
            <a:r>
              <a:rPr lang="he-IL" sz="1200" dirty="0">
                <a:solidFill>
                  <a:prstClr val="black">
                    <a:lumMod val="50000"/>
                    <a:lumOff val="50000"/>
                  </a:prstClr>
                </a:solidFill>
              </a:rPr>
              <a:t>מתוך: </a:t>
            </a:r>
            <a:r>
              <a:rPr lang="he-IL" sz="1200" dirty="0">
                <a:solidFill>
                  <a:prstClr val="black">
                    <a:lumMod val="50000"/>
                    <a:lumOff val="50000"/>
                  </a:prstClr>
                </a:solidFill>
                <a:hlinkClick r:id="rId3"/>
              </a:rPr>
              <a:t>ויקיפדיה</a:t>
            </a:r>
            <a:endParaRPr lang="he-IL" sz="1200" dirty="0">
              <a:solidFill>
                <a:prstClr val="black">
                  <a:lumMod val="50000"/>
                  <a:lumOff val="50000"/>
                </a:prstClr>
              </a:solidFill>
            </a:endParaRPr>
          </a:p>
        </p:txBody>
      </p:sp>
      <p:sp>
        <p:nvSpPr>
          <p:cNvPr id="26" name="מלבן 25">
            <a:extLst>
              <a:ext uri="{FF2B5EF4-FFF2-40B4-BE49-F238E27FC236}">
                <a16:creationId xmlns:a16="http://schemas.microsoft.com/office/drawing/2014/main" id="{C3ADADB6-1874-45F3-9915-72BC8A337897}"/>
              </a:ext>
            </a:extLst>
          </p:cNvPr>
          <p:cNvSpPr/>
          <p:nvPr/>
        </p:nvSpPr>
        <p:spPr>
          <a:xfrm>
            <a:off x="1085851" y="8146045"/>
            <a:ext cx="4083050" cy="785343"/>
          </a:xfrm>
          <a:prstGeom prst="rect">
            <a:avLst/>
          </a:prstGeom>
        </p:spPr>
        <p:txBody>
          <a:bodyPr wrap="square">
            <a:spAutoFit/>
          </a:bodyPr>
          <a:lstStyle/>
          <a:p>
            <a:pPr algn="r" rtl="1">
              <a:lnSpc>
                <a:spcPct val="150000"/>
              </a:lnSpc>
            </a:pPr>
            <a:r>
              <a:rPr lang="he-IL" sz="1600" b="1" dirty="0">
                <a:solidFill>
                  <a:schemeClr val="tx1">
                    <a:lumMod val="50000"/>
                    <a:lumOff val="50000"/>
                  </a:schemeClr>
                </a:solidFill>
                <a:highlight>
                  <a:srgbClr val="D5F2FF"/>
                </a:highlight>
                <a:latin typeface="Arial" pitchFamily="34" charset="0"/>
                <a:cs typeface="Arial" pitchFamily="34" charset="0"/>
              </a:rPr>
              <a:t>החוסן הנפשי מושפע ממזג האדם, התמיכה המשפחתית והתמיכה החברתית</a:t>
            </a:r>
            <a:r>
              <a:rPr lang="he-IL" sz="1600" dirty="0">
                <a:solidFill>
                  <a:schemeClr val="tx1">
                    <a:lumMod val="50000"/>
                    <a:lumOff val="50000"/>
                  </a:schemeClr>
                </a:solidFill>
              </a:rPr>
              <a:t>.</a:t>
            </a:r>
          </a:p>
        </p:txBody>
      </p:sp>
      <p:sp>
        <p:nvSpPr>
          <p:cNvPr id="20" name="מלבן 19">
            <a:hlinkClick r:id="" action="ppaction://hlinkshowjump?jump=nextslide"/>
            <a:extLst>
              <a:ext uri="{FF2B5EF4-FFF2-40B4-BE49-F238E27FC236}">
                <a16:creationId xmlns:a16="http://schemas.microsoft.com/office/drawing/2014/main" id="{119DAFF7-E5AC-402C-ADC2-C708E331466D}"/>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a:hlinkClick r:id="" action="ppaction://hlinkshowjump?jump=previousslide"/>
            <a:extLst>
              <a:ext uri="{FF2B5EF4-FFF2-40B4-BE49-F238E27FC236}">
                <a16:creationId xmlns:a16="http://schemas.microsoft.com/office/drawing/2014/main" id="{ED88129A-ACEA-492B-B697-F0B020265530}"/>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a:hlinkClick r:id="rId4" action="ppaction://hlinksldjump"/>
            <a:extLst>
              <a:ext uri="{FF2B5EF4-FFF2-40B4-BE49-F238E27FC236}">
                <a16:creationId xmlns:a16="http://schemas.microsoft.com/office/drawing/2014/main" id="{7A9758D2-D693-4A93-8D98-205A81D1BAEA}"/>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a:hlinkClick r:id="rId5" action="ppaction://hlinksldjump"/>
            <a:extLst>
              <a:ext uri="{FF2B5EF4-FFF2-40B4-BE49-F238E27FC236}">
                <a16:creationId xmlns:a16="http://schemas.microsoft.com/office/drawing/2014/main" id="{C652D542-3368-40A4-8063-3949CA808B45}"/>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ציין מיקום של מספר שקופית 3">
            <a:extLst>
              <a:ext uri="{FF2B5EF4-FFF2-40B4-BE49-F238E27FC236}">
                <a16:creationId xmlns:a16="http://schemas.microsoft.com/office/drawing/2014/main" id="{E2F9B33F-2BAF-4FB1-899F-25CD12C89C0C}"/>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76</a:t>
            </a:fld>
            <a:endParaRPr lang="he-IL" dirty="0"/>
          </a:p>
        </p:txBody>
      </p:sp>
    </p:spTree>
    <p:extLst>
      <p:ext uri="{BB962C8B-B14F-4D97-AF65-F5344CB8AC3E}">
        <p14:creationId xmlns:p14="http://schemas.microsoft.com/office/powerpoint/2010/main" val="122308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20" name="צורה חופשית: צורה 19">
            <a:extLst>
              <a:ext uri="{FF2B5EF4-FFF2-40B4-BE49-F238E27FC236}">
                <a16:creationId xmlns:a16="http://schemas.microsoft.com/office/drawing/2014/main" id="{96895FD5-FB57-4424-AC82-9E33EC83495A}"/>
              </a:ext>
            </a:extLst>
          </p:cNvPr>
          <p:cNvSpPr/>
          <p:nvPr/>
        </p:nvSpPr>
        <p:spPr>
          <a:xfrm>
            <a:off x="6120104" y="3377735"/>
            <a:ext cx="248318" cy="242006"/>
          </a:xfrm>
          <a:custGeom>
            <a:avLst/>
            <a:gdLst>
              <a:gd name="connsiteX0" fmla="*/ 460473 w 1270651"/>
              <a:gd name="connsiteY0" fmla="*/ 1239817 h 1238347"/>
              <a:gd name="connsiteX1" fmla="*/ 357855 w 1270651"/>
              <a:gd name="connsiteY1" fmla="*/ 1192631 h 1238347"/>
              <a:gd name="connsiteX2" fmla="*/ 33541 w 1270651"/>
              <a:gd name="connsiteY2" fmla="*/ 814264 h 1238347"/>
              <a:gd name="connsiteX3" fmla="*/ 48215 w 1270651"/>
              <a:gd name="connsiteY3" fmla="*/ 623731 h 1238347"/>
              <a:gd name="connsiteX4" fmla="*/ 238777 w 1270651"/>
              <a:gd name="connsiteY4" fmla="*/ 638379 h 1238347"/>
              <a:gd name="connsiteX5" fmla="*/ 450796 w 1270651"/>
              <a:gd name="connsiteY5" fmla="*/ 885722 h 1238347"/>
              <a:gd name="connsiteX6" fmla="*/ 1120886 w 1270651"/>
              <a:gd name="connsiteY6" fmla="*/ 77691 h 1238347"/>
              <a:gd name="connsiteX7" fmla="*/ 1228991 w 1270651"/>
              <a:gd name="connsiteY7" fmla="*/ 158769 h 1238347"/>
              <a:gd name="connsiteX8" fmla="*/ 570417 w 1270651"/>
              <a:gd name="connsiteY8" fmla="*/ 1183223 h 1238347"/>
              <a:gd name="connsiteX9" fmla="*/ 466421 w 1270651"/>
              <a:gd name="connsiteY9" fmla="*/ 1239681 h 1238347"/>
              <a:gd name="connsiteX10" fmla="*/ 460473 w 1270651"/>
              <a:gd name="connsiteY10" fmla="*/ 1239817 h 123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0651" h="1238347">
                <a:moveTo>
                  <a:pt x="460473" y="1239817"/>
                </a:moveTo>
                <a:cubicBezTo>
                  <a:pt x="421122" y="1239817"/>
                  <a:pt x="383609" y="1222656"/>
                  <a:pt x="357855" y="1192631"/>
                </a:cubicBezTo>
                <a:lnTo>
                  <a:pt x="33541" y="814264"/>
                </a:lnTo>
                <a:cubicBezTo>
                  <a:pt x="-15024" y="757591"/>
                  <a:pt x="-8458" y="672295"/>
                  <a:pt x="48215" y="623731"/>
                </a:cubicBezTo>
                <a:cubicBezTo>
                  <a:pt x="104863" y="575112"/>
                  <a:pt x="190154" y="581677"/>
                  <a:pt x="238777" y="638379"/>
                </a:cubicBezTo>
                <a:lnTo>
                  <a:pt x="450796" y="885722"/>
                </a:lnTo>
                <a:lnTo>
                  <a:pt x="1120886" y="77691"/>
                </a:lnTo>
                <a:cubicBezTo>
                  <a:pt x="1224612" y="-67601"/>
                  <a:pt x="1333178" y="12856"/>
                  <a:pt x="1228991" y="158769"/>
                </a:cubicBezTo>
                <a:lnTo>
                  <a:pt x="570417" y="1183223"/>
                </a:lnTo>
                <a:cubicBezTo>
                  <a:pt x="546256" y="1217032"/>
                  <a:pt x="507904" y="1237843"/>
                  <a:pt x="466421" y="1239681"/>
                </a:cubicBezTo>
                <a:cubicBezTo>
                  <a:pt x="464418" y="1239764"/>
                  <a:pt x="462447" y="1239817"/>
                  <a:pt x="460473" y="1239817"/>
                </a:cubicBezTo>
                <a:close/>
              </a:path>
            </a:pathLst>
          </a:custGeom>
          <a:solidFill>
            <a:srgbClr val="00A344"/>
          </a:solidFill>
          <a:ln w="3583" cap="flat">
            <a:solidFill>
              <a:srgbClr val="F5F5F5"/>
            </a:solidFill>
            <a:prstDash val="solid"/>
            <a:miter/>
          </a:ln>
          <a:effectLst/>
        </p:spPr>
        <p:txBody>
          <a:bodyPr rtlCol="1" anchor="ctr"/>
          <a:lstStyle/>
          <a:p>
            <a:endParaRPr lang="he-IL"/>
          </a:p>
        </p:txBody>
      </p:sp>
      <p:sp>
        <p:nvSpPr>
          <p:cNvPr id="27" name="צורה חופשית: צורה 26">
            <a:extLst>
              <a:ext uri="{FF2B5EF4-FFF2-40B4-BE49-F238E27FC236}">
                <a16:creationId xmlns:a16="http://schemas.microsoft.com/office/drawing/2014/main" id="{D17BA0D5-04A7-470B-970C-35631CC6D8B1}"/>
              </a:ext>
            </a:extLst>
          </p:cNvPr>
          <p:cNvSpPr/>
          <p:nvPr/>
        </p:nvSpPr>
        <p:spPr>
          <a:xfrm>
            <a:off x="6120104" y="6510160"/>
            <a:ext cx="248318" cy="242006"/>
          </a:xfrm>
          <a:custGeom>
            <a:avLst/>
            <a:gdLst>
              <a:gd name="connsiteX0" fmla="*/ 460473 w 1270651"/>
              <a:gd name="connsiteY0" fmla="*/ 1239817 h 1238347"/>
              <a:gd name="connsiteX1" fmla="*/ 357855 w 1270651"/>
              <a:gd name="connsiteY1" fmla="*/ 1192631 h 1238347"/>
              <a:gd name="connsiteX2" fmla="*/ 33541 w 1270651"/>
              <a:gd name="connsiteY2" fmla="*/ 814264 h 1238347"/>
              <a:gd name="connsiteX3" fmla="*/ 48215 w 1270651"/>
              <a:gd name="connsiteY3" fmla="*/ 623731 h 1238347"/>
              <a:gd name="connsiteX4" fmla="*/ 238777 w 1270651"/>
              <a:gd name="connsiteY4" fmla="*/ 638379 h 1238347"/>
              <a:gd name="connsiteX5" fmla="*/ 450796 w 1270651"/>
              <a:gd name="connsiteY5" fmla="*/ 885722 h 1238347"/>
              <a:gd name="connsiteX6" fmla="*/ 1120886 w 1270651"/>
              <a:gd name="connsiteY6" fmla="*/ 77691 h 1238347"/>
              <a:gd name="connsiteX7" fmla="*/ 1228991 w 1270651"/>
              <a:gd name="connsiteY7" fmla="*/ 158769 h 1238347"/>
              <a:gd name="connsiteX8" fmla="*/ 570417 w 1270651"/>
              <a:gd name="connsiteY8" fmla="*/ 1183223 h 1238347"/>
              <a:gd name="connsiteX9" fmla="*/ 466421 w 1270651"/>
              <a:gd name="connsiteY9" fmla="*/ 1239681 h 1238347"/>
              <a:gd name="connsiteX10" fmla="*/ 460473 w 1270651"/>
              <a:gd name="connsiteY10" fmla="*/ 1239817 h 123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0651" h="1238347">
                <a:moveTo>
                  <a:pt x="460473" y="1239817"/>
                </a:moveTo>
                <a:cubicBezTo>
                  <a:pt x="421122" y="1239817"/>
                  <a:pt x="383609" y="1222656"/>
                  <a:pt x="357855" y="1192631"/>
                </a:cubicBezTo>
                <a:lnTo>
                  <a:pt x="33541" y="814264"/>
                </a:lnTo>
                <a:cubicBezTo>
                  <a:pt x="-15024" y="757591"/>
                  <a:pt x="-8458" y="672295"/>
                  <a:pt x="48215" y="623731"/>
                </a:cubicBezTo>
                <a:cubicBezTo>
                  <a:pt x="104863" y="575112"/>
                  <a:pt x="190154" y="581677"/>
                  <a:pt x="238777" y="638379"/>
                </a:cubicBezTo>
                <a:lnTo>
                  <a:pt x="450796" y="885722"/>
                </a:lnTo>
                <a:lnTo>
                  <a:pt x="1120886" y="77691"/>
                </a:lnTo>
                <a:cubicBezTo>
                  <a:pt x="1224612" y="-67601"/>
                  <a:pt x="1333178" y="12856"/>
                  <a:pt x="1228991" y="158769"/>
                </a:cubicBezTo>
                <a:lnTo>
                  <a:pt x="570417" y="1183223"/>
                </a:lnTo>
                <a:cubicBezTo>
                  <a:pt x="546256" y="1217032"/>
                  <a:pt x="507904" y="1237843"/>
                  <a:pt x="466421" y="1239681"/>
                </a:cubicBezTo>
                <a:cubicBezTo>
                  <a:pt x="464418" y="1239764"/>
                  <a:pt x="462447" y="1239817"/>
                  <a:pt x="460473" y="1239817"/>
                </a:cubicBezTo>
                <a:close/>
              </a:path>
            </a:pathLst>
          </a:custGeom>
          <a:solidFill>
            <a:srgbClr val="00A344"/>
          </a:solidFill>
          <a:ln w="3583" cap="flat">
            <a:solidFill>
              <a:srgbClr val="F5F5F5"/>
            </a:solidFill>
            <a:prstDash val="solid"/>
            <a:miter/>
          </a:ln>
          <a:effectLst/>
        </p:spPr>
        <p:txBody>
          <a:bodyPr rtlCol="1" anchor="ctr"/>
          <a:lstStyle/>
          <a:p>
            <a:endParaRPr lang="he-IL"/>
          </a:p>
        </p:txBody>
      </p:sp>
      <p:sp>
        <p:nvSpPr>
          <p:cNvPr id="29" name="מלבן 28">
            <a:extLst>
              <a:ext uri="{FF2B5EF4-FFF2-40B4-BE49-F238E27FC236}">
                <a16:creationId xmlns:a16="http://schemas.microsoft.com/office/drawing/2014/main" id="{82738F7B-A8AF-46C9-B2F9-8C41D8735827}"/>
              </a:ext>
            </a:extLst>
          </p:cNvPr>
          <p:cNvSpPr/>
          <p:nvPr/>
        </p:nvSpPr>
        <p:spPr>
          <a:xfrm>
            <a:off x="810955" y="3278423"/>
            <a:ext cx="5664825" cy="416011"/>
          </a:xfrm>
          <a:prstGeom prst="rect">
            <a:avLst/>
          </a:prstGeom>
          <a:ln>
            <a:noFill/>
            <a:prstDash val="dash"/>
          </a:ln>
        </p:spPr>
        <p:txBody>
          <a:bodyPr wrap="square">
            <a:spAutoFit/>
          </a:bodyPr>
          <a:lstStyle/>
          <a:p>
            <a:pPr marL="360363" algn="r" defTabSz="457200" rtl="1">
              <a:lnSpc>
                <a:spcPct val="150000"/>
              </a:lnSpc>
              <a:spcAft>
                <a:spcPts val="600"/>
              </a:spcAft>
              <a:buClr>
                <a:srgbClr val="009EE0"/>
              </a:buClr>
              <a:buSzPct val="80000"/>
            </a:pPr>
            <a:r>
              <a:rPr lang="he-IL" sz="1600" b="1" dirty="0">
                <a:solidFill>
                  <a:prstClr val="black">
                    <a:lumMod val="50000"/>
                    <a:lumOff val="50000"/>
                  </a:prstClr>
                </a:solidFill>
                <a:highlight>
                  <a:srgbClr val="C6EEFF"/>
                </a:highlight>
              </a:rPr>
              <a:t>גלו אמפתיה כלפי הילד</a:t>
            </a:r>
            <a:endParaRPr lang="he-IL" sz="1600" dirty="0">
              <a:solidFill>
                <a:prstClr val="black">
                  <a:lumMod val="50000"/>
                  <a:lumOff val="50000"/>
                </a:prstClr>
              </a:solidFill>
            </a:endParaRPr>
          </a:p>
        </p:txBody>
      </p:sp>
      <p:sp>
        <p:nvSpPr>
          <p:cNvPr id="30" name="מלבן 29">
            <a:extLst>
              <a:ext uri="{FF2B5EF4-FFF2-40B4-BE49-F238E27FC236}">
                <a16:creationId xmlns:a16="http://schemas.microsoft.com/office/drawing/2014/main" id="{0633F963-BEF9-4677-AC9F-A15426AF7B9C}"/>
              </a:ext>
            </a:extLst>
          </p:cNvPr>
          <p:cNvSpPr/>
          <p:nvPr/>
        </p:nvSpPr>
        <p:spPr>
          <a:xfrm>
            <a:off x="1117599" y="2395628"/>
            <a:ext cx="5391781" cy="830997"/>
          </a:xfrm>
          <a:prstGeom prst="rect">
            <a:avLst/>
          </a:prstGeom>
        </p:spPr>
        <p:txBody>
          <a:bodyPr wrap="square">
            <a:spAutoFit/>
          </a:bodyPr>
          <a:lstStyle/>
          <a:p>
            <a:pPr algn="r" rtl="1">
              <a:spcAft>
                <a:spcPts val="600"/>
              </a:spcAft>
            </a:pPr>
            <a:r>
              <a:rPr lang="he-IL" sz="2400" b="1" dirty="0">
                <a:solidFill>
                  <a:srgbClr val="00B0E6"/>
                </a:solidFill>
                <a:latin typeface="Arial" pitchFamily="34" charset="0"/>
                <a:cs typeface="Arial" pitchFamily="34" charset="0"/>
              </a:rPr>
              <a:t>כיצד אנו יכולים לתמוך בחוסן הנפשי</a:t>
            </a:r>
            <a:br>
              <a:rPr lang="en-US" sz="2400" b="1" dirty="0">
                <a:solidFill>
                  <a:srgbClr val="00B0E6"/>
                </a:solidFill>
                <a:latin typeface="Arial" pitchFamily="34" charset="0"/>
                <a:cs typeface="Arial" pitchFamily="34" charset="0"/>
              </a:rPr>
            </a:br>
            <a:r>
              <a:rPr lang="he-IL" sz="2400" b="1" dirty="0">
                <a:solidFill>
                  <a:srgbClr val="00B0E6"/>
                </a:solidFill>
                <a:latin typeface="Arial" pitchFamily="34" charset="0"/>
                <a:cs typeface="Arial" pitchFamily="34" charset="0"/>
              </a:rPr>
              <a:t>של הילדים?</a:t>
            </a:r>
          </a:p>
        </p:txBody>
      </p:sp>
      <p:sp>
        <p:nvSpPr>
          <p:cNvPr id="32" name="מלבן: פינות מעוגלות 31">
            <a:extLst>
              <a:ext uri="{FF2B5EF4-FFF2-40B4-BE49-F238E27FC236}">
                <a16:creationId xmlns:a16="http://schemas.microsoft.com/office/drawing/2014/main" id="{AF4AF55E-609D-426C-93CD-9D708FBD6749}"/>
              </a:ext>
            </a:extLst>
          </p:cNvPr>
          <p:cNvSpPr/>
          <p:nvPr/>
        </p:nvSpPr>
        <p:spPr>
          <a:xfrm>
            <a:off x="957648" y="2298642"/>
            <a:ext cx="5664825" cy="7337727"/>
          </a:xfrm>
          <a:prstGeom prst="roundRect">
            <a:avLst>
              <a:gd name="adj" fmla="val 1802"/>
            </a:avLst>
          </a:prstGeom>
          <a:no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TextBox 37">
            <a:extLst>
              <a:ext uri="{FF2B5EF4-FFF2-40B4-BE49-F238E27FC236}">
                <a16:creationId xmlns:a16="http://schemas.microsoft.com/office/drawing/2014/main" id="{48C2BBE9-DC22-4762-A320-A747508A2C54}"/>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39" name="מלבן: פינות מעוגלות 38">
            <a:extLst>
              <a:ext uri="{FF2B5EF4-FFF2-40B4-BE49-F238E27FC236}">
                <a16:creationId xmlns:a16="http://schemas.microsoft.com/office/drawing/2014/main" id="{A703DF7F-542A-493B-922F-3BB1BEC84022}"/>
              </a:ext>
            </a:extLst>
          </p:cNvPr>
          <p:cNvSpPr/>
          <p:nvPr/>
        </p:nvSpPr>
        <p:spPr>
          <a:xfrm>
            <a:off x="1085851" y="3774186"/>
            <a:ext cx="5403784" cy="830997"/>
          </a:xfrm>
          <a:prstGeom prst="roundRect">
            <a:avLst>
              <a:gd name="adj" fmla="val 1872"/>
            </a:avLst>
          </a:prstGeom>
          <a:solidFill>
            <a:schemeClr val="bg1">
              <a:alpha val="80000"/>
            </a:schemeClr>
          </a:solidFill>
          <a:ln>
            <a:solidFill>
              <a:srgbClr val="D5F2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TextBox 39">
            <a:extLst>
              <a:ext uri="{FF2B5EF4-FFF2-40B4-BE49-F238E27FC236}">
                <a16:creationId xmlns:a16="http://schemas.microsoft.com/office/drawing/2014/main" id="{8B6A4408-798D-4154-B81D-BB9E903BB4EF}"/>
              </a:ext>
            </a:extLst>
          </p:cNvPr>
          <p:cNvSpPr txBox="1"/>
          <p:nvPr/>
        </p:nvSpPr>
        <p:spPr>
          <a:xfrm>
            <a:off x="5168901" y="3906815"/>
            <a:ext cx="1304928" cy="585032"/>
          </a:xfrm>
          <a:prstGeom prst="rect">
            <a:avLst/>
          </a:prstGeom>
          <a:noFill/>
        </p:spPr>
        <p:txBody>
          <a:bodyPr wrap="square" rtlCol="1">
            <a:spAutoFit/>
          </a:bodyPr>
          <a:lstStyle/>
          <a:p>
            <a:pPr algn="r" rtl="1">
              <a:spcAft>
                <a:spcPts val="600"/>
              </a:spcAft>
            </a:pPr>
            <a:r>
              <a:rPr lang="he-IL" sz="1601" b="1" dirty="0">
                <a:solidFill>
                  <a:srgbClr val="00B0E6"/>
                </a:solidFill>
              </a:rPr>
              <a:t>מהי אמפתיה?</a:t>
            </a:r>
            <a:endParaRPr lang="he-IL" sz="1601" b="1" dirty="0">
              <a:solidFill>
                <a:srgbClr val="00B0E6"/>
              </a:solidFill>
              <a:latin typeface="Arial" pitchFamily="34" charset="0"/>
              <a:cs typeface="Arial" pitchFamily="34" charset="0"/>
            </a:endParaRPr>
          </a:p>
        </p:txBody>
      </p:sp>
      <p:sp>
        <p:nvSpPr>
          <p:cNvPr id="41" name="מלבן 40">
            <a:extLst>
              <a:ext uri="{FF2B5EF4-FFF2-40B4-BE49-F238E27FC236}">
                <a16:creationId xmlns:a16="http://schemas.microsoft.com/office/drawing/2014/main" id="{1725450E-7A41-47B9-8908-3F3D43B6ECD3}"/>
              </a:ext>
            </a:extLst>
          </p:cNvPr>
          <p:cNvSpPr/>
          <p:nvPr/>
        </p:nvSpPr>
        <p:spPr>
          <a:xfrm>
            <a:off x="1085851" y="3764967"/>
            <a:ext cx="4083050" cy="785793"/>
          </a:xfrm>
          <a:prstGeom prst="rect">
            <a:avLst/>
          </a:prstGeom>
        </p:spPr>
        <p:txBody>
          <a:bodyPr wrap="square">
            <a:spAutoFit/>
          </a:bodyPr>
          <a:lstStyle/>
          <a:p>
            <a:pPr algn="r" rtl="1">
              <a:lnSpc>
                <a:spcPct val="150000"/>
              </a:lnSpc>
            </a:pPr>
            <a:r>
              <a:rPr lang="he-IL" sz="1601" dirty="0">
                <a:solidFill>
                  <a:schemeClr val="tx1">
                    <a:lumMod val="50000"/>
                    <a:lumOff val="50000"/>
                  </a:schemeClr>
                </a:solidFill>
              </a:rPr>
              <a:t>יכולת לזהות את מצבו הנפשי של האחר ולהבין אותו. לרוב מדובר על תחושת מצוקה שהאדם </a:t>
            </a:r>
          </a:p>
        </p:txBody>
      </p:sp>
      <p:sp>
        <p:nvSpPr>
          <p:cNvPr id="42" name="TextBox 41">
            <a:extLst>
              <a:ext uri="{FF2B5EF4-FFF2-40B4-BE49-F238E27FC236}">
                <a16:creationId xmlns:a16="http://schemas.microsoft.com/office/drawing/2014/main" id="{340DA60D-DE85-449F-B5DF-5D87BFE6FBC1}"/>
              </a:ext>
            </a:extLst>
          </p:cNvPr>
          <p:cNvSpPr txBox="1"/>
          <p:nvPr/>
        </p:nvSpPr>
        <p:spPr>
          <a:xfrm>
            <a:off x="1085853" y="4603886"/>
            <a:ext cx="1570903" cy="276999"/>
          </a:xfrm>
          <a:prstGeom prst="rect">
            <a:avLst/>
          </a:prstGeom>
          <a:noFill/>
        </p:spPr>
        <p:txBody>
          <a:bodyPr wrap="square" rtlCol="1">
            <a:spAutoFit/>
          </a:bodyPr>
          <a:lstStyle/>
          <a:p>
            <a:pPr algn="l"/>
            <a:r>
              <a:rPr lang="he-IL" sz="1200" dirty="0">
                <a:solidFill>
                  <a:prstClr val="black">
                    <a:lumMod val="50000"/>
                    <a:lumOff val="50000"/>
                  </a:prstClr>
                </a:solidFill>
              </a:rPr>
              <a:t>מתוך: </a:t>
            </a:r>
            <a:r>
              <a:rPr lang="he-IL" sz="1200" dirty="0">
                <a:solidFill>
                  <a:prstClr val="black">
                    <a:lumMod val="50000"/>
                    <a:lumOff val="50000"/>
                  </a:prstClr>
                </a:solidFill>
                <a:hlinkClick r:id="rId2"/>
              </a:rPr>
              <a:t>ויקיפדיה</a:t>
            </a:r>
            <a:endParaRPr lang="he-IL" sz="1200" dirty="0">
              <a:solidFill>
                <a:prstClr val="black">
                  <a:lumMod val="50000"/>
                  <a:lumOff val="50000"/>
                </a:prstClr>
              </a:solidFill>
            </a:endParaRPr>
          </a:p>
        </p:txBody>
      </p:sp>
      <p:sp>
        <p:nvSpPr>
          <p:cNvPr id="43" name="מלבן 42">
            <a:extLst>
              <a:ext uri="{FF2B5EF4-FFF2-40B4-BE49-F238E27FC236}">
                <a16:creationId xmlns:a16="http://schemas.microsoft.com/office/drawing/2014/main" id="{7CA17A1F-89A9-4F7D-BB37-876EC2235880}"/>
              </a:ext>
            </a:extLst>
          </p:cNvPr>
          <p:cNvSpPr/>
          <p:nvPr/>
        </p:nvSpPr>
        <p:spPr>
          <a:xfrm>
            <a:off x="957648" y="4776642"/>
            <a:ext cx="5518132" cy="1524007"/>
          </a:xfrm>
          <a:prstGeom prst="rect">
            <a:avLst/>
          </a:prstGeom>
          <a:ln>
            <a:noFill/>
            <a:prstDash val="dash"/>
          </a:ln>
        </p:spPr>
        <p:txBody>
          <a:bodyPr wrap="square">
            <a:spAutoFit/>
          </a:bodyPr>
          <a:lstStyle/>
          <a:p>
            <a:pPr marL="365125" lvl="1" algn="r" defTabSz="457200" rtl="1">
              <a:lnSpc>
                <a:spcPct val="150000"/>
              </a:lnSpc>
              <a:spcAft>
                <a:spcPts val="300"/>
              </a:spcAft>
              <a:buClr>
                <a:srgbClr val="009EE0"/>
              </a:buClr>
              <a:buSzPct val="80000"/>
            </a:pPr>
            <a:r>
              <a:rPr lang="he-IL" sz="1600" dirty="0">
                <a:solidFill>
                  <a:prstClr val="black">
                    <a:lumMod val="50000"/>
                    <a:lumOff val="50000"/>
                  </a:prstClr>
                </a:solidFill>
              </a:rPr>
              <a:t>טיפול נכון ויעיל מחייב אמפתיה: עלינו </a:t>
            </a:r>
            <a:r>
              <a:rPr lang="he-IL" sz="1600" b="1" dirty="0">
                <a:solidFill>
                  <a:prstClr val="black">
                    <a:lumMod val="50000"/>
                    <a:lumOff val="50000"/>
                  </a:prstClr>
                </a:solidFill>
                <a:highlight>
                  <a:srgbClr val="C6EEFF"/>
                </a:highlight>
              </a:rPr>
              <a:t>לכבד</a:t>
            </a:r>
            <a:r>
              <a:rPr lang="he-IL" sz="1600" dirty="0">
                <a:solidFill>
                  <a:prstClr val="black">
                    <a:lumMod val="50000"/>
                    <a:lumOff val="50000"/>
                  </a:prstClr>
                </a:solidFill>
              </a:rPr>
              <a:t> את הילד מולנו,</a:t>
            </a:r>
            <a:br>
              <a:rPr lang="en-US" sz="1600" dirty="0">
                <a:solidFill>
                  <a:prstClr val="black">
                    <a:lumMod val="50000"/>
                    <a:lumOff val="50000"/>
                  </a:prstClr>
                </a:solidFill>
              </a:rPr>
            </a:br>
            <a:r>
              <a:rPr lang="he-IL" sz="1600" b="1" dirty="0">
                <a:solidFill>
                  <a:prstClr val="black">
                    <a:lumMod val="50000"/>
                    <a:lumOff val="50000"/>
                  </a:prstClr>
                </a:solidFill>
                <a:highlight>
                  <a:srgbClr val="C6EEFF"/>
                </a:highlight>
              </a:rPr>
              <a:t>לא לשפוט</a:t>
            </a:r>
            <a:r>
              <a:rPr lang="he-IL" sz="1600" dirty="0">
                <a:solidFill>
                  <a:prstClr val="black">
                    <a:lumMod val="50000"/>
                    <a:lumOff val="50000"/>
                  </a:prstClr>
                </a:solidFill>
              </a:rPr>
              <a:t> אותו, להבין שהוא מרגיש אחרת, לנסות לדמיין איך נראים הדברים מנקודת מבטו, לנסות </a:t>
            </a:r>
            <a:r>
              <a:rPr lang="he-IL" sz="1600" b="1" dirty="0">
                <a:solidFill>
                  <a:prstClr val="black">
                    <a:lumMod val="50000"/>
                    <a:lumOff val="50000"/>
                  </a:prstClr>
                </a:solidFill>
                <a:highlight>
                  <a:srgbClr val="C6EEFF"/>
                </a:highlight>
              </a:rPr>
              <a:t>"לשים את עצמנו בנעליו"</a:t>
            </a:r>
            <a:r>
              <a:rPr lang="he-IL" sz="1600" b="1" dirty="0">
                <a:solidFill>
                  <a:prstClr val="black">
                    <a:lumMod val="50000"/>
                    <a:lumOff val="50000"/>
                  </a:prstClr>
                </a:solidFill>
              </a:rPr>
              <a:t> </a:t>
            </a:r>
            <a:r>
              <a:rPr lang="he-IL" sz="1600" dirty="0">
                <a:solidFill>
                  <a:prstClr val="black">
                    <a:lumMod val="50000"/>
                    <a:lumOff val="50000"/>
                  </a:prstClr>
                </a:solidFill>
              </a:rPr>
              <a:t>ומהמקום הזה </a:t>
            </a:r>
            <a:r>
              <a:rPr lang="he-IL" sz="1600" b="1" dirty="0">
                <a:solidFill>
                  <a:prstClr val="black">
                    <a:lumMod val="50000"/>
                    <a:lumOff val="50000"/>
                  </a:prstClr>
                </a:solidFill>
                <a:highlight>
                  <a:srgbClr val="C6EEFF"/>
                </a:highlight>
              </a:rPr>
              <a:t>להציג לו דרכים להתמודד </a:t>
            </a:r>
            <a:r>
              <a:rPr lang="he-IL" sz="1600" dirty="0">
                <a:solidFill>
                  <a:prstClr val="black">
                    <a:lumMod val="50000"/>
                    <a:lumOff val="50000"/>
                  </a:prstClr>
                </a:solidFill>
              </a:rPr>
              <a:t>עם המצב. </a:t>
            </a:r>
          </a:p>
        </p:txBody>
      </p:sp>
      <p:sp>
        <p:nvSpPr>
          <p:cNvPr id="44" name="מלבן 43">
            <a:extLst>
              <a:ext uri="{FF2B5EF4-FFF2-40B4-BE49-F238E27FC236}">
                <a16:creationId xmlns:a16="http://schemas.microsoft.com/office/drawing/2014/main" id="{5F72A2FB-084D-494E-A6D9-5A0DB1904E06}"/>
              </a:ext>
            </a:extLst>
          </p:cNvPr>
          <p:cNvSpPr/>
          <p:nvPr/>
        </p:nvSpPr>
        <p:spPr>
          <a:xfrm>
            <a:off x="957648" y="6400519"/>
            <a:ext cx="5518132" cy="2632003"/>
          </a:xfrm>
          <a:prstGeom prst="rect">
            <a:avLst/>
          </a:prstGeom>
          <a:ln>
            <a:noFill/>
            <a:prstDash val="dash"/>
          </a:ln>
        </p:spPr>
        <p:txBody>
          <a:bodyPr wrap="square">
            <a:spAutoFit/>
          </a:bodyPr>
          <a:lstStyle/>
          <a:p>
            <a:pPr marL="365125" lvl="1" algn="r" defTabSz="457200" rtl="1">
              <a:lnSpc>
                <a:spcPct val="150000"/>
              </a:lnSpc>
              <a:spcAft>
                <a:spcPts val="300"/>
              </a:spcAft>
              <a:buClr>
                <a:srgbClr val="009EE0"/>
              </a:buClr>
              <a:buSzPct val="80000"/>
            </a:pPr>
            <a:r>
              <a:rPr lang="he-IL" sz="1600" b="1" dirty="0">
                <a:solidFill>
                  <a:prstClr val="black">
                    <a:lumMod val="50000"/>
                    <a:lumOff val="50000"/>
                  </a:prstClr>
                </a:solidFill>
                <a:highlight>
                  <a:srgbClr val="C6EEFF"/>
                </a:highlight>
              </a:rPr>
              <a:t>זהו עם הילד את החוזקות שלו ועזרו לו לטפח דימוי עצמי חיובי:</a:t>
            </a:r>
            <a:r>
              <a:rPr lang="he-IL" sz="1600" b="1" dirty="0">
                <a:solidFill>
                  <a:prstClr val="black">
                    <a:lumMod val="50000"/>
                    <a:lumOff val="50000"/>
                  </a:prstClr>
                </a:solidFill>
              </a:rPr>
              <a:t> </a:t>
            </a:r>
            <a:r>
              <a:rPr lang="he-IL" sz="1600" dirty="0">
                <a:solidFill>
                  <a:prstClr val="black">
                    <a:lumMod val="50000"/>
                    <a:lumOff val="50000"/>
                  </a:prstClr>
                </a:solidFill>
              </a:rPr>
              <a:t>החוזקות הן </a:t>
            </a:r>
            <a:r>
              <a:rPr lang="he-IL" sz="1600" b="1" dirty="0">
                <a:solidFill>
                  <a:prstClr val="black">
                    <a:lumMod val="50000"/>
                    <a:lumOff val="50000"/>
                  </a:prstClr>
                </a:solidFill>
                <a:highlight>
                  <a:srgbClr val="C6EEFF"/>
                </a:highlight>
              </a:rPr>
              <a:t>התכונות של הילד והתחומים בהם הוא מוכשר</a:t>
            </a:r>
            <a:r>
              <a:rPr lang="he-IL" sz="1600" dirty="0">
                <a:solidFill>
                  <a:prstClr val="black">
                    <a:lumMod val="50000"/>
                    <a:lumOff val="50000"/>
                  </a:prstClr>
                </a:solidFill>
              </a:rPr>
              <a:t>, לדוגמא, יכולת מנהיגותית, היכולת לדייק ולשים לב לפרטים קטנים, חוש לאסתטיקה, הכישרון לשפות, הכישרון לבישול ואפייה ועוד </a:t>
            </a:r>
            <a:r>
              <a:rPr lang="he-IL" sz="1600" dirty="0" err="1">
                <a:solidFill>
                  <a:prstClr val="black">
                    <a:lumMod val="50000"/>
                    <a:lumOff val="50000"/>
                  </a:prstClr>
                </a:solidFill>
              </a:rPr>
              <a:t>ועוד</a:t>
            </a:r>
            <a:r>
              <a:rPr lang="he-IL" sz="1600" dirty="0">
                <a:solidFill>
                  <a:prstClr val="black">
                    <a:lumMod val="50000"/>
                    <a:lumOff val="50000"/>
                  </a:prstClr>
                </a:solidFill>
              </a:rPr>
              <a:t>. ילד שיודע במה הוא טוב ומסוגל למצוא הזדמנויות בהן הוא יכול ליישם את הכישרון שלו, </a:t>
            </a:r>
            <a:r>
              <a:rPr lang="he-IL" sz="1600" b="1" dirty="0">
                <a:solidFill>
                  <a:prstClr val="black">
                    <a:lumMod val="50000"/>
                    <a:lumOff val="50000"/>
                  </a:prstClr>
                </a:solidFill>
                <a:highlight>
                  <a:srgbClr val="C6EEFF"/>
                </a:highlight>
              </a:rPr>
              <a:t>יגביר את הסיכוי לעודד את עצמו ולצאת ממצבי משבר ולחץ.</a:t>
            </a:r>
          </a:p>
        </p:txBody>
      </p:sp>
      <p:sp>
        <p:nvSpPr>
          <p:cNvPr id="22" name="מלבן 21">
            <a:hlinkClick r:id="" action="ppaction://hlinkshowjump?jump=nextslide"/>
            <a:extLst>
              <a:ext uri="{FF2B5EF4-FFF2-40B4-BE49-F238E27FC236}">
                <a16:creationId xmlns:a16="http://schemas.microsoft.com/office/drawing/2014/main" id="{F64F5BA4-A9BF-4093-95D8-88760EB4ACEF}"/>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a:hlinkClick r:id="" action="ppaction://hlinkshowjump?jump=previousslide"/>
            <a:extLst>
              <a:ext uri="{FF2B5EF4-FFF2-40B4-BE49-F238E27FC236}">
                <a16:creationId xmlns:a16="http://schemas.microsoft.com/office/drawing/2014/main" id="{472FA3F4-EC6B-48D5-91C8-60DC02FA88B6}"/>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a:hlinkClick r:id="rId3" action="ppaction://hlinksldjump"/>
            <a:extLst>
              <a:ext uri="{FF2B5EF4-FFF2-40B4-BE49-F238E27FC236}">
                <a16:creationId xmlns:a16="http://schemas.microsoft.com/office/drawing/2014/main" id="{8316F4A3-E5B6-4F67-8D06-E4ED78C41A23}"/>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a:hlinkClick r:id="rId4" action="ppaction://hlinksldjump"/>
            <a:extLst>
              <a:ext uri="{FF2B5EF4-FFF2-40B4-BE49-F238E27FC236}">
                <a16:creationId xmlns:a16="http://schemas.microsoft.com/office/drawing/2014/main" id="{326E8BED-D999-4764-9B3B-34BEFA9601D4}"/>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ציין מיקום של מספר שקופית 3">
            <a:extLst>
              <a:ext uri="{FF2B5EF4-FFF2-40B4-BE49-F238E27FC236}">
                <a16:creationId xmlns:a16="http://schemas.microsoft.com/office/drawing/2014/main" id="{11939F71-B98B-4DD7-95B2-630A01430F53}"/>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77</a:t>
            </a:fld>
            <a:endParaRPr lang="he-IL" dirty="0"/>
          </a:p>
        </p:txBody>
      </p:sp>
    </p:spTree>
    <p:extLst>
      <p:ext uri="{BB962C8B-B14F-4D97-AF65-F5344CB8AC3E}">
        <p14:creationId xmlns:p14="http://schemas.microsoft.com/office/powerpoint/2010/main" val="289486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20" name="צורה חופשית: צורה 19">
            <a:extLst>
              <a:ext uri="{FF2B5EF4-FFF2-40B4-BE49-F238E27FC236}">
                <a16:creationId xmlns:a16="http://schemas.microsoft.com/office/drawing/2014/main" id="{96895FD5-FB57-4424-AC82-9E33EC83495A}"/>
              </a:ext>
            </a:extLst>
          </p:cNvPr>
          <p:cNvSpPr/>
          <p:nvPr/>
        </p:nvSpPr>
        <p:spPr>
          <a:xfrm>
            <a:off x="6120104" y="2505538"/>
            <a:ext cx="248318" cy="242006"/>
          </a:xfrm>
          <a:custGeom>
            <a:avLst/>
            <a:gdLst>
              <a:gd name="connsiteX0" fmla="*/ 460473 w 1270651"/>
              <a:gd name="connsiteY0" fmla="*/ 1239817 h 1238347"/>
              <a:gd name="connsiteX1" fmla="*/ 357855 w 1270651"/>
              <a:gd name="connsiteY1" fmla="*/ 1192631 h 1238347"/>
              <a:gd name="connsiteX2" fmla="*/ 33541 w 1270651"/>
              <a:gd name="connsiteY2" fmla="*/ 814264 h 1238347"/>
              <a:gd name="connsiteX3" fmla="*/ 48215 w 1270651"/>
              <a:gd name="connsiteY3" fmla="*/ 623731 h 1238347"/>
              <a:gd name="connsiteX4" fmla="*/ 238777 w 1270651"/>
              <a:gd name="connsiteY4" fmla="*/ 638379 h 1238347"/>
              <a:gd name="connsiteX5" fmla="*/ 450796 w 1270651"/>
              <a:gd name="connsiteY5" fmla="*/ 885722 h 1238347"/>
              <a:gd name="connsiteX6" fmla="*/ 1120886 w 1270651"/>
              <a:gd name="connsiteY6" fmla="*/ 77691 h 1238347"/>
              <a:gd name="connsiteX7" fmla="*/ 1228991 w 1270651"/>
              <a:gd name="connsiteY7" fmla="*/ 158769 h 1238347"/>
              <a:gd name="connsiteX8" fmla="*/ 570417 w 1270651"/>
              <a:gd name="connsiteY8" fmla="*/ 1183223 h 1238347"/>
              <a:gd name="connsiteX9" fmla="*/ 466421 w 1270651"/>
              <a:gd name="connsiteY9" fmla="*/ 1239681 h 1238347"/>
              <a:gd name="connsiteX10" fmla="*/ 460473 w 1270651"/>
              <a:gd name="connsiteY10" fmla="*/ 1239817 h 123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0651" h="1238347">
                <a:moveTo>
                  <a:pt x="460473" y="1239817"/>
                </a:moveTo>
                <a:cubicBezTo>
                  <a:pt x="421122" y="1239817"/>
                  <a:pt x="383609" y="1222656"/>
                  <a:pt x="357855" y="1192631"/>
                </a:cubicBezTo>
                <a:lnTo>
                  <a:pt x="33541" y="814264"/>
                </a:lnTo>
                <a:cubicBezTo>
                  <a:pt x="-15024" y="757591"/>
                  <a:pt x="-8458" y="672295"/>
                  <a:pt x="48215" y="623731"/>
                </a:cubicBezTo>
                <a:cubicBezTo>
                  <a:pt x="104863" y="575112"/>
                  <a:pt x="190154" y="581677"/>
                  <a:pt x="238777" y="638379"/>
                </a:cubicBezTo>
                <a:lnTo>
                  <a:pt x="450796" y="885722"/>
                </a:lnTo>
                <a:lnTo>
                  <a:pt x="1120886" y="77691"/>
                </a:lnTo>
                <a:cubicBezTo>
                  <a:pt x="1224612" y="-67601"/>
                  <a:pt x="1333178" y="12856"/>
                  <a:pt x="1228991" y="158769"/>
                </a:cubicBezTo>
                <a:lnTo>
                  <a:pt x="570417" y="1183223"/>
                </a:lnTo>
                <a:cubicBezTo>
                  <a:pt x="546256" y="1217032"/>
                  <a:pt x="507904" y="1237843"/>
                  <a:pt x="466421" y="1239681"/>
                </a:cubicBezTo>
                <a:cubicBezTo>
                  <a:pt x="464418" y="1239764"/>
                  <a:pt x="462447" y="1239817"/>
                  <a:pt x="460473" y="1239817"/>
                </a:cubicBezTo>
                <a:close/>
              </a:path>
            </a:pathLst>
          </a:custGeom>
          <a:solidFill>
            <a:srgbClr val="00A344"/>
          </a:solidFill>
          <a:ln w="3583" cap="flat">
            <a:solidFill>
              <a:srgbClr val="F5F5F5"/>
            </a:solidFill>
            <a:prstDash val="solid"/>
            <a:miter/>
          </a:ln>
          <a:effectLst/>
        </p:spPr>
        <p:txBody>
          <a:bodyPr rtlCol="1" anchor="ctr"/>
          <a:lstStyle/>
          <a:p>
            <a:endParaRPr lang="he-IL"/>
          </a:p>
        </p:txBody>
      </p:sp>
      <p:sp>
        <p:nvSpPr>
          <p:cNvPr id="27" name="צורה חופשית: צורה 26">
            <a:extLst>
              <a:ext uri="{FF2B5EF4-FFF2-40B4-BE49-F238E27FC236}">
                <a16:creationId xmlns:a16="http://schemas.microsoft.com/office/drawing/2014/main" id="{D17BA0D5-04A7-470B-970C-35631CC6D8B1}"/>
              </a:ext>
            </a:extLst>
          </p:cNvPr>
          <p:cNvSpPr/>
          <p:nvPr/>
        </p:nvSpPr>
        <p:spPr>
          <a:xfrm>
            <a:off x="6120104" y="4498478"/>
            <a:ext cx="248318" cy="242006"/>
          </a:xfrm>
          <a:custGeom>
            <a:avLst/>
            <a:gdLst>
              <a:gd name="connsiteX0" fmla="*/ 460473 w 1270651"/>
              <a:gd name="connsiteY0" fmla="*/ 1239817 h 1238347"/>
              <a:gd name="connsiteX1" fmla="*/ 357855 w 1270651"/>
              <a:gd name="connsiteY1" fmla="*/ 1192631 h 1238347"/>
              <a:gd name="connsiteX2" fmla="*/ 33541 w 1270651"/>
              <a:gd name="connsiteY2" fmla="*/ 814264 h 1238347"/>
              <a:gd name="connsiteX3" fmla="*/ 48215 w 1270651"/>
              <a:gd name="connsiteY3" fmla="*/ 623731 h 1238347"/>
              <a:gd name="connsiteX4" fmla="*/ 238777 w 1270651"/>
              <a:gd name="connsiteY4" fmla="*/ 638379 h 1238347"/>
              <a:gd name="connsiteX5" fmla="*/ 450796 w 1270651"/>
              <a:gd name="connsiteY5" fmla="*/ 885722 h 1238347"/>
              <a:gd name="connsiteX6" fmla="*/ 1120886 w 1270651"/>
              <a:gd name="connsiteY6" fmla="*/ 77691 h 1238347"/>
              <a:gd name="connsiteX7" fmla="*/ 1228991 w 1270651"/>
              <a:gd name="connsiteY7" fmla="*/ 158769 h 1238347"/>
              <a:gd name="connsiteX8" fmla="*/ 570417 w 1270651"/>
              <a:gd name="connsiteY8" fmla="*/ 1183223 h 1238347"/>
              <a:gd name="connsiteX9" fmla="*/ 466421 w 1270651"/>
              <a:gd name="connsiteY9" fmla="*/ 1239681 h 1238347"/>
              <a:gd name="connsiteX10" fmla="*/ 460473 w 1270651"/>
              <a:gd name="connsiteY10" fmla="*/ 1239817 h 123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0651" h="1238347">
                <a:moveTo>
                  <a:pt x="460473" y="1239817"/>
                </a:moveTo>
                <a:cubicBezTo>
                  <a:pt x="421122" y="1239817"/>
                  <a:pt x="383609" y="1222656"/>
                  <a:pt x="357855" y="1192631"/>
                </a:cubicBezTo>
                <a:lnTo>
                  <a:pt x="33541" y="814264"/>
                </a:lnTo>
                <a:cubicBezTo>
                  <a:pt x="-15024" y="757591"/>
                  <a:pt x="-8458" y="672295"/>
                  <a:pt x="48215" y="623731"/>
                </a:cubicBezTo>
                <a:cubicBezTo>
                  <a:pt x="104863" y="575112"/>
                  <a:pt x="190154" y="581677"/>
                  <a:pt x="238777" y="638379"/>
                </a:cubicBezTo>
                <a:lnTo>
                  <a:pt x="450796" y="885722"/>
                </a:lnTo>
                <a:lnTo>
                  <a:pt x="1120886" y="77691"/>
                </a:lnTo>
                <a:cubicBezTo>
                  <a:pt x="1224612" y="-67601"/>
                  <a:pt x="1333178" y="12856"/>
                  <a:pt x="1228991" y="158769"/>
                </a:cubicBezTo>
                <a:lnTo>
                  <a:pt x="570417" y="1183223"/>
                </a:lnTo>
                <a:cubicBezTo>
                  <a:pt x="546256" y="1217032"/>
                  <a:pt x="507904" y="1237843"/>
                  <a:pt x="466421" y="1239681"/>
                </a:cubicBezTo>
                <a:cubicBezTo>
                  <a:pt x="464418" y="1239764"/>
                  <a:pt x="462447" y="1239817"/>
                  <a:pt x="460473" y="1239817"/>
                </a:cubicBezTo>
                <a:close/>
              </a:path>
            </a:pathLst>
          </a:custGeom>
          <a:solidFill>
            <a:srgbClr val="00A344"/>
          </a:solidFill>
          <a:ln w="3583" cap="flat">
            <a:solidFill>
              <a:srgbClr val="F5F5F5"/>
            </a:solidFill>
            <a:prstDash val="solid"/>
            <a:miter/>
          </a:ln>
          <a:effectLst/>
        </p:spPr>
        <p:txBody>
          <a:bodyPr rtlCol="1" anchor="ctr"/>
          <a:lstStyle/>
          <a:p>
            <a:endParaRPr lang="he-IL"/>
          </a:p>
        </p:txBody>
      </p:sp>
      <p:sp>
        <p:nvSpPr>
          <p:cNvPr id="29" name="מלבן 28">
            <a:extLst>
              <a:ext uri="{FF2B5EF4-FFF2-40B4-BE49-F238E27FC236}">
                <a16:creationId xmlns:a16="http://schemas.microsoft.com/office/drawing/2014/main" id="{82738F7B-A8AF-46C9-B2F9-8C41D8735827}"/>
              </a:ext>
            </a:extLst>
          </p:cNvPr>
          <p:cNvSpPr/>
          <p:nvPr/>
        </p:nvSpPr>
        <p:spPr>
          <a:xfrm>
            <a:off x="1020771" y="2420294"/>
            <a:ext cx="5455009" cy="1893339"/>
          </a:xfrm>
          <a:prstGeom prst="rect">
            <a:avLst/>
          </a:prstGeom>
          <a:ln>
            <a:noFill/>
            <a:prstDash val="dash"/>
          </a:ln>
        </p:spPr>
        <p:txBody>
          <a:bodyPr wrap="square">
            <a:spAutoFit/>
          </a:bodyPr>
          <a:lstStyle/>
          <a:p>
            <a:pPr marL="360363" algn="r" defTabSz="457200" rtl="1">
              <a:lnSpc>
                <a:spcPct val="150000"/>
              </a:lnSpc>
              <a:spcAft>
                <a:spcPts val="600"/>
              </a:spcAft>
              <a:buClr>
                <a:srgbClr val="009EE0"/>
              </a:buClr>
              <a:buSzPct val="80000"/>
            </a:pPr>
            <a:r>
              <a:rPr lang="he-IL" sz="1600" b="1" dirty="0">
                <a:solidFill>
                  <a:prstClr val="black">
                    <a:lumMod val="50000"/>
                    <a:lumOff val="50000"/>
                  </a:prstClr>
                </a:solidFill>
                <a:highlight>
                  <a:srgbClr val="C6EEFF"/>
                </a:highlight>
              </a:rPr>
              <a:t>עודדו את הילד לספר על הרגשות והמחשבות שלו. חשוב לעזור לו להגדיר אותן במילים.</a:t>
            </a:r>
            <a:r>
              <a:rPr lang="he-IL" sz="1600" dirty="0">
                <a:solidFill>
                  <a:prstClr val="black">
                    <a:lumMod val="50000"/>
                    <a:lumOff val="50000"/>
                  </a:prstClr>
                </a:solidFill>
              </a:rPr>
              <a:t> ניתן לעשות זאת באמצעות שאילת שאלות, והמלל, לדוגמא: </a:t>
            </a:r>
            <a:r>
              <a:rPr lang="he-IL" sz="1600" i="1" dirty="0">
                <a:solidFill>
                  <a:prstClr val="black">
                    <a:lumMod val="50000"/>
                    <a:lumOff val="50000"/>
                  </a:prstClr>
                </a:solidFill>
              </a:rPr>
              <a:t>"איך הרגשת כשיונתן קרא לך בשמות גנאי?", "איך הרגשת כשהקבוצה שלך הפסיד?", מושפל, עצוב, מתוסכל...</a:t>
            </a:r>
          </a:p>
        </p:txBody>
      </p:sp>
      <p:sp>
        <p:nvSpPr>
          <p:cNvPr id="32" name="מלבן: פינות מעוגלות 31">
            <a:extLst>
              <a:ext uri="{FF2B5EF4-FFF2-40B4-BE49-F238E27FC236}">
                <a16:creationId xmlns:a16="http://schemas.microsoft.com/office/drawing/2014/main" id="{AF4AF55E-609D-426C-93CD-9D708FBD6749}"/>
              </a:ext>
            </a:extLst>
          </p:cNvPr>
          <p:cNvSpPr/>
          <p:nvPr/>
        </p:nvSpPr>
        <p:spPr>
          <a:xfrm>
            <a:off x="957648" y="2298642"/>
            <a:ext cx="5664825" cy="7337727"/>
          </a:xfrm>
          <a:prstGeom prst="roundRect">
            <a:avLst>
              <a:gd name="adj" fmla="val 1802"/>
            </a:avLst>
          </a:prstGeom>
          <a:no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TextBox 37">
            <a:extLst>
              <a:ext uri="{FF2B5EF4-FFF2-40B4-BE49-F238E27FC236}">
                <a16:creationId xmlns:a16="http://schemas.microsoft.com/office/drawing/2014/main" id="{48C2BBE9-DC22-4762-A320-A747508A2C54}"/>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44" name="מלבן 43">
            <a:extLst>
              <a:ext uri="{FF2B5EF4-FFF2-40B4-BE49-F238E27FC236}">
                <a16:creationId xmlns:a16="http://schemas.microsoft.com/office/drawing/2014/main" id="{5F72A2FB-084D-494E-A6D9-5A0DB1904E06}"/>
              </a:ext>
            </a:extLst>
          </p:cNvPr>
          <p:cNvSpPr/>
          <p:nvPr/>
        </p:nvSpPr>
        <p:spPr>
          <a:xfrm>
            <a:off x="957648" y="4388837"/>
            <a:ext cx="5518132" cy="1524007"/>
          </a:xfrm>
          <a:prstGeom prst="rect">
            <a:avLst/>
          </a:prstGeom>
          <a:ln>
            <a:noFill/>
            <a:prstDash val="dash"/>
          </a:ln>
        </p:spPr>
        <p:txBody>
          <a:bodyPr wrap="square">
            <a:spAutoFit/>
          </a:bodyPr>
          <a:lstStyle/>
          <a:p>
            <a:pPr marL="365125" lvl="1" algn="r" defTabSz="457200" rtl="1">
              <a:lnSpc>
                <a:spcPct val="150000"/>
              </a:lnSpc>
              <a:spcAft>
                <a:spcPts val="300"/>
              </a:spcAft>
              <a:buClr>
                <a:srgbClr val="009EE0"/>
              </a:buClr>
              <a:buSzPct val="80000"/>
            </a:pPr>
            <a:r>
              <a:rPr lang="he-IL" sz="1600" b="1" dirty="0">
                <a:solidFill>
                  <a:prstClr val="black">
                    <a:lumMod val="50000"/>
                    <a:lumOff val="50000"/>
                  </a:prstClr>
                </a:solidFill>
                <a:highlight>
                  <a:srgbClr val="C6EEFF"/>
                </a:highlight>
              </a:rPr>
              <a:t>עזרו לילד לחשוב חיובי:</a:t>
            </a:r>
            <a:r>
              <a:rPr lang="he-IL" sz="1600" b="1" dirty="0">
                <a:solidFill>
                  <a:prstClr val="black">
                    <a:lumMod val="50000"/>
                    <a:lumOff val="50000"/>
                  </a:prstClr>
                </a:solidFill>
              </a:rPr>
              <a:t> </a:t>
            </a:r>
            <a:r>
              <a:rPr lang="he-IL" sz="1600" dirty="0">
                <a:solidFill>
                  <a:prstClr val="black">
                    <a:lumMod val="50000"/>
                    <a:lumOff val="50000"/>
                  </a:prstClr>
                </a:solidFill>
              </a:rPr>
              <a:t>הראו לו את הצד החיובי של המצבים. טיפוח האמונה העצמית שהדברים הרעים בחיים יחלפו ושהעתיד יהיה טוב, יאפשרו להחזיק מעמד. זכרו: </a:t>
            </a:r>
            <a:r>
              <a:rPr lang="he-IL" sz="1600" b="1" dirty="0">
                <a:solidFill>
                  <a:prstClr val="black">
                    <a:lumMod val="50000"/>
                    <a:lumOff val="50000"/>
                  </a:prstClr>
                </a:solidFill>
                <a:highlight>
                  <a:srgbClr val="C6EEFF"/>
                </a:highlight>
              </a:rPr>
              <a:t>אמונה מגשימה את עצמה.</a:t>
            </a:r>
          </a:p>
        </p:txBody>
      </p:sp>
      <p:sp>
        <p:nvSpPr>
          <p:cNvPr id="22" name="צורה חופשית: צורה 21">
            <a:extLst>
              <a:ext uri="{FF2B5EF4-FFF2-40B4-BE49-F238E27FC236}">
                <a16:creationId xmlns:a16="http://schemas.microsoft.com/office/drawing/2014/main" id="{FE63ED3E-F0EF-4B08-845C-43CBC3F5255C}"/>
              </a:ext>
            </a:extLst>
          </p:cNvPr>
          <p:cNvSpPr/>
          <p:nvPr/>
        </p:nvSpPr>
        <p:spPr>
          <a:xfrm>
            <a:off x="6120104" y="6280434"/>
            <a:ext cx="248318" cy="242006"/>
          </a:xfrm>
          <a:custGeom>
            <a:avLst/>
            <a:gdLst>
              <a:gd name="connsiteX0" fmla="*/ 460473 w 1270651"/>
              <a:gd name="connsiteY0" fmla="*/ 1239817 h 1238347"/>
              <a:gd name="connsiteX1" fmla="*/ 357855 w 1270651"/>
              <a:gd name="connsiteY1" fmla="*/ 1192631 h 1238347"/>
              <a:gd name="connsiteX2" fmla="*/ 33541 w 1270651"/>
              <a:gd name="connsiteY2" fmla="*/ 814264 h 1238347"/>
              <a:gd name="connsiteX3" fmla="*/ 48215 w 1270651"/>
              <a:gd name="connsiteY3" fmla="*/ 623731 h 1238347"/>
              <a:gd name="connsiteX4" fmla="*/ 238777 w 1270651"/>
              <a:gd name="connsiteY4" fmla="*/ 638379 h 1238347"/>
              <a:gd name="connsiteX5" fmla="*/ 450796 w 1270651"/>
              <a:gd name="connsiteY5" fmla="*/ 885722 h 1238347"/>
              <a:gd name="connsiteX6" fmla="*/ 1120886 w 1270651"/>
              <a:gd name="connsiteY6" fmla="*/ 77691 h 1238347"/>
              <a:gd name="connsiteX7" fmla="*/ 1228991 w 1270651"/>
              <a:gd name="connsiteY7" fmla="*/ 158769 h 1238347"/>
              <a:gd name="connsiteX8" fmla="*/ 570417 w 1270651"/>
              <a:gd name="connsiteY8" fmla="*/ 1183223 h 1238347"/>
              <a:gd name="connsiteX9" fmla="*/ 466421 w 1270651"/>
              <a:gd name="connsiteY9" fmla="*/ 1239681 h 1238347"/>
              <a:gd name="connsiteX10" fmla="*/ 460473 w 1270651"/>
              <a:gd name="connsiteY10" fmla="*/ 1239817 h 123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0651" h="1238347">
                <a:moveTo>
                  <a:pt x="460473" y="1239817"/>
                </a:moveTo>
                <a:cubicBezTo>
                  <a:pt x="421122" y="1239817"/>
                  <a:pt x="383609" y="1222656"/>
                  <a:pt x="357855" y="1192631"/>
                </a:cubicBezTo>
                <a:lnTo>
                  <a:pt x="33541" y="814264"/>
                </a:lnTo>
                <a:cubicBezTo>
                  <a:pt x="-15024" y="757591"/>
                  <a:pt x="-8458" y="672295"/>
                  <a:pt x="48215" y="623731"/>
                </a:cubicBezTo>
                <a:cubicBezTo>
                  <a:pt x="104863" y="575112"/>
                  <a:pt x="190154" y="581677"/>
                  <a:pt x="238777" y="638379"/>
                </a:cubicBezTo>
                <a:lnTo>
                  <a:pt x="450796" y="885722"/>
                </a:lnTo>
                <a:lnTo>
                  <a:pt x="1120886" y="77691"/>
                </a:lnTo>
                <a:cubicBezTo>
                  <a:pt x="1224612" y="-67601"/>
                  <a:pt x="1333178" y="12856"/>
                  <a:pt x="1228991" y="158769"/>
                </a:cubicBezTo>
                <a:lnTo>
                  <a:pt x="570417" y="1183223"/>
                </a:lnTo>
                <a:cubicBezTo>
                  <a:pt x="546256" y="1217032"/>
                  <a:pt x="507904" y="1237843"/>
                  <a:pt x="466421" y="1239681"/>
                </a:cubicBezTo>
                <a:cubicBezTo>
                  <a:pt x="464418" y="1239764"/>
                  <a:pt x="462447" y="1239817"/>
                  <a:pt x="460473" y="1239817"/>
                </a:cubicBezTo>
                <a:close/>
              </a:path>
            </a:pathLst>
          </a:custGeom>
          <a:solidFill>
            <a:srgbClr val="00A344"/>
          </a:solidFill>
          <a:ln w="3583" cap="flat">
            <a:solidFill>
              <a:srgbClr val="F5F5F5"/>
            </a:solidFill>
            <a:prstDash val="solid"/>
            <a:miter/>
          </a:ln>
          <a:effectLst/>
        </p:spPr>
        <p:txBody>
          <a:bodyPr rtlCol="1" anchor="ctr"/>
          <a:lstStyle/>
          <a:p>
            <a:endParaRPr lang="he-IL"/>
          </a:p>
        </p:txBody>
      </p:sp>
      <p:sp>
        <p:nvSpPr>
          <p:cNvPr id="23" name="מלבן 22">
            <a:extLst>
              <a:ext uri="{FF2B5EF4-FFF2-40B4-BE49-F238E27FC236}">
                <a16:creationId xmlns:a16="http://schemas.microsoft.com/office/drawing/2014/main" id="{E067957B-9CF8-4726-8AEB-8F403B8CD49E}"/>
              </a:ext>
            </a:extLst>
          </p:cNvPr>
          <p:cNvSpPr/>
          <p:nvPr/>
        </p:nvSpPr>
        <p:spPr>
          <a:xfrm>
            <a:off x="957648" y="6170793"/>
            <a:ext cx="5518132" cy="1524007"/>
          </a:xfrm>
          <a:prstGeom prst="rect">
            <a:avLst/>
          </a:prstGeom>
          <a:ln>
            <a:noFill/>
            <a:prstDash val="dash"/>
          </a:ln>
        </p:spPr>
        <p:txBody>
          <a:bodyPr wrap="square">
            <a:spAutoFit/>
          </a:bodyPr>
          <a:lstStyle/>
          <a:p>
            <a:pPr marL="365125" lvl="1" algn="r" defTabSz="457200" rtl="1">
              <a:lnSpc>
                <a:spcPct val="150000"/>
              </a:lnSpc>
              <a:spcAft>
                <a:spcPts val="300"/>
              </a:spcAft>
              <a:buClr>
                <a:srgbClr val="009EE0"/>
              </a:buClr>
              <a:buSzPct val="80000"/>
            </a:pPr>
            <a:r>
              <a:rPr lang="he-IL" sz="1600" b="1" dirty="0">
                <a:solidFill>
                  <a:prstClr val="black">
                    <a:lumMod val="50000"/>
                    <a:lumOff val="50000"/>
                  </a:prstClr>
                </a:solidFill>
                <a:highlight>
                  <a:srgbClr val="C6EEFF"/>
                </a:highlight>
              </a:rPr>
              <a:t>חיזוק היכולות החברתיות:</a:t>
            </a:r>
            <a:r>
              <a:rPr lang="he-IL" sz="1600" b="1" dirty="0">
                <a:solidFill>
                  <a:prstClr val="black">
                    <a:lumMod val="50000"/>
                    <a:lumOff val="50000"/>
                  </a:prstClr>
                </a:solidFill>
              </a:rPr>
              <a:t> </a:t>
            </a:r>
            <a:r>
              <a:rPr lang="he-IL" sz="1600" dirty="0">
                <a:solidFill>
                  <a:prstClr val="black">
                    <a:lumMod val="50000"/>
                    <a:lumOff val="50000"/>
                  </a:prstClr>
                </a:solidFill>
              </a:rPr>
              <a:t>חשוב ללמד לפרגן, להביע אמפתיה, לשתף, לוותר ולהתעקש כשצריך. </a:t>
            </a:r>
            <a:r>
              <a:rPr lang="he-IL" sz="1600" b="1" dirty="0">
                <a:solidFill>
                  <a:prstClr val="black">
                    <a:lumMod val="50000"/>
                    <a:lumOff val="50000"/>
                  </a:prstClr>
                </a:solidFill>
                <a:highlight>
                  <a:srgbClr val="C6EEFF"/>
                </a:highlight>
              </a:rPr>
              <a:t>דוגמא אישית מהווה מפתח להצלחה.</a:t>
            </a:r>
            <a:r>
              <a:rPr lang="he-IL" sz="1600" dirty="0">
                <a:solidFill>
                  <a:prstClr val="black">
                    <a:lumMod val="50000"/>
                    <a:lumOff val="50000"/>
                  </a:prstClr>
                </a:solidFill>
              </a:rPr>
              <a:t> הסביבה החברתית התומכת הופכת עם השנים מקור לתחושת שייכות וסיוע במצבי לחץ ומשבר.</a:t>
            </a:r>
          </a:p>
        </p:txBody>
      </p:sp>
      <p:sp>
        <p:nvSpPr>
          <p:cNvPr id="24" name="צורה חופשית: צורה 23">
            <a:extLst>
              <a:ext uri="{FF2B5EF4-FFF2-40B4-BE49-F238E27FC236}">
                <a16:creationId xmlns:a16="http://schemas.microsoft.com/office/drawing/2014/main" id="{0B9CB95A-03C1-4D62-891B-B1DEAA66E700}"/>
              </a:ext>
            </a:extLst>
          </p:cNvPr>
          <p:cNvSpPr/>
          <p:nvPr/>
        </p:nvSpPr>
        <p:spPr>
          <a:xfrm>
            <a:off x="6183227" y="7949405"/>
            <a:ext cx="248318" cy="242006"/>
          </a:xfrm>
          <a:custGeom>
            <a:avLst/>
            <a:gdLst>
              <a:gd name="connsiteX0" fmla="*/ 460473 w 1270651"/>
              <a:gd name="connsiteY0" fmla="*/ 1239817 h 1238347"/>
              <a:gd name="connsiteX1" fmla="*/ 357855 w 1270651"/>
              <a:gd name="connsiteY1" fmla="*/ 1192631 h 1238347"/>
              <a:gd name="connsiteX2" fmla="*/ 33541 w 1270651"/>
              <a:gd name="connsiteY2" fmla="*/ 814264 h 1238347"/>
              <a:gd name="connsiteX3" fmla="*/ 48215 w 1270651"/>
              <a:gd name="connsiteY3" fmla="*/ 623731 h 1238347"/>
              <a:gd name="connsiteX4" fmla="*/ 238777 w 1270651"/>
              <a:gd name="connsiteY4" fmla="*/ 638379 h 1238347"/>
              <a:gd name="connsiteX5" fmla="*/ 450796 w 1270651"/>
              <a:gd name="connsiteY5" fmla="*/ 885722 h 1238347"/>
              <a:gd name="connsiteX6" fmla="*/ 1120886 w 1270651"/>
              <a:gd name="connsiteY6" fmla="*/ 77691 h 1238347"/>
              <a:gd name="connsiteX7" fmla="*/ 1228991 w 1270651"/>
              <a:gd name="connsiteY7" fmla="*/ 158769 h 1238347"/>
              <a:gd name="connsiteX8" fmla="*/ 570417 w 1270651"/>
              <a:gd name="connsiteY8" fmla="*/ 1183223 h 1238347"/>
              <a:gd name="connsiteX9" fmla="*/ 466421 w 1270651"/>
              <a:gd name="connsiteY9" fmla="*/ 1239681 h 1238347"/>
              <a:gd name="connsiteX10" fmla="*/ 460473 w 1270651"/>
              <a:gd name="connsiteY10" fmla="*/ 1239817 h 123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0651" h="1238347">
                <a:moveTo>
                  <a:pt x="460473" y="1239817"/>
                </a:moveTo>
                <a:cubicBezTo>
                  <a:pt x="421122" y="1239817"/>
                  <a:pt x="383609" y="1222656"/>
                  <a:pt x="357855" y="1192631"/>
                </a:cubicBezTo>
                <a:lnTo>
                  <a:pt x="33541" y="814264"/>
                </a:lnTo>
                <a:cubicBezTo>
                  <a:pt x="-15024" y="757591"/>
                  <a:pt x="-8458" y="672295"/>
                  <a:pt x="48215" y="623731"/>
                </a:cubicBezTo>
                <a:cubicBezTo>
                  <a:pt x="104863" y="575112"/>
                  <a:pt x="190154" y="581677"/>
                  <a:pt x="238777" y="638379"/>
                </a:cubicBezTo>
                <a:lnTo>
                  <a:pt x="450796" y="885722"/>
                </a:lnTo>
                <a:lnTo>
                  <a:pt x="1120886" y="77691"/>
                </a:lnTo>
                <a:cubicBezTo>
                  <a:pt x="1224612" y="-67601"/>
                  <a:pt x="1333178" y="12856"/>
                  <a:pt x="1228991" y="158769"/>
                </a:cubicBezTo>
                <a:lnTo>
                  <a:pt x="570417" y="1183223"/>
                </a:lnTo>
                <a:cubicBezTo>
                  <a:pt x="546256" y="1217032"/>
                  <a:pt x="507904" y="1237843"/>
                  <a:pt x="466421" y="1239681"/>
                </a:cubicBezTo>
                <a:cubicBezTo>
                  <a:pt x="464418" y="1239764"/>
                  <a:pt x="462447" y="1239817"/>
                  <a:pt x="460473" y="1239817"/>
                </a:cubicBezTo>
                <a:close/>
              </a:path>
            </a:pathLst>
          </a:custGeom>
          <a:solidFill>
            <a:srgbClr val="00A344"/>
          </a:solidFill>
          <a:ln w="3583" cap="flat">
            <a:solidFill>
              <a:srgbClr val="F5F5F5"/>
            </a:solidFill>
            <a:prstDash val="solid"/>
            <a:miter/>
          </a:ln>
          <a:effectLst/>
        </p:spPr>
        <p:txBody>
          <a:bodyPr rtlCol="1" anchor="ctr"/>
          <a:lstStyle/>
          <a:p>
            <a:endParaRPr lang="he-IL"/>
          </a:p>
        </p:txBody>
      </p:sp>
      <p:sp>
        <p:nvSpPr>
          <p:cNvPr id="25" name="מלבן 24">
            <a:extLst>
              <a:ext uri="{FF2B5EF4-FFF2-40B4-BE49-F238E27FC236}">
                <a16:creationId xmlns:a16="http://schemas.microsoft.com/office/drawing/2014/main" id="{A62148B4-07E6-44BF-AF59-5DEEA823211D}"/>
              </a:ext>
            </a:extLst>
          </p:cNvPr>
          <p:cNvSpPr/>
          <p:nvPr/>
        </p:nvSpPr>
        <p:spPr>
          <a:xfrm>
            <a:off x="1020771" y="7839764"/>
            <a:ext cx="5518132" cy="785343"/>
          </a:xfrm>
          <a:prstGeom prst="rect">
            <a:avLst/>
          </a:prstGeom>
          <a:ln>
            <a:noFill/>
            <a:prstDash val="dash"/>
          </a:ln>
        </p:spPr>
        <p:txBody>
          <a:bodyPr wrap="square">
            <a:spAutoFit/>
          </a:bodyPr>
          <a:lstStyle/>
          <a:p>
            <a:pPr marL="365125" lvl="1" algn="r" defTabSz="457200" rtl="1">
              <a:lnSpc>
                <a:spcPct val="150000"/>
              </a:lnSpc>
              <a:spcAft>
                <a:spcPts val="300"/>
              </a:spcAft>
              <a:buClr>
                <a:srgbClr val="009EE0"/>
              </a:buClr>
              <a:buSzPct val="80000"/>
            </a:pPr>
            <a:r>
              <a:rPr lang="he-IL" sz="1600" b="1" dirty="0">
                <a:solidFill>
                  <a:prstClr val="black">
                    <a:lumMod val="50000"/>
                    <a:lumOff val="50000"/>
                  </a:prstClr>
                </a:solidFill>
                <a:highlight>
                  <a:srgbClr val="C6EEFF"/>
                </a:highlight>
              </a:rPr>
              <a:t>עודדו על האומץ להיות שונה</a:t>
            </a:r>
            <a:r>
              <a:rPr lang="he-IL" sz="1600" b="1" dirty="0">
                <a:solidFill>
                  <a:prstClr val="black">
                    <a:lumMod val="50000"/>
                    <a:lumOff val="50000"/>
                  </a:prstClr>
                </a:solidFill>
              </a:rPr>
              <a:t> </a:t>
            </a:r>
            <a:r>
              <a:rPr lang="he-IL" sz="1600" dirty="0">
                <a:solidFill>
                  <a:prstClr val="black">
                    <a:lumMod val="50000"/>
                    <a:lumOff val="50000"/>
                  </a:prstClr>
                </a:solidFill>
              </a:rPr>
              <a:t>ולהימנע מקבלת החלטות שנובעות רק מלחצי הסביבה והצורך לרצות את כולם.</a:t>
            </a:r>
          </a:p>
        </p:txBody>
      </p:sp>
      <p:sp>
        <p:nvSpPr>
          <p:cNvPr id="19" name="מלבן 18">
            <a:hlinkClick r:id="" action="ppaction://hlinkshowjump?jump=nextslide"/>
            <a:extLst>
              <a:ext uri="{FF2B5EF4-FFF2-40B4-BE49-F238E27FC236}">
                <a16:creationId xmlns:a16="http://schemas.microsoft.com/office/drawing/2014/main" id="{00837D50-5985-4992-A782-B266A6722A35}"/>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25">
            <a:hlinkClick r:id="" action="ppaction://hlinkshowjump?jump=previousslide"/>
            <a:extLst>
              <a:ext uri="{FF2B5EF4-FFF2-40B4-BE49-F238E27FC236}">
                <a16:creationId xmlns:a16="http://schemas.microsoft.com/office/drawing/2014/main" id="{1D6F0E1F-91A5-496B-B1D1-A6B7922AB978}"/>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a:hlinkClick r:id="rId2" action="ppaction://hlinksldjump"/>
            <a:extLst>
              <a:ext uri="{FF2B5EF4-FFF2-40B4-BE49-F238E27FC236}">
                <a16:creationId xmlns:a16="http://schemas.microsoft.com/office/drawing/2014/main" id="{00C7715B-E4F7-4B21-A31F-E238EB0DB890}"/>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לבן 29">
            <a:hlinkClick r:id="rId3" action="ppaction://hlinksldjump"/>
            <a:extLst>
              <a:ext uri="{FF2B5EF4-FFF2-40B4-BE49-F238E27FC236}">
                <a16:creationId xmlns:a16="http://schemas.microsoft.com/office/drawing/2014/main" id="{6D78C643-A500-45D8-8D4E-814EF345BDFD}"/>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ציין מיקום של מספר שקופית 3">
            <a:extLst>
              <a:ext uri="{FF2B5EF4-FFF2-40B4-BE49-F238E27FC236}">
                <a16:creationId xmlns:a16="http://schemas.microsoft.com/office/drawing/2014/main" id="{A63B62C0-2AB5-445B-B5C8-8B8D7F1ECB69}"/>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78</a:t>
            </a:fld>
            <a:endParaRPr lang="he-IL" dirty="0"/>
          </a:p>
        </p:txBody>
      </p:sp>
    </p:spTree>
    <p:extLst>
      <p:ext uri="{BB962C8B-B14F-4D97-AF65-F5344CB8AC3E}">
        <p14:creationId xmlns:p14="http://schemas.microsoft.com/office/powerpoint/2010/main" val="206966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19" name="TextBox 18">
            <a:extLst>
              <a:ext uri="{FF2B5EF4-FFF2-40B4-BE49-F238E27FC236}">
                <a16:creationId xmlns:a16="http://schemas.microsoft.com/office/drawing/2014/main" id="{A8BBF6CD-DE0C-4444-B492-77BC92B270D3}"/>
              </a:ext>
            </a:extLst>
          </p:cNvPr>
          <p:cNvSpPr txBox="1"/>
          <p:nvPr/>
        </p:nvSpPr>
        <p:spPr>
          <a:xfrm>
            <a:off x="967646" y="2542490"/>
            <a:ext cx="5515200" cy="1678729"/>
          </a:xfrm>
          <a:prstGeom prst="rect">
            <a:avLst/>
          </a:prstGeom>
          <a:noFill/>
          <a:ln>
            <a:noFill/>
          </a:ln>
        </p:spPr>
        <p:txBody>
          <a:bodyPr wrap="square" rtlCol="1">
            <a:spAutoFit/>
          </a:bodyPr>
          <a:lstStyle/>
          <a:p>
            <a:pPr marL="182564" indent="-182564" algn="r" rtl="1">
              <a:lnSpc>
                <a:spcPct val="150000"/>
              </a:lnSpc>
              <a:spcAft>
                <a:spcPts val="600"/>
              </a:spcAft>
              <a:buClr>
                <a:srgbClr val="00B0E6"/>
              </a:buClr>
              <a:buFont typeface="Calibri" panose="020F0502020204030204" pitchFamily="34" charset="0"/>
              <a:buChar char="‹"/>
            </a:pPr>
            <a:r>
              <a:rPr lang="he-IL" sz="1601" dirty="0">
                <a:solidFill>
                  <a:schemeClr val="tx1">
                    <a:lumMod val="50000"/>
                    <a:lumOff val="50000"/>
                  </a:schemeClr>
                </a:solidFill>
                <a:hlinkClick r:id="rId2"/>
              </a:rPr>
              <a:t>כיצד ילדים יכולים לרכוש חוסן נפשי?</a:t>
            </a:r>
            <a:endParaRPr lang="he-IL" sz="1601" dirty="0">
              <a:solidFill>
                <a:schemeClr val="tx1">
                  <a:lumMod val="50000"/>
                  <a:lumOff val="50000"/>
                </a:schemeClr>
              </a:solidFill>
            </a:endParaRPr>
          </a:p>
          <a:p>
            <a:pPr marL="182564" indent="-182564" algn="r" rtl="1">
              <a:lnSpc>
                <a:spcPct val="150000"/>
              </a:lnSpc>
              <a:spcAft>
                <a:spcPts val="600"/>
              </a:spcAft>
              <a:buClr>
                <a:srgbClr val="00B0E6"/>
              </a:buClr>
              <a:buFont typeface="Calibri" panose="020F0502020204030204" pitchFamily="34" charset="0"/>
              <a:buChar char="‹"/>
            </a:pPr>
            <a:r>
              <a:rPr lang="he-IL" sz="1601" dirty="0">
                <a:solidFill>
                  <a:schemeClr val="tx1">
                    <a:lumMod val="50000"/>
                    <a:lumOff val="50000"/>
                  </a:schemeClr>
                </a:solidFill>
                <a:hlinkClick r:id="rId3"/>
              </a:rPr>
              <a:t>ארגון </a:t>
            </a:r>
            <a:r>
              <a:rPr lang="he-IL" sz="1601" dirty="0" err="1">
                <a:solidFill>
                  <a:schemeClr val="tx1">
                    <a:lumMod val="50000"/>
                    <a:lumOff val="50000"/>
                  </a:schemeClr>
                </a:solidFill>
                <a:hlinkClick r:id="rId3"/>
              </a:rPr>
              <a:t>נט"ל</a:t>
            </a:r>
            <a:endParaRPr lang="he-IL" sz="1601" dirty="0">
              <a:solidFill>
                <a:schemeClr val="tx1">
                  <a:lumMod val="50000"/>
                  <a:lumOff val="50000"/>
                </a:schemeClr>
              </a:solidFill>
            </a:endParaRPr>
          </a:p>
          <a:p>
            <a:pPr marL="182564" indent="-182564" algn="r" rtl="1">
              <a:lnSpc>
                <a:spcPct val="150000"/>
              </a:lnSpc>
              <a:spcAft>
                <a:spcPts val="600"/>
              </a:spcAft>
              <a:buClr>
                <a:srgbClr val="00B0E6"/>
              </a:buClr>
              <a:buFont typeface="Calibri" panose="020F0502020204030204" pitchFamily="34" charset="0"/>
              <a:buChar char="‹"/>
            </a:pPr>
            <a:r>
              <a:rPr lang="he-IL" sz="1601" dirty="0">
                <a:solidFill>
                  <a:schemeClr val="tx1">
                    <a:lumMod val="50000"/>
                    <a:lumOff val="50000"/>
                  </a:schemeClr>
                </a:solidFill>
              </a:rPr>
              <a:t>'עכשיו גלה את חוזקותיך' - הוצאת מטר - מאת: מרקוס </a:t>
            </a:r>
            <a:r>
              <a:rPr lang="he-IL" sz="1601" dirty="0" err="1">
                <a:solidFill>
                  <a:schemeClr val="tx1">
                    <a:lumMod val="50000"/>
                    <a:lumOff val="50000"/>
                  </a:schemeClr>
                </a:solidFill>
              </a:rPr>
              <a:t>בקינגהם</a:t>
            </a:r>
            <a:r>
              <a:rPr lang="he-IL" sz="1601" dirty="0">
                <a:solidFill>
                  <a:schemeClr val="tx1">
                    <a:lumMod val="50000"/>
                    <a:lumOff val="50000"/>
                  </a:schemeClr>
                </a:solidFill>
              </a:rPr>
              <a:t> וד"ר דונלד א' </a:t>
            </a:r>
            <a:r>
              <a:rPr lang="he-IL" sz="1601" dirty="0" err="1">
                <a:solidFill>
                  <a:schemeClr val="tx1">
                    <a:lumMod val="50000"/>
                    <a:lumOff val="50000"/>
                  </a:schemeClr>
                </a:solidFill>
              </a:rPr>
              <a:t>קליפטון</a:t>
            </a:r>
            <a:endParaRPr lang="he-IL" sz="1601" dirty="0">
              <a:solidFill>
                <a:srgbClr val="FF0000"/>
              </a:solidFill>
            </a:endParaRPr>
          </a:p>
        </p:txBody>
      </p:sp>
      <p:grpSp>
        <p:nvGrpSpPr>
          <p:cNvPr id="2" name="קבוצה 1">
            <a:extLst>
              <a:ext uri="{FF2B5EF4-FFF2-40B4-BE49-F238E27FC236}">
                <a16:creationId xmlns:a16="http://schemas.microsoft.com/office/drawing/2014/main" id="{CC839FE1-A6A0-4FD0-90A0-57264EF97331}"/>
              </a:ext>
            </a:extLst>
          </p:cNvPr>
          <p:cNvGrpSpPr/>
          <p:nvPr/>
        </p:nvGrpSpPr>
        <p:grpSpPr>
          <a:xfrm>
            <a:off x="2788750" y="2117846"/>
            <a:ext cx="1982175" cy="418761"/>
            <a:chOff x="2704543" y="3763767"/>
            <a:chExt cx="1982175" cy="418761"/>
          </a:xfrm>
        </p:grpSpPr>
        <p:sp>
          <p:nvSpPr>
            <p:cNvPr id="26" name="מלבן 25">
              <a:extLst>
                <a:ext uri="{FF2B5EF4-FFF2-40B4-BE49-F238E27FC236}">
                  <a16:creationId xmlns:a16="http://schemas.microsoft.com/office/drawing/2014/main" id="{F70D6EEA-E33B-4CF1-98AA-51941F210A62}"/>
                </a:ext>
              </a:extLst>
            </p:cNvPr>
            <p:cNvSpPr/>
            <p:nvPr/>
          </p:nvSpPr>
          <p:spPr>
            <a:xfrm>
              <a:off x="2704543" y="3763767"/>
              <a:ext cx="1982175" cy="418761"/>
            </a:xfrm>
            <a:prstGeom prst="rect">
              <a:avLst/>
            </a:prstGeom>
            <a:solidFill>
              <a:srgbClr val="00B0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pSp>
          <p:nvGrpSpPr>
            <p:cNvPr id="28" name="גרפיקה 76">
              <a:extLst>
                <a:ext uri="{FF2B5EF4-FFF2-40B4-BE49-F238E27FC236}">
                  <a16:creationId xmlns:a16="http://schemas.microsoft.com/office/drawing/2014/main" id="{7590B044-6613-466D-89FD-DA9C1FF4B7FF}"/>
                </a:ext>
              </a:extLst>
            </p:cNvPr>
            <p:cNvGrpSpPr/>
            <p:nvPr/>
          </p:nvGrpSpPr>
          <p:grpSpPr>
            <a:xfrm>
              <a:off x="4276451" y="3831956"/>
              <a:ext cx="290396" cy="290396"/>
              <a:chOff x="1855787" y="3421856"/>
              <a:chExt cx="3848100" cy="3848100"/>
            </a:xfrm>
          </p:grpSpPr>
          <p:sp>
            <p:nvSpPr>
              <p:cNvPr id="30" name="צורה חופשית: צורה 57">
                <a:extLst>
                  <a:ext uri="{FF2B5EF4-FFF2-40B4-BE49-F238E27FC236}">
                    <a16:creationId xmlns:a16="http://schemas.microsoft.com/office/drawing/2014/main" id="{58017C5E-E629-4560-B8C9-43C4CFD43DAF}"/>
                  </a:ext>
                </a:extLst>
              </p:cNvPr>
              <p:cNvSpPr/>
              <p:nvPr/>
            </p:nvSpPr>
            <p:spPr>
              <a:xfrm>
                <a:off x="2319750" y="3414712"/>
                <a:ext cx="2924175" cy="3857625"/>
              </a:xfrm>
              <a:custGeom>
                <a:avLst/>
                <a:gdLst>
                  <a:gd name="connsiteX0" fmla="*/ 259366 w 2924175"/>
                  <a:gd name="connsiteY0" fmla="*/ 7144 h 3857625"/>
                  <a:gd name="connsiteX1" fmla="*/ 2286667 w 2924175"/>
                  <a:gd name="connsiteY1" fmla="*/ 7144 h 3857625"/>
                  <a:gd name="connsiteX2" fmla="*/ 2917603 w 2924175"/>
                  <a:gd name="connsiteY2" fmla="*/ 637699 h 3857625"/>
                  <a:gd name="connsiteX3" fmla="*/ 2917603 w 2924175"/>
                  <a:gd name="connsiteY3" fmla="*/ 3228499 h 3857625"/>
                  <a:gd name="connsiteX4" fmla="*/ 2286667 w 2924175"/>
                  <a:gd name="connsiteY4" fmla="*/ 3859435 h 3857625"/>
                  <a:gd name="connsiteX5" fmla="*/ 259366 w 2924175"/>
                  <a:gd name="connsiteY5" fmla="*/ 3859435 h 3857625"/>
                  <a:gd name="connsiteX6" fmla="*/ 7144 w 2924175"/>
                  <a:gd name="connsiteY6" fmla="*/ 3607213 h 3857625"/>
                  <a:gd name="connsiteX7" fmla="*/ 7144 w 2924175"/>
                  <a:gd name="connsiteY7" fmla="*/ 259366 h 3857625"/>
                  <a:gd name="connsiteX8" fmla="*/ 259366 w 2924175"/>
                  <a:gd name="connsiteY8" fmla="*/ 7144 h 3857625"/>
                  <a:gd name="connsiteX9" fmla="*/ 259366 w 2924175"/>
                  <a:gd name="connsiteY9" fmla="*/ 7144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175" h="3857625">
                    <a:moveTo>
                      <a:pt x="259366" y="7144"/>
                    </a:moveTo>
                    <a:lnTo>
                      <a:pt x="2286667" y="7144"/>
                    </a:lnTo>
                    <a:cubicBezTo>
                      <a:pt x="2634539" y="8192"/>
                      <a:pt x="2916346" y="289827"/>
                      <a:pt x="2917603" y="637699"/>
                    </a:cubicBezTo>
                    <a:lnTo>
                      <a:pt x="2917603" y="3228499"/>
                    </a:lnTo>
                    <a:cubicBezTo>
                      <a:pt x="2916555" y="3576523"/>
                      <a:pt x="2634691" y="3858387"/>
                      <a:pt x="2286667" y="3859435"/>
                    </a:cubicBezTo>
                    <a:lnTo>
                      <a:pt x="259366" y="3859435"/>
                    </a:lnTo>
                    <a:cubicBezTo>
                      <a:pt x="120244" y="3859016"/>
                      <a:pt x="7563" y="3746335"/>
                      <a:pt x="7144" y="3607213"/>
                    </a:cubicBezTo>
                    <a:lnTo>
                      <a:pt x="7144" y="259366"/>
                    </a:lnTo>
                    <a:cubicBezTo>
                      <a:pt x="7563" y="120244"/>
                      <a:pt x="120244" y="7563"/>
                      <a:pt x="259366" y="7144"/>
                    </a:cubicBezTo>
                    <a:lnTo>
                      <a:pt x="259366" y="7144"/>
                    </a:lnTo>
                    <a:close/>
                  </a:path>
                </a:pathLst>
              </a:custGeom>
              <a:solidFill>
                <a:schemeClr val="accent3">
                  <a:lumMod val="40000"/>
                  <a:lumOff val="60000"/>
                </a:schemeClr>
              </a:solidFill>
              <a:ln w="9525" cap="flat">
                <a:noFill/>
                <a:prstDash val="solid"/>
                <a:miter/>
              </a:ln>
            </p:spPr>
            <p:txBody>
              <a:bodyPr rtlCol="1" anchor="ctr"/>
              <a:lstStyle/>
              <a:p>
                <a:endParaRPr lang="he-IL" sz="1400"/>
              </a:p>
            </p:txBody>
          </p:sp>
          <p:sp>
            <p:nvSpPr>
              <p:cNvPr id="31" name="צורה חופשית: צורה 58">
                <a:extLst>
                  <a:ext uri="{FF2B5EF4-FFF2-40B4-BE49-F238E27FC236}">
                    <a16:creationId xmlns:a16="http://schemas.microsoft.com/office/drawing/2014/main" id="{D6236906-FF04-42CC-BBBE-AD03CC37850E}"/>
                  </a:ext>
                </a:extLst>
              </p:cNvPr>
              <p:cNvSpPr/>
              <p:nvPr/>
            </p:nvSpPr>
            <p:spPr>
              <a:xfrm>
                <a:off x="2319750" y="3414712"/>
                <a:ext cx="2733675" cy="3609975"/>
              </a:xfrm>
              <a:custGeom>
                <a:avLst/>
                <a:gdLst>
                  <a:gd name="connsiteX0" fmla="*/ 259366 w 2733675"/>
                  <a:gd name="connsiteY0" fmla="*/ 7144 h 3609975"/>
                  <a:gd name="connsiteX1" fmla="*/ 2286667 w 2733675"/>
                  <a:gd name="connsiteY1" fmla="*/ 7144 h 3609975"/>
                  <a:gd name="connsiteX2" fmla="*/ 2688241 w 2733675"/>
                  <a:gd name="connsiteY2" fmla="*/ 152686 h 3609975"/>
                  <a:gd name="connsiteX3" fmla="*/ 2734723 w 2733675"/>
                  <a:gd name="connsiteY3" fmla="*/ 390049 h 3609975"/>
                  <a:gd name="connsiteX4" fmla="*/ 2734723 w 2733675"/>
                  <a:gd name="connsiteY4" fmla="*/ 2980849 h 3609975"/>
                  <a:gd name="connsiteX5" fmla="*/ 2104168 w 2733675"/>
                  <a:gd name="connsiteY5" fmla="*/ 3609499 h 3609975"/>
                  <a:gd name="connsiteX6" fmla="*/ 76867 w 2733675"/>
                  <a:gd name="connsiteY6" fmla="*/ 3609499 h 3609975"/>
                  <a:gd name="connsiteX7" fmla="*/ 7144 w 2733675"/>
                  <a:gd name="connsiteY7" fmla="*/ 3599593 h 3609975"/>
                  <a:gd name="connsiteX8" fmla="*/ 7144 w 2733675"/>
                  <a:gd name="connsiteY8" fmla="*/ 259366 h 3609975"/>
                  <a:gd name="connsiteX9" fmla="*/ 259366 w 2733675"/>
                  <a:gd name="connsiteY9" fmla="*/ 7144 h 3609975"/>
                  <a:gd name="connsiteX10" fmla="*/ 259366 w 2733675"/>
                  <a:gd name="connsiteY10"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3675" h="3609975">
                    <a:moveTo>
                      <a:pt x="259366" y="7144"/>
                    </a:moveTo>
                    <a:lnTo>
                      <a:pt x="2286667" y="7144"/>
                    </a:lnTo>
                    <a:cubicBezTo>
                      <a:pt x="2433428" y="7210"/>
                      <a:pt x="2575522" y="58703"/>
                      <a:pt x="2688241" y="152686"/>
                    </a:cubicBezTo>
                    <a:cubicBezTo>
                      <a:pt x="2719045" y="228029"/>
                      <a:pt x="2734837" y="308658"/>
                      <a:pt x="2734723" y="390049"/>
                    </a:cubicBezTo>
                    <a:lnTo>
                      <a:pt x="2734723" y="2980849"/>
                    </a:lnTo>
                    <a:cubicBezTo>
                      <a:pt x="2732427" y="3327825"/>
                      <a:pt x="2451154" y="3608251"/>
                      <a:pt x="2104168" y="3609499"/>
                    </a:cubicBezTo>
                    <a:lnTo>
                      <a:pt x="76867" y="3609499"/>
                    </a:lnTo>
                    <a:cubicBezTo>
                      <a:pt x="53273" y="3609499"/>
                      <a:pt x="29804" y="3606165"/>
                      <a:pt x="7144" y="3599593"/>
                    </a:cubicBezTo>
                    <a:lnTo>
                      <a:pt x="7144" y="259366"/>
                    </a:lnTo>
                    <a:cubicBezTo>
                      <a:pt x="7563" y="120244"/>
                      <a:pt x="120244" y="7563"/>
                      <a:pt x="259366" y="7144"/>
                    </a:cubicBezTo>
                    <a:lnTo>
                      <a:pt x="259366" y="7144"/>
                    </a:lnTo>
                    <a:close/>
                  </a:path>
                </a:pathLst>
              </a:custGeom>
              <a:solidFill>
                <a:srgbClr val="FFFFFF"/>
              </a:solidFill>
              <a:ln w="9525" cap="flat">
                <a:noFill/>
                <a:prstDash val="solid"/>
                <a:miter/>
              </a:ln>
            </p:spPr>
            <p:txBody>
              <a:bodyPr rtlCol="1" anchor="ctr"/>
              <a:lstStyle/>
              <a:p>
                <a:endParaRPr lang="he-IL" sz="1400"/>
              </a:p>
            </p:txBody>
          </p:sp>
          <p:sp>
            <p:nvSpPr>
              <p:cNvPr id="33" name="צורה חופשית: צורה 59">
                <a:extLst>
                  <a:ext uri="{FF2B5EF4-FFF2-40B4-BE49-F238E27FC236}">
                    <a16:creationId xmlns:a16="http://schemas.microsoft.com/office/drawing/2014/main" id="{C66BD221-F7AD-401E-8B53-4A35FDCE9A8D}"/>
                  </a:ext>
                </a:extLst>
              </p:cNvPr>
              <p:cNvSpPr/>
              <p:nvPr/>
            </p:nvSpPr>
            <p:spPr>
              <a:xfrm>
                <a:off x="2319369" y="3414712"/>
                <a:ext cx="2552700" cy="3609975"/>
              </a:xfrm>
              <a:custGeom>
                <a:avLst/>
                <a:gdLst>
                  <a:gd name="connsiteX0" fmla="*/ 227743 w 2552700"/>
                  <a:gd name="connsiteY0" fmla="*/ 7144 h 3609975"/>
                  <a:gd name="connsiteX1" fmla="*/ 2330101 w 2552700"/>
                  <a:gd name="connsiteY1" fmla="*/ 7144 h 3609975"/>
                  <a:gd name="connsiteX2" fmla="*/ 2550700 w 2552700"/>
                  <a:gd name="connsiteY2" fmla="*/ 227743 h 3609975"/>
                  <a:gd name="connsiteX3" fmla="*/ 2550700 w 2552700"/>
                  <a:gd name="connsiteY3" fmla="*/ 2901220 h 3609975"/>
                  <a:gd name="connsiteX4" fmla="*/ 2105692 w 2552700"/>
                  <a:gd name="connsiteY4" fmla="*/ 3386233 h 3609975"/>
                  <a:gd name="connsiteX5" fmla="*/ 227743 w 2552700"/>
                  <a:gd name="connsiteY5" fmla="*/ 3386233 h 3609975"/>
                  <a:gd name="connsiteX6" fmla="*/ 7144 w 2552700"/>
                  <a:gd name="connsiteY6" fmla="*/ 3606832 h 3609975"/>
                  <a:gd name="connsiteX7" fmla="*/ 7144 w 2552700"/>
                  <a:gd name="connsiteY7" fmla="*/ 227743 h 3609975"/>
                  <a:gd name="connsiteX8" fmla="*/ 227743 w 2552700"/>
                  <a:gd name="connsiteY8" fmla="*/ 7144 h 3609975"/>
                  <a:gd name="connsiteX9" fmla="*/ 227743 w 2552700"/>
                  <a:gd name="connsiteY9"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2700" h="3609975">
                    <a:moveTo>
                      <a:pt x="227743" y="7144"/>
                    </a:moveTo>
                    <a:lnTo>
                      <a:pt x="2330101" y="7144"/>
                    </a:lnTo>
                    <a:cubicBezTo>
                      <a:pt x="2451849" y="7353"/>
                      <a:pt x="2550490" y="105994"/>
                      <a:pt x="2550700" y="227743"/>
                    </a:cubicBezTo>
                    <a:lnTo>
                      <a:pt x="2550700" y="2901220"/>
                    </a:lnTo>
                    <a:cubicBezTo>
                      <a:pt x="2561749" y="3222784"/>
                      <a:pt x="2405920" y="3376708"/>
                      <a:pt x="2105692" y="3386233"/>
                    </a:cubicBezTo>
                    <a:lnTo>
                      <a:pt x="227743" y="3386233"/>
                    </a:lnTo>
                    <a:cubicBezTo>
                      <a:pt x="105994" y="3386443"/>
                      <a:pt x="7353" y="3485083"/>
                      <a:pt x="7144" y="3606832"/>
                    </a:cubicBezTo>
                    <a:lnTo>
                      <a:pt x="7144" y="227743"/>
                    </a:lnTo>
                    <a:cubicBezTo>
                      <a:pt x="7353" y="105994"/>
                      <a:pt x="105994" y="7353"/>
                      <a:pt x="227743" y="7144"/>
                    </a:cubicBezTo>
                    <a:lnTo>
                      <a:pt x="227743" y="7144"/>
                    </a:lnTo>
                    <a:close/>
                  </a:path>
                </a:pathLst>
              </a:custGeom>
              <a:solidFill>
                <a:schemeClr val="tx2">
                  <a:lumMod val="40000"/>
                  <a:lumOff val="60000"/>
                </a:schemeClr>
              </a:solidFill>
              <a:ln w="9525" cap="flat">
                <a:noFill/>
                <a:prstDash val="solid"/>
                <a:miter/>
              </a:ln>
            </p:spPr>
            <p:txBody>
              <a:bodyPr rtlCol="1" anchor="ctr"/>
              <a:lstStyle/>
              <a:p>
                <a:endParaRPr lang="he-IL" sz="1400"/>
              </a:p>
            </p:txBody>
          </p:sp>
          <p:sp>
            <p:nvSpPr>
              <p:cNvPr id="39" name="צורה חופשית: צורה 60">
                <a:extLst>
                  <a:ext uri="{FF2B5EF4-FFF2-40B4-BE49-F238E27FC236}">
                    <a16:creationId xmlns:a16="http://schemas.microsoft.com/office/drawing/2014/main" id="{86D74DB1-E4A2-414E-869D-F56DB47033E7}"/>
                  </a:ext>
                </a:extLst>
              </p:cNvPr>
              <p:cNvSpPr/>
              <p:nvPr/>
            </p:nvSpPr>
            <p:spPr>
              <a:xfrm>
                <a:off x="2856960" y="4232338"/>
                <a:ext cx="1476375" cy="428625"/>
              </a:xfrm>
              <a:custGeom>
                <a:avLst/>
                <a:gdLst>
                  <a:gd name="connsiteX0" fmla="*/ 133255 w 1476375"/>
                  <a:gd name="connsiteY0" fmla="*/ 7144 h 428625"/>
                  <a:gd name="connsiteX1" fmla="*/ 1349788 w 1476375"/>
                  <a:gd name="connsiteY1" fmla="*/ 7144 h 428625"/>
                  <a:gd name="connsiteX2" fmla="*/ 1475899 w 1476375"/>
                  <a:gd name="connsiteY2" fmla="*/ 133255 h 428625"/>
                  <a:gd name="connsiteX3" fmla="*/ 1475899 w 1476375"/>
                  <a:gd name="connsiteY3" fmla="*/ 303943 h 428625"/>
                  <a:gd name="connsiteX4" fmla="*/ 1349788 w 1476375"/>
                  <a:gd name="connsiteY4" fmla="*/ 430054 h 428625"/>
                  <a:gd name="connsiteX5" fmla="*/ 133255 w 1476375"/>
                  <a:gd name="connsiteY5" fmla="*/ 430054 h 428625"/>
                  <a:gd name="connsiteX6" fmla="*/ 7144 w 1476375"/>
                  <a:gd name="connsiteY6" fmla="*/ 303943 h 428625"/>
                  <a:gd name="connsiteX7" fmla="*/ 7144 w 1476375"/>
                  <a:gd name="connsiteY7" fmla="*/ 133255 h 428625"/>
                  <a:gd name="connsiteX8" fmla="*/ 133255 w 1476375"/>
                  <a:gd name="connsiteY8" fmla="*/ 71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75" h="428625">
                    <a:moveTo>
                      <a:pt x="133255" y="7144"/>
                    </a:moveTo>
                    <a:lnTo>
                      <a:pt x="1349788" y="7144"/>
                    </a:lnTo>
                    <a:cubicBezTo>
                      <a:pt x="1419435" y="7144"/>
                      <a:pt x="1475899" y="63608"/>
                      <a:pt x="1475899" y="133255"/>
                    </a:cubicBezTo>
                    <a:lnTo>
                      <a:pt x="1475899" y="303943"/>
                    </a:lnTo>
                    <a:cubicBezTo>
                      <a:pt x="1475899" y="373590"/>
                      <a:pt x="1419435" y="430054"/>
                      <a:pt x="1349788" y="430054"/>
                    </a:cubicBezTo>
                    <a:lnTo>
                      <a:pt x="133255" y="430054"/>
                    </a:lnTo>
                    <a:cubicBezTo>
                      <a:pt x="63608" y="430054"/>
                      <a:pt x="7144" y="373590"/>
                      <a:pt x="7144" y="303943"/>
                    </a:cubicBezTo>
                    <a:lnTo>
                      <a:pt x="7144" y="133255"/>
                    </a:lnTo>
                    <a:cubicBezTo>
                      <a:pt x="7144" y="63608"/>
                      <a:pt x="63608" y="7144"/>
                      <a:pt x="133255" y="7144"/>
                    </a:cubicBezTo>
                    <a:close/>
                  </a:path>
                </a:pathLst>
              </a:custGeom>
              <a:solidFill>
                <a:srgbClr val="FFFFFF"/>
              </a:solidFill>
              <a:ln w="9525" cap="flat">
                <a:noFill/>
                <a:prstDash val="solid"/>
                <a:miter/>
              </a:ln>
            </p:spPr>
            <p:txBody>
              <a:bodyPr rtlCol="1" anchor="ctr"/>
              <a:lstStyle/>
              <a:p>
                <a:endParaRPr lang="he-IL" sz="1400"/>
              </a:p>
            </p:txBody>
          </p:sp>
          <p:sp>
            <p:nvSpPr>
              <p:cNvPr id="40" name="צורה חופשית: צורה 61">
                <a:extLst>
                  <a:ext uri="{FF2B5EF4-FFF2-40B4-BE49-F238E27FC236}">
                    <a16:creationId xmlns:a16="http://schemas.microsoft.com/office/drawing/2014/main" id="{10706F0E-89E1-4855-8A6E-85239EF9C874}"/>
                  </a:ext>
                </a:extLst>
              </p:cNvPr>
              <p:cNvSpPr/>
              <p:nvPr/>
            </p:nvSpPr>
            <p:spPr>
              <a:xfrm>
                <a:off x="4090638" y="3414712"/>
                <a:ext cx="466725" cy="542925"/>
              </a:xfrm>
              <a:custGeom>
                <a:avLst/>
                <a:gdLst>
                  <a:gd name="connsiteX0" fmla="*/ 7144 w 466725"/>
                  <a:gd name="connsiteY0" fmla="*/ 7144 h 542925"/>
                  <a:gd name="connsiteX1" fmla="*/ 468916 w 466725"/>
                  <a:gd name="connsiteY1" fmla="*/ 7144 h 542925"/>
                  <a:gd name="connsiteX2" fmla="*/ 468916 w 466725"/>
                  <a:gd name="connsiteY2" fmla="*/ 538258 h 542925"/>
                  <a:gd name="connsiteX3" fmla="*/ 238030 w 466725"/>
                  <a:gd name="connsiteY3" fmla="*/ 272701 h 542925"/>
                  <a:gd name="connsiteX4" fmla="*/ 7144 w 466725"/>
                  <a:gd name="connsiteY4" fmla="*/ 538258 h 542925"/>
                  <a:gd name="connsiteX5" fmla="*/ 7144 w 466725"/>
                  <a:gd name="connsiteY5" fmla="*/ 71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42925">
                    <a:moveTo>
                      <a:pt x="7144" y="7144"/>
                    </a:moveTo>
                    <a:lnTo>
                      <a:pt x="468916" y="7144"/>
                    </a:lnTo>
                    <a:lnTo>
                      <a:pt x="468916" y="538258"/>
                    </a:lnTo>
                    <a:lnTo>
                      <a:pt x="238030" y="272701"/>
                    </a:lnTo>
                    <a:lnTo>
                      <a:pt x="7144" y="538258"/>
                    </a:lnTo>
                    <a:lnTo>
                      <a:pt x="7144" y="7144"/>
                    </a:lnTo>
                    <a:close/>
                  </a:path>
                </a:pathLst>
              </a:custGeom>
              <a:solidFill>
                <a:schemeClr val="bg2">
                  <a:lumMod val="50000"/>
                </a:schemeClr>
              </a:solidFill>
              <a:ln w="9525" cap="flat">
                <a:noFill/>
                <a:prstDash val="solid"/>
                <a:miter/>
              </a:ln>
            </p:spPr>
            <p:txBody>
              <a:bodyPr rtlCol="1" anchor="ctr"/>
              <a:lstStyle/>
              <a:p>
                <a:endParaRPr lang="he-IL" sz="1400"/>
              </a:p>
            </p:txBody>
          </p:sp>
        </p:grpSp>
        <p:sp>
          <p:nvSpPr>
            <p:cNvPr id="41" name="TextBox 40">
              <a:extLst>
                <a:ext uri="{FF2B5EF4-FFF2-40B4-BE49-F238E27FC236}">
                  <a16:creationId xmlns:a16="http://schemas.microsoft.com/office/drawing/2014/main" id="{CDAE6778-9798-42A0-8727-2601509834F8}"/>
                </a:ext>
              </a:extLst>
            </p:cNvPr>
            <p:cNvSpPr txBox="1"/>
            <p:nvPr/>
          </p:nvSpPr>
          <p:spPr>
            <a:xfrm>
              <a:off x="2841661" y="3795825"/>
              <a:ext cx="1431404" cy="338682"/>
            </a:xfrm>
            <a:prstGeom prst="rect">
              <a:avLst/>
            </a:prstGeom>
            <a:noFill/>
          </p:spPr>
          <p:txBody>
            <a:bodyPr wrap="square" rtlCol="1">
              <a:spAutoFit/>
            </a:bodyPr>
            <a:lstStyle/>
            <a:p>
              <a:pPr algn="ctr" rtl="1"/>
              <a:r>
                <a:rPr lang="he-IL" sz="1601" dirty="0">
                  <a:ln>
                    <a:solidFill>
                      <a:schemeClr val="bg1"/>
                    </a:solidFill>
                  </a:ln>
                  <a:solidFill>
                    <a:schemeClr val="bg1"/>
                  </a:solidFill>
                </a:rPr>
                <a:t>קריאת כיוון</a:t>
              </a:r>
            </a:p>
          </p:txBody>
        </p:sp>
      </p:grpSp>
      <p:sp>
        <p:nvSpPr>
          <p:cNvPr id="18" name="מלבן 17">
            <a:hlinkClick r:id="" action="ppaction://hlinkshowjump?jump=nextslide"/>
            <a:extLst>
              <a:ext uri="{FF2B5EF4-FFF2-40B4-BE49-F238E27FC236}">
                <a16:creationId xmlns:a16="http://schemas.microsoft.com/office/drawing/2014/main" id="{CABCE976-1272-4420-91B6-6B2B20A0137A}"/>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hlinkClick r:id="" action="ppaction://hlinkshowjump?jump=previousslide"/>
            <a:extLst>
              <a:ext uri="{FF2B5EF4-FFF2-40B4-BE49-F238E27FC236}">
                <a16:creationId xmlns:a16="http://schemas.microsoft.com/office/drawing/2014/main" id="{6EC0D62C-1739-41D2-8FAD-FF2D12549D3F}"/>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a:hlinkClick r:id="rId4" action="ppaction://hlinksldjump"/>
            <a:extLst>
              <a:ext uri="{FF2B5EF4-FFF2-40B4-BE49-F238E27FC236}">
                <a16:creationId xmlns:a16="http://schemas.microsoft.com/office/drawing/2014/main" id="{5505FD4D-07CC-4F9E-AEA5-FFD4D5E4FF32}"/>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a:hlinkClick r:id="rId5" action="ppaction://hlinksldjump"/>
            <a:extLst>
              <a:ext uri="{FF2B5EF4-FFF2-40B4-BE49-F238E27FC236}">
                <a16:creationId xmlns:a16="http://schemas.microsoft.com/office/drawing/2014/main" id="{11CFBB0D-8B19-4E64-AC90-DCD1253A1236}"/>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ציין מיקום של מספר שקופית 3">
            <a:extLst>
              <a:ext uri="{FF2B5EF4-FFF2-40B4-BE49-F238E27FC236}">
                <a16:creationId xmlns:a16="http://schemas.microsoft.com/office/drawing/2014/main" id="{3856909D-A78B-49F7-BB84-DF68485632B4}"/>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79</a:t>
            </a:fld>
            <a:endParaRPr lang="he-IL" dirty="0"/>
          </a:p>
        </p:txBody>
      </p:sp>
    </p:spTree>
    <p:extLst>
      <p:ext uri="{BB962C8B-B14F-4D97-AF65-F5344CB8AC3E}">
        <p14:creationId xmlns:p14="http://schemas.microsoft.com/office/powerpoint/2010/main" val="238223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b="1" dirty="0">
                <a:solidFill>
                  <a:srgbClr val="EB727C"/>
                </a:solidFill>
              </a:rPr>
              <a:t>מי אנחנו? </a:t>
            </a:r>
          </a:p>
        </p:txBody>
      </p:sp>
      <p:grpSp>
        <p:nvGrpSpPr>
          <p:cNvPr id="5" name="קבוצה 4">
            <a:extLst>
              <a:ext uri="{FF2B5EF4-FFF2-40B4-BE49-F238E27FC236}">
                <a16:creationId xmlns:a16="http://schemas.microsoft.com/office/drawing/2014/main" id="{02F533F9-C3F9-4D5B-ABC3-7095202AA1D0}"/>
              </a:ext>
            </a:extLst>
          </p:cNvPr>
          <p:cNvGrpSpPr/>
          <p:nvPr/>
        </p:nvGrpSpPr>
        <p:grpSpPr>
          <a:xfrm>
            <a:off x="824811" y="2064161"/>
            <a:ext cx="6129332" cy="7649516"/>
            <a:chOff x="824810" y="2064160"/>
            <a:chExt cx="6129332" cy="7649516"/>
          </a:xfrm>
        </p:grpSpPr>
        <p:sp>
          <p:nvSpPr>
            <p:cNvPr id="6" name="מלבן 5">
              <a:extLst>
                <a:ext uri="{FF2B5EF4-FFF2-40B4-BE49-F238E27FC236}">
                  <a16:creationId xmlns:a16="http://schemas.microsoft.com/office/drawing/2014/main" id="{F8511E20-535B-48E1-8617-A48CF1696FE3}"/>
                </a:ext>
              </a:extLst>
            </p:cNvPr>
            <p:cNvSpPr/>
            <p:nvPr/>
          </p:nvSpPr>
          <p:spPr>
            <a:xfrm>
              <a:off x="824810" y="2153676"/>
              <a:ext cx="5908524" cy="756000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7" name="מלבן 6">
              <a:extLst>
                <a:ext uri="{FF2B5EF4-FFF2-40B4-BE49-F238E27FC236}">
                  <a16:creationId xmlns:a16="http://schemas.microsoft.com/office/drawing/2014/main" id="{8953FB6C-5231-43DB-8E38-42949F050506}"/>
                </a:ext>
              </a:extLst>
            </p:cNvPr>
            <p:cNvSpPr/>
            <p:nvPr/>
          </p:nvSpPr>
          <p:spPr>
            <a:xfrm>
              <a:off x="5427405" y="2064160"/>
              <a:ext cx="1526737" cy="376526"/>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תפיסת העבודה</a:t>
              </a:r>
              <a:endParaRPr lang="he-IL" sz="1601" dirty="0">
                <a:solidFill>
                  <a:schemeClr val="tx1">
                    <a:lumMod val="50000"/>
                    <a:lumOff val="50000"/>
                  </a:schemeClr>
                </a:solidFill>
                <a:latin typeface="Arial" panose="020B0604020202020204" pitchFamily="34" charset="0"/>
              </a:endParaRPr>
            </a:p>
          </p:txBody>
        </p:sp>
        <p:sp>
          <p:nvSpPr>
            <p:cNvPr id="8" name="TextBox 7">
              <a:extLst>
                <a:ext uri="{FF2B5EF4-FFF2-40B4-BE49-F238E27FC236}">
                  <a16:creationId xmlns:a16="http://schemas.microsoft.com/office/drawing/2014/main" id="{98F3E99F-DD21-4CE6-BD56-541074EF9E86}"/>
                </a:ext>
              </a:extLst>
            </p:cNvPr>
            <p:cNvSpPr txBox="1"/>
            <p:nvPr/>
          </p:nvSpPr>
          <p:spPr>
            <a:xfrm>
              <a:off x="973394" y="2425407"/>
              <a:ext cx="5516240" cy="6967485"/>
            </a:xfrm>
            <a:prstGeom prst="rect">
              <a:avLst/>
            </a:prstGeom>
            <a:noFill/>
          </p:spPr>
          <p:txBody>
            <a:bodyPr wrap="square" rtlCol="1">
              <a:spAutoFit/>
            </a:bodyPr>
            <a:lstStyle/>
            <a:p>
              <a:pPr algn="r" rtl="1">
                <a:lnSpc>
                  <a:spcPct val="150000"/>
                </a:lnSpc>
                <a:spcAft>
                  <a:spcPts val="300"/>
                </a:spcAft>
              </a:pPr>
              <a:r>
                <a:rPr lang="he-IL" sz="1601" dirty="0">
                  <a:solidFill>
                    <a:schemeClr val="tx1">
                      <a:lumMod val="50000"/>
                      <a:lumOff val="50000"/>
                    </a:schemeClr>
                  </a:solidFill>
                </a:rPr>
                <a:t>תפיסת העבודה שלנו מבוססת על </a:t>
              </a:r>
              <a:r>
                <a:rPr lang="he-IL" sz="1601" b="1" dirty="0">
                  <a:solidFill>
                    <a:schemeClr val="tx1">
                      <a:lumMod val="50000"/>
                      <a:lumOff val="50000"/>
                    </a:schemeClr>
                  </a:solidFill>
                  <a:highlight>
                    <a:srgbClr val="FAD9DF"/>
                  </a:highlight>
                </a:rPr>
                <a:t>'טיפול משפחתי ארוך טווח'.</a:t>
              </a:r>
            </a:p>
            <a:p>
              <a:pPr algn="r" rtl="1">
                <a:lnSpc>
                  <a:spcPct val="150000"/>
                </a:lnSpc>
                <a:spcAft>
                  <a:spcPts val="300"/>
                </a:spcAft>
              </a:pPr>
              <a:r>
                <a:rPr lang="he-IL" sz="1601" b="1" dirty="0">
                  <a:solidFill>
                    <a:schemeClr val="tx1">
                      <a:lumMod val="50000"/>
                      <a:lumOff val="50000"/>
                    </a:schemeClr>
                  </a:solidFill>
                  <a:highlight>
                    <a:srgbClr val="FAD9DF"/>
                  </a:highlight>
                </a:rPr>
                <a:t>הכפר מורכב מ- 6-8 בתי ילדים, כאשר כל בית מהווה יחידה משפחתית עם דמות הורית, אחים ואחיות</a:t>
              </a:r>
              <a:r>
                <a:rPr lang="he-IL" sz="1601" dirty="0">
                  <a:solidFill>
                    <a:schemeClr val="tx1">
                      <a:lumMod val="50000"/>
                      <a:lumOff val="50000"/>
                    </a:schemeClr>
                  </a:solidFill>
                </a:rPr>
                <a:t>. בכל משפחתון חיים</a:t>
              </a:r>
              <a:br>
                <a:rPr lang="en-US" sz="1601" dirty="0">
                  <a:solidFill>
                    <a:schemeClr val="tx1">
                      <a:lumMod val="50000"/>
                      <a:lumOff val="50000"/>
                    </a:schemeClr>
                  </a:solidFill>
                </a:rPr>
              </a:br>
              <a:r>
                <a:rPr lang="he-IL" sz="1601" dirty="0">
                  <a:solidFill>
                    <a:schemeClr val="tx1">
                      <a:lumMod val="50000"/>
                      <a:lumOff val="50000"/>
                    </a:schemeClr>
                  </a:solidFill>
                </a:rPr>
                <a:t>10-12 ילדים בגילאים שונים (תלוי בקבוצת הגיל) והוא מנוהל על ידי אם הבית או המדריך.</a:t>
              </a:r>
            </a:p>
            <a:p>
              <a:pPr algn="r" rtl="1">
                <a:lnSpc>
                  <a:spcPct val="150000"/>
                </a:lnSpc>
                <a:spcBef>
                  <a:spcPts val="600"/>
                </a:spcBef>
              </a:pPr>
              <a:r>
                <a:rPr lang="he-IL" sz="1601" b="1" dirty="0">
                  <a:solidFill>
                    <a:schemeClr val="tx1">
                      <a:lumMod val="50000"/>
                      <a:lumOff val="50000"/>
                    </a:schemeClr>
                  </a:solidFill>
                  <a:highlight>
                    <a:srgbClr val="FAD9DF"/>
                  </a:highlight>
                </a:rPr>
                <a:t>לרשות אם הבית/ המדריך עומדת מערכת רחבה ותומכת של אנשי מקצוע וצוות מטפלים</a:t>
              </a:r>
              <a:r>
                <a:rPr lang="he-IL" sz="1601" dirty="0">
                  <a:solidFill>
                    <a:schemeClr val="tx1">
                      <a:lumMod val="50000"/>
                      <a:lumOff val="50000"/>
                    </a:schemeClr>
                  </a:solidFill>
                </a:rPr>
                <a:t>:</a:t>
              </a:r>
              <a:r>
                <a:rPr lang="en-US" sz="1601" dirty="0">
                  <a:solidFill>
                    <a:schemeClr val="tx1">
                      <a:lumMod val="50000"/>
                      <a:lumOff val="50000"/>
                    </a:schemeClr>
                  </a:solidFill>
                </a:rPr>
                <a:t> </a:t>
              </a:r>
              <a:r>
                <a:rPr lang="he-IL" sz="1601" dirty="0">
                  <a:solidFill>
                    <a:schemeClr val="tx1">
                      <a:lumMod val="50000"/>
                      <a:lumOff val="50000"/>
                    </a:schemeClr>
                  </a:solidFill>
                </a:rPr>
                <a:t>מנהל הכפר, רכז/ת טיפול, רכז/ת חינוך, עובדים סוציאליים, מדריכי חינוך, מתנדבי שנת שירות, מטפלים רגשיים, פסיכולוג, מורים לשיעורי עזר ועוד. הצוות המקצועי מלווה את המשפחתון, מסייע לאם הבית במטלות, ומסייע בקידום התפתחותם של הילדים, שיקומם והחזרתם לתפקוד טוב ובריא בקהילה.</a:t>
              </a:r>
            </a:p>
            <a:p>
              <a:pPr algn="r" rtl="1" fontAlgn="base">
                <a:lnSpc>
                  <a:spcPct val="150000"/>
                </a:lnSpc>
                <a:spcBef>
                  <a:spcPts val="600"/>
                </a:spcBef>
              </a:pPr>
              <a:r>
                <a:rPr lang="he-IL" sz="1601" b="1" dirty="0">
                  <a:solidFill>
                    <a:srgbClr val="EB727C"/>
                  </a:solidFill>
                </a:rPr>
                <a:t>תפיסת העבודה כוללת 4 עקרונות:</a:t>
              </a:r>
            </a:p>
            <a:p>
              <a:pPr marL="342902" indent="-342902" algn="r" rtl="1" fontAlgn="base">
                <a:lnSpc>
                  <a:spcPct val="150000"/>
                </a:lnSpc>
                <a:spcBef>
                  <a:spcPct val="0"/>
                </a:spcBef>
                <a:spcAft>
                  <a:spcPts val="300"/>
                </a:spcAft>
                <a:buClr>
                  <a:srgbClr val="EB727C"/>
                </a:buClr>
                <a:buFont typeface="+mj-lt"/>
                <a:buAutoNum type="arabicPeriod"/>
              </a:pPr>
              <a:r>
                <a:rPr lang="he-IL" sz="1601" b="1" dirty="0">
                  <a:solidFill>
                    <a:schemeClr val="tx1">
                      <a:lumMod val="50000"/>
                      <a:lumOff val="50000"/>
                    </a:schemeClr>
                  </a:solidFill>
                </a:rPr>
                <a:t>בעל תפקיד מלווה | לכל ילד יש בן אדם מבוגר דואג ואוהב</a:t>
              </a:r>
              <a:br>
                <a:rPr lang="en-US" sz="1601" b="1" dirty="0">
                  <a:solidFill>
                    <a:schemeClr val="tx1">
                      <a:lumMod val="50000"/>
                      <a:lumOff val="50000"/>
                    </a:schemeClr>
                  </a:solidFill>
                </a:rPr>
              </a:br>
              <a:r>
                <a:rPr lang="he-IL" sz="1601" dirty="0">
                  <a:solidFill>
                    <a:schemeClr val="tx1">
                      <a:lumMod val="50000"/>
                      <a:lumOff val="50000"/>
                    </a:schemeClr>
                  </a:solidFill>
                </a:rPr>
                <a:t>אדם זה מתגורר עם הילדים במשפחתון, יוצרת איתם מערכת יחסים קרובה, ומעניקה להם חום ואהבה, ביטחון ויציבות, כבוד, תחושת שייכות ואווירה חינוכית-טיפולית, שלהם הם זקוקים.</a:t>
              </a:r>
            </a:p>
            <a:p>
              <a:pPr marL="355602" algn="r" rtl="1" fontAlgn="base">
                <a:lnSpc>
                  <a:spcPct val="150000"/>
                </a:lnSpc>
                <a:spcBef>
                  <a:spcPct val="0"/>
                </a:spcBef>
                <a:spcAft>
                  <a:spcPts val="300"/>
                </a:spcAft>
                <a:buClr>
                  <a:srgbClr val="EB727C"/>
                </a:buClr>
              </a:pPr>
              <a:r>
                <a:rPr lang="he-IL" sz="1601" dirty="0">
                  <a:solidFill>
                    <a:schemeClr val="tx1">
                      <a:lumMod val="50000"/>
                      <a:lumOff val="50000"/>
                    </a:schemeClr>
                  </a:solidFill>
                </a:rPr>
                <a:t>האדם המלווה מכיר ומכבד את הרקע המשפחתי של כל ילד, את השורשים התרבותיים ואת הדת שלו.</a:t>
              </a:r>
            </a:p>
          </p:txBody>
        </p:sp>
      </p:grpSp>
      <p:sp>
        <p:nvSpPr>
          <p:cNvPr id="12" name="TextBox 11">
            <a:extLst>
              <a:ext uri="{FF2B5EF4-FFF2-40B4-BE49-F238E27FC236}">
                <a16:creationId xmlns:a16="http://schemas.microsoft.com/office/drawing/2014/main" id="{D99B75E9-AA4B-42D5-9BEE-27F6C2FCF21E}"/>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3" name="מלבן 12">
            <a:hlinkClick r:id="" action="ppaction://hlinkshowjump?jump=nextslide"/>
            <a:extLst>
              <a:ext uri="{FF2B5EF4-FFF2-40B4-BE49-F238E27FC236}">
                <a16:creationId xmlns:a16="http://schemas.microsoft.com/office/drawing/2014/main" id="{3C2F8A9C-AC1D-428E-9B40-432308335DF3}"/>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hlinkClick r:id="" action="ppaction://hlinkshowjump?jump=previousslide"/>
            <a:extLst>
              <a:ext uri="{FF2B5EF4-FFF2-40B4-BE49-F238E27FC236}">
                <a16:creationId xmlns:a16="http://schemas.microsoft.com/office/drawing/2014/main" id="{5EEA0F73-BC40-41C2-85DF-447414EC5A98}"/>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hlinkClick r:id="rId2" action="ppaction://hlinksldjump"/>
            <a:extLst>
              <a:ext uri="{FF2B5EF4-FFF2-40B4-BE49-F238E27FC236}">
                <a16:creationId xmlns:a16="http://schemas.microsoft.com/office/drawing/2014/main" id="{19583391-EA7B-4F0F-BFB2-903B0BDA307F}"/>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a:hlinkClick r:id="rId3" action="ppaction://hlinksldjump"/>
            <a:extLst>
              <a:ext uri="{FF2B5EF4-FFF2-40B4-BE49-F238E27FC236}">
                <a16:creationId xmlns:a16="http://schemas.microsoft.com/office/drawing/2014/main" id="{5B458CE0-DB26-4745-AE83-87EB153F2C17}"/>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ציין מיקום של מספר שקופית 3">
            <a:extLst>
              <a:ext uri="{FF2B5EF4-FFF2-40B4-BE49-F238E27FC236}">
                <a16:creationId xmlns:a16="http://schemas.microsoft.com/office/drawing/2014/main" id="{958B005F-1AC3-449B-8916-985474EFD3D5}"/>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8</a:t>
            </a:fld>
            <a:endParaRPr lang="he-IL" dirty="0"/>
          </a:p>
        </p:txBody>
      </p:sp>
    </p:spTree>
    <p:extLst>
      <p:ext uri="{BB962C8B-B14F-4D97-AF65-F5344CB8AC3E}">
        <p14:creationId xmlns:p14="http://schemas.microsoft.com/office/powerpoint/2010/main" val="396801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0" name="TextBox 39">
            <a:extLst>
              <a:ext uri="{FF2B5EF4-FFF2-40B4-BE49-F238E27FC236}">
                <a16:creationId xmlns:a16="http://schemas.microsoft.com/office/drawing/2014/main" id="{60992F3C-67D2-4C17-AB2E-7F5D4F277B33}"/>
              </a:ext>
            </a:extLst>
          </p:cNvPr>
          <p:cNvSpPr txBox="1"/>
          <p:nvPr/>
        </p:nvSpPr>
        <p:spPr>
          <a:xfrm>
            <a:off x="973395" y="2427380"/>
            <a:ext cx="5516240" cy="1155316"/>
          </a:xfrm>
          <a:prstGeom prst="rect">
            <a:avLst/>
          </a:prstGeom>
          <a:noFill/>
        </p:spPr>
        <p:txBody>
          <a:bodyPr wrap="square" rtlCol="1">
            <a:spAutoFit/>
          </a:bodyPr>
          <a:lstStyle/>
          <a:p>
            <a:pPr algn="r" rtl="1">
              <a:lnSpc>
                <a:spcPct val="150000"/>
              </a:lnSpc>
              <a:spcAft>
                <a:spcPts val="600"/>
              </a:spcAft>
            </a:pPr>
            <a:r>
              <a:rPr lang="he-IL" sz="1601" dirty="0">
                <a:solidFill>
                  <a:schemeClr val="tx1">
                    <a:lumMod val="50000"/>
                    <a:lumOff val="50000"/>
                  </a:schemeClr>
                </a:solidFill>
              </a:rPr>
              <a:t>השיח והפתיחות עם ילדים ובני נוער בכל הנוגע למין ומיניות חשובה מאוד אך נתפסת כאתגר. אצלנו בכפרי הילדים ישנם ילדים שנפגעו מינית - מה שהופך את השיח על הנושא למורכב ורגיש יותר.</a:t>
            </a:r>
            <a:endParaRPr lang="he-IL" sz="1601" dirty="0">
              <a:solidFill>
                <a:schemeClr val="tx1">
                  <a:lumMod val="50000"/>
                  <a:lumOff val="50000"/>
                </a:schemeClr>
              </a:solidFill>
              <a:latin typeface="Arial" pitchFamily="34" charset="0"/>
              <a:cs typeface="Arial" pitchFamily="34" charset="0"/>
            </a:endParaRP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7" name="מלבן 6">
            <a:extLst>
              <a:ext uri="{FF2B5EF4-FFF2-40B4-BE49-F238E27FC236}">
                <a16:creationId xmlns:a16="http://schemas.microsoft.com/office/drawing/2014/main" id="{8953FB6C-5231-43DB-8E38-42949F050506}"/>
              </a:ext>
            </a:extLst>
          </p:cNvPr>
          <p:cNvSpPr/>
          <p:nvPr/>
        </p:nvSpPr>
        <p:spPr>
          <a:xfrm>
            <a:off x="5943599" y="2064160"/>
            <a:ext cx="1010545" cy="376526"/>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מין ומיניות</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grpSp>
        <p:nvGrpSpPr>
          <p:cNvPr id="14" name="קבוצה 13">
            <a:extLst>
              <a:ext uri="{FF2B5EF4-FFF2-40B4-BE49-F238E27FC236}">
                <a16:creationId xmlns:a16="http://schemas.microsoft.com/office/drawing/2014/main" id="{5417F222-2178-4C2E-8929-89F0190C34A0}"/>
              </a:ext>
            </a:extLst>
          </p:cNvPr>
          <p:cNvGrpSpPr/>
          <p:nvPr/>
        </p:nvGrpSpPr>
        <p:grpSpPr>
          <a:xfrm>
            <a:off x="1076430" y="3710456"/>
            <a:ext cx="5427609" cy="2391649"/>
            <a:chOff x="1165330" y="3534314"/>
            <a:chExt cx="5427609" cy="2391649"/>
          </a:xfrm>
        </p:grpSpPr>
        <p:sp>
          <p:nvSpPr>
            <p:cNvPr id="16" name="מלבן: פינות מעוגלות 15">
              <a:extLst>
                <a:ext uri="{FF2B5EF4-FFF2-40B4-BE49-F238E27FC236}">
                  <a16:creationId xmlns:a16="http://schemas.microsoft.com/office/drawing/2014/main" id="{6880354F-2824-4F39-82CB-C72281663396}"/>
                </a:ext>
              </a:extLst>
            </p:cNvPr>
            <p:cNvSpPr/>
            <p:nvPr/>
          </p:nvSpPr>
          <p:spPr>
            <a:xfrm>
              <a:off x="1189155" y="3544866"/>
              <a:ext cx="5403784" cy="2381097"/>
            </a:xfrm>
            <a:prstGeom prst="roundRect">
              <a:avLst>
                <a:gd name="adj" fmla="val 1299"/>
              </a:avLst>
            </a:prstGeom>
            <a:solidFill>
              <a:schemeClr val="bg1"/>
            </a:solidFill>
            <a:ln>
              <a:solidFill>
                <a:schemeClr val="accent1">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TextBox 16">
              <a:extLst>
                <a:ext uri="{FF2B5EF4-FFF2-40B4-BE49-F238E27FC236}">
                  <a16:creationId xmlns:a16="http://schemas.microsoft.com/office/drawing/2014/main" id="{BEF5DD36-EA86-4982-AD3D-48485D115A86}"/>
                </a:ext>
              </a:extLst>
            </p:cNvPr>
            <p:cNvSpPr txBox="1"/>
            <p:nvPr/>
          </p:nvSpPr>
          <p:spPr>
            <a:xfrm>
              <a:off x="1165330" y="3534314"/>
              <a:ext cx="5390926" cy="2263889"/>
            </a:xfrm>
            <a:prstGeom prst="rect">
              <a:avLst/>
            </a:prstGeom>
            <a:noFill/>
            <a:ln>
              <a:noFill/>
            </a:ln>
          </p:spPr>
          <p:txBody>
            <a:bodyPr wrap="square" rtlCol="1">
              <a:spAutoFit/>
            </a:bodyPr>
            <a:lstStyle/>
            <a:p>
              <a:pPr algn="r" rtl="1">
                <a:lnSpc>
                  <a:spcPct val="150000"/>
                </a:lnSpc>
              </a:pPr>
              <a:r>
                <a:rPr lang="he-IL" sz="1601" b="1" dirty="0">
                  <a:solidFill>
                    <a:srgbClr val="E20000"/>
                  </a:solidFill>
                </a:rPr>
                <a:t>שים      !</a:t>
              </a:r>
              <a:br>
                <a:rPr lang="en-US" sz="1601" b="1" dirty="0">
                  <a:solidFill>
                    <a:srgbClr val="E20000"/>
                  </a:solidFill>
                </a:rPr>
              </a:br>
              <a:r>
                <a:rPr lang="he-IL" sz="1601" dirty="0">
                  <a:solidFill>
                    <a:schemeClr val="tx1">
                      <a:lumMod val="50000"/>
                      <a:lumOff val="50000"/>
                    </a:schemeClr>
                  </a:solidFill>
                </a:rPr>
                <a:t>אתם מרגישים שהגיע הזמן לשוחח עם הילדות והילדים המתבגרים על מין? גיליתם שאחד הילדים צופה בפורנוגרפיה? שמעתם שיחה בין קבוצת בנות על יחסי מין ונדלקה לכם נורה אדומה?</a:t>
              </a:r>
              <a:br>
                <a:rPr lang="en-US" sz="1601" dirty="0">
                  <a:solidFill>
                    <a:schemeClr val="tx1">
                      <a:lumMod val="50000"/>
                      <a:lumOff val="50000"/>
                    </a:schemeClr>
                  </a:solidFill>
                </a:rPr>
              </a:br>
              <a:r>
                <a:rPr lang="he-IL" sz="1601" b="1" dirty="0">
                  <a:solidFill>
                    <a:schemeClr val="tx1">
                      <a:lumMod val="50000"/>
                      <a:lumOff val="50000"/>
                    </a:schemeClr>
                  </a:solidFill>
                  <a:highlight>
                    <a:srgbClr val="D5F2FF"/>
                  </a:highlight>
                  <a:latin typeface="Arial" pitchFamily="34" charset="0"/>
                  <a:cs typeface="Arial" pitchFamily="34" charset="0"/>
                </a:rPr>
                <a:t>בכל התלבטות בנושא כדאי ומומלץ לפנות לעו"ס ולחשוב יחד איך מנהלים את השיחה, מה אומרים ואיך אומרים.</a:t>
              </a:r>
            </a:p>
          </p:txBody>
        </p:sp>
        <p:sp>
          <p:nvSpPr>
            <p:cNvPr id="18" name="לב 17">
              <a:extLst>
                <a:ext uri="{FF2B5EF4-FFF2-40B4-BE49-F238E27FC236}">
                  <a16:creationId xmlns:a16="http://schemas.microsoft.com/office/drawing/2014/main" id="{A83EC32B-E3F8-4EE8-8A8B-5079EFE43E4E}"/>
                </a:ext>
              </a:extLst>
            </p:cNvPr>
            <p:cNvSpPr/>
            <p:nvPr/>
          </p:nvSpPr>
          <p:spPr>
            <a:xfrm>
              <a:off x="5842506" y="3671021"/>
              <a:ext cx="206375" cy="206375"/>
            </a:xfrm>
            <a:prstGeom prst="heart">
              <a:avLst/>
            </a:prstGeom>
            <a:solidFill>
              <a:srgbClr val="E20000"/>
            </a:solid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5" name="מלבן 4">
            <a:extLst>
              <a:ext uri="{FF2B5EF4-FFF2-40B4-BE49-F238E27FC236}">
                <a16:creationId xmlns:a16="http://schemas.microsoft.com/office/drawing/2014/main" id="{42C409C7-E7D7-470F-A44F-16F5DC17FBBE}"/>
              </a:ext>
            </a:extLst>
          </p:cNvPr>
          <p:cNvSpPr/>
          <p:nvPr/>
        </p:nvSpPr>
        <p:spPr>
          <a:xfrm>
            <a:off x="1222872" y="6505731"/>
            <a:ext cx="5113931" cy="2998033"/>
          </a:xfrm>
          <a:prstGeom prst="rect">
            <a:avLst/>
          </a:prstGeom>
          <a:blipFill>
            <a:blip r:embed="rId2"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hlinkClick r:id="" action="ppaction://hlinkshowjump?jump=nextslide"/>
            <a:extLst>
              <a:ext uri="{FF2B5EF4-FFF2-40B4-BE49-F238E27FC236}">
                <a16:creationId xmlns:a16="http://schemas.microsoft.com/office/drawing/2014/main" id="{B9652DB6-A9AC-4C85-8381-A4A306A03DA9}"/>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hlinkClick r:id="" action="ppaction://hlinkshowjump?jump=previousslide"/>
            <a:extLst>
              <a:ext uri="{FF2B5EF4-FFF2-40B4-BE49-F238E27FC236}">
                <a16:creationId xmlns:a16="http://schemas.microsoft.com/office/drawing/2014/main" id="{422D1E52-9117-4BDC-A23C-5A09E25C97E9}"/>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a:hlinkClick r:id="rId3" action="ppaction://hlinksldjump"/>
            <a:extLst>
              <a:ext uri="{FF2B5EF4-FFF2-40B4-BE49-F238E27FC236}">
                <a16:creationId xmlns:a16="http://schemas.microsoft.com/office/drawing/2014/main" id="{180096DA-7C5C-46D9-BFBF-2AF346A88C28}"/>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a:hlinkClick r:id="rId4" action="ppaction://hlinksldjump"/>
            <a:extLst>
              <a:ext uri="{FF2B5EF4-FFF2-40B4-BE49-F238E27FC236}">
                <a16:creationId xmlns:a16="http://schemas.microsoft.com/office/drawing/2014/main" id="{9E4E078C-5595-4C55-A6FE-BD64EC605D98}"/>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ציין מיקום של מספר שקופית 3">
            <a:extLst>
              <a:ext uri="{FF2B5EF4-FFF2-40B4-BE49-F238E27FC236}">
                <a16:creationId xmlns:a16="http://schemas.microsoft.com/office/drawing/2014/main" id="{3E10FDA1-BEB0-459A-8ADA-10092AA0B414}"/>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80</a:t>
            </a:fld>
            <a:endParaRPr lang="he-IL" dirty="0"/>
          </a:p>
        </p:txBody>
      </p:sp>
    </p:spTree>
    <p:extLst>
      <p:ext uri="{BB962C8B-B14F-4D97-AF65-F5344CB8AC3E}">
        <p14:creationId xmlns:p14="http://schemas.microsoft.com/office/powerpoint/2010/main" val="319916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19" name="מלבן 18">
            <a:extLst>
              <a:ext uri="{FF2B5EF4-FFF2-40B4-BE49-F238E27FC236}">
                <a16:creationId xmlns:a16="http://schemas.microsoft.com/office/drawing/2014/main" id="{CBA53434-1A20-4E09-8CD9-30ADF182B8FA}"/>
              </a:ext>
            </a:extLst>
          </p:cNvPr>
          <p:cNvSpPr/>
          <p:nvPr/>
        </p:nvSpPr>
        <p:spPr>
          <a:xfrm>
            <a:off x="1117599" y="2335671"/>
            <a:ext cx="5391781" cy="707886"/>
          </a:xfrm>
          <a:prstGeom prst="rect">
            <a:avLst/>
          </a:prstGeom>
        </p:spPr>
        <p:txBody>
          <a:bodyPr wrap="square">
            <a:spAutoFit/>
          </a:bodyPr>
          <a:lstStyle/>
          <a:p>
            <a:pPr algn="r" rtl="1">
              <a:spcAft>
                <a:spcPts val="600"/>
              </a:spcAft>
            </a:pPr>
            <a:r>
              <a:rPr lang="he-IL" sz="2000" b="1" dirty="0">
                <a:solidFill>
                  <a:srgbClr val="00B0E6"/>
                </a:solidFill>
                <a:latin typeface="Arial" pitchFamily="34" charset="0"/>
                <a:cs typeface="Arial" pitchFamily="34" charset="0"/>
              </a:rPr>
              <a:t>המפתחות להצלחה בשיחה בריאה על מין ומיניות עם ילדים ונוער:</a:t>
            </a:r>
            <a:endParaRPr lang="he-IL" sz="2400" b="1" dirty="0">
              <a:solidFill>
                <a:srgbClr val="00B0E6"/>
              </a:solidFill>
              <a:latin typeface="Arial" pitchFamily="34" charset="0"/>
              <a:cs typeface="Arial" pitchFamily="34" charset="0"/>
            </a:endParaRPr>
          </a:p>
        </p:txBody>
      </p:sp>
      <p:sp>
        <p:nvSpPr>
          <p:cNvPr id="20" name="TextBox 19">
            <a:extLst>
              <a:ext uri="{FF2B5EF4-FFF2-40B4-BE49-F238E27FC236}">
                <a16:creationId xmlns:a16="http://schemas.microsoft.com/office/drawing/2014/main" id="{83CB9F43-CCAF-4B68-81F7-0E41C12BF349}"/>
              </a:ext>
            </a:extLst>
          </p:cNvPr>
          <p:cNvSpPr txBox="1"/>
          <p:nvPr/>
        </p:nvSpPr>
        <p:spPr>
          <a:xfrm>
            <a:off x="987799" y="3043557"/>
            <a:ext cx="5516240" cy="1894365"/>
          </a:xfrm>
          <a:prstGeom prst="rect">
            <a:avLst/>
          </a:prstGeom>
          <a:noFill/>
        </p:spPr>
        <p:txBody>
          <a:bodyPr wrap="square" rtlCol="1">
            <a:spAutoFit/>
          </a:bodyPr>
          <a:lstStyle/>
          <a:p>
            <a:pPr marL="360363" indent="-360363" algn="r" rtl="1">
              <a:lnSpc>
                <a:spcPct val="150000"/>
              </a:lnSpc>
              <a:spcAft>
                <a:spcPts val="600"/>
              </a:spcAft>
              <a:buClr>
                <a:srgbClr val="00B0E6"/>
              </a:buClr>
              <a:buFont typeface="Segoe UI Semilight" panose="020B0402040204020203" pitchFamily="34" charset="0"/>
              <a:buChar char="❶"/>
            </a:pPr>
            <a:r>
              <a:rPr lang="he-IL" sz="1601" b="1" dirty="0">
                <a:solidFill>
                  <a:schemeClr val="tx1">
                    <a:lumMod val="50000"/>
                    <a:lumOff val="50000"/>
                  </a:schemeClr>
                </a:solidFill>
                <a:highlight>
                  <a:srgbClr val="D5F2FF"/>
                </a:highlight>
                <a:latin typeface="Arial" pitchFamily="34" charset="0"/>
                <a:cs typeface="Arial" pitchFamily="34" charset="0"/>
              </a:rPr>
              <a:t>חשוב לדבר על זה </a:t>
            </a:r>
            <a:r>
              <a:rPr lang="he-IL" sz="1601" dirty="0">
                <a:solidFill>
                  <a:schemeClr val="tx1">
                    <a:lumMod val="50000"/>
                    <a:lumOff val="50000"/>
                  </a:schemeClr>
                </a:solidFill>
              </a:rPr>
              <a:t>- דברו על הנושא באופן שמתאים לגיל הילד ובעיתוי המתאים. הימנעות משיח בריא ונכון על מין מונעת מהילד / הנער לשוחח ולשאול אתכם שאלות והתלבטויות - מה שיגרום לו לחקור עצמאית שמעלה את הסיכויים להתנהגות מינים שלילית.</a:t>
            </a:r>
            <a:endParaRPr lang="he-IL" sz="1601" dirty="0">
              <a:solidFill>
                <a:schemeClr val="tx1">
                  <a:lumMod val="50000"/>
                  <a:lumOff val="50000"/>
                </a:schemeClr>
              </a:solidFill>
              <a:latin typeface="Arial" pitchFamily="34" charset="0"/>
              <a:cs typeface="Arial" pitchFamily="34" charset="0"/>
            </a:endParaRP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22" name="TextBox 21">
            <a:extLst>
              <a:ext uri="{FF2B5EF4-FFF2-40B4-BE49-F238E27FC236}">
                <a16:creationId xmlns:a16="http://schemas.microsoft.com/office/drawing/2014/main" id="{03BE586E-585F-4D66-8552-5E01BD188DBD}"/>
              </a:ext>
            </a:extLst>
          </p:cNvPr>
          <p:cNvSpPr txBox="1"/>
          <p:nvPr/>
        </p:nvSpPr>
        <p:spPr>
          <a:xfrm>
            <a:off x="987799" y="4815252"/>
            <a:ext cx="5516240" cy="1155316"/>
          </a:xfrm>
          <a:prstGeom prst="rect">
            <a:avLst/>
          </a:prstGeom>
          <a:noFill/>
        </p:spPr>
        <p:txBody>
          <a:bodyPr wrap="square" rtlCol="1">
            <a:spAutoFit/>
          </a:bodyPr>
          <a:lstStyle/>
          <a:p>
            <a:pPr marL="360363" indent="-360363" algn="r" rtl="1">
              <a:lnSpc>
                <a:spcPct val="150000"/>
              </a:lnSpc>
              <a:spcAft>
                <a:spcPts val="600"/>
              </a:spcAft>
              <a:buClr>
                <a:srgbClr val="00B0E6"/>
              </a:buClr>
              <a:buFont typeface="Calibri" panose="020F0502020204030204" pitchFamily="34" charset="0"/>
              <a:buChar char="❷"/>
            </a:pPr>
            <a:r>
              <a:rPr lang="he-IL" sz="1601" b="1" dirty="0">
                <a:solidFill>
                  <a:schemeClr val="tx1">
                    <a:lumMod val="50000"/>
                    <a:lumOff val="50000"/>
                  </a:schemeClr>
                </a:solidFill>
                <a:highlight>
                  <a:srgbClr val="D5F2FF"/>
                </a:highlight>
                <a:latin typeface="Arial" pitchFamily="34" charset="0"/>
                <a:cs typeface="Arial" pitchFamily="34" charset="0"/>
              </a:rPr>
              <a:t>שוחחו ברוגע </a:t>
            </a:r>
            <a:r>
              <a:rPr lang="he-IL" sz="1601" dirty="0">
                <a:solidFill>
                  <a:schemeClr val="tx1">
                    <a:lumMod val="50000"/>
                    <a:lumOff val="50000"/>
                  </a:schemeClr>
                </a:solidFill>
              </a:rPr>
              <a:t>- שיחה על מין מעוררת מבוכה ומציפה רגשות בקרב שני הצדדים. הגיבו בצורה בוגרת וללא הקרנת לחץ או מבוכה. במקביל הכילו את הרגשות של הילד / הנער.</a:t>
            </a:r>
            <a:endParaRPr lang="he-IL" sz="1601" dirty="0">
              <a:solidFill>
                <a:schemeClr val="tx1">
                  <a:lumMod val="50000"/>
                  <a:lumOff val="50000"/>
                </a:schemeClr>
              </a:solidFill>
              <a:latin typeface="Arial" pitchFamily="34" charset="0"/>
              <a:cs typeface="Arial" pitchFamily="34" charset="0"/>
            </a:endParaRPr>
          </a:p>
        </p:txBody>
      </p:sp>
      <p:sp>
        <p:nvSpPr>
          <p:cNvPr id="23" name="TextBox 22">
            <a:extLst>
              <a:ext uri="{FF2B5EF4-FFF2-40B4-BE49-F238E27FC236}">
                <a16:creationId xmlns:a16="http://schemas.microsoft.com/office/drawing/2014/main" id="{60FF1B63-B975-48D0-9913-939E62BA6E9C}"/>
              </a:ext>
            </a:extLst>
          </p:cNvPr>
          <p:cNvSpPr txBox="1"/>
          <p:nvPr/>
        </p:nvSpPr>
        <p:spPr>
          <a:xfrm>
            <a:off x="987799" y="6026921"/>
            <a:ext cx="5516240" cy="1524841"/>
          </a:xfrm>
          <a:prstGeom prst="rect">
            <a:avLst/>
          </a:prstGeom>
          <a:noFill/>
        </p:spPr>
        <p:txBody>
          <a:bodyPr wrap="square" rtlCol="1">
            <a:spAutoFit/>
          </a:bodyPr>
          <a:lstStyle/>
          <a:p>
            <a:pPr marL="360363" indent="-360363" algn="r" rtl="1">
              <a:lnSpc>
                <a:spcPct val="150000"/>
              </a:lnSpc>
              <a:spcAft>
                <a:spcPts val="600"/>
              </a:spcAft>
              <a:buClr>
                <a:srgbClr val="00B0E6"/>
              </a:buClr>
              <a:buFont typeface="Segoe UI Semilight" panose="020B0402040204020203" pitchFamily="34" charset="0"/>
              <a:buChar char="❸"/>
            </a:pPr>
            <a:r>
              <a:rPr lang="he-IL" sz="1601" b="1" dirty="0">
                <a:solidFill>
                  <a:schemeClr val="tx1">
                    <a:lumMod val="50000"/>
                    <a:lumOff val="50000"/>
                  </a:schemeClr>
                </a:solidFill>
                <a:highlight>
                  <a:srgbClr val="D5F2FF"/>
                </a:highlight>
                <a:latin typeface="Arial" pitchFamily="34" charset="0"/>
                <a:cs typeface="Arial" pitchFamily="34" charset="0"/>
              </a:rPr>
              <a:t>הסקרנות מובילה לאינטרנט וזה מסוכן </a:t>
            </a:r>
            <a:r>
              <a:rPr lang="he-IL" sz="1601" dirty="0">
                <a:solidFill>
                  <a:schemeClr val="tx1">
                    <a:lumMod val="50000"/>
                    <a:lumOff val="50000"/>
                  </a:schemeClr>
                </a:solidFill>
              </a:rPr>
              <a:t>- הפער בין האינטרנט למציאות גדול וזה משפיע לרעה במיוחד בגילאים צעירים: ילדים ובני נוער מאמינים למה שהם רואים באינטרנט ופעמים רבות מתמודדים עם זה בצורה לא טובה. </a:t>
            </a:r>
            <a:endParaRPr lang="he-IL" sz="1601" dirty="0">
              <a:solidFill>
                <a:schemeClr val="tx1">
                  <a:lumMod val="50000"/>
                  <a:lumOff val="50000"/>
                </a:schemeClr>
              </a:solidFill>
              <a:latin typeface="Arial" pitchFamily="34" charset="0"/>
              <a:cs typeface="Arial" pitchFamily="34" charset="0"/>
            </a:endParaRPr>
          </a:p>
        </p:txBody>
      </p:sp>
      <p:grpSp>
        <p:nvGrpSpPr>
          <p:cNvPr id="5" name="קבוצה 4">
            <a:extLst>
              <a:ext uri="{FF2B5EF4-FFF2-40B4-BE49-F238E27FC236}">
                <a16:creationId xmlns:a16="http://schemas.microsoft.com/office/drawing/2014/main" id="{C12F6CD8-A661-43F9-91CC-D510F388E063}"/>
              </a:ext>
            </a:extLst>
          </p:cNvPr>
          <p:cNvGrpSpPr/>
          <p:nvPr/>
        </p:nvGrpSpPr>
        <p:grpSpPr>
          <a:xfrm>
            <a:off x="960569" y="7636768"/>
            <a:ext cx="4593742" cy="1996162"/>
            <a:chOff x="960569" y="7636768"/>
            <a:chExt cx="4593742" cy="1996162"/>
          </a:xfrm>
        </p:grpSpPr>
        <p:sp>
          <p:nvSpPr>
            <p:cNvPr id="24" name="מלבן 23">
              <a:extLst>
                <a:ext uri="{FF2B5EF4-FFF2-40B4-BE49-F238E27FC236}">
                  <a16:creationId xmlns:a16="http://schemas.microsoft.com/office/drawing/2014/main" id="{83385956-5CFB-4F83-ABB4-8337ADB8822C}"/>
                </a:ext>
              </a:extLst>
            </p:cNvPr>
            <p:cNvSpPr/>
            <p:nvPr/>
          </p:nvSpPr>
          <p:spPr>
            <a:xfrm>
              <a:off x="960569" y="7766251"/>
              <a:ext cx="4364066" cy="1866679"/>
            </a:xfrm>
            <a:prstGeom prst="rect">
              <a:avLst/>
            </a:prstGeom>
            <a:solidFill>
              <a:schemeClr val="bg1"/>
            </a:solidFill>
            <a:ln>
              <a:solidFill>
                <a:srgbClr val="E7436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5" name="קבוצה 24">
              <a:extLst>
                <a:ext uri="{FF2B5EF4-FFF2-40B4-BE49-F238E27FC236}">
                  <a16:creationId xmlns:a16="http://schemas.microsoft.com/office/drawing/2014/main" id="{A099C067-BF91-40ED-8AB6-BBA819451A15}"/>
                </a:ext>
              </a:extLst>
            </p:cNvPr>
            <p:cNvGrpSpPr/>
            <p:nvPr/>
          </p:nvGrpSpPr>
          <p:grpSpPr>
            <a:xfrm>
              <a:off x="1125460" y="7636768"/>
              <a:ext cx="4428851" cy="1892674"/>
              <a:chOff x="993650" y="5408830"/>
              <a:chExt cx="4428851" cy="1892674"/>
            </a:xfrm>
          </p:grpSpPr>
          <p:sp>
            <p:nvSpPr>
              <p:cNvPr id="26" name="דמעה 25">
                <a:extLst>
                  <a:ext uri="{FF2B5EF4-FFF2-40B4-BE49-F238E27FC236}">
                    <a16:creationId xmlns:a16="http://schemas.microsoft.com/office/drawing/2014/main" id="{BF492144-2E9E-4E8E-AADA-D10BD50E83E5}"/>
                  </a:ext>
                </a:extLst>
              </p:cNvPr>
              <p:cNvSpPr/>
              <p:nvPr/>
            </p:nvSpPr>
            <p:spPr>
              <a:xfrm rot="8225039">
                <a:off x="4986303" y="5408830"/>
                <a:ext cx="436198" cy="436198"/>
              </a:xfrm>
              <a:prstGeom prst="teardrop">
                <a:avLst/>
              </a:prstGeom>
              <a:solidFill>
                <a:schemeClr val="bg1"/>
              </a:solidFill>
              <a:ln>
                <a:solidFill>
                  <a:srgbClr val="FFD9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TextBox 26">
                <a:extLst>
                  <a:ext uri="{FF2B5EF4-FFF2-40B4-BE49-F238E27FC236}">
                    <a16:creationId xmlns:a16="http://schemas.microsoft.com/office/drawing/2014/main" id="{BB3E623A-CE51-4B87-BEA8-97B373C8DD59}"/>
                  </a:ext>
                </a:extLst>
              </p:cNvPr>
              <p:cNvSpPr txBox="1"/>
              <p:nvPr/>
            </p:nvSpPr>
            <p:spPr>
              <a:xfrm>
                <a:off x="3538831" y="5578670"/>
                <a:ext cx="1422937" cy="338682"/>
              </a:xfrm>
              <a:prstGeom prst="rect">
                <a:avLst/>
              </a:prstGeom>
              <a:noFill/>
            </p:spPr>
            <p:txBody>
              <a:bodyPr wrap="square" rtlCol="1">
                <a:spAutoFit/>
              </a:bodyPr>
              <a:lstStyle/>
              <a:p>
                <a:pPr algn="r" rtl="1"/>
                <a:r>
                  <a:rPr lang="he-IL" sz="1601" dirty="0">
                    <a:solidFill>
                      <a:schemeClr val="tx1">
                        <a:lumMod val="50000"/>
                        <a:lumOff val="50000"/>
                      </a:schemeClr>
                    </a:solidFill>
                  </a:rPr>
                  <a:t>טיפ!</a:t>
                </a:r>
              </a:p>
            </p:txBody>
          </p:sp>
          <p:grpSp>
            <p:nvGrpSpPr>
              <p:cNvPr id="28" name="גרפיקה 11">
                <a:extLst>
                  <a:ext uri="{FF2B5EF4-FFF2-40B4-BE49-F238E27FC236}">
                    <a16:creationId xmlns:a16="http://schemas.microsoft.com/office/drawing/2014/main" id="{34DBB510-2AD5-412A-98D2-06F0C4EF0ED0}"/>
                  </a:ext>
                </a:extLst>
              </p:cNvPr>
              <p:cNvGrpSpPr/>
              <p:nvPr/>
            </p:nvGrpSpPr>
            <p:grpSpPr>
              <a:xfrm>
                <a:off x="5097590" y="5499464"/>
                <a:ext cx="213623" cy="309448"/>
                <a:chOff x="1493257" y="6803793"/>
                <a:chExt cx="675821" cy="978975"/>
              </a:xfrm>
            </p:grpSpPr>
            <p:sp>
              <p:nvSpPr>
                <p:cNvPr id="30" name="צורה חופשית: צורה 29">
                  <a:extLst>
                    <a:ext uri="{FF2B5EF4-FFF2-40B4-BE49-F238E27FC236}">
                      <a16:creationId xmlns:a16="http://schemas.microsoft.com/office/drawing/2014/main" id="{D3D32485-A9D0-4F2F-A111-17B8B15F4D14}"/>
                    </a:ext>
                  </a:extLst>
                </p:cNvPr>
                <p:cNvSpPr/>
                <p:nvPr/>
              </p:nvSpPr>
              <p:spPr>
                <a:xfrm>
                  <a:off x="1493257" y="6803793"/>
                  <a:ext cx="675821" cy="811751"/>
                </a:xfrm>
                <a:custGeom>
                  <a:avLst/>
                  <a:gdLst>
                    <a:gd name="connsiteX0" fmla="*/ 676304 w 675821"/>
                    <a:gd name="connsiteY0" fmla="*/ 338295 h 811751"/>
                    <a:gd name="connsiteX1" fmla="*/ 319955 w 675821"/>
                    <a:gd name="connsiteY1" fmla="*/ 771 h 811751"/>
                    <a:gd name="connsiteX2" fmla="*/ 331 w 675821"/>
                    <a:gd name="connsiteY2" fmla="*/ 343970 h 811751"/>
                    <a:gd name="connsiteX3" fmla="*/ 164682 w 675821"/>
                    <a:gd name="connsiteY3" fmla="*/ 628050 h 811751"/>
                    <a:gd name="connsiteX4" fmla="*/ 219991 w 675821"/>
                    <a:gd name="connsiteY4" fmla="*/ 728148 h 811751"/>
                    <a:gd name="connsiteX5" fmla="*/ 219991 w 675821"/>
                    <a:gd name="connsiteY5" fmla="*/ 811510 h 811751"/>
                    <a:gd name="connsiteX6" fmla="*/ 456597 w 675821"/>
                    <a:gd name="connsiteY6" fmla="*/ 811510 h 811751"/>
                    <a:gd name="connsiteX7" fmla="*/ 456597 w 675821"/>
                    <a:gd name="connsiteY7" fmla="*/ 728135 h 811751"/>
                    <a:gd name="connsiteX8" fmla="*/ 514700 w 675821"/>
                    <a:gd name="connsiteY8" fmla="*/ 626369 h 811751"/>
                    <a:gd name="connsiteX9" fmla="*/ 676304 w 675821"/>
                    <a:gd name="connsiteY9" fmla="*/ 338295 h 8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5821" h="811751">
                      <a:moveTo>
                        <a:pt x="676304" y="338295"/>
                      </a:moveTo>
                      <a:cubicBezTo>
                        <a:pt x="676304" y="145541"/>
                        <a:pt x="514959" y="-9531"/>
                        <a:pt x="319955" y="771"/>
                      </a:cubicBezTo>
                      <a:cubicBezTo>
                        <a:pt x="140410" y="10256"/>
                        <a:pt x="-2638" y="164199"/>
                        <a:pt x="331" y="343970"/>
                      </a:cubicBezTo>
                      <a:cubicBezTo>
                        <a:pt x="2326" y="464739"/>
                        <a:pt x="67749" y="569932"/>
                        <a:pt x="164682" y="628050"/>
                      </a:cubicBezTo>
                      <a:cubicBezTo>
                        <a:pt x="199548" y="648955"/>
                        <a:pt x="219991" y="687496"/>
                        <a:pt x="219991" y="728148"/>
                      </a:cubicBezTo>
                      <a:lnTo>
                        <a:pt x="219991" y="811510"/>
                      </a:lnTo>
                      <a:lnTo>
                        <a:pt x="456597" y="811510"/>
                      </a:lnTo>
                      <a:lnTo>
                        <a:pt x="456597" y="728135"/>
                      </a:lnTo>
                      <a:cubicBezTo>
                        <a:pt x="456597" y="686316"/>
                        <a:pt x="479045" y="648216"/>
                        <a:pt x="514700" y="626369"/>
                      </a:cubicBezTo>
                      <a:cubicBezTo>
                        <a:pt x="611601" y="566993"/>
                        <a:pt x="676304" y="460278"/>
                        <a:pt x="676304" y="338295"/>
                      </a:cubicBezTo>
                      <a:close/>
                    </a:path>
                  </a:pathLst>
                </a:custGeom>
                <a:solidFill>
                  <a:schemeClr val="accent6">
                    <a:lumMod val="60000"/>
                    <a:lumOff val="40000"/>
                  </a:schemeClr>
                </a:solidFill>
                <a:ln w="1898" cap="flat">
                  <a:noFill/>
                  <a:prstDash val="solid"/>
                  <a:miter/>
                </a:ln>
              </p:spPr>
              <p:txBody>
                <a:bodyPr rtlCol="1" anchor="ctr"/>
                <a:lstStyle/>
                <a:p>
                  <a:endParaRPr lang="he-IL"/>
                </a:p>
              </p:txBody>
            </p:sp>
            <p:sp>
              <p:nvSpPr>
                <p:cNvPr id="31" name="צורה חופשית: צורה 30">
                  <a:extLst>
                    <a:ext uri="{FF2B5EF4-FFF2-40B4-BE49-F238E27FC236}">
                      <a16:creationId xmlns:a16="http://schemas.microsoft.com/office/drawing/2014/main" id="{BF7B2A71-1BBC-47F7-AB12-800D977077F6}"/>
                    </a:ext>
                  </a:extLst>
                </p:cNvPr>
                <p:cNvSpPr/>
                <p:nvPr/>
              </p:nvSpPr>
              <p:spPr>
                <a:xfrm>
                  <a:off x="1712960" y="7615017"/>
                  <a:ext cx="235484" cy="49777"/>
                </a:xfrm>
                <a:custGeom>
                  <a:avLst/>
                  <a:gdLst>
                    <a:gd name="connsiteX0" fmla="*/ 203094 w 235484"/>
                    <a:gd name="connsiteY0" fmla="*/ 50986 h 49777"/>
                    <a:gd name="connsiteX1" fmla="*/ 34087 w 235484"/>
                    <a:gd name="connsiteY1" fmla="*/ 50986 h 49777"/>
                    <a:gd name="connsiteX2" fmla="*/ 286 w 235484"/>
                    <a:gd name="connsiteY2" fmla="*/ 286 h 49777"/>
                    <a:gd name="connsiteX3" fmla="*/ 236894 w 235484"/>
                    <a:gd name="connsiteY3" fmla="*/ 286 h 49777"/>
                  </a:gdLst>
                  <a:ahLst/>
                  <a:cxnLst>
                    <a:cxn ang="0">
                      <a:pos x="connsiteX0" y="connsiteY0"/>
                    </a:cxn>
                    <a:cxn ang="0">
                      <a:pos x="connsiteX1" y="connsiteY1"/>
                    </a:cxn>
                    <a:cxn ang="0">
                      <a:pos x="connsiteX2" y="connsiteY2"/>
                    </a:cxn>
                    <a:cxn ang="0">
                      <a:pos x="connsiteX3" y="connsiteY3"/>
                    </a:cxn>
                  </a:cxnLst>
                  <a:rect l="l" t="t" r="r" b="b"/>
                  <a:pathLst>
                    <a:path w="235484" h="49777">
                      <a:moveTo>
                        <a:pt x="203094" y="50986"/>
                      </a:moveTo>
                      <a:lnTo>
                        <a:pt x="34087" y="50986"/>
                      </a:lnTo>
                      <a:lnTo>
                        <a:pt x="286" y="286"/>
                      </a:lnTo>
                      <a:lnTo>
                        <a:pt x="236894" y="286"/>
                      </a:lnTo>
                      <a:close/>
                    </a:path>
                  </a:pathLst>
                </a:custGeom>
                <a:solidFill>
                  <a:srgbClr val="AFB9D2"/>
                </a:solidFill>
                <a:ln w="1898" cap="flat">
                  <a:noFill/>
                  <a:prstDash val="solid"/>
                  <a:miter/>
                </a:ln>
              </p:spPr>
              <p:txBody>
                <a:bodyPr rtlCol="1" anchor="ctr"/>
                <a:lstStyle/>
                <a:p>
                  <a:endParaRPr lang="he-IL"/>
                </a:p>
              </p:txBody>
            </p:sp>
            <p:sp>
              <p:nvSpPr>
                <p:cNvPr id="32" name="צורה חופשית: צורה 31">
                  <a:extLst>
                    <a:ext uri="{FF2B5EF4-FFF2-40B4-BE49-F238E27FC236}">
                      <a16:creationId xmlns:a16="http://schemas.microsoft.com/office/drawing/2014/main" id="{616E6F30-FED7-4085-B6F5-EA20E5052A5E}"/>
                    </a:ext>
                  </a:extLst>
                </p:cNvPr>
                <p:cNvSpPr/>
                <p:nvPr/>
              </p:nvSpPr>
              <p:spPr>
                <a:xfrm>
                  <a:off x="1712960" y="7615017"/>
                  <a:ext cx="118699" cy="49777"/>
                </a:xfrm>
                <a:custGeom>
                  <a:avLst/>
                  <a:gdLst>
                    <a:gd name="connsiteX0" fmla="*/ 286 w 118699"/>
                    <a:gd name="connsiteY0" fmla="*/ 286 h 49777"/>
                    <a:gd name="connsiteX1" fmla="*/ 34087 w 118699"/>
                    <a:gd name="connsiteY1" fmla="*/ 50986 h 49777"/>
                    <a:gd name="connsiteX2" fmla="*/ 118591 w 118699"/>
                    <a:gd name="connsiteY2" fmla="*/ 50986 h 49777"/>
                    <a:gd name="connsiteX3" fmla="*/ 101690 w 118699"/>
                    <a:gd name="connsiteY3" fmla="*/ 286 h 49777"/>
                  </a:gdLst>
                  <a:ahLst/>
                  <a:cxnLst>
                    <a:cxn ang="0">
                      <a:pos x="connsiteX0" y="connsiteY0"/>
                    </a:cxn>
                    <a:cxn ang="0">
                      <a:pos x="connsiteX1" y="connsiteY1"/>
                    </a:cxn>
                    <a:cxn ang="0">
                      <a:pos x="connsiteX2" y="connsiteY2"/>
                    </a:cxn>
                    <a:cxn ang="0">
                      <a:pos x="connsiteX3" y="connsiteY3"/>
                    </a:cxn>
                  </a:cxnLst>
                  <a:rect l="l" t="t" r="r" b="b"/>
                  <a:pathLst>
                    <a:path w="118699" h="49777">
                      <a:moveTo>
                        <a:pt x="286" y="286"/>
                      </a:moveTo>
                      <a:lnTo>
                        <a:pt x="34087" y="50986"/>
                      </a:lnTo>
                      <a:lnTo>
                        <a:pt x="118591" y="50986"/>
                      </a:lnTo>
                      <a:lnTo>
                        <a:pt x="101690" y="286"/>
                      </a:lnTo>
                      <a:close/>
                    </a:path>
                  </a:pathLst>
                </a:custGeom>
                <a:solidFill>
                  <a:srgbClr val="959CB3"/>
                </a:solidFill>
                <a:ln w="1898" cap="flat">
                  <a:noFill/>
                  <a:prstDash val="solid"/>
                  <a:miter/>
                </a:ln>
              </p:spPr>
              <p:txBody>
                <a:bodyPr rtlCol="1" anchor="ctr"/>
                <a:lstStyle/>
                <a:p>
                  <a:endParaRPr lang="he-IL"/>
                </a:p>
              </p:txBody>
            </p:sp>
            <p:sp>
              <p:nvSpPr>
                <p:cNvPr id="33" name="צורה חופשית: צורה 32">
                  <a:extLst>
                    <a:ext uri="{FF2B5EF4-FFF2-40B4-BE49-F238E27FC236}">
                      <a16:creationId xmlns:a16="http://schemas.microsoft.com/office/drawing/2014/main" id="{A987F82B-886D-4A8F-A7A0-32144EEB6E95}"/>
                    </a:ext>
                  </a:extLst>
                </p:cNvPr>
                <p:cNvSpPr/>
                <p:nvPr/>
              </p:nvSpPr>
              <p:spPr>
                <a:xfrm>
                  <a:off x="1729861" y="7648815"/>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4"/>
                        <a:pt x="195526" y="34089"/>
                        <a:pt x="186192" y="34089"/>
                      </a:cubicBezTo>
                      <a:close/>
                    </a:path>
                  </a:pathLst>
                </a:custGeom>
                <a:solidFill>
                  <a:srgbClr val="C7CFE2"/>
                </a:solidFill>
                <a:ln w="1898" cap="flat">
                  <a:noFill/>
                  <a:prstDash val="solid"/>
                  <a:miter/>
                </a:ln>
              </p:spPr>
              <p:txBody>
                <a:bodyPr rtlCol="1" anchor="ctr"/>
                <a:lstStyle/>
                <a:p>
                  <a:endParaRPr lang="he-IL"/>
                </a:p>
              </p:txBody>
            </p:sp>
            <p:sp>
              <p:nvSpPr>
                <p:cNvPr id="38" name="צורה חופשית: צורה 37">
                  <a:extLst>
                    <a:ext uri="{FF2B5EF4-FFF2-40B4-BE49-F238E27FC236}">
                      <a16:creationId xmlns:a16="http://schemas.microsoft.com/office/drawing/2014/main" id="{92001052-00BB-48A8-80FA-B1B585341AB9}"/>
                    </a:ext>
                  </a:extLst>
                </p:cNvPr>
                <p:cNvSpPr/>
                <p:nvPr/>
              </p:nvSpPr>
              <p:spPr>
                <a:xfrm>
                  <a:off x="1729861" y="7682616"/>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4"/>
                        <a:pt x="195526" y="34089"/>
                        <a:pt x="186192" y="34089"/>
                      </a:cubicBezTo>
                      <a:close/>
                    </a:path>
                  </a:pathLst>
                </a:custGeom>
                <a:solidFill>
                  <a:srgbClr val="AFB9D2"/>
                </a:solidFill>
                <a:ln w="1898" cap="flat">
                  <a:noFill/>
                  <a:prstDash val="solid"/>
                  <a:miter/>
                </a:ln>
              </p:spPr>
              <p:txBody>
                <a:bodyPr rtlCol="1" anchor="ctr"/>
                <a:lstStyle/>
                <a:p>
                  <a:endParaRPr lang="he-IL"/>
                </a:p>
              </p:txBody>
            </p:sp>
            <p:sp>
              <p:nvSpPr>
                <p:cNvPr id="39" name="צורה חופשית: צורה 38">
                  <a:extLst>
                    <a:ext uri="{FF2B5EF4-FFF2-40B4-BE49-F238E27FC236}">
                      <a16:creationId xmlns:a16="http://schemas.microsoft.com/office/drawing/2014/main" id="{71A4A2E5-3173-462F-BFA1-FA5630A33D4B}"/>
                    </a:ext>
                  </a:extLst>
                </p:cNvPr>
                <p:cNvSpPr/>
                <p:nvPr/>
              </p:nvSpPr>
              <p:spPr>
                <a:xfrm>
                  <a:off x="1729861" y="7716419"/>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2"/>
                        <a:pt x="195526" y="34089"/>
                        <a:pt x="186192" y="34089"/>
                      </a:cubicBezTo>
                      <a:close/>
                    </a:path>
                  </a:pathLst>
                </a:custGeom>
                <a:solidFill>
                  <a:srgbClr val="C7CFE2"/>
                </a:solidFill>
                <a:ln w="1898" cap="flat">
                  <a:noFill/>
                  <a:prstDash val="solid"/>
                  <a:miter/>
                </a:ln>
              </p:spPr>
              <p:txBody>
                <a:bodyPr rtlCol="1" anchor="ctr"/>
                <a:lstStyle/>
                <a:p>
                  <a:endParaRPr lang="he-IL"/>
                </a:p>
              </p:txBody>
            </p:sp>
            <p:sp>
              <p:nvSpPr>
                <p:cNvPr id="41" name="צורה חופשית: צורה 40">
                  <a:extLst>
                    <a:ext uri="{FF2B5EF4-FFF2-40B4-BE49-F238E27FC236}">
                      <a16:creationId xmlns:a16="http://schemas.microsoft.com/office/drawing/2014/main" id="{66028CA5-B982-4091-B545-CFDC582E7E1F}"/>
                    </a:ext>
                  </a:extLst>
                </p:cNvPr>
                <p:cNvSpPr/>
                <p:nvPr/>
              </p:nvSpPr>
              <p:spPr>
                <a:xfrm>
                  <a:off x="1746760" y="7750221"/>
                  <a:ext cx="168477" cy="32547"/>
                </a:xfrm>
                <a:custGeom>
                  <a:avLst/>
                  <a:gdLst>
                    <a:gd name="connsiteX0" fmla="*/ 286 w 168476"/>
                    <a:gd name="connsiteY0" fmla="*/ 286 h 32546"/>
                    <a:gd name="connsiteX1" fmla="*/ 24187 w 168476"/>
                    <a:gd name="connsiteY1" fmla="*/ 24187 h 32546"/>
                    <a:gd name="connsiteX2" fmla="*/ 48087 w 168476"/>
                    <a:gd name="connsiteY2" fmla="*/ 34087 h 32546"/>
                    <a:gd name="connsiteX3" fmla="*/ 121488 w 168476"/>
                    <a:gd name="connsiteY3" fmla="*/ 34087 h 32546"/>
                    <a:gd name="connsiteX4" fmla="*/ 145389 w 168476"/>
                    <a:gd name="connsiteY4" fmla="*/ 24187 h 32546"/>
                    <a:gd name="connsiteX5" fmla="*/ 169289 w 168476"/>
                    <a:gd name="connsiteY5" fmla="*/ 286 h 32546"/>
                    <a:gd name="connsiteX6" fmla="*/ 286 w 168476"/>
                    <a:gd name="connsiteY6" fmla="*/ 286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476" h="32546">
                      <a:moveTo>
                        <a:pt x="286" y="286"/>
                      </a:moveTo>
                      <a:lnTo>
                        <a:pt x="24187" y="24187"/>
                      </a:lnTo>
                      <a:cubicBezTo>
                        <a:pt x="30526" y="30526"/>
                        <a:pt x="39122" y="34087"/>
                        <a:pt x="48087" y="34087"/>
                      </a:cubicBezTo>
                      <a:lnTo>
                        <a:pt x="121488" y="34087"/>
                      </a:lnTo>
                      <a:cubicBezTo>
                        <a:pt x="130452" y="34087"/>
                        <a:pt x="139050" y="30526"/>
                        <a:pt x="145389" y="24187"/>
                      </a:cubicBezTo>
                      <a:lnTo>
                        <a:pt x="169289" y="286"/>
                      </a:lnTo>
                      <a:lnTo>
                        <a:pt x="286" y="286"/>
                      </a:lnTo>
                      <a:close/>
                    </a:path>
                  </a:pathLst>
                </a:custGeom>
                <a:solidFill>
                  <a:srgbClr val="707487"/>
                </a:solidFill>
                <a:ln w="1898" cap="flat">
                  <a:noFill/>
                  <a:prstDash val="solid"/>
                  <a:miter/>
                </a:ln>
              </p:spPr>
              <p:txBody>
                <a:bodyPr rtlCol="1" anchor="ctr"/>
                <a:lstStyle/>
                <a:p>
                  <a:endParaRPr lang="he-IL"/>
                </a:p>
              </p:txBody>
            </p:sp>
            <p:sp>
              <p:nvSpPr>
                <p:cNvPr id="42" name="צורה חופשית: צורה 41">
                  <a:extLst>
                    <a:ext uri="{FF2B5EF4-FFF2-40B4-BE49-F238E27FC236}">
                      <a16:creationId xmlns:a16="http://schemas.microsoft.com/office/drawing/2014/main" id="{B5E87F55-88FF-4C9C-A9D2-BF3A1F0BCAFD}"/>
                    </a:ext>
                  </a:extLst>
                </p:cNvPr>
                <p:cNvSpPr/>
                <p:nvPr/>
              </p:nvSpPr>
              <p:spPr>
                <a:xfrm>
                  <a:off x="1728711" y="7647666"/>
                  <a:ext cx="103383" cy="36376"/>
                </a:xfrm>
                <a:custGeom>
                  <a:avLst/>
                  <a:gdLst>
                    <a:gd name="connsiteX0" fmla="*/ 85938 w 103383"/>
                    <a:gd name="connsiteY0" fmla="*/ 18337 h 36375"/>
                    <a:gd name="connsiteX1" fmla="*/ 102840 w 103383"/>
                    <a:gd name="connsiteY1" fmla="*/ 1436 h 36375"/>
                    <a:gd name="connsiteX2" fmla="*/ 18337 w 103383"/>
                    <a:gd name="connsiteY2" fmla="*/ 1436 h 36375"/>
                    <a:gd name="connsiteX3" fmla="*/ 1436 w 103383"/>
                    <a:gd name="connsiteY3" fmla="*/ 18337 h 36375"/>
                    <a:gd name="connsiteX4" fmla="*/ 18337 w 103383"/>
                    <a:gd name="connsiteY4" fmla="*/ 35238 h 36375"/>
                    <a:gd name="connsiteX5" fmla="*/ 102840 w 103383"/>
                    <a:gd name="connsiteY5" fmla="*/ 35238 h 36375"/>
                    <a:gd name="connsiteX6" fmla="*/ 85938 w 103383"/>
                    <a:gd name="connsiteY6" fmla="*/ 18337 h 3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3" h="36375">
                      <a:moveTo>
                        <a:pt x="85938" y="18337"/>
                      </a:moveTo>
                      <a:cubicBezTo>
                        <a:pt x="85938" y="9004"/>
                        <a:pt x="93506" y="1436"/>
                        <a:pt x="102840" y="1436"/>
                      </a:cubicBezTo>
                      <a:lnTo>
                        <a:pt x="18337" y="1436"/>
                      </a:lnTo>
                      <a:cubicBezTo>
                        <a:pt x="9004" y="1436"/>
                        <a:pt x="1436" y="9004"/>
                        <a:pt x="1436" y="18337"/>
                      </a:cubicBezTo>
                      <a:cubicBezTo>
                        <a:pt x="1436" y="27670"/>
                        <a:pt x="9004" y="35238"/>
                        <a:pt x="18337" y="35238"/>
                      </a:cubicBezTo>
                      <a:lnTo>
                        <a:pt x="102840" y="35238"/>
                      </a:lnTo>
                      <a:cubicBezTo>
                        <a:pt x="93505" y="35238"/>
                        <a:pt x="85938" y="27672"/>
                        <a:pt x="85938" y="18337"/>
                      </a:cubicBezTo>
                      <a:close/>
                    </a:path>
                  </a:pathLst>
                </a:custGeom>
                <a:solidFill>
                  <a:srgbClr val="AFB9D2"/>
                </a:solidFill>
                <a:ln w="9525" cap="flat">
                  <a:noFill/>
                  <a:prstDash val="solid"/>
                  <a:miter/>
                </a:ln>
              </p:spPr>
              <p:txBody>
                <a:bodyPr rtlCol="1" anchor="ctr"/>
                <a:lstStyle/>
                <a:p>
                  <a:endParaRPr lang="he-IL"/>
                </a:p>
              </p:txBody>
            </p:sp>
            <p:sp>
              <p:nvSpPr>
                <p:cNvPr id="43" name="צורה חופשית: צורה 42">
                  <a:extLst>
                    <a:ext uri="{FF2B5EF4-FFF2-40B4-BE49-F238E27FC236}">
                      <a16:creationId xmlns:a16="http://schemas.microsoft.com/office/drawing/2014/main" id="{EE85E2E5-F52C-4D4D-B6B5-A646E3E9CA30}"/>
                    </a:ext>
                  </a:extLst>
                </p:cNvPr>
                <p:cNvSpPr/>
                <p:nvPr/>
              </p:nvSpPr>
              <p:spPr>
                <a:xfrm>
                  <a:off x="1728711" y="7715269"/>
                  <a:ext cx="103383" cy="36376"/>
                </a:xfrm>
                <a:custGeom>
                  <a:avLst/>
                  <a:gdLst>
                    <a:gd name="connsiteX0" fmla="*/ 85938 w 103383"/>
                    <a:gd name="connsiteY0" fmla="*/ 18337 h 36375"/>
                    <a:gd name="connsiteX1" fmla="*/ 102840 w 103383"/>
                    <a:gd name="connsiteY1" fmla="*/ 1436 h 36375"/>
                    <a:gd name="connsiteX2" fmla="*/ 18337 w 103383"/>
                    <a:gd name="connsiteY2" fmla="*/ 1436 h 36375"/>
                    <a:gd name="connsiteX3" fmla="*/ 1436 w 103383"/>
                    <a:gd name="connsiteY3" fmla="*/ 18337 h 36375"/>
                    <a:gd name="connsiteX4" fmla="*/ 18337 w 103383"/>
                    <a:gd name="connsiteY4" fmla="*/ 35238 h 36375"/>
                    <a:gd name="connsiteX5" fmla="*/ 102840 w 103383"/>
                    <a:gd name="connsiteY5" fmla="*/ 35238 h 36375"/>
                    <a:gd name="connsiteX6" fmla="*/ 85938 w 103383"/>
                    <a:gd name="connsiteY6" fmla="*/ 18337 h 3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3" h="36375">
                      <a:moveTo>
                        <a:pt x="85938" y="18337"/>
                      </a:moveTo>
                      <a:cubicBezTo>
                        <a:pt x="85938" y="9004"/>
                        <a:pt x="93506" y="1436"/>
                        <a:pt x="102840" y="1436"/>
                      </a:cubicBezTo>
                      <a:lnTo>
                        <a:pt x="18337" y="1436"/>
                      </a:lnTo>
                      <a:cubicBezTo>
                        <a:pt x="9004" y="1436"/>
                        <a:pt x="1436" y="9004"/>
                        <a:pt x="1436" y="18337"/>
                      </a:cubicBezTo>
                      <a:cubicBezTo>
                        <a:pt x="1436" y="27670"/>
                        <a:pt x="9004" y="35238"/>
                        <a:pt x="18337" y="35238"/>
                      </a:cubicBezTo>
                      <a:lnTo>
                        <a:pt x="102840" y="35238"/>
                      </a:lnTo>
                      <a:cubicBezTo>
                        <a:pt x="93505" y="35238"/>
                        <a:pt x="85938" y="27670"/>
                        <a:pt x="85938" y="18337"/>
                      </a:cubicBezTo>
                      <a:close/>
                    </a:path>
                  </a:pathLst>
                </a:custGeom>
                <a:solidFill>
                  <a:srgbClr val="AFB9D2"/>
                </a:solidFill>
                <a:ln w="9525" cap="flat">
                  <a:noFill/>
                  <a:prstDash val="solid"/>
                  <a:miter/>
                </a:ln>
              </p:spPr>
              <p:txBody>
                <a:bodyPr rtlCol="1" anchor="ctr"/>
                <a:lstStyle/>
                <a:p>
                  <a:endParaRPr lang="he-IL"/>
                </a:p>
              </p:txBody>
            </p:sp>
            <p:sp>
              <p:nvSpPr>
                <p:cNvPr id="44" name="צורה חופשית: צורה 43">
                  <a:extLst>
                    <a:ext uri="{FF2B5EF4-FFF2-40B4-BE49-F238E27FC236}">
                      <a16:creationId xmlns:a16="http://schemas.microsoft.com/office/drawing/2014/main" id="{6959AD4D-96D9-4303-8A34-CB14D61FB36B}"/>
                    </a:ext>
                  </a:extLst>
                </p:cNvPr>
                <p:cNvSpPr/>
                <p:nvPr/>
              </p:nvSpPr>
              <p:spPr>
                <a:xfrm>
                  <a:off x="1729861" y="7682618"/>
                  <a:ext cx="101469" cy="32547"/>
                </a:xfrm>
                <a:custGeom>
                  <a:avLst/>
                  <a:gdLst>
                    <a:gd name="connsiteX0" fmla="*/ 84789 w 101468"/>
                    <a:gd name="connsiteY0" fmla="*/ 17187 h 32546"/>
                    <a:gd name="connsiteX1" fmla="*/ 101690 w 101468"/>
                    <a:gd name="connsiteY1" fmla="*/ 286 h 32546"/>
                    <a:gd name="connsiteX2" fmla="*/ 17187 w 101468"/>
                    <a:gd name="connsiteY2" fmla="*/ 286 h 32546"/>
                    <a:gd name="connsiteX3" fmla="*/ 286 w 101468"/>
                    <a:gd name="connsiteY3" fmla="*/ 17187 h 32546"/>
                    <a:gd name="connsiteX4" fmla="*/ 17187 w 101468"/>
                    <a:gd name="connsiteY4" fmla="*/ 34089 h 32546"/>
                    <a:gd name="connsiteX5" fmla="*/ 101690 w 101468"/>
                    <a:gd name="connsiteY5" fmla="*/ 34089 h 32546"/>
                    <a:gd name="connsiteX6" fmla="*/ 84789 w 101468"/>
                    <a:gd name="connsiteY6" fmla="*/ 17187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68" h="32546">
                      <a:moveTo>
                        <a:pt x="84789" y="17187"/>
                      </a:moveTo>
                      <a:cubicBezTo>
                        <a:pt x="84789" y="7854"/>
                        <a:pt x="92357" y="286"/>
                        <a:pt x="101690" y="286"/>
                      </a:cubicBezTo>
                      <a:lnTo>
                        <a:pt x="17187" y="286"/>
                      </a:lnTo>
                      <a:cubicBezTo>
                        <a:pt x="7854" y="286"/>
                        <a:pt x="286" y="7854"/>
                        <a:pt x="286" y="17187"/>
                      </a:cubicBezTo>
                      <a:cubicBezTo>
                        <a:pt x="286" y="26521"/>
                        <a:pt x="7854" y="34089"/>
                        <a:pt x="17187" y="34089"/>
                      </a:cubicBezTo>
                      <a:lnTo>
                        <a:pt x="101690" y="34089"/>
                      </a:lnTo>
                      <a:cubicBezTo>
                        <a:pt x="92355" y="34087"/>
                        <a:pt x="84789" y="26521"/>
                        <a:pt x="84789" y="17187"/>
                      </a:cubicBezTo>
                      <a:close/>
                    </a:path>
                  </a:pathLst>
                </a:custGeom>
                <a:solidFill>
                  <a:srgbClr val="959CB3"/>
                </a:solidFill>
                <a:ln w="1898" cap="flat">
                  <a:noFill/>
                  <a:prstDash val="solid"/>
                  <a:miter/>
                </a:ln>
              </p:spPr>
              <p:txBody>
                <a:bodyPr rtlCol="1" anchor="ctr"/>
                <a:lstStyle/>
                <a:p>
                  <a:endParaRPr lang="he-IL"/>
                </a:p>
              </p:txBody>
            </p:sp>
            <p:sp>
              <p:nvSpPr>
                <p:cNvPr id="45" name="צורה חופשית: צורה 44">
                  <a:extLst>
                    <a:ext uri="{FF2B5EF4-FFF2-40B4-BE49-F238E27FC236}">
                      <a16:creationId xmlns:a16="http://schemas.microsoft.com/office/drawing/2014/main" id="{C97D057A-0E96-42BC-A7EE-32E93E8E6DFA}"/>
                    </a:ext>
                  </a:extLst>
                </p:cNvPr>
                <p:cNvSpPr/>
                <p:nvPr/>
              </p:nvSpPr>
              <p:spPr>
                <a:xfrm>
                  <a:off x="1785173" y="7479812"/>
                  <a:ext cx="91896" cy="134016"/>
                </a:xfrm>
                <a:custGeom>
                  <a:avLst/>
                  <a:gdLst>
                    <a:gd name="connsiteX0" fmla="*/ 92470 w 91896"/>
                    <a:gd name="connsiteY0" fmla="*/ 135491 h 134015"/>
                    <a:gd name="connsiteX1" fmla="*/ 81576 w 91896"/>
                    <a:gd name="connsiteY1" fmla="*/ 15656 h 134015"/>
                    <a:gd name="connsiteX2" fmla="*/ 64746 w 91896"/>
                    <a:gd name="connsiteY2" fmla="*/ 286 h 134015"/>
                    <a:gd name="connsiteX3" fmla="*/ 28010 w 91896"/>
                    <a:gd name="connsiteY3" fmla="*/ 286 h 134015"/>
                    <a:gd name="connsiteX4" fmla="*/ 11180 w 91896"/>
                    <a:gd name="connsiteY4" fmla="*/ 15656 h 134015"/>
                    <a:gd name="connsiteX5" fmla="*/ 286 w 91896"/>
                    <a:gd name="connsiteY5" fmla="*/ 135491 h 134015"/>
                    <a:gd name="connsiteX6" fmla="*/ 92470 w 91896"/>
                    <a:gd name="connsiteY6" fmla="*/ 135491 h 13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96" h="134015">
                      <a:moveTo>
                        <a:pt x="92470" y="135491"/>
                      </a:moveTo>
                      <a:lnTo>
                        <a:pt x="81576" y="15656"/>
                      </a:lnTo>
                      <a:cubicBezTo>
                        <a:pt x="80783" y="6950"/>
                        <a:pt x="73485" y="286"/>
                        <a:pt x="64746" y="286"/>
                      </a:cubicBezTo>
                      <a:lnTo>
                        <a:pt x="28010" y="286"/>
                      </a:lnTo>
                      <a:cubicBezTo>
                        <a:pt x="19268" y="286"/>
                        <a:pt x="11972" y="6950"/>
                        <a:pt x="11180" y="15656"/>
                      </a:cubicBezTo>
                      <a:lnTo>
                        <a:pt x="286" y="135491"/>
                      </a:lnTo>
                      <a:lnTo>
                        <a:pt x="92470" y="135491"/>
                      </a:lnTo>
                      <a:close/>
                    </a:path>
                  </a:pathLst>
                </a:custGeom>
                <a:solidFill>
                  <a:srgbClr val="FAEBAA"/>
                </a:solidFill>
                <a:ln w="1898" cap="flat">
                  <a:noFill/>
                  <a:prstDash val="solid"/>
                  <a:miter/>
                </a:ln>
              </p:spPr>
              <p:txBody>
                <a:bodyPr rtlCol="1" anchor="ctr"/>
                <a:lstStyle/>
                <a:p>
                  <a:endParaRPr lang="he-IL"/>
                </a:p>
              </p:txBody>
            </p:sp>
          </p:grpSp>
          <p:sp>
            <p:nvSpPr>
              <p:cNvPr id="29" name="TextBox 28">
                <a:extLst>
                  <a:ext uri="{FF2B5EF4-FFF2-40B4-BE49-F238E27FC236}">
                    <a16:creationId xmlns:a16="http://schemas.microsoft.com/office/drawing/2014/main" id="{1FA1B9D9-84D7-4878-9E6B-B882D5987571}"/>
                  </a:ext>
                </a:extLst>
              </p:cNvPr>
              <p:cNvSpPr txBox="1"/>
              <p:nvPr/>
            </p:nvSpPr>
            <p:spPr>
              <a:xfrm>
                <a:off x="993650" y="5822188"/>
                <a:ext cx="3990335" cy="1479316"/>
              </a:xfrm>
              <a:prstGeom prst="rect">
                <a:avLst/>
              </a:prstGeom>
              <a:noFill/>
            </p:spPr>
            <p:txBody>
              <a:bodyPr wrap="square" rtlCol="1">
                <a:spAutoFit/>
              </a:bodyPr>
              <a:lstStyle/>
              <a:p>
                <a:pPr algn="r" rtl="1">
                  <a:lnSpc>
                    <a:spcPct val="150000"/>
                  </a:lnSpc>
                </a:pPr>
                <a:r>
                  <a:rPr lang="he-IL" sz="1550" dirty="0">
                    <a:solidFill>
                      <a:schemeClr val="tx1">
                        <a:lumMod val="50000"/>
                        <a:lumOff val="50000"/>
                      </a:schemeClr>
                    </a:solidFill>
                  </a:rPr>
                  <a:t>הספר "איילת מקבלת" מסייע מאוד בשיח בריא על מין, מיניות ובכלל על תהליך ההתפתחות. מומלץ לחשוף את הילדים המתבגרים לספר סביב גיל 11 ודרכו לשוחח עמם על הנושא.</a:t>
                </a:r>
              </a:p>
            </p:txBody>
          </p:sp>
        </p:grpSp>
      </p:grpSp>
      <p:sp>
        <p:nvSpPr>
          <p:cNvPr id="40" name="מלבן 39">
            <a:hlinkClick r:id="" action="ppaction://hlinkshowjump?jump=nextslide"/>
            <a:extLst>
              <a:ext uri="{FF2B5EF4-FFF2-40B4-BE49-F238E27FC236}">
                <a16:creationId xmlns:a16="http://schemas.microsoft.com/office/drawing/2014/main" id="{EE629D7F-DF1A-4992-B102-F58E196DE833}"/>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מלבן 45">
            <a:hlinkClick r:id="" action="ppaction://hlinkshowjump?jump=previousslide"/>
            <a:extLst>
              <a:ext uri="{FF2B5EF4-FFF2-40B4-BE49-F238E27FC236}">
                <a16:creationId xmlns:a16="http://schemas.microsoft.com/office/drawing/2014/main" id="{1C82408A-82A4-4D40-B347-39BD6509D7CE}"/>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מלבן 46">
            <a:hlinkClick r:id="rId2" action="ppaction://hlinksldjump"/>
            <a:extLst>
              <a:ext uri="{FF2B5EF4-FFF2-40B4-BE49-F238E27FC236}">
                <a16:creationId xmlns:a16="http://schemas.microsoft.com/office/drawing/2014/main" id="{7C50A4A9-847B-4B01-8EC2-38065888B616}"/>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מלבן 47">
            <a:hlinkClick r:id="rId3" action="ppaction://hlinksldjump"/>
            <a:extLst>
              <a:ext uri="{FF2B5EF4-FFF2-40B4-BE49-F238E27FC236}">
                <a16:creationId xmlns:a16="http://schemas.microsoft.com/office/drawing/2014/main" id="{F9FBF42D-705B-4ABE-9F02-C9DAF4181DE6}"/>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מציין מיקום של מספר שקופית 3">
            <a:extLst>
              <a:ext uri="{FF2B5EF4-FFF2-40B4-BE49-F238E27FC236}">
                <a16:creationId xmlns:a16="http://schemas.microsoft.com/office/drawing/2014/main" id="{58BA4F13-34DC-474A-BD4D-5A185FC2F397}"/>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81</a:t>
            </a:fld>
            <a:endParaRPr lang="he-IL" dirty="0"/>
          </a:p>
        </p:txBody>
      </p:sp>
    </p:spTree>
    <p:extLst>
      <p:ext uri="{BB962C8B-B14F-4D97-AF65-F5344CB8AC3E}">
        <p14:creationId xmlns:p14="http://schemas.microsoft.com/office/powerpoint/2010/main" val="53794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הילד - עולם ומלואו</a:t>
            </a:r>
          </a:p>
        </p:txBody>
      </p:sp>
      <p:sp>
        <p:nvSpPr>
          <p:cNvPr id="40" name="TextBox 39">
            <a:extLst>
              <a:ext uri="{FF2B5EF4-FFF2-40B4-BE49-F238E27FC236}">
                <a16:creationId xmlns:a16="http://schemas.microsoft.com/office/drawing/2014/main" id="{C6279BA9-6899-4C27-BBAD-CA49D1372A20}"/>
              </a:ext>
            </a:extLst>
          </p:cNvPr>
          <p:cNvSpPr txBox="1"/>
          <p:nvPr/>
        </p:nvSpPr>
        <p:spPr>
          <a:xfrm>
            <a:off x="1022237" y="2542490"/>
            <a:ext cx="5515200" cy="1678729"/>
          </a:xfrm>
          <a:prstGeom prst="rect">
            <a:avLst/>
          </a:prstGeom>
          <a:noFill/>
          <a:ln>
            <a:noFill/>
          </a:ln>
        </p:spPr>
        <p:txBody>
          <a:bodyPr wrap="square" rtlCol="1">
            <a:spAutoFit/>
          </a:bodyPr>
          <a:lstStyle/>
          <a:p>
            <a:pPr marL="182564" indent="-182564" algn="r" rtl="1">
              <a:lnSpc>
                <a:spcPct val="150000"/>
              </a:lnSpc>
              <a:spcAft>
                <a:spcPts val="600"/>
              </a:spcAft>
              <a:buClr>
                <a:srgbClr val="00B0E6"/>
              </a:buClr>
              <a:buFont typeface="Calibri" panose="020F0502020204030204" pitchFamily="34" charset="0"/>
              <a:buChar char="‹"/>
            </a:pPr>
            <a:r>
              <a:rPr lang="he-IL" sz="1601" dirty="0">
                <a:solidFill>
                  <a:schemeClr val="tx1">
                    <a:lumMod val="50000"/>
                    <a:lumOff val="50000"/>
                  </a:schemeClr>
                </a:solidFill>
                <a:hlinkClick r:id="rId2"/>
              </a:rPr>
              <a:t>כללי היסוד בחינוך מיני</a:t>
            </a:r>
            <a:endParaRPr lang="he-IL" sz="1601" dirty="0">
              <a:solidFill>
                <a:schemeClr val="tx1">
                  <a:lumMod val="50000"/>
                  <a:lumOff val="50000"/>
                </a:schemeClr>
              </a:solidFill>
            </a:endParaRPr>
          </a:p>
          <a:p>
            <a:pPr marL="182564" indent="-182564" algn="r" rtl="1">
              <a:lnSpc>
                <a:spcPct val="150000"/>
              </a:lnSpc>
              <a:spcAft>
                <a:spcPts val="600"/>
              </a:spcAft>
              <a:buClr>
                <a:srgbClr val="00B0E6"/>
              </a:buClr>
              <a:buFont typeface="Calibri" panose="020F0502020204030204" pitchFamily="34" charset="0"/>
              <a:buChar char="‹"/>
            </a:pPr>
            <a:r>
              <a:rPr lang="he-IL" sz="1601" dirty="0">
                <a:solidFill>
                  <a:schemeClr val="tx1">
                    <a:lumMod val="50000"/>
                    <a:lumOff val="50000"/>
                  </a:schemeClr>
                </a:solidFill>
                <a:hlinkClick r:id="rId3"/>
              </a:rPr>
              <a:t>מידע אמין על מין</a:t>
            </a:r>
            <a:endParaRPr lang="he-IL" sz="1601" dirty="0">
              <a:solidFill>
                <a:schemeClr val="tx1">
                  <a:lumMod val="50000"/>
                  <a:lumOff val="50000"/>
                </a:schemeClr>
              </a:solidFill>
            </a:endParaRPr>
          </a:p>
          <a:p>
            <a:pPr marL="182564" indent="-182564" algn="r" rtl="1">
              <a:lnSpc>
                <a:spcPct val="150000"/>
              </a:lnSpc>
              <a:spcAft>
                <a:spcPts val="600"/>
              </a:spcAft>
              <a:buClr>
                <a:srgbClr val="00B0E6"/>
              </a:buClr>
              <a:buFont typeface="Calibri" panose="020F0502020204030204" pitchFamily="34" charset="0"/>
              <a:buChar char="‹"/>
            </a:pPr>
            <a:r>
              <a:rPr lang="he-IL" sz="1601" dirty="0">
                <a:solidFill>
                  <a:schemeClr val="tx1">
                    <a:lumMod val="50000"/>
                    <a:lumOff val="50000"/>
                  </a:schemeClr>
                </a:solidFill>
              </a:rPr>
              <a:t>'דיאלוג עם ילדים' מאת ד"ר עדנה כצנלסון - פרק </a:t>
            </a:r>
            <a:r>
              <a:rPr lang="he-IL" sz="1601" dirty="0" err="1">
                <a:solidFill>
                  <a:schemeClr val="tx1">
                    <a:lumMod val="50000"/>
                    <a:lumOff val="50000"/>
                  </a:schemeClr>
                </a:solidFill>
              </a:rPr>
              <a:t>יח</a:t>
            </a:r>
            <a:r>
              <a:rPr lang="he-IL" sz="1601" dirty="0">
                <a:solidFill>
                  <a:schemeClr val="tx1">
                    <a:lumMod val="50000"/>
                    <a:lumOff val="50000"/>
                  </a:schemeClr>
                </a:solidFill>
              </a:rPr>
              <a:t> - עמוד 220: מיניות וחינות מיני.</a:t>
            </a:r>
          </a:p>
        </p:txBody>
      </p:sp>
      <p:grpSp>
        <p:nvGrpSpPr>
          <p:cNvPr id="46" name="קבוצה 45">
            <a:extLst>
              <a:ext uri="{FF2B5EF4-FFF2-40B4-BE49-F238E27FC236}">
                <a16:creationId xmlns:a16="http://schemas.microsoft.com/office/drawing/2014/main" id="{D831BE1B-6EB1-4140-9926-2EF64F56CFFD}"/>
              </a:ext>
            </a:extLst>
          </p:cNvPr>
          <p:cNvGrpSpPr/>
          <p:nvPr/>
        </p:nvGrpSpPr>
        <p:grpSpPr>
          <a:xfrm>
            <a:off x="2843341" y="2117846"/>
            <a:ext cx="1982175" cy="418761"/>
            <a:chOff x="2704543" y="3763767"/>
            <a:chExt cx="1982175" cy="418761"/>
          </a:xfrm>
        </p:grpSpPr>
        <p:sp>
          <p:nvSpPr>
            <p:cNvPr id="47" name="מלבן 46">
              <a:extLst>
                <a:ext uri="{FF2B5EF4-FFF2-40B4-BE49-F238E27FC236}">
                  <a16:creationId xmlns:a16="http://schemas.microsoft.com/office/drawing/2014/main" id="{6D8266D3-9A5C-4598-86A0-2F4C8C1DB743}"/>
                </a:ext>
              </a:extLst>
            </p:cNvPr>
            <p:cNvSpPr/>
            <p:nvPr/>
          </p:nvSpPr>
          <p:spPr>
            <a:xfrm>
              <a:off x="2704543" y="3763767"/>
              <a:ext cx="1982175" cy="418761"/>
            </a:xfrm>
            <a:prstGeom prst="rect">
              <a:avLst/>
            </a:prstGeom>
            <a:solidFill>
              <a:srgbClr val="00B0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pSp>
          <p:nvGrpSpPr>
            <p:cNvPr id="48" name="גרפיקה 76">
              <a:extLst>
                <a:ext uri="{FF2B5EF4-FFF2-40B4-BE49-F238E27FC236}">
                  <a16:creationId xmlns:a16="http://schemas.microsoft.com/office/drawing/2014/main" id="{945F28AB-ACB1-4C51-9704-945E52F0A70B}"/>
                </a:ext>
              </a:extLst>
            </p:cNvPr>
            <p:cNvGrpSpPr/>
            <p:nvPr/>
          </p:nvGrpSpPr>
          <p:grpSpPr>
            <a:xfrm>
              <a:off x="4276451" y="3831956"/>
              <a:ext cx="290396" cy="290396"/>
              <a:chOff x="1855787" y="3421856"/>
              <a:chExt cx="3848100" cy="3848100"/>
            </a:xfrm>
          </p:grpSpPr>
          <p:sp>
            <p:nvSpPr>
              <p:cNvPr id="50" name="צורה חופשית: צורה 57">
                <a:extLst>
                  <a:ext uri="{FF2B5EF4-FFF2-40B4-BE49-F238E27FC236}">
                    <a16:creationId xmlns:a16="http://schemas.microsoft.com/office/drawing/2014/main" id="{F3FBC115-7738-447C-ABB1-B4CB1397CBB3}"/>
                  </a:ext>
                </a:extLst>
              </p:cNvPr>
              <p:cNvSpPr/>
              <p:nvPr/>
            </p:nvSpPr>
            <p:spPr>
              <a:xfrm>
                <a:off x="2319750" y="3414712"/>
                <a:ext cx="2924175" cy="3857625"/>
              </a:xfrm>
              <a:custGeom>
                <a:avLst/>
                <a:gdLst>
                  <a:gd name="connsiteX0" fmla="*/ 259366 w 2924175"/>
                  <a:gd name="connsiteY0" fmla="*/ 7144 h 3857625"/>
                  <a:gd name="connsiteX1" fmla="*/ 2286667 w 2924175"/>
                  <a:gd name="connsiteY1" fmla="*/ 7144 h 3857625"/>
                  <a:gd name="connsiteX2" fmla="*/ 2917603 w 2924175"/>
                  <a:gd name="connsiteY2" fmla="*/ 637699 h 3857625"/>
                  <a:gd name="connsiteX3" fmla="*/ 2917603 w 2924175"/>
                  <a:gd name="connsiteY3" fmla="*/ 3228499 h 3857625"/>
                  <a:gd name="connsiteX4" fmla="*/ 2286667 w 2924175"/>
                  <a:gd name="connsiteY4" fmla="*/ 3859435 h 3857625"/>
                  <a:gd name="connsiteX5" fmla="*/ 259366 w 2924175"/>
                  <a:gd name="connsiteY5" fmla="*/ 3859435 h 3857625"/>
                  <a:gd name="connsiteX6" fmla="*/ 7144 w 2924175"/>
                  <a:gd name="connsiteY6" fmla="*/ 3607213 h 3857625"/>
                  <a:gd name="connsiteX7" fmla="*/ 7144 w 2924175"/>
                  <a:gd name="connsiteY7" fmla="*/ 259366 h 3857625"/>
                  <a:gd name="connsiteX8" fmla="*/ 259366 w 2924175"/>
                  <a:gd name="connsiteY8" fmla="*/ 7144 h 3857625"/>
                  <a:gd name="connsiteX9" fmla="*/ 259366 w 2924175"/>
                  <a:gd name="connsiteY9" fmla="*/ 7144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175" h="3857625">
                    <a:moveTo>
                      <a:pt x="259366" y="7144"/>
                    </a:moveTo>
                    <a:lnTo>
                      <a:pt x="2286667" y="7144"/>
                    </a:lnTo>
                    <a:cubicBezTo>
                      <a:pt x="2634539" y="8192"/>
                      <a:pt x="2916346" y="289827"/>
                      <a:pt x="2917603" y="637699"/>
                    </a:cubicBezTo>
                    <a:lnTo>
                      <a:pt x="2917603" y="3228499"/>
                    </a:lnTo>
                    <a:cubicBezTo>
                      <a:pt x="2916555" y="3576523"/>
                      <a:pt x="2634691" y="3858387"/>
                      <a:pt x="2286667" y="3859435"/>
                    </a:cubicBezTo>
                    <a:lnTo>
                      <a:pt x="259366" y="3859435"/>
                    </a:lnTo>
                    <a:cubicBezTo>
                      <a:pt x="120244" y="3859016"/>
                      <a:pt x="7563" y="3746335"/>
                      <a:pt x="7144" y="3607213"/>
                    </a:cubicBezTo>
                    <a:lnTo>
                      <a:pt x="7144" y="259366"/>
                    </a:lnTo>
                    <a:cubicBezTo>
                      <a:pt x="7563" y="120244"/>
                      <a:pt x="120244" y="7563"/>
                      <a:pt x="259366" y="7144"/>
                    </a:cubicBezTo>
                    <a:lnTo>
                      <a:pt x="259366" y="7144"/>
                    </a:lnTo>
                    <a:close/>
                  </a:path>
                </a:pathLst>
              </a:custGeom>
              <a:solidFill>
                <a:schemeClr val="accent3">
                  <a:lumMod val="40000"/>
                  <a:lumOff val="60000"/>
                </a:schemeClr>
              </a:solidFill>
              <a:ln w="9525" cap="flat">
                <a:noFill/>
                <a:prstDash val="solid"/>
                <a:miter/>
              </a:ln>
            </p:spPr>
            <p:txBody>
              <a:bodyPr rtlCol="1" anchor="ctr"/>
              <a:lstStyle/>
              <a:p>
                <a:endParaRPr lang="he-IL" sz="1400"/>
              </a:p>
            </p:txBody>
          </p:sp>
          <p:sp>
            <p:nvSpPr>
              <p:cNvPr id="51" name="צורה חופשית: צורה 58">
                <a:extLst>
                  <a:ext uri="{FF2B5EF4-FFF2-40B4-BE49-F238E27FC236}">
                    <a16:creationId xmlns:a16="http://schemas.microsoft.com/office/drawing/2014/main" id="{1CF50F8A-641C-484B-B6C6-21BC0204E92B}"/>
                  </a:ext>
                </a:extLst>
              </p:cNvPr>
              <p:cNvSpPr/>
              <p:nvPr/>
            </p:nvSpPr>
            <p:spPr>
              <a:xfrm>
                <a:off x="2319750" y="3414712"/>
                <a:ext cx="2733675" cy="3609975"/>
              </a:xfrm>
              <a:custGeom>
                <a:avLst/>
                <a:gdLst>
                  <a:gd name="connsiteX0" fmla="*/ 259366 w 2733675"/>
                  <a:gd name="connsiteY0" fmla="*/ 7144 h 3609975"/>
                  <a:gd name="connsiteX1" fmla="*/ 2286667 w 2733675"/>
                  <a:gd name="connsiteY1" fmla="*/ 7144 h 3609975"/>
                  <a:gd name="connsiteX2" fmla="*/ 2688241 w 2733675"/>
                  <a:gd name="connsiteY2" fmla="*/ 152686 h 3609975"/>
                  <a:gd name="connsiteX3" fmla="*/ 2734723 w 2733675"/>
                  <a:gd name="connsiteY3" fmla="*/ 390049 h 3609975"/>
                  <a:gd name="connsiteX4" fmla="*/ 2734723 w 2733675"/>
                  <a:gd name="connsiteY4" fmla="*/ 2980849 h 3609975"/>
                  <a:gd name="connsiteX5" fmla="*/ 2104168 w 2733675"/>
                  <a:gd name="connsiteY5" fmla="*/ 3609499 h 3609975"/>
                  <a:gd name="connsiteX6" fmla="*/ 76867 w 2733675"/>
                  <a:gd name="connsiteY6" fmla="*/ 3609499 h 3609975"/>
                  <a:gd name="connsiteX7" fmla="*/ 7144 w 2733675"/>
                  <a:gd name="connsiteY7" fmla="*/ 3599593 h 3609975"/>
                  <a:gd name="connsiteX8" fmla="*/ 7144 w 2733675"/>
                  <a:gd name="connsiteY8" fmla="*/ 259366 h 3609975"/>
                  <a:gd name="connsiteX9" fmla="*/ 259366 w 2733675"/>
                  <a:gd name="connsiteY9" fmla="*/ 7144 h 3609975"/>
                  <a:gd name="connsiteX10" fmla="*/ 259366 w 2733675"/>
                  <a:gd name="connsiteY10"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3675" h="3609975">
                    <a:moveTo>
                      <a:pt x="259366" y="7144"/>
                    </a:moveTo>
                    <a:lnTo>
                      <a:pt x="2286667" y="7144"/>
                    </a:lnTo>
                    <a:cubicBezTo>
                      <a:pt x="2433428" y="7210"/>
                      <a:pt x="2575522" y="58703"/>
                      <a:pt x="2688241" y="152686"/>
                    </a:cubicBezTo>
                    <a:cubicBezTo>
                      <a:pt x="2719045" y="228029"/>
                      <a:pt x="2734837" y="308658"/>
                      <a:pt x="2734723" y="390049"/>
                    </a:cubicBezTo>
                    <a:lnTo>
                      <a:pt x="2734723" y="2980849"/>
                    </a:lnTo>
                    <a:cubicBezTo>
                      <a:pt x="2732427" y="3327825"/>
                      <a:pt x="2451154" y="3608251"/>
                      <a:pt x="2104168" y="3609499"/>
                    </a:cubicBezTo>
                    <a:lnTo>
                      <a:pt x="76867" y="3609499"/>
                    </a:lnTo>
                    <a:cubicBezTo>
                      <a:pt x="53273" y="3609499"/>
                      <a:pt x="29804" y="3606165"/>
                      <a:pt x="7144" y="3599593"/>
                    </a:cubicBezTo>
                    <a:lnTo>
                      <a:pt x="7144" y="259366"/>
                    </a:lnTo>
                    <a:cubicBezTo>
                      <a:pt x="7563" y="120244"/>
                      <a:pt x="120244" y="7563"/>
                      <a:pt x="259366" y="7144"/>
                    </a:cubicBezTo>
                    <a:lnTo>
                      <a:pt x="259366" y="7144"/>
                    </a:lnTo>
                    <a:close/>
                  </a:path>
                </a:pathLst>
              </a:custGeom>
              <a:solidFill>
                <a:srgbClr val="FFFFFF"/>
              </a:solidFill>
              <a:ln w="9525" cap="flat">
                <a:noFill/>
                <a:prstDash val="solid"/>
                <a:miter/>
              </a:ln>
            </p:spPr>
            <p:txBody>
              <a:bodyPr rtlCol="1" anchor="ctr"/>
              <a:lstStyle/>
              <a:p>
                <a:endParaRPr lang="he-IL" sz="1400"/>
              </a:p>
            </p:txBody>
          </p:sp>
          <p:sp>
            <p:nvSpPr>
              <p:cNvPr id="52" name="צורה חופשית: צורה 59">
                <a:extLst>
                  <a:ext uri="{FF2B5EF4-FFF2-40B4-BE49-F238E27FC236}">
                    <a16:creationId xmlns:a16="http://schemas.microsoft.com/office/drawing/2014/main" id="{B8C6FA22-0003-4465-99F8-D878CA3DB406}"/>
                  </a:ext>
                </a:extLst>
              </p:cNvPr>
              <p:cNvSpPr/>
              <p:nvPr/>
            </p:nvSpPr>
            <p:spPr>
              <a:xfrm>
                <a:off x="2319369" y="3414712"/>
                <a:ext cx="2552700" cy="3609975"/>
              </a:xfrm>
              <a:custGeom>
                <a:avLst/>
                <a:gdLst>
                  <a:gd name="connsiteX0" fmla="*/ 227743 w 2552700"/>
                  <a:gd name="connsiteY0" fmla="*/ 7144 h 3609975"/>
                  <a:gd name="connsiteX1" fmla="*/ 2330101 w 2552700"/>
                  <a:gd name="connsiteY1" fmla="*/ 7144 h 3609975"/>
                  <a:gd name="connsiteX2" fmla="*/ 2550700 w 2552700"/>
                  <a:gd name="connsiteY2" fmla="*/ 227743 h 3609975"/>
                  <a:gd name="connsiteX3" fmla="*/ 2550700 w 2552700"/>
                  <a:gd name="connsiteY3" fmla="*/ 2901220 h 3609975"/>
                  <a:gd name="connsiteX4" fmla="*/ 2105692 w 2552700"/>
                  <a:gd name="connsiteY4" fmla="*/ 3386233 h 3609975"/>
                  <a:gd name="connsiteX5" fmla="*/ 227743 w 2552700"/>
                  <a:gd name="connsiteY5" fmla="*/ 3386233 h 3609975"/>
                  <a:gd name="connsiteX6" fmla="*/ 7144 w 2552700"/>
                  <a:gd name="connsiteY6" fmla="*/ 3606832 h 3609975"/>
                  <a:gd name="connsiteX7" fmla="*/ 7144 w 2552700"/>
                  <a:gd name="connsiteY7" fmla="*/ 227743 h 3609975"/>
                  <a:gd name="connsiteX8" fmla="*/ 227743 w 2552700"/>
                  <a:gd name="connsiteY8" fmla="*/ 7144 h 3609975"/>
                  <a:gd name="connsiteX9" fmla="*/ 227743 w 2552700"/>
                  <a:gd name="connsiteY9"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2700" h="3609975">
                    <a:moveTo>
                      <a:pt x="227743" y="7144"/>
                    </a:moveTo>
                    <a:lnTo>
                      <a:pt x="2330101" y="7144"/>
                    </a:lnTo>
                    <a:cubicBezTo>
                      <a:pt x="2451849" y="7353"/>
                      <a:pt x="2550490" y="105994"/>
                      <a:pt x="2550700" y="227743"/>
                    </a:cubicBezTo>
                    <a:lnTo>
                      <a:pt x="2550700" y="2901220"/>
                    </a:lnTo>
                    <a:cubicBezTo>
                      <a:pt x="2561749" y="3222784"/>
                      <a:pt x="2405920" y="3376708"/>
                      <a:pt x="2105692" y="3386233"/>
                    </a:cubicBezTo>
                    <a:lnTo>
                      <a:pt x="227743" y="3386233"/>
                    </a:lnTo>
                    <a:cubicBezTo>
                      <a:pt x="105994" y="3386443"/>
                      <a:pt x="7353" y="3485083"/>
                      <a:pt x="7144" y="3606832"/>
                    </a:cubicBezTo>
                    <a:lnTo>
                      <a:pt x="7144" y="227743"/>
                    </a:lnTo>
                    <a:cubicBezTo>
                      <a:pt x="7353" y="105994"/>
                      <a:pt x="105994" y="7353"/>
                      <a:pt x="227743" y="7144"/>
                    </a:cubicBezTo>
                    <a:lnTo>
                      <a:pt x="227743" y="7144"/>
                    </a:lnTo>
                    <a:close/>
                  </a:path>
                </a:pathLst>
              </a:custGeom>
              <a:solidFill>
                <a:schemeClr val="tx2">
                  <a:lumMod val="40000"/>
                  <a:lumOff val="60000"/>
                </a:schemeClr>
              </a:solidFill>
              <a:ln w="9525" cap="flat">
                <a:noFill/>
                <a:prstDash val="solid"/>
                <a:miter/>
              </a:ln>
            </p:spPr>
            <p:txBody>
              <a:bodyPr rtlCol="1" anchor="ctr"/>
              <a:lstStyle/>
              <a:p>
                <a:endParaRPr lang="he-IL" sz="1400"/>
              </a:p>
            </p:txBody>
          </p:sp>
          <p:sp>
            <p:nvSpPr>
              <p:cNvPr id="53" name="צורה חופשית: צורה 60">
                <a:extLst>
                  <a:ext uri="{FF2B5EF4-FFF2-40B4-BE49-F238E27FC236}">
                    <a16:creationId xmlns:a16="http://schemas.microsoft.com/office/drawing/2014/main" id="{244E38C8-F2C2-4D6A-8573-82F5DFA13C14}"/>
                  </a:ext>
                </a:extLst>
              </p:cNvPr>
              <p:cNvSpPr/>
              <p:nvPr/>
            </p:nvSpPr>
            <p:spPr>
              <a:xfrm>
                <a:off x="2856960" y="4232338"/>
                <a:ext cx="1476375" cy="428625"/>
              </a:xfrm>
              <a:custGeom>
                <a:avLst/>
                <a:gdLst>
                  <a:gd name="connsiteX0" fmla="*/ 133255 w 1476375"/>
                  <a:gd name="connsiteY0" fmla="*/ 7144 h 428625"/>
                  <a:gd name="connsiteX1" fmla="*/ 1349788 w 1476375"/>
                  <a:gd name="connsiteY1" fmla="*/ 7144 h 428625"/>
                  <a:gd name="connsiteX2" fmla="*/ 1475899 w 1476375"/>
                  <a:gd name="connsiteY2" fmla="*/ 133255 h 428625"/>
                  <a:gd name="connsiteX3" fmla="*/ 1475899 w 1476375"/>
                  <a:gd name="connsiteY3" fmla="*/ 303943 h 428625"/>
                  <a:gd name="connsiteX4" fmla="*/ 1349788 w 1476375"/>
                  <a:gd name="connsiteY4" fmla="*/ 430054 h 428625"/>
                  <a:gd name="connsiteX5" fmla="*/ 133255 w 1476375"/>
                  <a:gd name="connsiteY5" fmla="*/ 430054 h 428625"/>
                  <a:gd name="connsiteX6" fmla="*/ 7144 w 1476375"/>
                  <a:gd name="connsiteY6" fmla="*/ 303943 h 428625"/>
                  <a:gd name="connsiteX7" fmla="*/ 7144 w 1476375"/>
                  <a:gd name="connsiteY7" fmla="*/ 133255 h 428625"/>
                  <a:gd name="connsiteX8" fmla="*/ 133255 w 1476375"/>
                  <a:gd name="connsiteY8" fmla="*/ 71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75" h="428625">
                    <a:moveTo>
                      <a:pt x="133255" y="7144"/>
                    </a:moveTo>
                    <a:lnTo>
                      <a:pt x="1349788" y="7144"/>
                    </a:lnTo>
                    <a:cubicBezTo>
                      <a:pt x="1419435" y="7144"/>
                      <a:pt x="1475899" y="63608"/>
                      <a:pt x="1475899" y="133255"/>
                    </a:cubicBezTo>
                    <a:lnTo>
                      <a:pt x="1475899" y="303943"/>
                    </a:lnTo>
                    <a:cubicBezTo>
                      <a:pt x="1475899" y="373590"/>
                      <a:pt x="1419435" y="430054"/>
                      <a:pt x="1349788" y="430054"/>
                    </a:cubicBezTo>
                    <a:lnTo>
                      <a:pt x="133255" y="430054"/>
                    </a:lnTo>
                    <a:cubicBezTo>
                      <a:pt x="63608" y="430054"/>
                      <a:pt x="7144" y="373590"/>
                      <a:pt x="7144" y="303943"/>
                    </a:cubicBezTo>
                    <a:lnTo>
                      <a:pt x="7144" y="133255"/>
                    </a:lnTo>
                    <a:cubicBezTo>
                      <a:pt x="7144" y="63608"/>
                      <a:pt x="63608" y="7144"/>
                      <a:pt x="133255" y="7144"/>
                    </a:cubicBezTo>
                    <a:close/>
                  </a:path>
                </a:pathLst>
              </a:custGeom>
              <a:solidFill>
                <a:srgbClr val="FFFFFF"/>
              </a:solidFill>
              <a:ln w="9525" cap="flat">
                <a:noFill/>
                <a:prstDash val="solid"/>
                <a:miter/>
              </a:ln>
            </p:spPr>
            <p:txBody>
              <a:bodyPr rtlCol="1" anchor="ctr"/>
              <a:lstStyle/>
              <a:p>
                <a:endParaRPr lang="he-IL" sz="1400"/>
              </a:p>
            </p:txBody>
          </p:sp>
          <p:sp>
            <p:nvSpPr>
              <p:cNvPr id="54" name="צורה חופשית: צורה 61">
                <a:extLst>
                  <a:ext uri="{FF2B5EF4-FFF2-40B4-BE49-F238E27FC236}">
                    <a16:creationId xmlns:a16="http://schemas.microsoft.com/office/drawing/2014/main" id="{22E0FF17-3370-49C5-9102-C0369D67472E}"/>
                  </a:ext>
                </a:extLst>
              </p:cNvPr>
              <p:cNvSpPr/>
              <p:nvPr/>
            </p:nvSpPr>
            <p:spPr>
              <a:xfrm>
                <a:off x="4090638" y="3414712"/>
                <a:ext cx="466725" cy="542925"/>
              </a:xfrm>
              <a:custGeom>
                <a:avLst/>
                <a:gdLst>
                  <a:gd name="connsiteX0" fmla="*/ 7144 w 466725"/>
                  <a:gd name="connsiteY0" fmla="*/ 7144 h 542925"/>
                  <a:gd name="connsiteX1" fmla="*/ 468916 w 466725"/>
                  <a:gd name="connsiteY1" fmla="*/ 7144 h 542925"/>
                  <a:gd name="connsiteX2" fmla="*/ 468916 w 466725"/>
                  <a:gd name="connsiteY2" fmla="*/ 538258 h 542925"/>
                  <a:gd name="connsiteX3" fmla="*/ 238030 w 466725"/>
                  <a:gd name="connsiteY3" fmla="*/ 272701 h 542925"/>
                  <a:gd name="connsiteX4" fmla="*/ 7144 w 466725"/>
                  <a:gd name="connsiteY4" fmla="*/ 538258 h 542925"/>
                  <a:gd name="connsiteX5" fmla="*/ 7144 w 466725"/>
                  <a:gd name="connsiteY5" fmla="*/ 71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42925">
                    <a:moveTo>
                      <a:pt x="7144" y="7144"/>
                    </a:moveTo>
                    <a:lnTo>
                      <a:pt x="468916" y="7144"/>
                    </a:lnTo>
                    <a:lnTo>
                      <a:pt x="468916" y="538258"/>
                    </a:lnTo>
                    <a:lnTo>
                      <a:pt x="238030" y="272701"/>
                    </a:lnTo>
                    <a:lnTo>
                      <a:pt x="7144" y="538258"/>
                    </a:lnTo>
                    <a:lnTo>
                      <a:pt x="7144" y="7144"/>
                    </a:lnTo>
                    <a:close/>
                  </a:path>
                </a:pathLst>
              </a:custGeom>
              <a:solidFill>
                <a:schemeClr val="bg2">
                  <a:lumMod val="50000"/>
                </a:schemeClr>
              </a:solidFill>
              <a:ln w="9525" cap="flat">
                <a:noFill/>
                <a:prstDash val="solid"/>
                <a:miter/>
              </a:ln>
            </p:spPr>
            <p:txBody>
              <a:bodyPr rtlCol="1" anchor="ctr"/>
              <a:lstStyle/>
              <a:p>
                <a:endParaRPr lang="he-IL" sz="1400"/>
              </a:p>
            </p:txBody>
          </p:sp>
        </p:grpSp>
        <p:sp>
          <p:nvSpPr>
            <p:cNvPr id="49" name="TextBox 48">
              <a:extLst>
                <a:ext uri="{FF2B5EF4-FFF2-40B4-BE49-F238E27FC236}">
                  <a16:creationId xmlns:a16="http://schemas.microsoft.com/office/drawing/2014/main" id="{9AF51FBD-7DFC-4D24-9F02-666FBA5D8D8D}"/>
                </a:ext>
              </a:extLst>
            </p:cNvPr>
            <p:cNvSpPr txBox="1"/>
            <p:nvPr/>
          </p:nvSpPr>
          <p:spPr>
            <a:xfrm>
              <a:off x="2841661" y="3795825"/>
              <a:ext cx="1431404" cy="338682"/>
            </a:xfrm>
            <a:prstGeom prst="rect">
              <a:avLst/>
            </a:prstGeom>
            <a:noFill/>
          </p:spPr>
          <p:txBody>
            <a:bodyPr wrap="square" rtlCol="1">
              <a:spAutoFit/>
            </a:bodyPr>
            <a:lstStyle/>
            <a:p>
              <a:pPr algn="ctr" rtl="1"/>
              <a:r>
                <a:rPr lang="he-IL" sz="1601" dirty="0">
                  <a:ln>
                    <a:solidFill>
                      <a:schemeClr val="bg1"/>
                    </a:solidFill>
                  </a:ln>
                  <a:solidFill>
                    <a:schemeClr val="bg1"/>
                  </a:solidFill>
                </a:rPr>
                <a:t>קריאת כיוון</a:t>
              </a:r>
            </a:p>
          </p:txBody>
        </p:sp>
      </p:grpSp>
      <p:sp>
        <p:nvSpPr>
          <p:cNvPr id="18" name="מלבן 17">
            <a:hlinkClick r:id="" action="ppaction://hlinkshowjump?jump=nextslide"/>
            <a:extLst>
              <a:ext uri="{FF2B5EF4-FFF2-40B4-BE49-F238E27FC236}">
                <a16:creationId xmlns:a16="http://schemas.microsoft.com/office/drawing/2014/main" id="{4DC8B48A-10EA-4F0A-A7F3-2D4E22F383E5}"/>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hlinkClick r:id="" action="ppaction://hlinkshowjump?jump=previousslide"/>
            <a:extLst>
              <a:ext uri="{FF2B5EF4-FFF2-40B4-BE49-F238E27FC236}">
                <a16:creationId xmlns:a16="http://schemas.microsoft.com/office/drawing/2014/main" id="{2ACF3DE0-16D3-49A5-B0B4-5F64EA4C60EE}"/>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hlinkClick r:id="rId4" action="ppaction://hlinksldjump"/>
            <a:extLst>
              <a:ext uri="{FF2B5EF4-FFF2-40B4-BE49-F238E27FC236}">
                <a16:creationId xmlns:a16="http://schemas.microsoft.com/office/drawing/2014/main" id="{C6736F0E-EC66-4CEA-8E7E-D8E87F80A97F}"/>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a:hlinkClick r:id="rId5" action="ppaction://hlinksldjump"/>
            <a:extLst>
              <a:ext uri="{FF2B5EF4-FFF2-40B4-BE49-F238E27FC236}">
                <a16:creationId xmlns:a16="http://schemas.microsoft.com/office/drawing/2014/main" id="{60DE10D4-74D8-49C2-990B-FDCF9413B399}"/>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ציין מיקום של מספר שקופית 3">
            <a:extLst>
              <a:ext uri="{FF2B5EF4-FFF2-40B4-BE49-F238E27FC236}">
                <a16:creationId xmlns:a16="http://schemas.microsoft.com/office/drawing/2014/main" id="{8F926930-789F-4A92-98C1-F5285977C269}"/>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82</a:t>
            </a:fld>
            <a:endParaRPr lang="he-IL" dirty="0"/>
          </a:p>
        </p:txBody>
      </p:sp>
    </p:spTree>
    <p:extLst>
      <p:ext uri="{BB962C8B-B14F-4D97-AF65-F5344CB8AC3E}">
        <p14:creationId xmlns:p14="http://schemas.microsoft.com/office/powerpoint/2010/main" val="354450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0" name="TextBox 39">
            <a:extLst>
              <a:ext uri="{FF2B5EF4-FFF2-40B4-BE49-F238E27FC236}">
                <a16:creationId xmlns:a16="http://schemas.microsoft.com/office/drawing/2014/main" id="{60992F3C-67D2-4C17-AB2E-7F5D4F277B33}"/>
              </a:ext>
            </a:extLst>
          </p:cNvPr>
          <p:cNvSpPr txBox="1"/>
          <p:nvPr/>
        </p:nvSpPr>
        <p:spPr>
          <a:xfrm>
            <a:off x="973395" y="2427380"/>
            <a:ext cx="5516240" cy="2432974"/>
          </a:xfrm>
          <a:prstGeom prst="rect">
            <a:avLst/>
          </a:prstGeom>
          <a:noFill/>
        </p:spPr>
        <p:txBody>
          <a:bodyPr wrap="square" rtlCol="1">
            <a:spAutoFit/>
          </a:bodyPr>
          <a:lstStyle/>
          <a:p>
            <a:pPr algn="r" rtl="1">
              <a:lnSpc>
                <a:spcPct val="150000"/>
              </a:lnSpc>
              <a:spcAft>
                <a:spcPts val="600"/>
              </a:spcAft>
            </a:pPr>
            <a:r>
              <a:rPr lang="he-IL" sz="2000" b="1" dirty="0">
                <a:solidFill>
                  <a:srgbClr val="00B0E6"/>
                </a:solidFill>
                <a:latin typeface="Arial" pitchFamily="34" charset="0"/>
                <a:cs typeface="Arial" pitchFamily="34" charset="0"/>
              </a:rPr>
              <a:t>מי נכלל במשפחה הביולוגית?</a:t>
            </a:r>
          </a:p>
          <a:p>
            <a:pPr algn="r" rtl="1">
              <a:lnSpc>
                <a:spcPct val="150000"/>
              </a:lnSpc>
              <a:spcAft>
                <a:spcPts val="600"/>
              </a:spcAft>
            </a:pPr>
            <a:r>
              <a:rPr lang="he-IL" sz="1601" dirty="0">
                <a:solidFill>
                  <a:schemeClr val="tx1">
                    <a:lumMod val="50000"/>
                    <a:lumOff val="50000"/>
                  </a:schemeClr>
                </a:solidFill>
                <a:latin typeface="Arial" pitchFamily="34" charset="0"/>
                <a:cs typeface="Arial" pitchFamily="34" charset="0"/>
              </a:rPr>
              <a:t>באופן טבעי - ההורים. עם זאת ישנם מצבים בהם ההורים אינם מסוגלים או מורשים (בצו בית משפט) להיות בקשר עם הילד. לאור זאת, </a:t>
            </a:r>
            <a:r>
              <a:rPr lang="he-IL" sz="1601" b="1" dirty="0">
                <a:solidFill>
                  <a:schemeClr val="tx1">
                    <a:lumMod val="50000"/>
                    <a:lumOff val="50000"/>
                  </a:schemeClr>
                </a:solidFill>
                <a:highlight>
                  <a:srgbClr val="D5F2FF"/>
                </a:highlight>
              </a:rPr>
              <a:t>המשפחה הביולוגית כוללת גם את, הדודים, הסבים, הסבתות </a:t>
            </a:r>
            <a:r>
              <a:rPr lang="he-IL" sz="1601" dirty="0">
                <a:solidFill>
                  <a:schemeClr val="tx1">
                    <a:lumMod val="50000"/>
                    <a:lumOff val="50000"/>
                  </a:schemeClr>
                </a:solidFill>
                <a:latin typeface="Arial" pitchFamily="34" charset="0"/>
                <a:cs typeface="Arial" pitchFamily="34" charset="0"/>
              </a:rPr>
              <a:t>- כל אדם שיש לו קשר ביולוגית לילד ויש ביכולתו ללוות את הילד ולקדם אותו.</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המשפחה הביולוגית</a:t>
            </a:r>
          </a:p>
        </p:txBody>
      </p:sp>
      <p:sp>
        <p:nvSpPr>
          <p:cNvPr id="7" name="מלבן 6">
            <a:extLst>
              <a:ext uri="{FF2B5EF4-FFF2-40B4-BE49-F238E27FC236}">
                <a16:creationId xmlns:a16="http://schemas.microsoft.com/office/drawing/2014/main" id="{8953FB6C-5231-43DB-8E38-42949F050506}"/>
              </a:ext>
            </a:extLst>
          </p:cNvPr>
          <p:cNvSpPr/>
          <p:nvPr/>
        </p:nvSpPr>
        <p:spPr>
          <a:xfrm>
            <a:off x="1234480" y="2064160"/>
            <a:ext cx="5719665" cy="376526"/>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המשמעות, החשיבות והמורכבות בהתקשרות עם המשפחה הביולוגית</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14" name="TextBox 13">
            <a:extLst>
              <a:ext uri="{FF2B5EF4-FFF2-40B4-BE49-F238E27FC236}">
                <a16:creationId xmlns:a16="http://schemas.microsoft.com/office/drawing/2014/main" id="{37E55A52-9D07-4E08-8C3B-9DA2FC0C2CED}"/>
              </a:ext>
            </a:extLst>
          </p:cNvPr>
          <p:cNvSpPr txBox="1"/>
          <p:nvPr/>
        </p:nvSpPr>
        <p:spPr>
          <a:xfrm>
            <a:off x="973395" y="4949872"/>
            <a:ext cx="5516240" cy="2432974"/>
          </a:xfrm>
          <a:prstGeom prst="rect">
            <a:avLst/>
          </a:prstGeom>
          <a:noFill/>
        </p:spPr>
        <p:txBody>
          <a:bodyPr wrap="square" rtlCol="1">
            <a:spAutoFit/>
          </a:bodyPr>
          <a:lstStyle/>
          <a:p>
            <a:pPr algn="r" rtl="1">
              <a:lnSpc>
                <a:spcPct val="150000"/>
              </a:lnSpc>
              <a:spcAft>
                <a:spcPts val="600"/>
              </a:spcAft>
            </a:pPr>
            <a:r>
              <a:rPr lang="he-IL" sz="2000" b="1" dirty="0">
                <a:solidFill>
                  <a:srgbClr val="00B0E6"/>
                </a:solidFill>
                <a:latin typeface="Arial" pitchFamily="34" charset="0"/>
                <a:cs typeface="Arial" pitchFamily="34" charset="0"/>
              </a:rPr>
              <a:t>משמעות המשפחה הביולוגית</a:t>
            </a:r>
          </a:p>
          <a:p>
            <a:pPr algn="r" rtl="1">
              <a:lnSpc>
                <a:spcPct val="150000"/>
              </a:lnSpc>
              <a:spcAft>
                <a:spcPts val="600"/>
              </a:spcAft>
            </a:pPr>
            <a:r>
              <a:rPr lang="he-IL" sz="1601" b="1" dirty="0">
                <a:solidFill>
                  <a:schemeClr val="tx1">
                    <a:lumMod val="50000"/>
                    <a:lumOff val="50000"/>
                  </a:schemeClr>
                </a:solidFill>
                <a:highlight>
                  <a:srgbClr val="D5F2FF"/>
                </a:highlight>
              </a:rPr>
              <a:t>למשפחה הביולוגית משמעות רבה עבור הילד ולכן חובה לשמור על תקשורת עקבית וחיובית עמה:</a:t>
            </a:r>
            <a:r>
              <a:rPr lang="he-IL" sz="1601" dirty="0">
                <a:solidFill>
                  <a:schemeClr val="tx1">
                    <a:lumMod val="50000"/>
                    <a:lumOff val="50000"/>
                  </a:schemeClr>
                </a:solidFill>
                <a:latin typeface="Arial" pitchFamily="34" charset="0"/>
                <a:cs typeface="Arial" pitchFamily="34" charset="0"/>
              </a:rPr>
              <a:t> לעדכן, להזמין לאירועים וביקורים, לשתף במקרים מאתגרים אך גם במקרים חיוביים. כחלק מהתכנית 'הורים שותפים'* הטמענו בכפרי הילדים שגרות התקשרות עם המשפחה הביולוגית.</a:t>
            </a:r>
          </a:p>
        </p:txBody>
      </p:sp>
      <p:sp>
        <p:nvSpPr>
          <p:cNvPr id="16" name="TextBox 15">
            <a:extLst>
              <a:ext uri="{FF2B5EF4-FFF2-40B4-BE49-F238E27FC236}">
                <a16:creationId xmlns:a16="http://schemas.microsoft.com/office/drawing/2014/main" id="{0D3A8B57-CFE2-4B01-B608-AA96A1FBE62A}"/>
              </a:ext>
            </a:extLst>
          </p:cNvPr>
          <p:cNvSpPr txBox="1"/>
          <p:nvPr/>
        </p:nvSpPr>
        <p:spPr>
          <a:xfrm>
            <a:off x="979219" y="7709475"/>
            <a:ext cx="5516240" cy="1668214"/>
          </a:xfrm>
          <a:prstGeom prst="rect">
            <a:avLst/>
          </a:prstGeom>
          <a:solidFill>
            <a:schemeClr val="bg1">
              <a:alpha val="50000"/>
            </a:schemeClr>
          </a:solidFill>
          <a:ln>
            <a:solidFill>
              <a:srgbClr val="D5F2FF"/>
            </a:solidFill>
          </a:ln>
        </p:spPr>
        <p:txBody>
          <a:bodyPr wrap="square" rtlCol="1">
            <a:spAutoFit/>
          </a:bodyPr>
          <a:lstStyle/>
          <a:p>
            <a:pPr algn="r" rtl="1">
              <a:lnSpc>
                <a:spcPct val="150000"/>
              </a:lnSpc>
            </a:pPr>
            <a:r>
              <a:rPr lang="he-IL" sz="1400" dirty="0">
                <a:solidFill>
                  <a:schemeClr val="tx1">
                    <a:lumMod val="50000"/>
                    <a:lumOff val="50000"/>
                  </a:schemeClr>
                </a:solidFill>
                <a:latin typeface="Arial" pitchFamily="34" charset="0"/>
                <a:cs typeface="Arial" pitchFamily="34" charset="0"/>
              </a:rPr>
              <a:t>*תכנית </a:t>
            </a:r>
            <a:r>
              <a:rPr lang="he-IL" sz="1400" dirty="0">
                <a:solidFill>
                  <a:schemeClr val="tx1">
                    <a:lumMod val="50000"/>
                    <a:lumOff val="50000"/>
                  </a:schemeClr>
                </a:solidFill>
                <a:latin typeface="Arial" pitchFamily="34" charset="0"/>
                <a:cs typeface="Arial" pitchFamily="34" charset="0"/>
                <a:hlinkClick r:id="rId3"/>
              </a:rPr>
              <a:t>'הורים שותפים'</a:t>
            </a:r>
            <a:r>
              <a:rPr lang="he-IL" sz="1400" dirty="0">
                <a:solidFill>
                  <a:schemeClr val="tx1">
                    <a:lumMod val="50000"/>
                    <a:lumOff val="50000"/>
                  </a:schemeClr>
                </a:solidFill>
                <a:latin typeface="Arial" pitchFamily="34" charset="0"/>
                <a:cs typeface="Arial" pitchFamily="34" charset="0"/>
              </a:rPr>
              <a:t>:</a:t>
            </a:r>
          </a:p>
          <a:p>
            <a:pPr algn="r" rtl="1">
              <a:lnSpc>
                <a:spcPct val="150000"/>
              </a:lnSpc>
              <a:spcAft>
                <a:spcPts val="600"/>
              </a:spcAft>
            </a:pPr>
            <a:r>
              <a:rPr lang="he-IL" sz="1400" dirty="0">
                <a:solidFill>
                  <a:schemeClr val="tx1">
                    <a:lumMod val="50000"/>
                    <a:lumOff val="50000"/>
                  </a:schemeClr>
                </a:solidFill>
                <a:latin typeface="Arial" pitchFamily="34" charset="0"/>
                <a:cs typeface="Arial" pitchFamily="34" charset="0"/>
              </a:rPr>
              <a:t>זוהי תכנית המובלת על ידי עמותת 'ילדים בסיכוי' דרך משרד הרווחה. במסגרת התכנית נבנה ומוטמע מערך התקשרות עם ההורים כחלק משגרת החיים של הילד והצוות בכפרי הילדים. עמותה זו מלווה את הכפר ומעבירה השתלמויות לצוות.</a:t>
            </a:r>
          </a:p>
        </p:txBody>
      </p:sp>
      <p:sp>
        <p:nvSpPr>
          <p:cNvPr id="17" name="מלבן 16">
            <a:hlinkClick r:id="" action="ppaction://hlinkshowjump?jump=nextslide"/>
            <a:extLst>
              <a:ext uri="{FF2B5EF4-FFF2-40B4-BE49-F238E27FC236}">
                <a16:creationId xmlns:a16="http://schemas.microsoft.com/office/drawing/2014/main" id="{13E80BF9-4AFD-4895-83DD-AD79252CED4B}"/>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a:hlinkClick r:id="" action="ppaction://hlinkshowjump?jump=previousslide"/>
            <a:extLst>
              <a:ext uri="{FF2B5EF4-FFF2-40B4-BE49-F238E27FC236}">
                <a16:creationId xmlns:a16="http://schemas.microsoft.com/office/drawing/2014/main" id="{1E5271B5-3D33-4AFC-9A0B-4379DA886E37}"/>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hlinkClick r:id="rId4" action="ppaction://hlinksldjump"/>
            <a:extLst>
              <a:ext uri="{FF2B5EF4-FFF2-40B4-BE49-F238E27FC236}">
                <a16:creationId xmlns:a16="http://schemas.microsoft.com/office/drawing/2014/main" id="{6C3E19A6-88EF-4CDF-A44F-61F02A02C271}"/>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hlinkClick r:id="rId5" action="ppaction://hlinksldjump"/>
            <a:extLst>
              <a:ext uri="{FF2B5EF4-FFF2-40B4-BE49-F238E27FC236}">
                <a16:creationId xmlns:a16="http://schemas.microsoft.com/office/drawing/2014/main" id="{A29BB12E-F84E-437F-8BDD-C690F02CBEAC}"/>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ציין מיקום של מספר שקופית 3">
            <a:extLst>
              <a:ext uri="{FF2B5EF4-FFF2-40B4-BE49-F238E27FC236}">
                <a16:creationId xmlns:a16="http://schemas.microsoft.com/office/drawing/2014/main" id="{9C100980-7277-4110-B804-F5B267C8201A}"/>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83</a:t>
            </a:fld>
            <a:endParaRPr lang="he-IL" dirty="0"/>
          </a:p>
        </p:txBody>
      </p:sp>
    </p:spTree>
    <p:extLst>
      <p:ext uri="{BB962C8B-B14F-4D97-AF65-F5344CB8AC3E}">
        <p14:creationId xmlns:p14="http://schemas.microsoft.com/office/powerpoint/2010/main" val="5618956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7"/>
            <a:ext cx="5908524" cy="765720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0" name="TextBox 39">
            <a:extLst>
              <a:ext uri="{FF2B5EF4-FFF2-40B4-BE49-F238E27FC236}">
                <a16:creationId xmlns:a16="http://schemas.microsoft.com/office/drawing/2014/main" id="{60992F3C-67D2-4C17-AB2E-7F5D4F277B33}"/>
              </a:ext>
            </a:extLst>
          </p:cNvPr>
          <p:cNvSpPr txBox="1"/>
          <p:nvPr/>
        </p:nvSpPr>
        <p:spPr>
          <a:xfrm>
            <a:off x="973395" y="2173380"/>
            <a:ext cx="5516240" cy="5989525"/>
          </a:xfrm>
          <a:prstGeom prst="rect">
            <a:avLst/>
          </a:prstGeom>
          <a:noFill/>
        </p:spPr>
        <p:txBody>
          <a:bodyPr wrap="square" rtlCol="1">
            <a:spAutoFit/>
          </a:bodyPr>
          <a:lstStyle/>
          <a:p>
            <a:pPr algn="r" rtl="1">
              <a:lnSpc>
                <a:spcPct val="150000"/>
              </a:lnSpc>
              <a:spcAft>
                <a:spcPts val="600"/>
              </a:spcAft>
            </a:pPr>
            <a:r>
              <a:rPr lang="he-IL" sz="2000" b="1" dirty="0">
                <a:solidFill>
                  <a:srgbClr val="00B0E6"/>
                </a:solidFill>
                <a:latin typeface="Arial" pitchFamily="34" charset="0"/>
                <a:cs typeface="Arial" pitchFamily="34" charset="0"/>
              </a:rPr>
              <a:t>כיצד בני המשפחה הביולוגית משתלבים בחיי הילד?</a:t>
            </a:r>
          </a:p>
          <a:p>
            <a:pPr marL="177800" indent="-177800" algn="r" rtl="1">
              <a:lnSpc>
                <a:spcPct val="150000"/>
              </a:lnSpc>
              <a:spcAft>
                <a:spcPts val="600"/>
              </a:spcAft>
              <a:buClr>
                <a:srgbClr val="009EE0"/>
              </a:buClr>
              <a:buFont typeface="Arial" panose="020B0604020202020204" pitchFamily="34" charset="0"/>
              <a:buChar char="•"/>
            </a:pPr>
            <a:r>
              <a:rPr lang="he-IL" sz="1601" b="1" dirty="0">
                <a:solidFill>
                  <a:schemeClr val="tx1">
                    <a:lumMod val="50000"/>
                    <a:lumOff val="50000"/>
                  </a:schemeClr>
                </a:solidFill>
                <a:highlight>
                  <a:srgbClr val="D5F2FF"/>
                </a:highlight>
              </a:rPr>
              <a:t>שותפים בתהליך הקליטה-</a:t>
            </a:r>
            <a:r>
              <a:rPr lang="he-IL" sz="1601" dirty="0">
                <a:solidFill>
                  <a:schemeClr val="tx1">
                    <a:lumMod val="50000"/>
                    <a:lumOff val="50000"/>
                  </a:schemeClr>
                </a:solidFill>
                <a:latin typeface="Arial" pitchFamily="34" charset="0"/>
                <a:cs typeface="Arial" pitchFamily="34" charset="0"/>
              </a:rPr>
              <a:t> הם מלווים את הילד לכפר ולחדרו במשפחתון ביומו הראשון: עוזרים לו לסדר את הציוד האישי בחדרו ומשתתפים עמו בפגישות עם המנהל, </a:t>
            </a:r>
            <a:r>
              <a:rPr lang="he-IL" sz="1601" dirty="0" err="1">
                <a:solidFill>
                  <a:schemeClr val="tx1">
                    <a:lumMod val="50000"/>
                    <a:lumOff val="50000"/>
                  </a:schemeClr>
                </a:solidFill>
                <a:latin typeface="Arial" pitchFamily="34" charset="0"/>
                <a:cs typeface="Arial" pitchFamily="34" charset="0"/>
              </a:rPr>
              <a:t>העו"ס</a:t>
            </a:r>
            <a:r>
              <a:rPr lang="he-IL" sz="1601" dirty="0">
                <a:solidFill>
                  <a:schemeClr val="tx1">
                    <a:lumMod val="50000"/>
                    <a:lumOff val="50000"/>
                  </a:schemeClr>
                </a:solidFill>
                <a:latin typeface="Arial" pitchFamily="34" charset="0"/>
                <a:cs typeface="Arial" pitchFamily="34" charset="0"/>
              </a:rPr>
              <a:t> וצוות המשפחתון.</a:t>
            </a:r>
          </a:p>
          <a:p>
            <a:pPr marL="177800" indent="-177800" algn="r" rtl="1">
              <a:lnSpc>
                <a:spcPct val="150000"/>
              </a:lnSpc>
              <a:spcAft>
                <a:spcPts val="600"/>
              </a:spcAft>
              <a:buClr>
                <a:srgbClr val="009EE0"/>
              </a:buClr>
              <a:buFont typeface="Arial" panose="020B0604020202020204" pitchFamily="34" charset="0"/>
              <a:buChar char="•"/>
            </a:pPr>
            <a:r>
              <a:rPr lang="he-IL" sz="1601" b="1" dirty="0">
                <a:solidFill>
                  <a:schemeClr val="tx1">
                    <a:lumMod val="50000"/>
                    <a:lumOff val="50000"/>
                  </a:schemeClr>
                </a:solidFill>
                <a:highlight>
                  <a:srgbClr val="D5F2FF"/>
                </a:highlight>
              </a:rPr>
              <a:t>שותפים בקבלת החלטות מסוימות לגבי הילד</a:t>
            </a:r>
            <a:r>
              <a:rPr lang="he-IL" sz="1601" dirty="0">
                <a:solidFill>
                  <a:schemeClr val="tx1">
                    <a:lumMod val="50000"/>
                    <a:lumOff val="50000"/>
                  </a:schemeClr>
                </a:solidFill>
                <a:latin typeface="Arial" pitchFamily="34" charset="0"/>
                <a:cs typeface="Arial" pitchFamily="34" charset="0"/>
              </a:rPr>
              <a:t> (בעיקר החלטות המצריכות אישור אפוטרופוס מבחינת החוק), לדוגמא, מתן טיפול תרופתי, שינוי מסגרת לימודית וכדומה.</a:t>
            </a:r>
          </a:p>
          <a:p>
            <a:pPr marL="177800" indent="-177800" algn="r" rtl="1">
              <a:lnSpc>
                <a:spcPct val="150000"/>
              </a:lnSpc>
              <a:spcAft>
                <a:spcPts val="600"/>
              </a:spcAft>
              <a:buClr>
                <a:srgbClr val="009EE0"/>
              </a:buClr>
              <a:buFont typeface="Arial" panose="020B0604020202020204" pitchFamily="34" charset="0"/>
              <a:buChar char="•"/>
            </a:pPr>
            <a:r>
              <a:rPr lang="he-IL" sz="1601" b="1" dirty="0">
                <a:solidFill>
                  <a:schemeClr val="tx1">
                    <a:lumMod val="50000"/>
                    <a:lumOff val="50000"/>
                  </a:schemeClr>
                </a:solidFill>
                <a:highlight>
                  <a:srgbClr val="D5F2FF"/>
                </a:highlight>
              </a:rPr>
              <a:t>תקשורת שוטפת עם הילד-</a:t>
            </a:r>
            <a:r>
              <a:rPr lang="he-IL" sz="1601" dirty="0">
                <a:solidFill>
                  <a:schemeClr val="tx1">
                    <a:lumMod val="50000"/>
                    <a:lumOff val="50000"/>
                  </a:schemeClr>
                </a:solidFill>
                <a:latin typeface="Arial" pitchFamily="34" charset="0"/>
                <a:cs typeface="Arial" pitchFamily="34" charset="0"/>
              </a:rPr>
              <a:t> לרוב קיימת תקשורת פתוחה בין בן המשפחה לילד: עד גיל 12 התקשרות עצמאית של הילד מהטלפון במשפחתון בשעות אחר הצהריים </a:t>
            </a:r>
            <a:r>
              <a:rPr lang="en-US" sz="1601" dirty="0">
                <a:solidFill>
                  <a:schemeClr val="tx1">
                    <a:lumMod val="50000"/>
                    <a:lumOff val="50000"/>
                  </a:schemeClr>
                </a:solidFill>
                <a:latin typeface="Arial" pitchFamily="34" charset="0"/>
                <a:cs typeface="Arial" pitchFamily="34" charset="0"/>
              </a:rPr>
              <a:t>;</a:t>
            </a:r>
            <a:r>
              <a:rPr lang="he-IL" sz="1601" dirty="0">
                <a:solidFill>
                  <a:schemeClr val="tx1">
                    <a:lumMod val="50000"/>
                    <a:lumOff val="50000"/>
                  </a:schemeClr>
                </a:solidFill>
                <a:latin typeface="Arial" pitchFamily="34" charset="0"/>
                <a:cs typeface="Arial" pitchFamily="34" charset="0"/>
              </a:rPr>
              <a:t> מגיל 12 התקשרות עצמאית מהטלפון הנייד.</a:t>
            </a:r>
            <a:br>
              <a:rPr lang="en-US" sz="1601" dirty="0">
                <a:solidFill>
                  <a:schemeClr val="tx1">
                    <a:lumMod val="50000"/>
                    <a:lumOff val="50000"/>
                  </a:schemeClr>
                </a:solidFill>
                <a:latin typeface="Arial" pitchFamily="34" charset="0"/>
                <a:cs typeface="Arial" pitchFamily="34" charset="0"/>
              </a:rPr>
            </a:br>
            <a:r>
              <a:rPr lang="he-IL" sz="1601" dirty="0">
                <a:solidFill>
                  <a:schemeClr val="tx1">
                    <a:lumMod val="50000"/>
                    <a:lumOff val="50000"/>
                  </a:schemeClr>
                </a:solidFill>
                <a:highlight>
                  <a:srgbClr val="D5F2FF"/>
                </a:highlight>
                <a:latin typeface="Arial" pitchFamily="34" charset="0"/>
                <a:cs typeface="Arial" pitchFamily="34" charset="0"/>
              </a:rPr>
              <a:t>ילדי קלט חירום נדרשים להיות בפיקוח בזמן ההתקשרות עם ההורים. שיחות הטלפון יהיו ממשרד </a:t>
            </a:r>
            <a:r>
              <a:rPr lang="he-IL" sz="1601" dirty="0" err="1">
                <a:solidFill>
                  <a:schemeClr val="tx1">
                    <a:lumMod val="50000"/>
                    <a:lumOff val="50000"/>
                  </a:schemeClr>
                </a:solidFill>
                <a:highlight>
                  <a:srgbClr val="D5F2FF"/>
                </a:highlight>
                <a:latin typeface="Arial" pitchFamily="34" charset="0"/>
                <a:cs typeface="Arial" pitchFamily="34" charset="0"/>
              </a:rPr>
              <a:t>העו"ס</a:t>
            </a:r>
            <a:r>
              <a:rPr lang="he-IL" sz="1601" dirty="0">
                <a:solidFill>
                  <a:schemeClr val="tx1">
                    <a:lumMod val="50000"/>
                    <a:lumOff val="50000"/>
                  </a:schemeClr>
                </a:solidFill>
                <a:highlight>
                  <a:srgbClr val="D5F2FF"/>
                </a:highlight>
                <a:latin typeface="Arial" pitchFamily="34" charset="0"/>
                <a:cs typeface="Arial" pitchFamily="34" charset="0"/>
              </a:rPr>
              <a:t> בפיקוח איש צוות. גם לאחר גיל 12 אין ברשותם של ילדים אלה טלפון נייד.</a:t>
            </a:r>
          </a:p>
          <a:p>
            <a:pPr marL="177800" indent="-177800" algn="r" rtl="1">
              <a:lnSpc>
                <a:spcPct val="150000"/>
              </a:lnSpc>
              <a:spcAft>
                <a:spcPts val="600"/>
              </a:spcAft>
              <a:buClr>
                <a:srgbClr val="009EE0"/>
              </a:buClr>
              <a:buFont typeface="Arial" panose="020B0604020202020204" pitchFamily="34" charset="0"/>
              <a:buChar char="•"/>
            </a:pPr>
            <a:r>
              <a:rPr lang="he-IL" sz="1601" b="1" dirty="0">
                <a:solidFill>
                  <a:schemeClr val="tx1">
                    <a:lumMod val="50000"/>
                    <a:lumOff val="50000"/>
                  </a:schemeClr>
                </a:solidFill>
                <a:highlight>
                  <a:srgbClr val="D5F2FF"/>
                </a:highlight>
              </a:rPr>
              <a:t>תקשורת שוטפת עם צוות הכפר-</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המשפחה הביולוגית</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5" name="מלבן 4">
            <a:extLst>
              <a:ext uri="{FF2B5EF4-FFF2-40B4-BE49-F238E27FC236}">
                <a16:creationId xmlns:a16="http://schemas.microsoft.com/office/drawing/2014/main" id="{0C849589-A5A8-471E-A21D-052F019856C2}"/>
              </a:ext>
            </a:extLst>
          </p:cNvPr>
          <p:cNvSpPr/>
          <p:nvPr/>
        </p:nvSpPr>
        <p:spPr>
          <a:xfrm>
            <a:off x="1070040" y="8067810"/>
            <a:ext cx="5000560" cy="1434560"/>
          </a:xfrm>
          <a:prstGeom prst="rect">
            <a:avLst/>
          </a:prstGeom>
        </p:spPr>
        <p:txBody>
          <a:bodyPr wrap="square">
            <a:spAutoFit/>
          </a:bodyPr>
          <a:lstStyle/>
          <a:p>
            <a:pPr marL="88900" lvl="1" indent="-88900" algn="r" rtl="1">
              <a:lnSpc>
                <a:spcPct val="150000"/>
              </a:lnSpc>
              <a:buClr>
                <a:srgbClr val="009EE0"/>
              </a:buClr>
              <a:buFont typeface="Arial" panose="020B0604020202020204" pitchFamily="34" charset="0"/>
              <a:buChar char="•"/>
            </a:pPr>
            <a:r>
              <a:rPr lang="he-IL" sz="1500" b="1" dirty="0">
                <a:solidFill>
                  <a:schemeClr val="tx1">
                    <a:lumMod val="50000"/>
                    <a:lumOff val="50000"/>
                  </a:schemeClr>
                </a:solidFill>
                <a:latin typeface="Arial" pitchFamily="34" charset="0"/>
                <a:cs typeface="Arial" pitchFamily="34" charset="0"/>
              </a:rPr>
              <a:t>הצוות הישיר בכפר</a:t>
            </a:r>
            <a:r>
              <a:rPr lang="he-IL" sz="1500" dirty="0">
                <a:solidFill>
                  <a:schemeClr val="tx1">
                    <a:lumMod val="50000"/>
                    <a:lumOff val="50000"/>
                  </a:schemeClr>
                </a:solidFill>
                <a:latin typeface="Arial" pitchFamily="34" charset="0"/>
                <a:cs typeface="Arial" pitchFamily="34" charset="0"/>
              </a:rPr>
              <a:t>: עדכון טלפוני אחת לשבוע כולל עדכון על חופשים וביקורים בבית המשפחה.</a:t>
            </a:r>
          </a:p>
          <a:p>
            <a:pPr marL="88900" lvl="1" indent="-88900" algn="r" rtl="1">
              <a:lnSpc>
                <a:spcPct val="150000"/>
              </a:lnSpc>
              <a:buClr>
                <a:srgbClr val="009EE0"/>
              </a:buClr>
              <a:buFont typeface="Arial" panose="020B0604020202020204" pitchFamily="34" charset="0"/>
              <a:buChar char="•"/>
            </a:pPr>
            <a:r>
              <a:rPr lang="he-IL" sz="1500" b="1" dirty="0">
                <a:solidFill>
                  <a:schemeClr val="tx1">
                    <a:lumMod val="50000"/>
                    <a:lumOff val="50000"/>
                  </a:schemeClr>
                </a:solidFill>
                <a:latin typeface="Arial" pitchFamily="34" charset="0"/>
                <a:cs typeface="Arial" pitchFamily="34" charset="0"/>
              </a:rPr>
              <a:t>עו"ס:</a:t>
            </a:r>
            <a:r>
              <a:rPr lang="he-IL" sz="1500" dirty="0">
                <a:solidFill>
                  <a:schemeClr val="tx1">
                    <a:lumMod val="50000"/>
                    <a:lumOff val="50000"/>
                  </a:schemeClr>
                </a:solidFill>
                <a:latin typeface="Arial" pitchFamily="34" charset="0"/>
                <a:cs typeface="Arial" pitchFamily="34" charset="0"/>
              </a:rPr>
              <a:t> עדכון מעמיק אחת לשבועיים | כאשר ישנה בעיה / אירועים חיוביים, בני המשפחה מוזמנים לביקור בשיתוף </a:t>
            </a:r>
            <a:r>
              <a:rPr lang="he-IL" sz="1500" dirty="0" err="1">
                <a:solidFill>
                  <a:schemeClr val="tx1">
                    <a:lumMod val="50000"/>
                    <a:lumOff val="50000"/>
                  </a:schemeClr>
                </a:solidFill>
                <a:latin typeface="Arial" pitchFamily="34" charset="0"/>
                <a:cs typeface="Arial" pitchFamily="34" charset="0"/>
              </a:rPr>
              <a:t>העו"ס</a:t>
            </a:r>
            <a:r>
              <a:rPr lang="he-IL" sz="1500" dirty="0">
                <a:solidFill>
                  <a:schemeClr val="tx1">
                    <a:lumMod val="50000"/>
                    <a:lumOff val="50000"/>
                  </a:schemeClr>
                </a:solidFill>
                <a:latin typeface="Arial" pitchFamily="34" charset="0"/>
                <a:cs typeface="Arial" pitchFamily="34" charset="0"/>
              </a:rPr>
              <a:t>.</a:t>
            </a:r>
          </a:p>
        </p:txBody>
      </p:sp>
      <p:sp>
        <p:nvSpPr>
          <p:cNvPr id="12" name="מלבן 11">
            <a:hlinkClick r:id="" action="ppaction://hlinkshowjump?jump=nextslide"/>
            <a:extLst>
              <a:ext uri="{FF2B5EF4-FFF2-40B4-BE49-F238E27FC236}">
                <a16:creationId xmlns:a16="http://schemas.microsoft.com/office/drawing/2014/main" id="{7726C59D-6FE3-4DCE-94BE-506C8CE14208}"/>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hlinkClick r:id="" action="ppaction://hlinkshowjump?jump=previousslide"/>
            <a:extLst>
              <a:ext uri="{FF2B5EF4-FFF2-40B4-BE49-F238E27FC236}">
                <a16:creationId xmlns:a16="http://schemas.microsoft.com/office/drawing/2014/main" id="{7AA4ED98-E038-482E-A599-066DBDDA2D38}"/>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hlinkClick r:id="rId3" action="ppaction://hlinksldjump"/>
            <a:extLst>
              <a:ext uri="{FF2B5EF4-FFF2-40B4-BE49-F238E27FC236}">
                <a16:creationId xmlns:a16="http://schemas.microsoft.com/office/drawing/2014/main" id="{FB5C2BAD-B88B-40EA-8739-9C6A581D0B37}"/>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a:hlinkClick r:id="rId4" action="ppaction://hlinksldjump"/>
            <a:extLst>
              <a:ext uri="{FF2B5EF4-FFF2-40B4-BE49-F238E27FC236}">
                <a16:creationId xmlns:a16="http://schemas.microsoft.com/office/drawing/2014/main" id="{2FAB4268-B0C4-488B-AC10-61A9CBB3F634}"/>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ציין מיקום של מספר שקופית 3">
            <a:extLst>
              <a:ext uri="{FF2B5EF4-FFF2-40B4-BE49-F238E27FC236}">
                <a16:creationId xmlns:a16="http://schemas.microsoft.com/office/drawing/2014/main" id="{3FB2030D-D6E9-43A4-B788-294DE725E25E}"/>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84</a:t>
            </a:fld>
            <a:endParaRPr lang="he-IL" dirty="0"/>
          </a:p>
        </p:txBody>
      </p:sp>
    </p:spTree>
    <p:extLst>
      <p:ext uri="{BB962C8B-B14F-4D97-AF65-F5344CB8AC3E}">
        <p14:creationId xmlns:p14="http://schemas.microsoft.com/office/powerpoint/2010/main" val="11328224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7"/>
            <a:ext cx="5908524" cy="765720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0" name="TextBox 39">
            <a:extLst>
              <a:ext uri="{FF2B5EF4-FFF2-40B4-BE49-F238E27FC236}">
                <a16:creationId xmlns:a16="http://schemas.microsoft.com/office/drawing/2014/main" id="{60992F3C-67D2-4C17-AB2E-7F5D4F277B33}"/>
              </a:ext>
            </a:extLst>
          </p:cNvPr>
          <p:cNvSpPr txBox="1"/>
          <p:nvPr/>
        </p:nvSpPr>
        <p:spPr>
          <a:xfrm>
            <a:off x="973395" y="3887880"/>
            <a:ext cx="5516240" cy="4342343"/>
          </a:xfrm>
          <a:prstGeom prst="rect">
            <a:avLst/>
          </a:prstGeom>
          <a:noFill/>
        </p:spPr>
        <p:txBody>
          <a:bodyPr wrap="square" rtlCol="1">
            <a:spAutoFit/>
          </a:bodyPr>
          <a:lstStyle/>
          <a:p>
            <a:pPr marL="177800" indent="-177800" algn="r" rtl="1">
              <a:lnSpc>
                <a:spcPct val="150000"/>
              </a:lnSpc>
              <a:spcAft>
                <a:spcPts val="600"/>
              </a:spcAft>
              <a:buClr>
                <a:srgbClr val="009EE0"/>
              </a:buClr>
              <a:buFont typeface="Arial" panose="020B0604020202020204" pitchFamily="34" charset="0"/>
              <a:buChar char="•"/>
            </a:pPr>
            <a:r>
              <a:rPr lang="he-IL" sz="1601" b="1" dirty="0">
                <a:solidFill>
                  <a:schemeClr val="tx1">
                    <a:lumMod val="50000"/>
                    <a:lumOff val="50000"/>
                  </a:schemeClr>
                </a:solidFill>
                <a:highlight>
                  <a:srgbClr val="D5F2FF"/>
                </a:highlight>
              </a:rPr>
              <a:t>השתתפות בקבוצות הורים* בהנחיית עו"ס הכפר-</a:t>
            </a:r>
            <a:r>
              <a:rPr lang="he-IL" sz="1601" dirty="0">
                <a:solidFill>
                  <a:schemeClr val="tx1">
                    <a:lumMod val="50000"/>
                    <a:lumOff val="50000"/>
                  </a:schemeClr>
                </a:solidFill>
                <a:latin typeface="Arial" pitchFamily="34" charset="0"/>
                <a:cs typeface="Arial" pitchFamily="34" charset="0"/>
              </a:rPr>
              <a:t> </a:t>
            </a:r>
          </a:p>
          <a:p>
            <a:pPr marL="444500" lvl="1" indent="-177800" algn="r" rtl="1">
              <a:lnSpc>
                <a:spcPct val="150000"/>
              </a:lnSpc>
              <a:spcAft>
                <a:spcPts val="600"/>
              </a:spcAft>
              <a:buClr>
                <a:srgbClr val="009EE0"/>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הורים חדשים בכפר -  מוזמנים ל- 5 מפגשים בשנה.</a:t>
            </a:r>
          </a:p>
          <a:p>
            <a:pPr marL="444500" lvl="1" indent="-177800" algn="r" rtl="1">
              <a:lnSpc>
                <a:spcPct val="150000"/>
              </a:lnSpc>
              <a:spcAft>
                <a:spcPts val="600"/>
              </a:spcAft>
              <a:buClr>
                <a:srgbClr val="009EE0"/>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הורים לילדים טיפוליים - מוזמנים ל- 5 מפגשים עם הילדים בהנחיית </a:t>
            </a:r>
            <a:r>
              <a:rPr lang="he-IL" sz="1601" dirty="0" err="1">
                <a:solidFill>
                  <a:schemeClr val="tx1">
                    <a:lumMod val="50000"/>
                    <a:lumOff val="50000"/>
                  </a:schemeClr>
                </a:solidFill>
                <a:latin typeface="Arial" pitchFamily="34" charset="0"/>
                <a:cs typeface="Arial" pitchFamily="34" charset="0"/>
              </a:rPr>
              <a:t>העו"ס</a:t>
            </a:r>
            <a:r>
              <a:rPr lang="he-IL" sz="1601" dirty="0">
                <a:solidFill>
                  <a:schemeClr val="tx1">
                    <a:lumMod val="50000"/>
                    <a:lumOff val="50000"/>
                  </a:schemeClr>
                </a:solidFill>
                <a:latin typeface="Arial" pitchFamily="34" charset="0"/>
                <a:cs typeface="Arial" pitchFamily="34" charset="0"/>
              </a:rPr>
              <a:t> ופסיכולוג הכפר.</a:t>
            </a:r>
          </a:p>
          <a:p>
            <a:pPr marL="444500" lvl="1" indent="-177800" algn="r" rtl="1">
              <a:lnSpc>
                <a:spcPct val="150000"/>
              </a:lnSpc>
              <a:spcAft>
                <a:spcPts val="600"/>
              </a:spcAft>
              <a:buClr>
                <a:srgbClr val="009EE0"/>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לכלל ההורים - ימי הורים המתקיימים 3-4 פעמים בשנה וכוללים:</a:t>
            </a:r>
            <a:br>
              <a:rPr lang="en-US" sz="1601" dirty="0">
                <a:solidFill>
                  <a:schemeClr val="tx1">
                    <a:lumMod val="50000"/>
                    <a:lumOff val="50000"/>
                  </a:schemeClr>
                </a:solidFill>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פעילויות משותפות עם ההורים (פיקניק, </a:t>
            </a:r>
            <a:r>
              <a:rPr lang="he-IL" sz="1601" dirty="0" err="1">
                <a:solidFill>
                  <a:schemeClr val="tx1">
                    <a:lumMod val="50000"/>
                    <a:lumOff val="50000"/>
                  </a:schemeClr>
                </a:solidFill>
                <a:latin typeface="Arial" pitchFamily="34" charset="0"/>
                <a:cs typeface="Arial" pitchFamily="34" charset="0"/>
              </a:rPr>
              <a:t>עפילות</a:t>
            </a:r>
            <a:r>
              <a:rPr lang="he-IL" sz="1601" dirty="0">
                <a:solidFill>
                  <a:schemeClr val="tx1">
                    <a:lumMod val="50000"/>
                    <a:lumOff val="50000"/>
                  </a:schemeClr>
                </a:solidFill>
                <a:latin typeface="Arial" pitchFamily="34" charset="0"/>
                <a:cs typeface="Arial" pitchFamily="34" charset="0"/>
              </a:rPr>
              <a:t> יצירה וכדומה), יום המשפחה, השתתפות בחג הכפר (חגיגה כפרית קהילתית לסיכום הפעילות השנתית), מפגשים של ההורים עם הנהלת הכפר (מנהל הכפר, עו"ס הכפר, ורכזי הטיפול והחינוך) והשתתפות ההורים באירועים אישיים כמו יום הולדת.</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המשפחה הביולוגית</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grpSp>
        <p:nvGrpSpPr>
          <p:cNvPr id="17" name="קבוצה 16">
            <a:extLst>
              <a:ext uri="{FF2B5EF4-FFF2-40B4-BE49-F238E27FC236}">
                <a16:creationId xmlns:a16="http://schemas.microsoft.com/office/drawing/2014/main" id="{2A6F9C18-D874-40E9-900E-3CCA96EF1181}"/>
              </a:ext>
            </a:extLst>
          </p:cNvPr>
          <p:cNvGrpSpPr/>
          <p:nvPr/>
        </p:nvGrpSpPr>
        <p:grpSpPr>
          <a:xfrm>
            <a:off x="1482201" y="2410599"/>
            <a:ext cx="4593742" cy="1306336"/>
            <a:chOff x="960569" y="7636768"/>
            <a:chExt cx="4593742" cy="1306336"/>
          </a:xfrm>
        </p:grpSpPr>
        <p:sp>
          <p:nvSpPr>
            <p:cNvPr id="18" name="מלבן 17">
              <a:extLst>
                <a:ext uri="{FF2B5EF4-FFF2-40B4-BE49-F238E27FC236}">
                  <a16:creationId xmlns:a16="http://schemas.microsoft.com/office/drawing/2014/main" id="{0527834D-8FAA-44B8-941D-0A00FE38B8AD}"/>
                </a:ext>
              </a:extLst>
            </p:cNvPr>
            <p:cNvSpPr/>
            <p:nvPr/>
          </p:nvSpPr>
          <p:spPr>
            <a:xfrm>
              <a:off x="960569" y="7766251"/>
              <a:ext cx="4364066" cy="1176853"/>
            </a:xfrm>
            <a:prstGeom prst="rect">
              <a:avLst/>
            </a:prstGeom>
            <a:solidFill>
              <a:schemeClr val="bg1"/>
            </a:solidFill>
            <a:ln>
              <a:solidFill>
                <a:srgbClr val="E7436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9" name="קבוצה 18">
              <a:extLst>
                <a:ext uri="{FF2B5EF4-FFF2-40B4-BE49-F238E27FC236}">
                  <a16:creationId xmlns:a16="http://schemas.microsoft.com/office/drawing/2014/main" id="{B051FF67-A788-4C77-911A-DEB9ED8F76C7}"/>
                </a:ext>
              </a:extLst>
            </p:cNvPr>
            <p:cNvGrpSpPr/>
            <p:nvPr/>
          </p:nvGrpSpPr>
          <p:grpSpPr>
            <a:xfrm>
              <a:off x="1125460" y="7636768"/>
              <a:ext cx="4428851" cy="1177093"/>
              <a:chOff x="993650" y="5408830"/>
              <a:chExt cx="4428851" cy="1177093"/>
            </a:xfrm>
          </p:grpSpPr>
          <p:sp>
            <p:nvSpPr>
              <p:cNvPr id="20" name="דמעה 19">
                <a:extLst>
                  <a:ext uri="{FF2B5EF4-FFF2-40B4-BE49-F238E27FC236}">
                    <a16:creationId xmlns:a16="http://schemas.microsoft.com/office/drawing/2014/main" id="{DE4C5FE4-88CB-4742-8F63-CE653743FB62}"/>
                  </a:ext>
                </a:extLst>
              </p:cNvPr>
              <p:cNvSpPr/>
              <p:nvPr/>
            </p:nvSpPr>
            <p:spPr>
              <a:xfrm rot="8225039">
                <a:off x="4986303" y="5408830"/>
                <a:ext cx="436198" cy="436198"/>
              </a:xfrm>
              <a:prstGeom prst="teardrop">
                <a:avLst/>
              </a:prstGeom>
              <a:solidFill>
                <a:schemeClr val="bg1"/>
              </a:solidFill>
              <a:ln>
                <a:solidFill>
                  <a:srgbClr val="FFD9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TextBox 21">
                <a:extLst>
                  <a:ext uri="{FF2B5EF4-FFF2-40B4-BE49-F238E27FC236}">
                    <a16:creationId xmlns:a16="http://schemas.microsoft.com/office/drawing/2014/main" id="{AF6EF7B2-1DBB-4BAF-AABB-6D07DB5A3231}"/>
                  </a:ext>
                </a:extLst>
              </p:cNvPr>
              <p:cNvSpPr txBox="1"/>
              <p:nvPr/>
            </p:nvSpPr>
            <p:spPr>
              <a:xfrm>
                <a:off x="3538831" y="5578670"/>
                <a:ext cx="1422937" cy="338682"/>
              </a:xfrm>
              <a:prstGeom prst="rect">
                <a:avLst/>
              </a:prstGeom>
              <a:noFill/>
            </p:spPr>
            <p:txBody>
              <a:bodyPr wrap="square" rtlCol="1">
                <a:spAutoFit/>
              </a:bodyPr>
              <a:lstStyle/>
              <a:p>
                <a:pPr algn="r" rtl="1"/>
                <a:r>
                  <a:rPr lang="he-IL" sz="1601" dirty="0">
                    <a:solidFill>
                      <a:schemeClr val="tx1">
                        <a:lumMod val="50000"/>
                        <a:lumOff val="50000"/>
                      </a:schemeClr>
                    </a:solidFill>
                  </a:rPr>
                  <a:t>טיפ!</a:t>
                </a:r>
              </a:p>
            </p:txBody>
          </p:sp>
          <p:grpSp>
            <p:nvGrpSpPr>
              <p:cNvPr id="23" name="גרפיקה 11">
                <a:extLst>
                  <a:ext uri="{FF2B5EF4-FFF2-40B4-BE49-F238E27FC236}">
                    <a16:creationId xmlns:a16="http://schemas.microsoft.com/office/drawing/2014/main" id="{7634AB80-CEFB-49A0-A314-CCC8BBDEE84C}"/>
                  </a:ext>
                </a:extLst>
              </p:cNvPr>
              <p:cNvGrpSpPr/>
              <p:nvPr/>
            </p:nvGrpSpPr>
            <p:grpSpPr>
              <a:xfrm>
                <a:off x="5097590" y="5499464"/>
                <a:ext cx="213623" cy="309448"/>
                <a:chOff x="1493257" y="6803793"/>
                <a:chExt cx="675821" cy="978975"/>
              </a:xfrm>
            </p:grpSpPr>
            <p:sp>
              <p:nvSpPr>
                <p:cNvPr id="25" name="צורה חופשית: צורה 24">
                  <a:extLst>
                    <a:ext uri="{FF2B5EF4-FFF2-40B4-BE49-F238E27FC236}">
                      <a16:creationId xmlns:a16="http://schemas.microsoft.com/office/drawing/2014/main" id="{9A0933DE-C58D-4F09-AD06-BE0B2C72B7DF}"/>
                    </a:ext>
                  </a:extLst>
                </p:cNvPr>
                <p:cNvSpPr/>
                <p:nvPr/>
              </p:nvSpPr>
              <p:spPr>
                <a:xfrm>
                  <a:off x="1493257" y="6803793"/>
                  <a:ext cx="675821" cy="811751"/>
                </a:xfrm>
                <a:custGeom>
                  <a:avLst/>
                  <a:gdLst>
                    <a:gd name="connsiteX0" fmla="*/ 676304 w 675821"/>
                    <a:gd name="connsiteY0" fmla="*/ 338295 h 811751"/>
                    <a:gd name="connsiteX1" fmla="*/ 319955 w 675821"/>
                    <a:gd name="connsiteY1" fmla="*/ 771 h 811751"/>
                    <a:gd name="connsiteX2" fmla="*/ 331 w 675821"/>
                    <a:gd name="connsiteY2" fmla="*/ 343970 h 811751"/>
                    <a:gd name="connsiteX3" fmla="*/ 164682 w 675821"/>
                    <a:gd name="connsiteY3" fmla="*/ 628050 h 811751"/>
                    <a:gd name="connsiteX4" fmla="*/ 219991 w 675821"/>
                    <a:gd name="connsiteY4" fmla="*/ 728148 h 811751"/>
                    <a:gd name="connsiteX5" fmla="*/ 219991 w 675821"/>
                    <a:gd name="connsiteY5" fmla="*/ 811510 h 811751"/>
                    <a:gd name="connsiteX6" fmla="*/ 456597 w 675821"/>
                    <a:gd name="connsiteY6" fmla="*/ 811510 h 811751"/>
                    <a:gd name="connsiteX7" fmla="*/ 456597 w 675821"/>
                    <a:gd name="connsiteY7" fmla="*/ 728135 h 811751"/>
                    <a:gd name="connsiteX8" fmla="*/ 514700 w 675821"/>
                    <a:gd name="connsiteY8" fmla="*/ 626369 h 811751"/>
                    <a:gd name="connsiteX9" fmla="*/ 676304 w 675821"/>
                    <a:gd name="connsiteY9" fmla="*/ 338295 h 8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5821" h="811751">
                      <a:moveTo>
                        <a:pt x="676304" y="338295"/>
                      </a:moveTo>
                      <a:cubicBezTo>
                        <a:pt x="676304" y="145541"/>
                        <a:pt x="514959" y="-9531"/>
                        <a:pt x="319955" y="771"/>
                      </a:cubicBezTo>
                      <a:cubicBezTo>
                        <a:pt x="140410" y="10256"/>
                        <a:pt x="-2638" y="164199"/>
                        <a:pt x="331" y="343970"/>
                      </a:cubicBezTo>
                      <a:cubicBezTo>
                        <a:pt x="2326" y="464739"/>
                        <a:pt x="67749" y="569932"/>
                        <a:pt x="164682" y="628050"/>
                      </a:cubicBezTo>
                      <a:cubicBezTo>
                        <a:pt x="199548" y="648955"/>
                        <a:pt x="219991" y="687496"/>
                        <a:pt x="219991" y="728148"/>
                      </a:cubicBezTo>
                      <a:lnTo>
                        <a:pt x="219991" y="811510"/>
                      </a:lnTo>
                      <a:lnTo>
                        <a:pt x="456597" y="811510"/>
                      </a:lnTo>
                      <a:lnTo>
                        <a:pt x="456597" y="728135"/>
                      </a:lnTo>
                      <a:cubicBezTo>
                        <a:pt x="456597" y="686316"/>
                        <a:pt x="479045" y="648216"/>
                        <a:pt x="514700" y="626369"/>
                      </a:cubicBezTo>
                      <a:cubicBezTo>
                        <a:pt x="611601" y="566993"/>
                        <a:pt x="676304" y="460278"/>
                        <a:pt x="676304" y="338295"/>
                      </a:cubicBezTo>
                      <a:close/>
                    </a:path>
                  </a:pathLst>
                </a:custGeom>
                <a:solidFill>
                  <a:schemeClr val="accent6">
                    <a:lumMod val="60000"/>
                    <a:lumOff val="40000"/>
                  </a:schemeClr>
                </a:solidFill>
                <a:ln w="1898" cap="flat">
                  <a:noFill/>
                  <a:prstDash val="solid"/>
                  <a:miter/>
                </a:ln>
              </p:spPr>
              <p:txBody>
                <a:bodyPr rtlCol="1" anchor="ctr"/>
                <a:lstStyle/>
                <a:p>
                  <a:endParaRPr lang="he-IL"/>
                </a:p>
              </p:txBody>
            </p:sp>
            <p:sp>
              <p:nvSpPr>
                <p:cNvPr id="26" name="צורה חופשית: צורה 25">
                  <a:extLst>
                    <a:ext uri="{FF2B5EF4-FFF2-40B4-BE49-F238E27FC236}">
                      <a16:creationId xmlns:a16="http://schemas.microsoft.com/office/drawing/2014/main" id="{C722DF8D-6372-4B5B-9523-261E79C96FA3}"/>
                    </a:ext>
                  </a:extLst>
                </p:cNvPr>
                <p:cNvSpPr/>
                <p:nvPr/>
              </p:nvSpPr>
              <p:spPr>
                <a:xfrm>
                  <a:off x="1712960" y="7615017"/>
                  <a:ext cx="235484" cy="49777"/>
                </a:xfrm>
                <a:custGeom>
                  <a:avLst/>
                  <a:gdLst>
                    <a:gd name="connsiteX0" fmla="*/ 203094 w 235484"/>
                    <a:gd name="connsiteY0" fmla="*/ 50986 h 49777"/>
                    <a:gd name="connsiteX1" fmla="*/ 34087 w 235484"/>
                    <a:gd name="connsiteY1" fmla="*/ 50986 h 49777"/>
                    <a:gd name="connsiteX2" fmla="*/ 286 w 235484"/>
                    <a:gd name="connsiteY2" fmla="*/ 286 h 49777"/>
                    <a:gd name="connsiteX3" fmla="*/ 236894 w 235484"/>
                    <a:gd name="connsiteY3" fmla="*/ 286 h 49777"/>
                  </a:gdLst>
                  <a:ahLst/>
                  <a:cxnLst>
                    <a:cxn ang="0">
                      <a:pos x="connsiteX0" y="connsiteY0"/>
                    </a:cxn>
                    <a:cxn ang="0">
                      <a:pos x="connsiteX1" y="connsiteY1"/>
                    </a:cxn>
                    <a:cxn ang="0">
                      <a:pos x="connsiteX2" y="connsiteY2"/>
                    </a:cxn>
                    <a:cxn ang="0">
                      <a:pos x="connsiteX3" y="connsiteY3"/>
                    </a:cxn>
                  </a:cxnLst>
                  <a:rect l="l" t="t" r="r" b="b"/>
                  <a:pathLst>
                    <a:path w="235484" h="49777">
                      <a:moveTo>
                        <a:pt x="203094" y="50986"/>
                      </a:moveTo>
                      <a:lnTo>
                        <a:pt x="34087" y="50986"/>
                      </a:lnTo>
                      <a:lnTo>
                        <a:pt x="286" y="286"/>
                      </a:lnTo>
                      <a:lnTo>
                        <a:pt x="236894" y="286"/>
                      </a:lnTo>
                      <a:close/>
                    </a:path>
                  </a:pathLst>
                </a:custGeom>
                <a:solidFill>
                  <a:srgbClr val="AFB9D2"/>
                </a:solidFill>
                <a:ln w="1898" cap="flat">
                  <a:noFill/>
                  <a:prstDash val="solid"/>
                  <a:miter/>
                </a:ln>
              </p:spPr>
              <p:txBody>
                <a:bodyPr rtlCol="1" anchor="ctr"/>
                <a:lstStyle/>
                <a:p>
                  <a:endParaRPr lang="he-IL"/>
                </a:p>
              </p:txBody>
            </p:sp>
            <p:sp>
              <p:nvSpPr>
                <p:cNvPr id="27" name="צורה חופשית: צורה 26">
                  <a:extLst>
                    <a:ext uri="{FF2B5EF4-FFF2-40B4-BE49-F238E27FC236}">
                      <a16:creationId xmlns:a16="http://schemas.microsoft.com/office/drawing/2014/main" id="{45193B9F-364D-49A4-BA90-3C355C0E4A85}"/>
                    </a:ext>
                  </a:extLst>
                </p:cNvPr>
                <p:cNvSpPr/>
                <p:nvPr/>
              </p:nvSpPr>
              <p:spPr>
                <a:xfrm>
                  <a:off x="1712960" y="7615017"/>
                  <a:ext cx="118699" cy="49777"/>
                </a:xfrm>
                <a:custGeom>
                  <a:avLst/>
                  <a:gdLst>
                    <a:gd name="connsiteX0" fmla="*/ 286 w 118699"/>
                    <a:gd name="connsiteY0" fmla="*/ 286 h 49777"/>
                    <a:gd name="connsiteX1" fmla="*/ 34087 w 118699"/>
                    <a:gd name="connsiteY1" fmla="*/ 50986 h 49777"/>
                    <a:gd name="connsiteX2" fmla="*/ 118591 w 118699"/>
                    <a:gd name="connsiteY2" fmla="*/ 50986 h 49777"/>
                    <a:gd name="connsiteX3" fmla="*/ 101690 w 118699"/>
                    <a:gd name="connsiteY3" fmla="*/ 286 h 49777"/>
                  </a:gdLst>
                  <a:ahLst/>
                  <a:cxnLst>
                    <a:cxn ang="0">
                      <a:pos x="connsiteX0" y="connsiteY0"/>
                    </a:cxn>
                    <a:cxn ang="0">
                      <a:pos x="connsiteX1" y="connsiteY1"/>
                    </a:cxn>
                    <a:cxn ang="0">
                      <a:pos x="connsiteX2" y="connsiteY2"/>
                    </a:cxn>
                    <a:cxn ang="0">
                      <a:pos x="connsiteX3" y="connsiteY3"/>
                    </a:cxn>
                  </a:cxnLst>
                  <a:rect l="l" t="t" r="r" b="b"/>
                  <a:pathLst>
                    <a:path w="118699" h="49777">
                      <a:moveTo>
                        <a:pt x="286" y="286"/>
                      </a:moveTo>
                      <a:lnTo>
                        <a:pt x="34087" y="50986"/>
                      </a:lnTo>
                      <a:lnTo>
                        <a:pt x="118591" y="50986"/>
                      </a:lnTo>
                      <a:lnTo>
                        <a:pt x="101690" y="286"/>
                      </a:lnTo>
                      <a:close/>
                    </a:path>
                  </a:pathLst>
                </a:custGeom>
                <a:solidFill>
                  <a:srgbClr val="959CB3"/>
                </a:solidFill>
                <a:ln w="1898" cap="flat">
                  <a:noFill/>
                  <a:prstDash val="solid"/>
                  <a:miter/>
                </a:ln>
              </p:spPr>
              <p:txBody>
                <a:bodyPr rtlCol="1" anchor="ctr"/>
                <a:lstStyle/>
                <a:p>
                  <a:endParaRPr lang="he-IL"/>
                </a:p>
              </p:txBody>
            </p:sp>
            <p:sp>
              <p:nvSpPr>
                <p:cNvPr id="28" name="צורה חופשית: צורה 27">
                  <a:extLst>
                    <a:ext uri="{FF2B5EF4-FFF2-40B4-BE49-F238E27FC236}">
                      <a16:creationId xmlns:a16="http://schemas.microsoft.com/office/drawing/2014/main" id="{B8D4E962-A433-45D4-9690-88CB6EC479FA}"/>
                    </a:ext>
                  </a:extLst>
                </p:cNvPr>
                <p:cNvSpPr/>
                <p:nvPr/>
              </p:nvSpPr>
              <p:spPr>
                <a:xfrm>
                  <a:off x="1729861" y="7648815"/>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4"/>
                        <a:pt x="195526" y="34089"/>
                        <a:pt x="186192" y="34089"/>
                      </a:cubicBezTo>
                      <a:close/>
                    </a:path>
                  </a:pathLst>
                </a:custGeom>
                <a:solidFill>
                  <a:srgbClr val="C7CFE2"/>
                </a:solidFill>
                <a:ln w="1898" cap="flat">
                  <a:noFill/>
                  <a:prstDash val="solid"/>
                  <a:miter/>
                </a:ln>
              </p:spPr>
              <p:txBody>
                <a:bodyPr rtlCol="1" anchor="ctr"/>
                <a:lstStyle/>
                <a:p>
                  <a:endParaRPr lang="he-IL"/>
                </a:p>
              </p:txBody>
            </p:sp>
            <p:sp>
              <p:nvSpPr>
                <p:cNvPr id="29" name="צורה חופשית: צורה 28">
                  <a:extLst>
                    <a:ext uri="{FF2B5EF4-FFF2-40B4-BE49-F238E27FC236}">
                      <a16:creationId xmlns:a16="http://schemas.microsoft.com/office/drawing/2014/main" id="{716EDC88-6229-490D-9E76-BAA1F3171A24}"/>
                    </a:ext>
                  </a:extLst>
                </p:cNvPr>
                <p:cNvSpPr/>
                <p:nvPr/>
              </p:nvSpPr>
              <p:spPr>
                <a:xfrm>
                  <a:off x="1729861" y="7682616"/>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4"/>
                        <a:pt x="195526" y="34089"/>
                        <a:pt x="186192" y="34089"/>
                      </a:cubicBezTo>
                      <a:close/>
                    </a:path>
                  </a:pathLst>
                </a:custGeom>
                <a:solidFill>
                  <a:srgbClr val="AFB9D2"/>
                </a:solidFill>
                <a:ln w="1898" cap="flat">
                  <a:noFill/>
                  <a:prstDash val="solid"/>
                  <a:miter/>
                </a:ln>
              </p:spPr>
              <p:txBody>
                <a:bodyPr rtlCol="1" anchor="ctr"/>
                <a:lstStyle/>
                <a:p>
                  <a:endParaRPr lang="he-IL"/>
                </a:p>
              </p:txBody>
            </p:sp>
            <p:sp>
              <p:nvSpPr>
                <p:cNvPr id="30" name="צורה חופשית: צורה 29">
                  <a:extLst>
                    <a:ext uri="{FF2B5EF4-FFF2-40B4-BE49-F238E27FC236}">
                      <a16:creationId xmlns:a16="http://schemas.microsoft.com/office/drawing/2014/main" id="{06CF076A-669F-42B2-B469-C0AA2672F6DF}"/>
                    </a:ext>
                  </a:extLst>
                </p:cNvPr>
                <p:cNvSpPr/>
                <p:nvPr/>
              </p:nvSpPr>
              <p:spPr>
                <a:xfrm>
                  <a:off x="1729861" y="7716419"/>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2"/>
                        <a:pt x="195526" y="34089"/>
                        <a:pt x="186192" y="34089"/>
                      </a:cubicBezTo>
                      <a:close/>
                    </a:path>
                  </a:pathLst>
                </a:custGeom>
                <a:solidFill>
                  <a:srgbClr val="C7CFE2"/>
                </a:solidFill>
                <a:ln w="1898" cap="flat">
                  <a:noFill/>
                  <a:prstDash val="solid"/>
                  <a:miter/>
                </a:ln>
              </p:spPr>
              <p:txBody>
                <a:bodyPr rtlCol="1" anchor="ctr"/>
                <a:lstStyle/>
                <a:p>
                  <a:endParaRPr lang="he-IL"/>
                </a:p>
              </p:txBody>
            </p:sp>
            <p:sp>
              <p:nvSpPr>
                <p:cNvPr id="31" name="צורה חופשית: צורה 30">
                  <a:extLst>
                    <a:ext uri="{FF2B5EF4-FFF2-40B4-BE49-F238E27FC236}">
                      <a16:creationId xmlns:a16="http://schemas.microsoft.com/office/drawing/2014/main" id="{F9E53907-D54B-476C-9605-6D7E6B258D1C}"/>
                    </a:ext>
                  </a:extLst>
                </p:cNvPr>
                <p:cNvSpPr/>
                <p:nvPr/>
              </p:nvSpPr>
              <p:spPr>
                <a:xfrm>
                  <a:off x="1746760" y="7750221"/>
                  <a:ext cx="168477" cy="32547"/>
                </a:xfrm>
                <a:custGeom>
                  <a:avLst/>
                  <a:gdLst>
                    <a:gd name="connsiteX0" fmla="*/ 286 w 168476"/>
                    <a:gd name="connsiteY0" fmla="*/ 286 h 32546"/>
                    <a:gd name="connsiteX1" fmla="*/ 24187 w 168476"/>
                    <a:gd name="connsiteY1" fmla="*/ 24187 h 32546"/>
                    <a:gd name="connsiteX2" fmla="*/ 48087 w 168476"/>
                    <a:gd name="connsiteY2" fmla="*/ 34087 h 32546"/>
                    <a:gd name="connsiteX3" fmla="*/ 121488 w 168476"/>
                    <a:gd name="connsiteY3" fmla="*/ 34087 h 32546"/>
                    <a:gd name="connsiteX4" fmla="*/ 145389 w 168476"/>
                    <a:gd name="connsiteY4" fmla="*/ 24187 h 32546"/>
                    <a:gd name="connsiteX5" fmla="*/ 169289 w 168476"/>
                    <a:gd name="connsiteY5" fmla="*/ 286 h 32546"/>
                    <a:gd name="connsiteX6" fmla="*/ 286 w 168476"/>
                    <a:gd name="connsiteY6" fmla="*/ 286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476" h="32546">
                      <a:moveTo>
                        <a:pt x="286" y="286"/>
                      </a:moveTo>
                      <a:lnTo>
                        <a:pt x="24187" y="24187"/>
                      </a:lnTo>
                      <a:cubicBezTo>
                        <a:pt x="30526" y="30526"/>
                        <a:pt x="39122" y="34087"/>
                        <a:pt x="48087" y="34087"/>
                      </a:cubicBezTo>
                      <a:lnTo>
                        <a:pt x="121488" y="34087"/>
                      </a:lnTo>
                      <a:cubicBezTo>
                        <a:pt x="130452" y="34087"/>
                        <a:pt x="139050" y="30526"/>
                        <a:pt x="145389" y="24187"/>
                      </a:cubicBezTo>
                      <a:lnTo>
                        <a:pt x="169289" y="286"/>
                      </a:lnTo>
                      <a:lnTo>
                        <a:pt x="286" y="286"/>
                      </a:lnTo>
                      <a:close/>
                    </a:path>
                  </a:pathLst>
                </a:custGeom>
                <a:solidFill>
                  <a:srgbClr val="707487"/>
                </a:solidFill>
                <a:ln w="1898" cap="flat">
                  <a:noFill/>
                  <a:prstDash val="solid"/>
                  <a:miter/>
                </a:ln>
              </p:spPr>
              <p:txBody>
                <a:bodyPr rtlCol="1" anchor="ctr"/>
                <a:lstStyle/>
                <a:p>
                  <a:endParaRPr lang="he-IL"/>
                </a:p>
              </p:txBody>
            </p:sp>
            <p:sp>
              <p:nvSpPr>
                <p:cNvPr id="32" name="צורה חופשית: צורה 31">
                  <a:extLst>
                    <a:ext uri="{FF2B5EF4-FFF2-40B4-BE49-F238E27FC236}">
                      <a16:creationId xmlns:a16="http://schemas.microsoft.com/office/drawing/2014/main" id="{1B8010AF-55F8-4F25-AEEA-672A2DBE5C59}"/>
                    </a:ext>
                  </a:extLst>
                </p:cNvPr>
                <p:cNvSpPr/>
                <p:nvPr/>
              </p:nvSpPr>
              <p:spPr>
                <a:xfrm>
                  <a:off x="1728711" y="7647666"/>
                  <a:ext cx="103383" cy="36376"/>
                </a:xfrm>
                <a:custGeom>
                  <a:avLst/>
                  <a:gdLst>
                    <a:gd name="connsiteX0" fmla="*/ 85938 w 103383"/>
                    <a:gd name="connsiteY0" fmla="*/ 18337 h 36375"/>
                    <a:gd name="connsiteX1" fmla="*/ 102840 w 103383"/>
                    <a:gd name="connsiteY1" fmla="*/ 1436 h 36375"/>
                    <a:gd name="connsiteX2" fmla="*/ 18337 w 103383"/>
                    <a:gd name="connsiteY2" fmla="*/ 1436 h 36375"/>
                    <a:gd name="connsiteX3" fmla="*/ 1436 w 103383"/>
                    <a:gd name="connsiteY3" fmla="*/ 18337 h 36375"/>
                    <a:gd name="connsiteX4" fmla="*/ 18337 w 103383"/>
                    <a:gd name="connsiteY4" fmla="*/ 35238 h 36375"/>
                    <a:gd name="connsiteX5" fmla="*/ 102840 w 103383"/>
                    <a:gd name="connsiteY5" fmla="*/ 35238 h 36375"/>
                    <a:gd name="connsiteX6" fmla="*/ 85938 w 103383"/>
                    <a:gd name="connsiteY6" fmla="*/ 18337 h 3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3" h="36375">
                      <a:moveTo>
                        <a:pt x="85938" y="18337"/>
                      </a:moveTo>
                      <a:cubicBezTo>
                        <a:pt x="85938" y="9004"/>
                        <a:pt x="93506" y="1436"/>
                        <a:pt x="102840" y="1436"/>
                      </a:cubicBezTo>
                      <a:lnTo>
                        <a:pt x="18337" y="1436"/>
                      </a:lnTo>
                      <a:cubicBezTo>
                        <a:pt x="9004" y="1436"/>
                        <a:pt x="1436" y="9004"/>
                        <a:pt x="1436" y="18337"/>
                      </a:cubicBezTo>
                      <a:cubicBezTo>
                        <a:pt x="1436" y="27670"/>
                        <a:pt x="9004" y="35238"/>
                        <a:pt x="18337" y="35238"/>
                      </a:cubicBezTo>
                      <a:lnTo>
                        <a:pt x="102840" y="35238"/>
                      </a:lnTo>
                      <a:cubicBezTo>
                        <a:pt x="93505" y="35238"/>
                        <a:pt x="85938" y="27672"/>
                        <a:pt x="85938" y="18337"/>
                      </a:cubicBezTo>
                      <a:close/>
                    </a:path>
                  </a:pathLst>
                </a:custGeom>
                <a:solidFill>
                  <a:srgbClr val="AFB9D2"/>
                </a:solidFill>
                <a:ln w="9525" cap="flat">
                  <a:noFill/>
                  <a:prstDash val="solid"/>
                  <a:miter/>
                </a:ln>
              </p:spPr>
              <p:txBody>
                <a:bodyPr rtlCol="1" anchor="ctr"/>
                <a:lstStyle/>
                <a:p>
                  <a:endParaRPr lang="he-IL"/>
                </a:p>
              </p:txBody>
            </p:sp>
            <p:sp>
              <p:nvSpPr>
                <p:cNvPr id="33" name="צורה חופשית: צורה 32">
                  <a:extLst>
                    <a:ext uri="{FF2B5EF4-FFF2-40B4-BE49-F238E27FC236}">
                      <a16:creationId xmlns:a16="http://schemas.microsoft.com/office/drawing/2014/main" id="{982D57F1-58D0-4AA1-AC2E-C66CB577C574}"/>
                    </a:ext>
                  </a:extLst>
                </p:cNvPr>
                <p:cNvSpPr/>
                <p:nvPr/>
              </p:nvSpPr>
              <p:spPr>
                <a:xfrm>
                  <a:off x="1728711" y="7715269"/>
                  <a:ext cx="103383" cy="36376"/>
                </a:xfrm>
                <a:custGeom>
                  <a:avLst/>
                  <a:gdLst>
                    <a:gd name="connsiteX0" fmla="*/ 85938 w 103383"/>
                    <a:gd name="connsiteY0" fmla="*/ 18337 h 36375"/>
                    <a:gd name="connsiteX1" fmla="*/ 102840 w 103383"/>
                    <a:gd name="connsiteY1" fmla="*/ 1436 h 36375"/>
                    <a:gd name="connsiteX2" fmla="*/ 18337 w 103383"/>
                    <a:gd name="connsiteY2" fmla="*/ 1436 h 36375"/>
                    <a:gd name="connsiteX3" fmla="*/ 1436 w 103383"/>
                    <a:gd name="connsiteY3" fmla="*/ 18337 h 36375"/>
                    <a:gd name="connsiteX4" fmla="*/ 18337 w 103383"/>
                    <a:gd name="connsiteY4" fmla="*/ 35238 h 36375"/>
                    <a:gd name="connsiteX5" fmla="*/ 102840 w 103383"/>
                    <a:gd name="connsiteY5" fmla="*/ 35238 h 36375"/>
                    <a:gd name="connsiteX6" fmla="*/ 85938 w 103383"/>
                    <a:gd name="connsiteY6" fmla="*/ 18337 h 3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3" h="36375">
                      <a:moveTo>
                        <a:pt x="85938" y="18337"/>
                      </a:moveTo>
                      <a:cubicBezTo>
                        <a:pt x="85938" y="9004"/>
                        <a:pt x="93506" y="1436"/>
                        <a:pt x="102840" y="1436"/>
                      </a:cubicBezTo>
                      <a:lnTo>
                        <a:pt x="18337" y="1436"/>
                      </a:lnTo>
                      <a:cubicBezTo>
                        <a:pt x="9004" y="1436"/>
                        <a:pt x="1436" y="9004"/>
                        <a:pt x="1436" y="18337"/>
                      </a:cubicBezTo>
                      <a:cubicBezTo>
                        <a:pt x="1436" y="27670"/>
                        <a:pt x="9004" y="35238"/>
                        <a:pt x="18337" y="35238"/>
                      </a:cubicBezTo>
                      <a:lnTo>
                        <a:pt x="102840" y="35238"/>
                      </a:lnTo>
                      <a:cubicBezTo>
                        <a:pt x="93505" y="35238"/>
                        <a:pt x="85938" y="27670"/>
                        <a:pt x="85938" y="18337"/>
                      </a:cubicBezTo>
                      <a:close/>
                    </a:path>
                  </a:pathLst>
                </a:custGeom>
                <a:solidFill>
                  <a:srgbClr val="AFB9D2"/>
                </a:solidFill>
                <a:ln w="9525" cap="flat">
                  <a:noFill/>
                  <a:prstDash val="solid"/>
                  <a:miter/>
                </a:ln>
              </p:spPr>
              <p:txBody>
                <a:bodyPr rtlCol="1" anchor="ctr"/>
                <a:lstStyle/>
                <a:p>
                  <a:endParaRPr lang="he-IL"/>
                </a:p>
              </p:txBody>
            </p:sp>
            <p:sp>
              <p:nvSpPr>
                <p:cNvPr id="38" name="צורה חופשית: צורה 37">
                  <a:extLst>
                    <a:ext uri="{FF2B5EF4-FFF2-40B4-BE49-F238E27FC236}">
                      <a16:creationId xmlns:a16="http://schemas.microsoft.com/office/drawing/2014/main" id="{376678EA-436D-4EF1-A1B8-3EE4A219CB60}"/>
                    </a:ext>
                  </a:extLst>
                </p:cNvPr>
                <p:cNvSpPr/>
                <p:nvPr/>
              </p:nvSpPr>
              <p:spPr>
                <a:xfrm>
                  <a:off x="1729861" y="7682618"/>
                  <a:ext cx="101469" cy="32547"/>
                </a:xfrm>
                <a:custGeom>
                  <a:avLst/>
                  <a:gdLst>
                    <a:gd name="connsiteX0" fmla="*/ 84789 w 101468"/>
                    <a:gd name="connsiteY0" fmla="*/ 17187 h 32546"/>
                    <a:gd name="connsiteX1" fmla="*/ 101690 w 101468"/>
                    <a:gd name="connsiteY1" fmla="*/ 286 h 32546"/>
                    <a:gd name="connsiteX2" fmla="*/ 17187 w 101468"/>
                    <a:gd name="connsiteY2" fmla="*/ 286 h 32546"/>
                    <a:gd name="connsiteX3" fmla="*/ 286 w 101468"/>
                    <a:gd name="connsiteY3" fmla="*/ 17187 h 32546"/>
                    <a:gd name="connsiteX4" fmla="*/ 17187 w 101468"/>
                    <a:gd name="connsiteY4" fmla="*/ 34089 h 32546"/>
                    <a:gd name="connsiteX5" fmla="*/ 101690 w 101468"/>
                    <a:gd name="connsiteY5" fmla="*/ 34089 h 32546"/>
                    <a:gd name="connsiteX6" fmla="*/ 84789 w 101468"/>
                    <a:gd name="connsiteY6" fmla="*/ 17187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68" h="32546">
                      <a:moveTo>
                        <a:pt x="84789" y="17187"/>
                      </a:moveTo>
                      <a:cubicBezTo>
                        <a:pt x="84789" y="7854"/>
                        <a:pt x="92357" y="286"/>
                        <a:pt x="101690" y="286"/>
                      </a:cubicBezTo>
                      <a:lnTo>
                        <a:pt x="17187" y="286"/>
                      </a:lnTo>
                      <a:cubicBezTo>
                        <a:pt x="7854" y="286"/>
                        <a:pt x="286" y="7854"/>
                        <a:pt x="286" y="17187"/>
                      </a:cubicBezTo>
                      <a:cubicBezTo>
                        <a:pt x="286" y="26521"/>
                        <a:pt x="7854" y="34089"/>
                        <a:pt x="17187" y="34089"/>
                      </a:cubicBezTo>
                      <a:lnTo>
                        <a:pt x="101690" y="34089"/>
                      </a:lnTo>
                      <a:cubicBezTo>
                        <a:pt x="92355" y="34087"/>
                        <a:pt x="84789" y="26521"/>
                        <a:pt x="84789" y="17187"/>
                      </a:cubicBezTo>
                      <a:close/>
                    </a:path>
                  </a:pathLst>
                </a:custGeom>
                <a:solidFill>
                  <a:srgbClr val="959CB3"/>
                </a:solidFill>
                <a:ln w="1898" cap="flat">
                  <a:noFill/>
                  <a:prstDash val="solid"/>
                  <a:miter/>
                </a:ln>
              </p:spPr>
              <p:txBody>
                <a:bodyPr rtlCol="1" anchor="ctr"/>
                <a:lstStyle/>
                <a:p>
                  <a:endParaRPr lang="he-IL"/>
                </a:p>
              </p:txBody>
            </p:sp>
            <p:sp>
              <p:nvSpPr>
                <p:cNvPr id="39" name="צורה חופשית: צורה 38">
                  <a:extLst>
                    <a:ext uri="{FF2B5EF4-FFF2-40B4-BE49-F238E27FC236}">
                      <a16:creationId xmlns:a16="http://schemas.microsoft.com/office/drawing/2014/main" id="{4B94ECE8-2ED4-4F30-B3C9-4046760AB9E4}"/>
                    </a:ext>
                  </a:extLst>
                </p:cNvPr>
                <p:cNvSpPr/>
                <p:nvPr/>
              </p:nvSpPr>
              <p:spPr>
                <a:xfrm>
                  <a:off x="1785173" y="7479812"/>
                  <a:ext cx="91896" cy="134016"/>
                </a:xfrm>
                <a:custGeom>
                  <a:avLst/>
                  <a:gdLst>
                    <a:gd name="connsiteX0" fmla="*/ 92470 w 91896"/>
                    <a:gd name="connsiteY0" fmla="*/ 135491 h 134015"/>
                    <a:gd name="connsiteX1" fmla="*/ 81576 w 91896"/>
                    <a:gd name="connsiteY1" fmla="*/ 15656 h 134015"/>
                    <a:gd name="connsiteX2" fmla="*/ 64746 w 91896"/>
                    <a:gd name="connsiteY2" fmla="*/ 286 h 134015"/>
                    <a:gd name="connsiteX3" fmla="*/ 28010 w 91896"/>
                    <a:gd name="connsiteY3" fmla="*/ 286 h 134015"/>
                    <a:gd name="connsiteX4" fmla="*/ 11180 w 91896"/>
                    <a:gd name="connsiteY4" fmla="*/ 15656 h 134015"/>
                    <a:gd name="connsiteX5" fmla="*/ 286 w 91896"/>
                    <a:gd name="connsiteY5" fmla="*/ 135491 h 134015"/>
                    <a:gd name="connsiteX6" fmla="*/ 92470 w 91896"/>
                    <a:gd name="connsiteY6" fmla="*/ 135491 h 13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96" h="134015">
                      <a:moveTo>
                        <a:pt x="92470" y="135491"/>
                      </a:moveTo>
                      <a:lnTo>
                        <a:pt x="81576" y="15656"/>
                      </a:lnTo>
                      <a:cubicBezTo>
                        <a:pt x="80783" y="6950"/>
                        <a:pt x="73485" y="286"/>
                        <a:pt x="64746" y="286"/>
                      </a:cubicBezTo>
                      <a:lnTo>
                        <a:pt x="28010" y="286"/>
                      </a:lnTo>
                      <a:cubicBezTo>
                        <a:pt x="19268" y="286"/>
                        <a:pt x="11972" y="6950"/>
                        <a:pt x="11180" y="15656"/>
                      </a:cubicBezTo>
                      <a:lnTo>
                        <a:pt x="286" y="135491"/>
                      </a:lnTo>
                      <a:lnTo>
                        <a:pt x="92470" y="135491"/>
                      </a:lnTo>
                      <a:close/>
                    </a:path>
                  </a:pathLst>
                </a:custGeom>
                <a:solidFill>
                  <a:srgbClr val="FAEBAA"/>
                </a:solidFill>
                <a:ln w="1898" cap="flat">
                  <a:noFill/>
                  <a:prstDash val="solid"/>
                  <a:miter/>
                </a:ln>
              </p:spPr>
              <p:txBody>
                <a:bodyPr rtlCol="1" anchor="ctr"/>
                <a:lstStyle/>
                <a:p>
                  <a:endParaRPr lang="he-IL"/>
                </a:p>
              </p:txBody>
            </p:sp>
          </p:grpSp>
          <p:sp>
            <p:nvSpPr>
              <p:cNvPr id="24" name="TextBox 23">
                <a:extLst>
                  <a:ext uri="{FF2B5EF4-FFF2-40B4-BE49-F238E27FC236}">
                    <a16:creationId xmlns:a16="http://schemas.microsoft.com/office/drawing/2014/main" id="{7F51C5B2-6978-48D7-9EB6-135855793EA3}"/>
                  </a:ext>
                </a:extLst>
              </p:cNvPr>
              <p:cNvSpPr txBox="1"/>
              <p:nvPr/>
            </p:nvSpPr>
            <p:spPr>
              <a:xfrm>
                <a:off x="993650" y="5822188"/>
                <a:ext cx="3990335" cy="763735"/>
              </a:xfrm>
              <a:prstGeom prst="rect">
                <a:avLst/>
              </a:prstGeom>
              <a:noFill/>
            </p:spPr>
            <p:txBody>
              <a:bodyPr wrap="square" rtlCol="1">
                <a:spAutoFit/>
              </a:bodyPr>
              <a:lstStyle/>
              <a:p>
                <a:pPr algn="r" rtl="1">
                  <a:lnSpc>
                    <a:spcPct val="150000"/>
                  </a:lnSpc>
                </a:pPr>
                <a:r>
                  <a:rPr lang="he-IL" sz="1550" dirty="0">
                    <a:solidFill>
                      <a:schemeClr val="tx1">
                        <a:lumMod val="50000"/>
                        <a:lumOff val="50000"/>
                      </a:schemeClr>
                    </a:solidFill>
                  </a:rPr>
                  <a:t>בחרו להדגיש ולשתף את האירועים החיוביים.</a:t>
                </a:r>
                <a:br>
                  <a:rPr lang="en-US" sz="1550" dirty="0">
                    <a:solidFill>
                      <a:schemeClr val="tx1">
                        <a:lumMod val="50000"/>
                        <a:lumOff val="50000"/>
                      </a:schemeClr>
                    </a:solidFill>
                  </a:rPr>
                </a:br>
                <a:r>
                  <a:rPr lang="he-IL" sz="1550" dirty="0">
                    <a:solidFill>
                      <a:schemeClr val="tx1">
                        <a:lumMod val="50000"/>
                        <a:lumOff val="50000"/>
                      </a:schemeClr>
                    </a:solidFill>
                  </a:rPr>
                  <a:t>זה מחזק את הילד ואת בני משפחתו.</a:t>
                </a:r>
              </a:p>
            </p:txBody>
          </p:sp>
        </p:grpSp>
      </p:grpSp>
      <p:sp>
        <p:nvSpPr>
          <p:cNvPr id="2" name="TextBox 1">
            <a:extLst>
              <a:ext uri="{FF2B5EF4-FFF2-40B4-BE49-F238E27FC236}">
                <a16:creationId xmlns:a16="http://schemas.microsoft.com/office/drawing/2014/main" id="{3F34D15B-FC4D-48CF-87E3-E500F51D08CF}"/>
              </a:ext>
            </a:extLst>
          </p:cNvPr>
          <p:cNvSpPr txBox="1"/>
          <p:nvPr/>
        </p:nvSpPr>
        <p:spPr>
          <a:xfrm>
            <a:off x="1856995" y="9203336"/>
            <a:ext cx="4790399" cy="523220"/>
          </a:xfrm>
          <a:prstGeom prst="rect">
            <a:avLst/>
          </a:prstGeom>
          <a:noFill/>
        </p:spPr>
        <p:txBody>
          <a:bodyPr wrap="square" rtlCol="1">
            <a:spAutoFit/>
          </a:bodyPr>
          <a:lstStyle/>
          <a:p>
            <a:pPr algn="r" rtl="1"/>
            <a:r>
              <a:rPr lang="he-IL" sz="1400" dirty="0">
                <a:solidFill>
                  <a:schemeClr val="tx1">
                    <a:lumMod val="50000"/>
                    <a:lumOff val="50000"/>
                  </a:schemeClr>
                </a:solidFill>
                <a:latin typeface="Arial" pitchFamily="34" charset="0"/>
                <a:cs typeface="Arial" pitchFamily="34" charset="0"/>
              </a:rPr>
              <a:t>* במקרים בהם ההורים אינם בתמונה, ישתתף בן משפחה המהווה את האפוטרופוס החוקי של הילד.</a:t>
            </a:r>
          </a:p>
        </p:txBody>
      </p:sp>
      <p:sp>
        <p:nvSpPr>
          <p:cNvPr id="41" name="מלבן 40">
            <a:hlinkClick r:id="" action="ppaction://hlinkshowjump?jump=nextslide"/>
            <a:extLst>
              <a:ext uri="{FF2B5EF4-FFF2-40B4-BE49-F238E27FC236}">
                <a16:creationId xmlns:a16="http://schemas.microsoft.com/office/drawing/2014/main" id="{6E945ADB-CD04-4DE3-9FD3-E9C9FC4555EF}"/>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מלבן 41">
            <a:hlinkClick r:id="" action="ppaction://hlinkshowjump?jump=previousslide"/>
            <a:extLst>
              <a:ext uri="{FF2B5EF4-FFF2-40B4-BE49-F238E27FC236}">
                <a16:creationId xmlns:a16="http://schemas.microsoft.com/office/drawing/2014/main" id="{6F3B7952-1DA9-44B4-9573-28614C605CE3}"/>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3" name="מלבן 42">
            <a:hlinkClick r:id="rId3" action="ppaction://hlinksldjump"/>
            <a:extLst>
              <a:ext uri="{FF2B5EF4-FFF2-40B4-BE49-F238E27FC236}">
                <a16:creationId xmlns:a16="http://schemas.microsoft.com/office/drawing/2014/main" id="{73D8CB0D-1549-4D1B-8BF8-A62891C7CF36}"/>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a:hlinkClick r:id="rId4" action="ppaction://hlinksldjump"/>
            <a:extLst>
              <a:ext uri="{FF2B5EF4-FFF2-40B4-BE49-F238E27FC236}">
                <a16:creationId xmlns:a16="http://schemas.microsoft.com/office/drawing/2014/main" id="{D3A9F400-34C0-4798-BA2D-D947D0A65FBB}"/>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מציין מיקום של מספר שקופית 3">
            <a:extLst>
              <a:ext uri="{FF2B5EF4-FFF2-40B4-BE49-F238E27FC236}">
                <a16:creationId xmlns:a16="http://schemas.microsoft.com/office/drawing/2014/main" id="{22D25ECB-75CB-4603-94C4-AABED19E6EB3}"/>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85</a:t>
            </a:fld>
            <a:endParaRPr lang="he-IL" dirty="0"/>
          </a:p>
        </p:txBody>
      </p:sp>
    </p:spTree>
    <p:extLst>
      <p:ext uri="{BB962C8B-B14F-4D97-AF65-F5344CB8AC3E}">
        <p14:creationId xmlns:p14="http://schemas.microsoft.com/office/powerpoint/2010/main" val="5280944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7"/>
            <a:ext cx="5908524" cy="765720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המשפחה הביולוגית</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grpSp>
        <p:nvGrpSpPr>
          <p:cNvPr id="6" name="קבוצה 5">
            <a:extLst>
              <a:ext uri="{FF2B5EF4-FFF2-40B4-BE49-F238E27FC236}">
                <a16:creationId xmlns:a16="http://schemas.microsoft.com/office/drawing/2014/main" id="{2BACAC4D-6632-4366-A2D8-0374A7E7A6FF}"/>
              </a:ext>
            </a:extLst>
          </p:cNvPr>
          <p:cNvGrpSpPr/>
          <p:nvPr/>
        </p:nvGrpSpPr>
        <p:grpSpPr>
          <a:xfrm>
            <a:off x="2975943" y="2284950"/>
            <a:ext cx="3646797" cy="545997"/>
            <a:chOff x="2975943" y="2284950"/>
            <a:chExt cx="3646797" cy="545997"/>
          </a:xfrm>
        </p:grpSpPr>
        <p:sp>
          <p:nvSpPr>
            <p:cNvPr id="41" name="אליפסה 40">
              <a:extLst>
                <a:ext uri="{FF2B5EF4-FFF2-40B4-BE49-F238E27FC236}">
                  <a16:creationId xmlns:a16="http://schemas.microsoft.com/office/drawing/2014/main" id="{BBF3633A-CEE2-4B8C-AC69-F4E36D7DD568}"/>
                </a:ext>
              </a:extLst>
            </p:cNvPr>
            <p:cNvSpPr/>
            <p:nvPr/>
          </p:nvSpPr>
          <p:spPr>
            <a:xfrm>
              <a:off x="6076743" y="2284950"/>
              <a:ext cx="545997" cy="545997"/>
            </a:xfrm>
            <a:prstGeom prst="ellipse">
              <a:avLst/>
            </a:prstGeom>
            <a:solidFill>
              <a:schemeClr val="bg1"/>
            </a:solidFill>
            <a:ln w="3175">
              <a:solidFill>
                <a:srgbClr val="00B0E6"/>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2" name="גרפיקה 41">
              <a:extLst>
                <a:ext uri="{FF2B5EF4-FFF2-40B4-BE49-F238E27FC236}">
                  <a16:creationId xmlns:a16="http://schemas.microsoft.com/office/drawing/2014/main" id="{78F5DD00-54F0-45FE-8313-9B81ECB30C3A}"/>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109114" y="2323622"/>
              <a:ext cx="481257" cy="481257"/>
            </a:xfrm>
            <a:prstGeom prst="rect">
              <a:avLst/>
            </a:prstGeom>
          </p:spPr>
        </p:pic>
        <p:sp>
          <p:nvSpPr>
            <p:cNvPr id="43" name="TextBox 42">
              <a:extLst>
                <a:ext uri="{FF2B5EF4-FFF2-40B4-BE49-F238E27FC236}">
                  <a16:creationId xmlns:a16="http://schemas.microsoft.com/office/drawing/2014/main" id="{D86A7BC7-5B61-4A7C-A17E-A31B558DBE00}"/>
                </a:ext>
              </a:extLst>
            </p:cNvPr>
            <p:cNvSpPr txBox="1"/>
            <p:nvPr/>
          </p:nvSpPr>
          <p:spPr>
            <a:xfrm>
              <a:off x="2975943" y="2363727"/>
              <a:ext cx="3138900" cy="369332"/>
            </a:xfrm>
            <a:prstGeom prst="rect">
              <a:avLst/>
            </a:prstGeom>
            <a:noFill/>
          </p:spPr>
          <p:txBody>
            <a:bodyPr wrap="square" rtlCol="1">
              <a:spAutoFit/>
            </a:bodyPr>
            <a:lstStyle/>
            <a:p>
              <a:pPr algn="r" rtl="1"/>
              <a:r>
                <a:rPr lang="he-IL" b="1" dirty="0">
                  <a:solidFill>
                    <a:srgbClr val="00B0E6"/>
                  </a:solidFill>
                </a:rPr>
                <a:t>מופעים נפוצים ודרכי התמודדות</a:t>
              </a:r>
            </a:p>
          </p:txBody>
        </p:sp>
      </p:grpSp>
      <p:sp>
        <p:nvSpPr>
          <p:cNvPr id="44" name="TextBox 43">
            <a:extLst>
              <a:ext uri="{FF2B5EF4-FFF2-40B4-BE49-F238E27FC236}">
                <a16:creationId xmlns:a16="http://schemas.microsoft.com/office/drawing/2014/main" id="{A810BF1F-9D93-45C9-BCBB-1C9512040F2A}"/>
              </a:ext>
            </a:extLst>
          </p:cNvPr>
          <p:cNvSpPr txBox="1"/>
          <p:nvPr/>
        </p:nvSpPr>
        <p:spPr>
          <a:xfrm>
            <a:off x="952500" y="2773164"/>
            <a:ext cx="5156614" cy="1893339"/>
          </a:xfrm>
          <a:prstGeom prst="rect">
            <a:avLst/>
          </a:prstGeom>
          <a:noFill/>
        </p:spPr>
        <p:txBody>
          <a:bodyPr wrap="square" rtlCol="1">
            <a:spAutoFit/>
          </a:bodyPr>
          <a:lstStyle/>
          <a:p>
            <a:pPr marL="177800" indent="-177800" algn="r" rtl="1">
              <a:lnSpc>
                <a:spcPct val="150000"/>
              </a:lnSpc>
              <a:buFont typeface="Arial" panose="020B0604020202020204" pitchFamily="34" charset="0"/>
              <a:buChar char="•"/>
            </a:pPr>
            <a:r>
              <a:rPr lang="he-IL" sz="1600" dirty="0">
                <a:solidFill>
                  <a:srgbClr val="00B0E6"/>
                </a:solidFill>
              </a:rPr>
              <a:t>חוסר שיתוף פעולה מצד המשפחה הביולוגית |</a:t>
            </a:r>
          </a:p>
          <a:p>
            <a:pPr marL="177800" algn="r" rtl="1">
              <a:lnSpc>
                <a:spcPct val="150000"/>
              </a:lnSpc>
              <a:spcAft>
                <a:spcPts val="600"/>
              </a:spcAft>
            </a:pPr>
            <a:r>
              <a:rPr lang="he-IL" sz="1600" b="1" dirty="0">
                <a:solidFill>
                  <a:schemeClr val="tx1">
                    <a:lumMod val="50000"/>
                    <a:lumOff val="50000"/>
                  </a:schemeClr>
                </a:solidFill>
              </a:rPr>
              <a:t>הוריו של רון אינם מגיעים לפעילויות בכפר ונמנעים מהתקשרות עם צוות הכפר ועם רון. הוא מרגיש מתוסכל, מתוח ועצבני לקראת כל שיחה עם הוריו - מה שמשפיע על התנהגותו והתנהלותו במהלך היום.</a:t>
            </a:r>
          </a:p>
        </p:txBody>
      </p:sp>
      <p:sp>
        <p:nvSpPr>
          <p:cNvPr id="46" name="TextBox 45">
            <a:extLst>
              <a:ext uri="{FF2B5EF4-FFF2-40B4-BE49-F238E27FC236}">
                <a16:creationId xmlns:a16="http://schemas.microsoft.com/office/drawing/2014/main" id="{725EF900-5841-4C9B-9C1A-DC1BB19B1D16}"/>
              </a:ext>
            </a:extLst>
          </p:cNvPr>
          <p:cNvSpPr txBox="1"/>
          <p:nvPr/>
        </p:nvSpPr>
        <p:spPr>
          <a:xfrm>
            <a:off x="1003300" y="4575580"/>
            <a:ext cx="4928602" cy="1524007"/>
          </a:xfrm>
          <a:prstGeom prst="rect">
            <a:avLst/>
          </a:prstGeom>
          <a:noFill/>
        </p:spPr>
        <p:txBody>
          <a:bodyPr wrap="square" rtlCol="1">
            <a:spAutoFit/>
          </a:bodyPr>
          <a:lstStyle/>
          <a:p>
            <a:pPr algn="r" rtl="1">
              <a:lnSpc>
                <a:spcPct val="150000"/>
              </a:lnSpc>
              <a:spcAft>
                <a:spcPts val="600"/>
              </a:spcAft>
            </a:pPr>
            <a:r>
              <a:rPr lang="he-IL" sz="1600" dirty="0">
                <a:solidFill>
                  <a:schemeClr val="tx1">
                    <a:lumMod val="50000"/>
                    <a:lumOff val="50000"/>
                  </a:schemeClr>
                </a:solidFill>
              </a:rPr>
              <a:t>במקרה זה </a:t>
            </a:r>
            <a:r>
              <a:rPr lang="he-IL" sz="1601" b="1" dirty="0">
                <a:solidFill>
                  <a:schemeClr val="tx1">
                    <a:lumMod val="50000"/>
                    <a:lumOff val="50000"/>
                  </a:schemeClr>
                </a:solidFill>
                <a:highlight>
                  <a:srgbClr val="D5F2FF"/>
                </a:highlight>
              </a:rPr>
              <a:t>נעשית עבודה רבה של צוות הכפר עם ההורים / האפוטרופוס</a:t>
            </a:r>
            <a:r>
              <a:rPr lang="he-IL" sz="1600" dirty="0">
                <a:solidFill>
                  <a:schemeClr val="tx1">
                    <a:lumMod val="50000"/>
                    <a:lumOff val="50000"/>
                  </a:schemeClr>
                </a:solidFill>
              </a:rPr>
              <a:t>. במידה וההורים אינם משתפים פעולה גם לאחר מאמצים רבים, נשקלת האפשרות להחליף את האפוטרופוס לבן משפחה שכן יוכל לתת את המענה הראוי.</a:t>
            </a:r>
          </a:p>
        </p:txBody>
      </p:sp>
      <p:sp>
        <p:nvSpPr>
          <p:cNvPr id="53" name="TextBox 52">
            <a:extLst>
              <a:ext uri="{FF2B5EF4-FFF2-40B4-BE49-F238E27FC236}">
                <a16:creationId xmlns:a16="http://schemas.microsoft.com/office/drawing/2014/main" id="{E8FDA6DF-051C-48F4-A238-2061715243FE}"/>
              </a:ext>
            </a:extLst>
          </p:cNvPr>
          <p:cNvSpPr txBox="1"/>
          <p:nvPr/>
        </p:nvSpPr>
        <p:spPr>
          <a:xfrm>
            <a:off x="920129" y="6302787"/>
            <a:ext cx="5156614" cy="1893339"/>
          </a:xfrm>
          <a:prstGeom prst="rect">
            <a:avLst/>
          </a:prstGeom>
          <a:noFill/>
        </p:spPr>
        <p:txBody>
          <a:bodyPr wrap="square" rtlCol="1">
            <a:spAutoFit/>
          </a:bodyPr>
          <a:lstStyle/>
          <a:p>
            <a:pPr marL="177800" indent="-177800" algn="r" rtl="1">
              <a:lnSpc>
                <a:spcPct val="150000"/>
              </a:lnSpc>
              <a:buFont typeface="Arial" panose="020B0604020202020204" pitchFamily="34" charset="0"/>
              <a:buChar char="•"/>
            </a:pPr>
            <a:r>
              <a:rPr lang="he-IL" sz="1600" dirty="0">
                <a:solidFill>
                  <a:srgbClr val="00B0E6"/>
                </a:solidFill>
              </a:rPr>
              <a:t>אי מתן אישור לטיפול |</a:t>
            </a:r>
          </a:p>
          <a:p>
            <a:pPr marL="177800" algn="r" rtl="1">
              <a:lnSpc>
                <a:spcPct val="150000"/>
              </a:lnSpc>
              <a:spcAft>
                <a:spcPts val="600"/>
              </a:spcAft>
            </a:pPr>
            <a:r>
              <a:rPr lang="he-IL" sz="1600" b="1" dirty="0">
                <a:solidFill>
                  <a:schemeClr val="tx1">
                    <a:lumMod val="50000"/>
                    <a:lumOff val="50000"/>
                  </a:schemeClr>
                </a:solidFill>
              </a:rPr>
              <a:t>לריקי יש קושי להתרכז והוא בא לידי ביטוי בתחום החברתי והלימודי. לאחר אבחון והתייעצות עם גורמי מקצוע הומלץ לתת לה טיפול תרופתי. הוריה של ריקי מסרבים לחתום על האישורים הנדרשים והטיפול מתעכב.</a:t>
            </a:r>
          </a:p>
        </p:txBody>
      </p:sp>
      <p:sp>
        <p:nvSpPr>
          <p:cNvPr id="54" name="TextBox 53">
            <a:extLst>
              <a:ext uri="{FF2B5EF4-FFF2-40B4-BE49-F238E27FC236}">
                <a16:creationId xmlns:a16="http://schemas.microsoft.com/office/drawing/2014/main" id="{42DB7D76-80C3-4074-9C87-A6ED903F7EF1}"/>
              </a:ext>
            </a:extLst>
          </p:cNvPr>
          <p:cNvSpPr txBox="1"/>
          <p:nvPr/>
        </p:nvSpPr>
        <p:spPr>
          <a:xfrm>
            <a:off x="1003300" y="8105203"/>
            <a:ext cx="4928602" cy="1524007"/>
          </a:xfrm>
          <a:prstGeom prst="rect">
            <a:avLst/>
          </a:prstGeom>
          <a:noFill/>
        </p:spPr>
        <p:txBody>
          <a:bodyPr wrap="square" rtlCol="1">
            <a:spAutoFit/>
          </a:bodyPr>
          <a:lstStyle/>
          <a:p>
            <a:pPr algn="r" rtl="1">
              <a:lnSpc>
                <a:spcPct val="150000"/>
              </a:lnSpc>
              <a:spcAft>
                <a:spcPts val="600"/>
              </a:spcAft>
            </a:pPr>
            <a:r>
              <a:rPr lang="he-IL" sz="1600" dirty="0">
                <a:solidFill>
                  <a:schemeClr val="tx1">
                    <a:lumMod val="50000"/>
                    <a:lumOff val="50000"/>
                  </a:schemeClr>
                </a:solidFill>
              </a:rPr>
              <a:t>כאשר האפוטרופוס של הילד מעכב או מתנגד לטיפול משמעותי, אנו </a:t>
            </a:r>
            <a:r>
              <a:rPr lang="he-IL" sz="1601" b="1" dirty="0">
                <a:solidFill>
                  <a:schemeClr val="tx1">
                    <a:lumMod val="50000"/>
                    <a:lumOff val="50000"/>
                  </a:schemeClr>
                </a:solidFill>
                <a:highlight>
                  <a:srgbClr val="D5F2FF"/>
                </a:highlight>
              </a:rPr>
              <a:t>מדברים איתו מספר פעמים ומנסים להשפיע על החלטתו.</a:t>
            </a:r>
            <a:r>
              <a:rPr lang="he-IL" sz="1600" dirty="0">
                <a:solidFill>
                  <a:schemeClr val="tx1">
                    <a:lumMod val="50000"/>
                    <a:lumOff val="50000"/>
                  </a:schemeClr>
                </a:solidFill>
              </a:rPr>
              <a:t>  במידה ובכל זאת אין מענה, אנו מערבים את בית המשפט </a:t>
            </a:r>
            <a:r>
              <a:rPr lang="he-IL" sz="1601" b="1" dirty="0">
                <a:solidFill>
                  <a:schemeClr val="tx1">
                    <a:lumMod val="50000"/>
                    <a:lumOff val="50000"/>
                  </a:schemeClr>
                </a:solidFill>
                <a:highlight>
                  <a:srgbClr val="D5F2FF"/>
                </a:highlight>
              </a:rPr>
              <a:t>והטיפול ניתן בתמיכת צו בית משפט.</a:t>
            </a:r>
          </a:p>
        </p:txBody>
      </p:sp>
      <p:sp>
        <p:nvSpPr>
          <p:cNvPr id="18" name="מלבן 17">
            <a:hlinkClick r:id="" action="ppaction://hlinkshowjump?jump=nextslide"/>
            <a:extLst>
              <a:ext uri="{FF2B5EF4-FFF2-40B4-BE49-F238E27FC236}">
                <a16:creationId xmlns:a16="http://schemas.microsoft.com/office/drawing/2014/main" id="{CC3D7790-40B0-402B-B8B5-EBB19ECA3ADF}"/>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hlinkClick r:id="" action="ppaction://hlinkshowjump?jump=previousslide"/>
            <a:extLst>
              <a:ext uri="{FF2B5EF4-FFF2-40B4-BE49-F238E27FC236}">
                <a16:creationId xmlns:a16="http://schemas.microsoft.com/office/drawing/2014/main" id="{76749D67-C57B-4EBD-A20A-F8C51DEEFC42}"/>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hlinkClick r:id="rId5" action="ppaction://hlinksldjump"/>
            <a:extLst>
              <a:ext uri="{FF2B5EF4-FFF2-40B4-BE49-F238E27FC236}">
                <a16:creationId xmlns:a16="http://schemas.microsoft.com/office/drawing/2014/main" id="{777F776A-24A8-4DE1-93FA-06F197970128}"/>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a:hlinkClick r:id="rId6" action="ppaction://hlinksldjump"/>
            <a:extLst>
              <a:ext uri="{FF2B5EF4-FFF2-40B4-BE49-F238E27FC236}">
                <a16:creationId xmlns:a16="http://schemas.microsoft.com/office/drawing/2014/main" id="{5F2ABA93-9338-49EE-AA51-02F03641002C}"/>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ציין מיקום של מספר שקופית 3">
            <a:extLst>
              <a:ext uri="{FF2B5EF4-FFF2-40B4-BE49-F238E27FC236}">
                <a16:creationId xmlns:a16="http://schemas.microsoft.com/office/drawing/2014/main" id="{D0D9083C-4451-4786-A298-2FA94D97EDFB}"/>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86</a:t>
            </a:fld>
            <a:endParaRPr lang="he-IL" dirty="0"/>
          </a:p>
        </p:txBody>
      </p:sp>
    </p:spTree>
    <p:extLst>
      <p:ext uri="{BB962C8B-B14F-4D97-AF65-F5344CB8AC3E}">
        <p14:creationId xmlns:p14="http://schemas.microsoft.com/office/powerpoint/2010/main" val="37391937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7"/>
            <a:ext cx="5908524" cy="765720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המשפחה הביולוגית</a:t>
            </a:r>
          </a:p>
        </p:txBody>
      </p:sp>
      <p:sp>
        <p:nvSpPr>
          <p:cNvPr id="44" name="TextBox 43">
            <a:extLst>
              <a:ext uri="{FF2B5EF4-FFF2-40B4-BE49-F238E27FC236}">
                <a16:creationId xmlns:a16="http://schemas.microsoft.com/office/drawing/2014/main" id="{A810BF1F-9D93-45C9-BCBB-1C9512040F2A}"/>
              </a:ext>
            </a:extLst>
          </p:cNvPr>
          <p:cNvSpPr txBox="1"/>
          <p:nvPr/>
        </p:nvSpPr>
        <p:spPr>
          <a:xfrm>
            <a:off x="952500" y="2176264"/>
            <a:ext cx="5156614" cy="2632003"/>
          </a:xfrm>
          <a:prstGeom prst="rect">
            <a:avLst/>
          </a:prstGeom>
          <a:noFill/>
        </p:spPr>
        <p:txBody>
          <a:bodyPr wrap="square" rtlCol="1">
            <a:spAutoFit/>
          </a:bodyPr>
          <a:lstStyle/>
          <a:p>
            <a:pPr marL="177800" indent="-177800" algn="r" rtl="1">
              <a:lnSpc>
                <a:spcPct val="150000"/>
              </a:lnSpc>
              <a:buFont typeface="Arial" panose="020B0604020202020204" pitchFamily="34" charset="0"/>
              <a:buChar char="•"/>
            </a:pPr>
            <a:r>
              <a:rPr lang="he-IL" sz="1600" dirty="0">
                <a:solidFill>
                  <a:srgbClr val="00B0E6"/>
                </a:solidFill>
              </a:rPr>
              <a:t>ילד בתפקיד הורה |</a:t>
            </a:r>
          </a:p>
          <a:p>
            <a:pPr marL="177800" algn="r" rtl="1">
              <a:lnSpc>
                <a:spcPct val="150000"/>
              </a:lnSpc>
              <a:spcAft>
                <a:spcPts val="600"/>
              </a:spcAft>
            </a:pPr>
            <a:r>
              <a:rPr lang="he-IL" sz="1600" b="1" dirty="0">
                <a:solidFill>
                  <a:schemeClr val="tx1">
                    <a:lumMod val="50000"/>
                    <a:lumOff val="50000"/>
                  </a:schemeClr>
                </a:solidFill>
              </a:rPr>
              <a:t>הוריו של גל אינם בתמונה ועל כן האפוטרופוס שלו היא רחל, דודתו. לרחל קשיים רבים משלה והיא נוטה לשתף את גל באופן שמכביד עליו: היא לוחצת עליו שיצא לעבוד במקום ללמוד כדי לסייע כלכלי, משתפת אותו במצוקות המשפחה וגורמת לו למתח רב שהוא עדיין לא מסוגל להתמודד עמו.</a:t>
            </a:r>
          </a:p>
        </p:txBody>
      </p:sp>
      <p:sp>
        <p:nvSpPr>
          <p:cNvPr id="46" name="TextBox 45">
            <a:extLst>
              <a:ext uri="{FF2B5EF4-FFF2-40B4-BE49-F238E27FC236}">
                <a16:creationId xmlns:a16="http://schemas.microsoft.com/office/drawing/2014/main" id="{725EF900-5841-4C9B-9C1A-DC1BB19B1D16}"/>
              </a:ext>
            </a:extLst>
          </p:cNvPr>
          <p:cNvSpPr txBox="1"/>
          <p:nvPr/>
        </p:nvSpPr>
        <p:spPr>
          <a:xfrm>
            <a:off x="1003300" y="4727980"/>
            <a:ext cx="4928602" cy="3970831"/>
          </a:xfrm>
          <a:prstGeom prst="rect">
            <a:avLst/>
          </a:prstGeom>
          <a:noFill/>
        </p:spPr>
        <p:txBody>
          <a:bodyPr wrap="square" rtlCol="1">
            <a:spAutoFit/>
          </a:bodyPr>
          <a:lstStyle/>
          <a:p>
            <a:pPr algn="r" rtl="1">
              <a:lnSpc>
                <a:spcPct val="150000"/>
              </a:lnSpc>
              <a:spcAft>
                <a:spcPts val="600"/>
              </a:spcAft>
            </a:pPr>
            <a:r>
              <a:rPr lang="he-IL" sz="1600" dirty="0">
                <a:solidFill>
                  <a:schemeClr val="tx1">
                    <a:lumMod val="50000"/>
                    <a:lumOff val="50000"/>
                  </a:schemeClr>
                </a:solidFill>
              </a:rPr>
              <a:t>במצבים בהם בני המשפחה מציפים את הילד בפני בעיות, התלבטויות וקשיים שהוא עדיין לא פנוי ובנוי להתמודד עמם, </a:t>
            </a:r>
            <a:r>
              <a:rPr lang="he-IL" sz="1601" b="1" dirty="0">
                <a:solidFill>
                  <a:schemeClr val="tx1">
                    <a:lumMod val="50000"/>
                    <a:lumOff val="50000"/>
                  </a:schemeClr>
                </a:solidFill>
                <a:highlight>
                  <a:srgbClr val="D5F2FF"/>
                </a:highlight>
              </a:rPr>
              <a:t>חשוב שניכנס לתמונה באופנים הבאים:</a:t>
            </a:r>
          </a:p>
          <a:p>
            <a:pPr marL="342900" indent="-342900" algn="r" rtl="1">
              <a:lnSpc>
                <a:spcPct val="150000"/>
              </a:lnSpc>
              <a:spcAft>
                <a:spcPts val="600"/>
              </a:spcAft>
              <a:buAutoNum type="arabicParenR"/>
            </a:pPr>
            <a:r>
              <a:rPr lang="he-IL" sz="1600" dirty="0">
                <a:solidFill>
                  <a:schemeClr val="tx1">
                    <a:lumMod val="50000"/>
                    <a:lumOff val="50000"/>
                  </a:schemeClr>
                </a:solidFill>
              </a:rPr>
              <a:t>עלינו לזהות זאת בשיחות עם הילד (מצב הרוח לאחר שיחת הטלפון, ניהול שיחות עם הילד על מה שמטריד אותו , ועוד...)</a:t>
            </a:r>
          </a:p>
          <a:p>
            <a:pPr marL="342900" indent="-342900" algn="r" rtl="1">
              <a:lnSpc>
                <a:spcPct val="150000"/>
              </a:lnSpc>
              <a:spcAft>
                <a:spcPts val="600"/>
              </a:spcAft>
              <a:buAutoNum type="arabicParenR"/>
            </a:pPr>
            <a:r>
              <a:rPr lang="he-IL" sz="1600" dirty="0">
                <a:solidFill>
                  <a:schemeClr val="tx1">
                    <a:lumMod val="50000"/>
                    <a:lumOff val="50000"/>
                  </a:schemeClr>
                </a:solidFill>
              </a:rPr>
              <a:t>חשוב לערב את </a:t>
            </a:r>
            <a:r>
              <a:rPr lang="he-IL" sz="1600" dirty="0" err="1">
                <a:solidFill>
                  <a:schemeClr val="tx1">
                    <a:lumMod val="50000"/>
                    <a:lumOff val="50000"/>
                  </a:schemeClr>
                </a:solidFill>
              </a:rPr>
              <a:t>העו"ס</a:t>
            </a:r>
            <a:r>
              <a:rPr lang="he-IL" sz="1600" dirty="0">
                <a:solidFill>
                  <a:schemeClr val="tx1">
                    <a:lumMod val="50000"/>
                    <a:lumOff val="50000"/>
                  </a:schemeClr>
                </a:solidFill>
              </a:rPr>
              <a:t> כדי שתעבוד עם ההורים על הנושא ותציב להם גבולות.</a:t>
            </a:r>
          </a:p>
          <a:p>
            <a:pPr marL="342900" indent="-342900" algn="r" rtl="1">
              <a:lnSpc>
                <a:spcPct val="150000"/>
              </a:lnSpc>
              <a:spcAft>
                <a:spcPts val="600"/>
              </a:spcAft>
              <a:buAutoNum type="arabicParenR"/>
            </a:pPr>
            <a:r>
              <a:rPr lang="he-IL" sz="1600" dirty="0">
                <a:solidFill>
                  <a:schemeClr val="tx1">
                    <a:lumMod val="50000"/>
                    <a:lumOff val="50000"/>
                  </a:schemeClr>
                </a:solidFill>
              </a:rPr>
              <a:t>חשוב ללמד את הילד בשיתוף </a:t>
            </a:r>
            <a:r>
              <a:rPr lang="he-IL" sz="1600" dirty="0" err="1">
                <a:solidFill>
                  <a:schemeClr val="tx1">
                    <a:lumMod val="50000"/>
                    <a:lumOff val="50000"/>
                  </a:schemeClr>
                </a:solidFill>
              </a:rPr>
              <a:t>העו"ס</a:t>
            </a:r>
            <a:r>
              <a:rPr lang="he-IL" sz="1600" dirty="0">
                <a:solidFill>
                  <a:schemeClr val="tx1">
                    <a:lumMod val="50000"/>
                    <a:lumOff val="50000"/>
                  </a:schemeClr>
                </a:solidFill>
              </a:rPr>
              <a:t> להציב גבולו לדרישות ממנו.</a:t>
            </a:r>
          </a:p>
        </p:txBody>
      </p:sp>
      <p:sp>
        <p:nvSpPr>
          <p:cNvPr id="11" name="מלבן 10">
            <a:hlinkClick r:id="" action="ppaction://hlinkshowjump?jump=nextslide"/>
            <a:extLst>
              <a:ext uri="{FF2B5EF4-FFF2-40B4-BE49-F238E27FC236}">
                <a16:creationId xmlns:a16="http://schemas.microsoft.com/office/drawing/2014/main" id="{11009ECF-6EE3-4167-B122-2AE8DA6A600E}"/>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a:hlinkClick r:id="" action="ppaction://hlinkshowjump?jump=previousslide"/>
            <a:extLst>
              <a:ext uri="{FF2B5EF4-FFF2-40B4-BE49-F238E27FC236}">
                <a16:creationId xmlns:a16="http://schemas.microsoft.com/office/drawing/2014/main" id="{7F0597C2-EDE3-4E76-892C-AE4CC71A5289}"/>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hlinkClick r:id="rId3" action="ppaction://hlinksldjump"/>
            <a:extLst>
              <a:ext uri="{FF2B5EF4-FFF2-40B4-BE49-F238E27FC236}">
                <a16:creationId xmlns:a16="http://schemas.microsoft.com/office/drawing/2014/main" id="{074E8781-7991-4582-A65A-A30AAE31AC98}"/>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hlinkClick r:id="rId4" action="ppaction://hlinksldjump"/>
            <a:extLst>
              <a:ext uri="{FF2B5EF4-FFF2-40B4-BE49-F238E27FC236}">
                <a16:creationId xmlns:a16="http://schemas.microsoft.com/office/drawing/2014/main" id="{4A59FB15-504D-42EE-B596-2B2EB634EE8B}"/>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ציין מיקום של מספר שקופית 3">
            <a:extLst>
              <a:ext uri="{FF2B5EF4-FFF2-40B4-BE49-F238E27FC236}">
                <a16:creationId xmlns:a16="http://schemas.microsoft.com/office/drawing/2014/main" id="{2C4133F6-870B-4BBA-9F5F-577AEB7E1678}"/>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87</a:t>
            </a:fld>
            <a:endParaRPr lang="he-IL" dirty="0"/>
          </a:p>
        </p:txBody>
      </p:sp>
    </p:spTree>
    <p:extLst>
      <p:ext uri="{BB962C8B-B14F-4D97-AF65-F5344CB8AC3E}">
        <p14:creationId xmlns:p14="http://schemas.microsoft.com/office/powerpoint/2010/main" val="27859530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656585"/>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0" name="TextBox 39">
            <a:extLst>
              <a:ext uri="{FF2B5EF4-FFF2-40B4-BE49-F238E27FC236}">
                <a16:creationId xmlns:a16="http://schemas.microsoft.com/office/drawing/2014/main" id="{60992F3C-67D2-4C17-AB2E-7F5D4F277B33}"/>
              </a:ext>
            </a:extLst>
          </p:cNvPr>
          <p:cNvSpPr txBox="1"/>
          <p:nvPr/>
        </p:nvSpPr>
        <p:spPr>
          <a:xfrm>
            <a:off x="973395" y="2427380"/>
            <a:ext cx="5516240" cy="2340834"/>
          </a:xfrm>
          <a:prstGeom prst="rect">
            <a:avLst/>
          </a:prstGeom>
          <a:noFill/>
        </p:spPr>
        <p:txBody>
          <a:bodyPr wrap="square" rtlCol="1">
            <a:spAutoFit/>
          </a:bodyPr>
          <a:lstStyle/>
          <a:p>
            <a:pPr algn="r" rtl="1">
              <a:lnSpc>
                <a:spcPct val="150000"/>
              </a:lnSpc>
              <a:spcAft>
                <a:spcPts val="600"/>
              </a:spcAft>
            </a:pPr>
            <a:r>
              <a:rPr lang="he-IL" sz="1601" dirty="0">
                <a:solidFill>
                  <a:schemeClr val="tx1">
                    <a:lumMod val="50000"/>
                    <a:lumOff val="50000"/>
                  </a:schemeClr>
                </a:solidFill>
              </a:rPr>
              <a:t>המשפחה המארחת מיועדת עבור ילדים שלא יכולים לקבל חופשות בבית משפחתם הביולוגית.</a:t>
            </a:r>
          </a:p>
          <a:p>
            <a:pPr algn="r" rtl="1">
              <a:lnSpc>
                <a:spcPct val="150000"/>
              </a:lnSpc>
              <a:spcAft>
                <a:spcPts val="600"/>
              </a:spcAft>
            </a:pPr>
            <a:r>
              <a:rPr lang="he-IL" sz="1601" dirty="0">
                <a:solidFill>
                  <a:schemeClr val="tx1">
                    <a:lumMod val="50000"/>
                    <a:lumOff val="50000"/>
                  </a:schemeClr>
                </a:solidFill>
                <a:latin typeface="Arial" pitchFamily="34" charset="0"/>
                <a:cs typeface="Arial" pitchFamily="34" charset="0"/>
              </a:rPr>
              <a:t>המשפחה המארחת אינה מהווה אפוטרופוס אך הם מלווים את הילד בחופשות ובימי המשפחה השונים ומקבלים את העדכון לגביו אחת לשבוע מצוות המשפחתון ואחת לשבועיים </a:t>
            </a:r>
            <a:r>
              <a:rPr lang="he-IL" sz="1601" dirty="0" err="1">
                <a:solidFill>
                  <a:schemeClr val="tx1">
                    <a:lumMod val="50000"/>
                    <a:lumOff val="50000"/>
                  </a:schemeClr>
                </a:solidFill>
                <a:latin typeface="Arial" pitchFamily="34" charset="0"/>
                <a:cs typeface="Arial" pitchFamily="34" charset="0"/>
              </a:rPr>
              <a:t>מהעו"ס</a:t>
            </a:r>
            <a:r>
              <a:rPr lang="he-IL" sz="1601" dirty="0">
                <a:solidFill>
                  <a:schemeClr val="tx1">
                    <a:lumMod val="50000"/>
                    <a:lumOff val="50000"/>
                  </a:schemeClr>
                </a:solidFill>
                <a:latin typeface="Arial" pitchFamily="34" charset="0"/>
                <a:cs typeface="Arial" pitchFamily="34" charset="0"/>
              </a:rPr>
              <a:t>.</a:t>
            </a:r>
            <a:br>
              <a:rPr lang="en-US" sz="1601" dirty="0">
                <a:solidFill>
                  <a:schemeClr val="tx1">
                    <a:lumMod val="50000"/>
                    <a:lumOff val="50000"/>
                  </a:schemeClr>
                </a:solidFill>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הילד חוזר לחיק משפחתו הביולוגית בתנאי שהיא השתקמה.</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המשפחה המארחת</a:t>
            </a:r>
          </a:p>
        </p:txBody>
      </p:sp>
      <p:sp>
        <p:nvSpPr>
          <p:cNvPr id="7" name="מלבן 6">
            <a:extLst>
              <a:ext uri="{FF2B5EF4-FFF2-40B4-BE49-F238E27FC236}">
                <a16:creationId xmlns:a16="http://schemas.microsoft.com/office/drawing/2014/main" id="{8953FB6C-5231-43DB-8E38-42949F050506}"/>
              </a:ext>
            </a:extLst>
          </p:cNvPr>
          <p:cNvSpPr/>
          <p:nvPr/>
        </p:nvSpPr>
        <p:spPr>
          <a:xfrm>
            <a:off x="1234479" y="2064160"/>
            <a:ext cx="5719665" cy="376526"/>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המשמעות, החשיבות והמורכבות בהתקשרות עם המשפחה המארחת</a:t>
            </a:r>
          </a:p>
        </p:txBody>
      </p:sp>
      <p:sp>
        <p:nvSpPr>
          <p:cNvPr id="17" name="TextBox 16">
            <a:extLst>
              <a:ext uri="{FF2B5EF4-FFF2-40B4-BE49-F238E27FC236}">
                <a16:creationId xmlns:a16="http://schemas.microsoft.com/office/drawing/2014/main" id="{F3BEFC36-AE15-4A5F-86FD-A75653106C27}"/>
              </a:ext>
            </a:extLst>
          </p:cNvPr>
          <p:cNvSpPr txBox="1"/>
          <p:nvPr/>
        </p:nvSpPr>
        <p:spPr>
          <a:xfrm>
            <a:off x="957922" y="5089354"/>
            <a:ext cx="5516240" cy="3695435"/>
          </a:xfrm>
          <a:prstGeom prst="rect">
            <a:avLst/>
          </a:prstGeom>
          <a:noFill/>
        </p:spPr>
        <p:txBody>
          <a:bodyPr wrap="square" rtlCol="1">
            <a:spAutoFit/>
          </a:bodyPr>
          <a:lstStyle/>
          <a:p>
            <a:pPr algn="r" rtl="1">
              <a:lnSpc>
                <a:spcPct val="150000"/>
              </a:lnSpc>
              <a:spcAft>
                <a:spcPts val="600"/>
              </a:spcAft>
            </a:pPr>
            <a:r>
              <a:rPr lang="he-IL" sz="2000" b="1" dirty="0">
                <a:solidFill>
                  <a:srgbClr val="00B0E6"/>
                </a:solidFill>
                <a:latin typeface="Arial" pitchFamily="34" charset="0"/>
                <a:cs typeface="Arial" pitchFamily="34" charset="0"/>
              </a:rPr>
              <a:t>כיצד נבחרת המשפחה המארחת?</a:t>
            </a:r>
          </a:p>
          <a:p>
            <a:pPr marL="342900" indent="-342900" algn="r" rtl="1">
              <a:lnSpc>
                <a:spcPct val="150000"/>
              </a:lnSpc>
              <a:spcAft>
                <a:spcPts val="600"/>
              </a:spcAft>
              <a:buAutoNum type="arabicParenR"/>
            </a:pPr>
            <a:r>
              <a:rPr lang="he-IL" sz="1601" dirty="0">
                <a:solidFill>
                  <a:schemeClr val="tx1">
                    <a:lumMod val="50000"/>
                    <a:lumOff val="50000"/>
                  </a:schemeClr>
                </a:solidFill>
                <a:latin typeface="Arial" pitchFamily="34" charset="0"/>
                <a:cs typeface="Arial" pitchFamily="34" charset="0"/>
              </a:rPr>
              <a:t>הכפר מאתר משפחות מארחות מרחבי הארץ. לרוב מדובר בהורים של </a:t>
            </a:r>
            <a:r>
              <a:rPr lang="he-IL" sz="1601" dirty="0" err="1">
                <a:solidFill>
                  <a:schemeClr val="tx1">
                    <a:lumMod val="50000"/>
                    <a:lumOff val="50000"/>
                  </a:schemeClr>
                </a:solidFill>
                <a:latin typeface="Arial" pitchFamily="34" charset="0"/>
                <a:cs typeface="Arial" pitchFamily="34" charset="0"/>
              </a:rPr>
              <a:t>ש"ש</a:t>
            </a:r>
            <a:r>
              <a:rPr lang="he-IL" sz="1601" dirty="0">
                <a:solidFill>
                  <a:schemeClr val="tx1">
                    <a:lumMod val="50000"/>
                    <a:lumOff val="50000"/>
                  </a:schemeClr>
                </a:solidFill>
                <a:latin typeface="Arial" pitchFamily="34" charset="0"/>
                <a:cs typeface="Arial" pitchFamily="34" charset="0"/>
              </a:rPr>
              <a:t> (בנות ובני שנת שירות) לשעבר או שההתקשרות מתבצעת דרך עמותות שונות.</a:t>
            </a:r>
          </a:p>
          <a:p>
            <a:pPr marL="342900" indent="-342900" algn="r" rtl="1">
              <a:lnSpc>
                <a:spcPct val="150000"/>
              </a:lnSpc>
              <a:spcAft>
                <a:spcPts val="600"/>
              </a:spcAft>
              <a:buAutoNum type="arabicParenR"/>
            </a:pPr>
            <a:r>
              <a:rPr lang="he-IL" sz="1601" dirty="0">
                <a:solidFill>
                  <a:schemeClr val="tx1">
                    <a:lumMod val="50000"/>
                    <a:lumOff val="50000"/>
                  </a:schemeClr>
                </a:solidFill>
                <a:latin typeface="Arial" pitchFamily="34" charset="0"/>
                <a:cs typeface="Arial" pitchFamily="34" charset="0"/>
              </a:rPr>
              <a:t>לאחר שמשפחה מארחת אותרה ונמצאה מתאימה לכך, המשפחה הביולוגית נפגשת עם המשפחה המארחת ומאשרת אותם.</a:t>
            </a:r>
          </a:p>
          <a:p>
            <a:pPr marL="342900" indent="-342900" algn="r" rtl="1">
              <a:lnSpc>
                <a:spcPct val="150000"/>
              </a:lnSpc>
              <a:spcAft>
                <a:spcPts val="600"/>
              </a:spcAft>
              <a:buAutoNum type="arabicParenR"/>
            </a:pPr>
            <a:r>
              <a:rPr lang="he-IL" sz="1601" dirty="0">
                <a:solidFill>
                  <a:schemeClr val="tx1">
                    <a:lumMod val="50000"/>
                    <a:lumOff val="50000"/>
                  </a:schemeClr>
                </a:solidFill>
                <a:latin typeface="Arial" pitchFamily="34" charset="0"/>
                <a:cs typeface="Arial" pitchFamily="34" charset="0"/>
              </a:rPr>
              <a:t>עם קבלת אישור המשפחה הביולוגית, עו"ס הכפר מחברת בינה לבין הילד.</a:t>
            </a:r>
          </a:p>
        </p:txBody>
      </p:sp>
      <p:sp>
        <p:nvSpPr>
          <p:cNvPr id="12" name="מלבן 11">
            <a:hlinkClick r:id="" action="ppaction://hlinkshowjump?jump=nextslide"/>
            <a:extLst>
              <a:ext uri="{FF2B5EF4-FFF2-40B4-BE49-F238E27FC236}">
                <a16:creationId xmlns:a16="http://schemas.microsoft.com/office/drawing/2014/main" id="{063F690F-C4F7-4078-A5EE-22A6F78823FA}"/>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hlinkClick r:id="" action="ppaction://hlinkshowjump?jump=previousslide"/>
            <a:extLst>
              <a:ext uri="{FF2B5EF4-FFF2-40B4-BE49-F238E27FC236}">
                <a16:creationId xmlns:a16="http://schemas.microsoft.com/office/drawing/2014/main" id="{38BAA8FC-ADE9-44BB-BC99-0E0D275AAC99}"/>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hlinkClick r:id="rId2" action="ppaction://hlinksldjump"/>
            <a:extLst>
              <a:ext uri="{FF2B5EF4-FFF2-40B4-BE49-F238E27FC236}">
                <a16:creationId xmlns:a16="http://schemas.microsoft.com/office/drawing/2014/main" id="{5789FDBD-B613-4848-86A1-997834787015}"/>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hlinkClick r:id="rId3" action="ppaction://hlinksldjump"/>
            <a:extLst>
              <a:ext uri="{FF2B5EF4-FFF2-40B4-BE49-F238E27FC236}">
                <a16:creationId xmlns:a16="http://schemas.microsoft.com/office/drawing/2014/main" id="{7CD4F20D-A6EB-47D3-8660-6B486D86CEA8}"/>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ציין מיקום של מספר שקופית 3">
            <a:extLst>
              <a:ext uri="{FF2B5EF4-FFF2-40B4-BE49-F238E27FC236}">
                <a16:creationId xmlns:a16="http://schemas.microsoft.com/office/drawing/2014/main" id="{6FB12306-09EF-447E-A04A-49EBB5E31B4D}"/>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88</a:t>
            </a:fld>
            <a:endParaRPr lang="he-IL" dirty="0"/>
          </a:p>
        </p:txBody>
      </p:sp>
    </p:spTree>
    <p:extLst>
      <p:ext uri="{BB962C8B-B14F-4D97-AF65-F5344CB8AC3E}">
        <p14:creationId xmlns:p14="http://schemas.microsoft.com/office/powerpoint/2010/main" val="68330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80"/>
            <a:ext cx="5908524" cy="428554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0" name="TextBox 39">
            <a:extLst>
              <a:ext uri="{FF2B5EF4-FFF2-40B4-BE49-F238E27FC236}">
                <a16:creationId xmlns:a16="http://schemas.microsoft.com/office/drawing/2014/main" id="{60992F3C-67D2-4C17-AB2E-7F5D4F277B33}"/>
              </a:ext>
            </a:extLst>
          </p:cNvPr>
          <p:cNvSpPr txBox="1"/>
          <p:nvPr/>
        </p:nvSpPr>
        <p:spPr>
          <a:xfrm>
            <a:off x="973395" y="2427380"/>
            <a:ext cx="5516240" cy="1524841"/>
          </a:xfrm>
          <a:prstGeom prst="rect">
            <a:avLst/>
          </a:prstGeom>
          <a:noFill/>
        </p:spPr>
        <p:txBody>
          <a:bodyPr wrap="square" rtlCol="1">
            <a:spAutoFit/>
          </a:bodyPr>
          <a:lstStyle/>
          <a:p>
            <a:pPr algn="r" rtl="1">
              <a:lnSpc>
                <a:spcPct val="150000"/>
              </a:lnSpc>
              <a:spcAft>
                <a:spcPts val="600"/>
              </a:spcAft>
            </a:pPr>
            <a:r>
              <a:rPr lang="he-IL" sz="1601" b="1" dirty="0">
                <a:solidFill>
                  <a:schemeClr val="tx1">
                    <a:lumMod val="50000"/>
                    <a:lumOff val="50000"/>
                  </a:schemeClr>
                </a:solidFill>
                <a:highlight>
                  <a:srgbClr val="D5F2FF"/>
                </a:highlight>
              </a:rPr>
              <a:t>ישנו קשר ישיר בין חינוך לתעסוקה העתידית</a:t>
            </a:r>
            <a:r>
              <a:rPr lang="he-IL" sz="1601" dirty="0">
                <a:solidFill>
                  <a:schemeClr val="tx1">
                    <a:lumMod val="50000"/>
                    <a:lumOff val="50000"/>
                  </a:schemeClr>
                </a:solidFill>
              </a:rPr>
              <a:t>. ילדים המגיעים ממצב חברתי כלכלי נמוך עשויים לוותר על תעודת בגרות ומכאן נפגע הסיכוי שלהם ללמוד באקדמיה. </a:t>
            </a:r>
            <a:r>
              <a:rPr lang="he-IL" sz="1601" b="1" dirty="0">
                <a:solidFill>
                  <a:schemeClr val="tx1">
                    <a:lumMod val="50000"/>
                    <a:lumOff val="50000"/>
                  </a:schemeClr>
                </a:solidFill>
                <a:highlight>
                  <a:srgbClr val="D5F2FF"/>
                </a:highlight>
              </a:rPr>
              <a:t>האקדמיה היא מפתח חשוב להשתלבות בשוק העבודה וכמובן ליציאה מקו העוני</a:t>
            </a:r>
            <a:r>
              <a:rPr lang="he-IL" sz="1601" dirty="0">
                <a:solidFill>
                  <a:schemeClr val="tx1">
                    <a:lumMod val="50000"/>
                    <a:lumOff val="50000"/>
                  </a:schemeClr>
                </a:solidFill>
              </a:rPr>
              <a:t>.</a:t>
            </a:r>
            <a:endParaRPr lang="he-IL" sz="1601" dirty="0">
              <a:solidFill>
                <a:schemeClr val="tx1">
                  <a:lumMod val="50000"/>
                  <a:lumOff val="50000"/>
                </a:schemeClr>
              </a:solidFill>
              <a:latin typeface="Arial" pitchFamily="34" charset="0"/>
              <a:cs typeface="Arial" pitchFamily="34" charset="0"/>
            </a:endParaRP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בית הספר ולמידה</a:t>
            </a:r>
          </a:p>
        </p:txBody>
      </p:sp>
      <p:sp>
        <p:nvSpPr>
          <p:cNvPr id="7" name="מלבן 6">
            <a:extLst>
              <a:ext uri="{FF2B5EF4-FFF2-40B4-BE49-F238E27FC236}">
                <a16:creationId xmlns:a16="http://schemas.microsoft.com/office/drawing/2014/main" id="{8953FB6C-5231-43DB-8E38-42949F050506}"/>
              </a:ext>
            </a:extLst>
          </p:cNvPr>
          <p:cNvSpPr/>
          <p:nvPr/>
        </p:nvSpPr>
        <p:spPr>
          <a:xfrm>
            <a:off x="1234479" y="2064160"/>
            <a:ext cx="5719665" cy="376526"/>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השפעת ההישגים בלימודים על ההצלחה, השכר והיציאה ממעגל העוני</a:t>
            </a:r>
          </a:p>
        </p:txBody>
      </p:sp>
      <p:grpSp>
        <p:nvGrpSpPr>
          <p:cNvPr id="73" name="קבוצה 72">
            <a:extLst>
              <a:ext uri="{FF2B5EF4-FFF2-40B4-BE49-F238E27FC236}">
                <a16:creationId xmlns:a16="http://schemas.microsoft.com/office/drawing/2014/main" id="{4CBE1546-768D-4D90-BBAF-03FA199AFFDD}"/>
              </a:ext>
            </a:extLst>
          </p:cNvPr>
          <p:cNvGrpSpPr/>
          <p:nvPr/>
        </p:nvGrpSpPr>
        <p:grpSpPr>
          <a:xfrm>
            <a:off x="1400238" y="3881392"/>
            <a:ext cx="4810758" cy="2135511"/>
            <a:chOff x="1400238" y="3992230"/>
            <a:chExt cx="4810758" cy="2135511"/>
          </a:xfrm>
        </p:grpSpPr>
        <p:sp>
          <p:nvSpPr>
            <p:cNvPr id="11" name="מלבן: פינות מעוגלות 10">
              <a:extLst>
                <a:ext uri="{FF2B5EF4-FFF2-40B4-BE49-F238E27FC236}">
                  <a16:creationId xmlns:a16="http://schemas.microsoft.com/office/drawing/2014/main" id="{0440FBFF-C127-4E57-9051-89935DDBE009}"/>
                </a:ext>
              </a:extLst>
            </p:cNvPr>
            <p:cNvSpPr/>
            <p:nvPr/>
          </p:nvSpPr>
          <p:spPr>
            <a:xfrm>
              <a:off x="5013960" y="5604521"/>
              <a:ext cx="1197036" cy="523220"/>
            </a:xfrm>
            <a:prstGeom prst="round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1400">
                  <a:solidFill>
                    <a:schemeClr val="bg1"/>
                  </a:solidFill>
                </a:rPr>
                <a:t>השקעה בחינוך</a:t>
              </a:r>
              <a:endParaRPr lang="he-IL" sz="1400" dirty="0">
                <a:solidFill>
                  <a:schemeClr val="bg1"/>
                </a:solidFill>
              </a:endParaRPr>
            </a:p>
          </p:txBody>
        </p:sp>
        <p:sp>
          <p:nvSpPr>
            <p:cNvPr id="27" name="מלבן: פינות מעוגלות 26">
              <a:extLst>
                <a:ext uri="{FF2B5EF4-FFF2-40B4-BE49-F238E27FC236}">
                  <a16:creationId xmlns:a16="http://schemas.microsoft.com/office/drawing/2014/main" id="{B0C78782-6355-42BB-A219-28D523666D28}"/>
                </a:ext>
              </a:extLst>
            </p:cNvPr>
            <p:cNvSpPr/>
            <p:nvPr/>
          </p:nvSpPr>
          <p:spPr>
            <a:xfrm>
              <a:off x="3806846" y="5322581"/>
              <a:ext cx="1197036" cy="523220"/>
            </a:xfrm>
            <a:prstGeom prst="round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1"/>
              <a:r>
                <a:rPr lang="he-IL" sz="1400" dirty="0">
                  <a:solidFill>
                    <a:schemeClr val="bg1"/>
                  </a:solidFill>
                </a:rPr>
                <a:t>לימודים אקדמאיים</a:t>
              </a:r>
            </a:p>
          </p:txBody>
        </p:sp>
        <p:sp>
          <p:nvSpPr>
            <p:cNvPr id="28" name="מלבן: פינות מעוגלות 27">
              <a:extLst>
                <a:ext uri="{FF2B5EF4-FFF2-40B4-BE49-F238E27FC236}">
                  <a16:creationId xmlns:a16="http://schemas.microsoft.com/office/drawing/2014/main" id="{2678E0C8-7FAB-463F-B832-ABD5A6C4CFD4}"/>
                </a:ext>
              </a:extLst>
            </p:cNvPr>
            <p:cNvSpPr/>
            <p:nvPr/>
          </p:nvSpPr>
          <p:spPr>
            <a:xfrm>
              <a:off x="2607352" y="5040640"/>
              <a:ext cx="1197036" cy="523219"/>
            </a:xfrm>
            <a:prstGeom prst="round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1"/>
              <a:r>
                <a:rPr lang="he-IL" sz="1400" dirty="0">
                  <a:solidFill>
                    <a:schemeClr val="bg1"/>
                  </a:solidFill>
                </a:rPr>
                <a:t>השתלבות בשוק העבודה</a:t>
              </a:r>
            </a:p>
          </p:txBody>
        </p:sp>
        <p:sp>
          <p:nvSpPr>
            <p:cNvPr id="29" name="מלבן: פינות מעוגלות 28">
              <a:extLst>
                <a:ext uri="{FF2B5EF4-FFF2-40B4-BE49-F238E27FC236}">
                  <a16:creationId xmlns:a16="http://schemas.microsoft.com/office/drawing/2014/main" id="{B48C588E-AD44-4D5F-AC0F-C84F717D9981}"/>
                </a:ext>
              </a:extLst>
            </p:cNvPr>
            <p:cNvSpPr/>
            <p:nvPr/>
          </p:nvSpPr>
          <p:spPr>
            <a:xfrm>
              <a:off x="1400238" y="4758700"/>
              <a:ext cx="1197036" cy="555845"/>
            </a:xfrm>
            <a:prstGeom prst="round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1"/>
              <a:r>
                <a:rPr lang="he-IL" sz="1400">
                  <a:solidFill>
                    <a:schemeClr val="bg1"/>
                  </a:solidFill>
                </a:rPr>
                <a:t>יציאה</a:t>
              </a:r>
              <a:br>
                <a:rPr lang="en-US" sz="1400">
                  <a:solidFill>
                    <a:schemeClr val="bg1"/>
                  </a:solidFill>
                </a:rPr>
              </a:br>
              <a:r>
                <a:rPr lang="he-IL" sz="1400">
                  <a:solidFill>
                    <a:schemeClr val="bg1"/>
                  </a:solidFill>
                </a:rPr>
                <a:t>ממעגל העוני</a:t>
              </a:r>
              <a:endParaRPr lang="he-IL" sz="1400" dirty="0">
                <a:solidFill>
                  <a:schemeClr val="bg1"/>
                </a:solidFill>
              </a:endParaRPr>
            </a:p>
          </p:txBody>
        </p:sp>
        <p:pic>
          <p:nvPicPr>
            <p:cNvPr id="30" name="גרפיקה 29">
              <a:extLst>
                <a:ext uri="{FF2B5EF4-FFF2-40B4-BE49-F238E27FC236}">
                  <a16:creationId xmlns:a16="http://schemas.microsoft.com/office/drawing/2014/main" id="{6BD9F41D-F1ED-40CD-BFF8-F5864EE7195B}"/>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93745" y="4328239"/>
              <a:ext cx="814388" cy="814388"/>
            </a:xfrm>
            <a:prstGeom prst="rect">
              <a:avLst/>
            </a:prstGeom>
          </p:spPr>
        </p:pic>
        <p:pic>
          <p:nvPicPr>
            <p:cNvPr id="38" name="גרפיקה 37">
              <a:extLst>
                <a:ext uri="{FF2B5EF4-FFF2-40B4-BE49-F238E27FC236}">
                  <a16:creationId xmlns:a16="http://schemas.microsoft.com/office/drawing/2014/main" id="{5211BBEF-E077-4586-B87D-C8148167CAC7}"/>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991336" y="4753672"/>
              <a:ext cx="723504" cy="723504"/>
            </a:xfrm>
            <a:prstGeom prst="rect">
              <a:avLst/>
            </a:prstGeom>
          </p:spPr>
        </p:pic>
        <p:pic>
          <p:nvPicPr>
            <p:cNvPr id="41" name="גרפיקה 40">
              <a:extLst>
                <a:ext uri="{FF2B5EF4-FFF2-40B4-BE49-F238E27FC236}">
                  <a16:creationId xmlns:a16="http://schemas.microsoft.com/office/drawing/2014/main" id="{E054928D-6F48-4062-893A-2D432271AFD8}"/>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302910" y="4964605"/>
              <a:ext cx="568039" cy="568039"/>
            </a:xfrm>
            <a:prstGeom prst="rect">
              <a:avLst/>
            </a:prstGeom>
          </p:spPr>
        </p:pic>
        <p:pic>
          <p:nvPicPr>
            <p:cNvPr id="43" name="גרפיקה 42">
              <a:extLst>
                <a:ext uri="{FF2B5EF4-FFF2-40B4-BE49-F238E27FC236}">
                  <a16:creationId xmlns:a16="http://schemas.microsoft.com/office/drawing/2014/main" id="{11141466-D60C-4937-BECD-43828203056F}"/>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642769" y="3992230"/>
              <a:ext cx="743203" cy="743203"/>
            </a:xfrm>
            <a:prstGeom prst="rect">
              <a:avLst/>
            </a:prstGeom>
          </p:spPr>
        </p:pic>
      </p:grpSp>
      <p:grpSp>
        <p:nvGrpSpPr>
          <p:cNvPr id="54" name="קבוצה 53">
            <a:extLst>
              <a:ext uri="{FF2B5EF4-FFF2-40B4-BE49-F238E27FC236}">
                <a16:creationId xmlns:a16="http://schemas.microsoft.com/office/drawing/2014/main" id="{267A8852-E0D4-4E4B-B7B9-42BE1BB138C9}"/>
              </a:ext>
            </a:extLst>
          </p:cNvPr>
          <p:cNvGrpSpPr/>
          <p:nvPr/>
        </p:nvGrpSpPr>
        <p:grpSpPr>
          <a:xfrm>
            <a:off x="1009211" y="6209211"/>
            <a:ext cx="5515200" cy="1209987"/>
            <a:chOff x="967646" y="6832674"/>
            <a:chExt cx="5515200" cy="1209987"/>
          </a:xfrm>
        </p:grpSpPr>
        <p:sp>
          <p:nvSpPr>
            <p:cNvPr id="44" name="TextBox 43">
              <a:extLst>
                <a:ext uri="{FF2B5EF4-FFF2-40B4-BE49-F238E27FC236}">
                  <a16:creationId xmlns:a16="http://schemas.microsoft.com/office/drawing/2014/main" id="{D71001E0-F647-446B-A8A7-361FC8AA91F7}"/>
                </a:ext>
              </a:extLst>
            </p:cNvPr>
            <p:cNvSpPr txBox="1"/>
            <p:nvPr/>
          </p:nvSpPr>
          <p:spPr>
            <a:xfrm>
              <a:off x="967646" y="7257318"/>
              <a:ext cx="5515200" cy="785343"/>
            </a:xfrm>
            <a:prstGeom prst="rect">
              <a:avLst/>
            </a:prstGeom>
            <a:noFill/>
            <a:ln>
              <a:noFill/>
            </a:ln>
          </p:spPr>
          <p:txBody>
            <a:bodyPr wrap="square" rtlCol="1">
              <a:spAutoFit/>
            </a:bodyPr>
            <a:lstStyle/>
            <a:p>
              <a:pPr marL="182564" indent="-182564" algn="r" rtl="1">
                <a:lnSpc>
                  <a:spcPct val="150000"/>
                </a:lnSpc>
                <a:spcAft>
                  <a:spcPts val="600"/>
                </a:spcAft>
                <a:buClr>
                  <a:srgbClr val="00B0E6"/>
                </a:buClr>
                <a:buFont typeface="Calibri" panose="020F0502020204030204" pitchFamily="34" charset="0"/>
                <a:buChar char="‹"/>
              </a:pPr>
              <a:r>
                <a:rPr lang="he-IL" sz="1600" dirty="0">
                  <a:hlinkClick r:id="rId10"/>
                </a:rPr>
                <a:t>היום הבינלאומי למיגור העוני - לקט נתונים</a:t>
              </a:r>
              <a:r>
                <a:rPr lang="he-IL" sz="1600" dirty="0"/>
                <a:t> </a:t>
              </a:r>
              <a:r>
                <a:rPr lang="he-IL" sz="1601" dirty="0">
                  <a:solidFill>
                    <a:schemeClr val="tx1">
                      <a:lumMod val="50000"/>
                      <a:lumOff val="50000"/>
                    </a:schemeClr>
                  </a:solidFill>
                </a:rPr>
                <a:t>מרכז המחקר והמידע - כנסת ישראל): עוני וחינוך</a:t>
              </a:r>
            </a:p>
          </p:txBody>
        </p:sp>
        <p:sp>
          <p:nvSpPr>
            <p:cNvPr id="45" name="מלבן 44">
              <a:extLst>
                <a:ext uri="{FF2B5EF4-FFF2-40B4-BE49-F238E27FC236}">
                  <a16:creationId xmlns:a16="http://schemas.microsoft.com/office/drawing/2014/main" id="{7F11FFFD-2368-4BF3-BB47-2E7062755F9C}"/>
                </a:ext>
              </a:extLst>
            </p:cNvPr>
            <p:cNvSpPr/>
            <p:nvPr/>
          </p:nvSpPr>
          <p:spPr>
            <a:xfrm>
              <a:off x="2704543" y="6832674"/>
              <a:ext cx="1982175" cy="418761"/>
            </a:xfrm>
            <a:prstGeom prst="rect">
              <a:avLst/>
            </a:prstGeom>
            <a:solidFill>
              <a:srgbClr val="00B0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pSp>
          <p:nvGrpSpPr>
            <p:cNvPr id="46" name="גרפיקה 76">
              <a:extLst>
                <a:ext uri="{FF2B5EF4-FFF2-40B4-BE49-F238E27FC236}">
                  <a16:creationId xmlns:a16="http://schemas.microsoft.com/office/drawing/2014/main" id="{1C6ED83C-4E0E-44D4-BBD3-FB2B4BFD5998}"/>
                </a:ext>
              </a:extLst>
            </p:cNvPr>
            <p:cNvGrpSpPr/>
            <p:nvPr/>
          </p:nvGrpSpPr>
          <p:grpSpPr>
            <a:xfrm>
              <a:off x="4276451" y="6900863"/>
              <a:ext cx="290396" cy="290396"/>
              <a:chOff x="1855787" y="3421856"/>
              <a:chExt cx="3848100" cy="3848100"/>
            </a:xfrm>
          </p:grpSpPr>
          <p:sp>
            <p:nvSpPr>
              <p:cNvPr id="47" name="צורה חופשית: צורה 57">
                <a:extLst>
                  <a:ext uri="{FF2B5EF4-FFF2-40B4-BE49-F238E27FC236}">
                    <a16:creationId xmlns:a16="http://schemas.microsoft.com/office/drawing/2014/main" id="{5698BA00-7B0A-43C5-9E99-2844FA92EB27}"/>
                  </a:ext>
                </a:extLst>
              </p:cNvPr>
              <p:cNvSpPr/>
              <p:nvPr/>
            </p:nvSpPr>
            <p:spPr>
              <a:xfrm>
                <a:off x="2319750" y="3414712"/>
                <a:ext cx="2924175" cy="3857625"/>
              </a:xfrm>
              <a:custGeom>
                <a:avLst/>
                <a:gdLst>
                  <a:gd name="connsiteX0" fmla="*/ 259366 w 2924175"/>
                  <a:gd name="connsiteY0" fmla="*/ 7144 h 3857625"/>
                  <a:gd name="connsiteX1" fmla="*/ 2286667 w 2924175"/>
                  <a:gd name="connsiteY1" fmla="*/ 7144 h 3857625"/>
                  <a:gd name="connsiteX2" fmla="*/ 2917603 w 2924175"/>
                  <a:gd name="connsiteY2" fmla="*/ 637699 h 3857625"/>
                  <a:gd name="connsiteX3" fmla="*/ 2917603 w 2924175"/>
                  <a:gd name="connsiteY3" fmla="*/ 3228499 h 3857625"/>
                  <a:gd name="connsiteX4" fmla="*/ 2286667 w 2924175"/>
                  <a:gd name="connsiteY4" fmla="*/ 3859435 h 3857625"/>
                  <a:gd name="connsiteX5" fmla="*/ 259366 w 2924175"/>
                  <a:gd name="connsiteY5" fmla="*/ 3859435 h 3857625"/>
                  <a:gd name="connsiteX6" fmla="*/ 7144 w 2924175"/>
                  <a:gd name="connsiteY6" fmla="*/ 3607213 h 3857625"/>
                  <a:gd name="connsiteX7" fmla="*/ 7144 w 2924175"/>
                  <a:gd name="connsiteY7" fmla="*/ 259366 h 3857625"/>
                  <a:gd name="connsiteX8" fmla="*/ 259366 w 2924175"/>
                  <a:gd name="connsiteY8" fmla="*/ 7144 h 3857625"/>
                  <a:gd name="connsiteX9" fmla="*/ 259366 w 2924175"/>
                  <a:gd name="connsiteY9" fmla="*/ 7144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175" h="3857625">
                    <a:moveTo>
                      <a:pt x="259366" y="7144"/>
                    </a:moveTo>
                    <a:lnTo>
                      <a:pt x="2286667" y="7144"/>
                    </a:lnTo>
                    <a:cubicBezTo>
                      <a:pt x="2634539" y="8192"/>
                      <a:pt x="2916346" y="289827"/>
                      <a:pt x="2917603" y="637699"/>
                    </a:cubicBezTo>
                    <a:lnTo>
                      <a:pt x="2917603" y="3228499"/>
                    </a:lnTo>
                    <a:cubicBezTo>
                      <a:pt x="2916555" y="3576523"/>
                      <a:pt x="2634691" y="3858387"/>
                      <a:pt x="2286667" y="3859435"/>
                    </a:cubicBezTo>
                    <a:lnTo>
                      <a:pt x="259366" y="3859435"/>
                    </a:lnTo>
                    <a:cubicBezTo>
                      <a:pt x="120244" y="3859016"/>
                      <a:pt x="7563" y="3746335"/>
                      <a:pt x="7144" y="3607213"/>
                    </a:cubicBezTo>
                    <a:lnTo>
                      <a:pt x="7144" y="259366"/>
                    </a:lnTo>
                    <a:cubicBezTo>
                      <a:pt x="7563" y="120244"/>
                      <a:pt x="120244" y="7563"/>
                      <a:pt x="259366" y="7144"/>
                    </a:cubicBezTo>
                    <a:lnTo>
                      <a:pt x="259366" y="7144"/>
                    </a:lnTo>
                    <a:close/>
                  </a:path>
                </a:pathLst>
              </a:custGeom>
              <a:solidFill>
                <a:schemeClr val="accent3">
                  <a:lumMod val="40000"/>
                  <a:lumOff val="60000"/>
                </a:schemeClr>
              </a:solidFill>
              <a:ln w="9525" cap="flat">
                <a:noFill/>
                <a:prstDash val="solid"/>
                <a:miter/>
              </a:ln>
            </p:spPr>
            <p:txBody>
              <a:bodyPr rtlCol="1" anchor="ctr"/>
              <a:lstStyle/>
              <a:p>
                <a:endParaRPr lang="he-IL" sz="1400"/>
              </a:p>
            </p:txBody>
          </p:sp>
          <p:sp>
            <p:nvSpPr>
              <p:cNvPr id="48" name="צורה חופשית: צורה 58">
                <a:extLst>
                  <a:ext uri="{FF2B5EF4-FFF2-40B4-BE49-F238E27FC236}">
                    <a16:creationId xmlns:a16="http://schemas.microsoft.com/office/drawing/2014/main" id="{37615461-DA97-4333-BFBF-05D582F66FAC}"/>
                  </a:ext>
                </a:extLst>
              </p:cNvPr>
              <p:cNvSpPr/>
              <p:nvPr/>
            </p:nvSpPr>
            <p:spPr>
              <a:xfrm>
                <a:off x="2319750" y="3414712"/>
                <a:ext cx="2733675" cy="3609975"/>
              </a:xfrm>
              <a:custGeom>
                <a:avLst/>
                <a:gdLst>
                  <a:gd name="connsiteX0" fmla="*/ 259366 w 2733675"/>
                  <a:gd name="connsiteY0" fmla="*/ 7144 h 3609975"/>
                  <a:gd name="connsiteX1" fmla="*/ 2286667 w 2733675"/>
                  <a:gd name="connsiteY1" fmla="*/ 7144 h 3609975"/>
                  <a:gd name="connsiteX2" fmla="*/ 2688241 w 2733675"/>
                  <a:gd name="connsiteY2" fmla="*/ 152686 h 3609975"/>
                  <a:gd name="connsiteX3" fmla="*/ 2734723 w 2733675"/>
                  <a:gd name="connsiteY3" fmla="*/ 390049 h 3609975"/>
                  <a:gd name="connsiteX4" fmla="*/ 2734723 w 2733675"/>
                  <a:gd name="connsiteY4" fmla="*/ 2980849 h 3609975"/>
                  <a:gd name="connsiteX5" fmla="*/ 2104168 w 2733675"/>
                  <a:gd name="connsiteY5" fmla="*/ 3609499 h 3609975"/>
                  <a:gd name="connsiteX6" fmla="*/ 76867 w 2733675"/>
                  <a:gd name="connsiteY6" fmla="*/ 3609499 h 3609975"/>
                  <a:gd name="connsiteX7" fmla="*/ 7144 w 2733675"/>
                  <a:gd name="connsiteY7" fmla="*/ 3599593 h 3609975"/>
                  <a:gd name="connsiteX8" fmla="*/ 7144 w 2733675"/>
                  <a:gd name="connsiteY8" fmla="*/ 259366 h 3609975"/>
                  <a:gd name="connsiteX9" fmla="*/ 259366 w 2733675"/>
                  <a:gd name="connsiteY9" fmla="*/ 7144 h 3609975"/>
                  <a:gd name="connsiteX10" fmla="*/ 259366 w 2733675"/>
                  <a:gd name="connsiteY10"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3675" h="3609975">
                    <a:moveTo>
                      <a:pt x="259366" y="7144"/>
                    </a:moveTo>
                    <a:lnTo>
                      <a:pt x="2286667" y="7144"/>
                    </a:lnTo>
                    <a:cubicBezTo>
                      <a:pt x="2433428" y="7210"/>
                      <a:pt x="2575522" y="58703"/>
                      <a:pt x="2688241" y="152686"/>
                    </a:cubicBezTo>
                    <a:cubicBezTo>
                      <a:pt x="2719045" y="228029"/>
                      <a:pt x="2734837" y="308658"/>
                      <a:pt x="2734723" y="390049"/>
                    </a:cubicBezTo>
                    <a:lnTo>
                      <a:pt x="2734723" y="2980849"/>
                    </a:lnTo>
                    <a:cubicBezTo>
                      <a:pt x="2732427" y="3327825"/>
                      <a:pt x="2451154" y="3608251"/>
                      <a:pt x="2104168" y="3609499"/>
                    </a:cubicBezTo>
                    <a:lnTo>
                      <a:pt x="76867" y="3609499"/>
                    </a:lnTo>
                    <a:cubicBezTo>
                      <a:pt x="53273" y="3609499"/>
                      <a:pt x="29804" y="3606165"/>
                      <a:pt x="7144" y="3599593"/>
                    </a:cubicBezTo>
                    <a:lnTo>
                      <a:pt x="7144" y="259366"/>
                    </a:lnTo>
                    <a:cubicBezTo>
                      <a:pt x="7563" y="120244"/>
                      <a:pt x="120244" y="7563"/>
                      <a:pt x="259366" y="7144"/>
                    </a:cubicBezTo>
                    <a:lnTo>
                      <a:pt x="259366" y="7144"/>
                    </a:lnTo>
                    <a:close/>
                  </a:path>
                </a:pathLst>
              </a:custGeom>
              <a:solidFill>
                <a:srgbClr val="FFFFFF"/>
              </a:solidFill>
              <a:ln w="9525" cap="flat">
                <a:noFill/>
                <a:prstDash val="solid"/>
                <a:miter/>
              </a:ln>
            </p:spPr>
            <p:txBody>
              <a:bodyPr rtlCol="1" anchor="ctr"/>
              <a:lstStyle/>
              <a:p>
                <a:endParaRPr lang="he-IL" sz="1400"/>
              </a:p>
            </p:txBody>
          </p:sp>
          <p:sp>
            <p:nvSpPr>
              <p:cNvPr id="49" name="צורה חופשית: צורה 59">
                <a:extLst>
                  <a:ext uri="{FF2B5EF4-FFF2-40B4-BE49-F238E27FC236}">
                    <a16:creationId xmlns:a16="http://schemas.microsoft.com/office/drawing/2014/main" id="{A63D749B-B796-4E95-8A86-A2026D24A9D3}"/>
                  </a:ext>
                </a:extLst>
              </p:cNvPr>
              <p:cNvSpPr/>
              <p:nvPr/>
            </p:nvSpPr>
            <p:spPr>
              <a:xfrm>
                <a:off x="2319369" y="3414712"/>
                <a:ext cx="2552700" cy="3609975"/>
              </a:xfrm>
              <a:custGeom>
                <a:avLst/>
                <a:gdLst>
                  <a:gd name="connsiteX0" fmla="*/ 227743 w 2552700"/>
                  <a:gd name="connsiteY0" fmla="*/ 7144 h 3609975"/>
                  <a:gd name="connsiteX1" fmla="*/ 2330101 w 2552700"/>
                  <a:gd name="connsiteY1" fmla="*/ 7144 h 3609975"/>
                  <a:gd name="connsiteX2" fmla="*/ 2550700 w 2552700"/>
                  <a:gd name="connsiteY2" fmla="*/ 227743 h 3609975"/>
                  <a:gd name="connsiteX3" fmla="*/ 2550700 w 2552700"/>
                  <a:gd name="connsiteY3" fmla="*/ 2901220 h 3609975"/>
                  <a:gd name="connsiteX4" fmla="*/ 2105692 w 2552700"/>
                  <a:gd name="connsiteY4" fmla="*/ 3386233 h 3609975"/>
                  <a:gd name="connsiteX5" fmla="*/ 227743 w 2552700"/>
                  <a:gd name="connsiteY5" fmla="*/ 3386233 h 3609975"/>
                  <a:gd name="connsiteX6" fmla="*/ 7144 w 2552700"/>
                  <a:gd name="connsiteY6" fmla="*/ 3606832 h 3609975"/>
                  <a:gd name="connsiteX7" fmla="*/ 7144 w 2552700"/>
                  <a:gd name="connsiteY7" fmla="*/ 227743 h 3609975"/>
                  <a:gd name="connsiteX8" fmla="*/ 227743 w 2552700"/>
                  <a:gd name="connsiteY8" fmla="*/ 7144 h 3609975"/>
                  <a:gd name="connsiteX9" fmla="*/ 227743 w 2552700"/>
                  <a:gd name="connsiteY9"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2700" h="3609975">
                    <a:moveTo>
                      <a:pt x="227743" y="7144"/>
                    </a:moveTo>
                    <a:lnTo>
                      <a:pt x="2330101" y="7144"/>
                    </a:lnTo>
                    <a:cubicBezTo>
                      <a:pt x="2451849" y="7353"/>
                      <a:pt x="2550490" y="105994"/>
                      <a:pt x="2550700" y="227743"/>
                    </a:cubicBezTo>
                    <a:lnTo>
                      <a:pt x="2550700" y="2901220"/>
                    </a:lnTo>
                    <a:cubicBezTo>
                      <a:pt x="2561749" y="3222784"/>
                      <a:pt x="2405920" y="3376708"/>
                      <a:pt x="2105692" y="3386233"/>
                    </a:cubicBezTo>
                    <a:lnTo>
                      <a:pt x="227743" y="3386233"/>
                    </a:lnTo>
                    <a:cubicBezTo>
                      <a:pt x="105994" y="3386443"/>
                      <a:pt x="7353" y="3485083"/>
                      <a:pt x="7144" y="3606832"/>
                    </a:cubicBezTo>
                    <a:lnTo>
                      <a:pt x="7144" y="227743"/>
                    </a:lnTo>
                    <a:cubicBezTo>
                      <a:pt x="7353" y="105994"/>
                      <a:pt x="105994" y="7353"/>
                      <a:pt x="227743" y="7144"/>
                    </a:cubicBezTo>
                    <a:lnTo>
                      <a:pt x="227743" y="7144"/>
                    </a:lnTo>
                    <a:close/>
                  </a:path>
                </a:pathLst>
              </a:custGeom>
              <a:solidFill>
                <a:schemeClr val="tx2">
                  <a:lumMod val="40000"/>
                  <a:lumOff val="60000"/>
                </a:schemeClr>
              </a:solidFill>
              <a:ln w="9525" cap="flat">
                <a:noFill/>
                <a:prstDash val="solid"/>
                <a:miter/>
              </a:ln>
            </p:spPr>
            <p:txBody>
              <a:bodyPr rtlCol="1" anchor="ctr"/>
              <a:lstStyle/>
              <a:p>
                <a:endParaRPr lang="he-IL" sz="1400"/>
              </a:p>
            </p:txBody>
          </p:sp>
          <p:sp>
            <p:nvSpPr>
              <p:cNvPr id="50" name="צורה חופשית: צורה 60">
                <a:extLst>
                  <a:ext uri="{FF2B5EF4-FFF2-40B4-BE49-F238E27FC236}">
                    <a16:creationId xmlns:a16="http://schemas.microsoft.com/office/drawing/2014/main" id="{CD0634EA-1567-42D4-9AD0-6F384D023B57}"/>
                  </a:ext>
                </a:extLst>
              </p:cNvPr>
              <p:cNvSpPr/>
              <p:nvPr/>
            </p:nvSpPr>
            <p:spPr>
              <a:xfrm>
                <a:off x="2856960" y="4232338"/>
                <a:ext cx="1476375" cy="428625"/>
              </a:xfrm>
              <a:custGeom>
                <a:avLst/>
                <a:gdLst>
                  <a:gd name="connsiteX0" fmla="*/ 133255 w 1476375"/>
                  <a:gd name="connsiteY0" fmla="*/ 7144 h 428625"/>
                  <a:gd name="connsiteX1" fmla="*/ 1349788 w 1476375"/>
                  <a:gd name="connsiteY1" fmla="*/ 7144 h 428625"/>
                  <a:gd name="connsiteX2" fmla="*/ 1475899 w 1476375"/>
                  <a:gd name="connsiteY2" fmla="*/ 133255 h 428625"/>
                  <a:gd name="connsiteX3" fmla="*/ 1475899 w 1476375"/>
                  <a:gd name="connsiteY3" fmla="*/ 303943 h 428625"/>
                  <a:gd name="connsiteX4" fmla="*/ 1349788 w 1476375"/>
                  <a:gd name="connsiteY4" fmla="*/ 430054 h 428625"/>
                  <a:gd name="connsiteX5" fmla="*/ 133255 w 1476375"/>
                  <a:gd name="connsiteY5" fmla="*/ 430054 h 428625"/>
                  <a:gd name="connsiteX6" fmla="*/ 7144 w 1476375"/>
                  <a:gd name="connsiteY6" fmla="*/ 303943 h 428625"/>
                  <a:gd name="connsiteX7" fmla="*/ 7144 w 1476375"/>
                  <a:gd name="connsiteY7" fmla="*/ 133255 h 428625"/>
                  <a:gd name="connsiteX8" fmla="*/ 133255 w 1476375"/>
                  <a:gd name="connsiteY8" fmla="*/ 71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75" h="428625">
                    <a:moveTo>
                      <a:pt x="133255" y="7144"/>
                    </a:moveTo>
                    <a:lnTo>
                      <a:pt x="1349788" y="7144"/>
                    </a:lnTo>
                    <a:cubicBezTo>
                      <a:pt x="1419435" y="7144"/>
                      <a:pt x="1475899" y="63608"/>
                      <a:pt x="1475899" y="133255"/>
                    </a:cubicBezTo>
                    <a:lnTo>
                      <a:pt x="1475899" y="303943"/>
                    </a:lnTo>
                    <a:cubicBezTo>
                      <a:pt x="1475899" y="373590"/>
                      <a:pt x="1419435" y="430054"/>
                      <a:pt x="1349788" y="430054"/>
                    </a:cubicBezTo>
                    <a:lnTo>
                      <a:pt x="133255" y="430054"/>
                    </a:lnTo>
                    <a:cubicBezTo>
                      <a:pt x="63608" y="430054"/>
                      <a:pt x="7144" y="373590"/>
                      <a:pt x="7144" y="303943"/>
                    </a:cubicBezTo>
                    <a:lnTo>
                      <a:pt x="7144" y="133255"/>
                    </a:lnTo>
                    <a:cubicBezTo>
                      <a:pt x="7144" y="63608"/>
                      <a:pt x="63608" y="7144"/>
                      <a:pt x="133255" y="7144"/>
                    </a:cubicBezTo>
                    <a:close/>
                  </a:path>
                </a:pathLst>
              </a:custGeom>
              <a:solidFill>
                <a:srgbClr val="FFFFFF"/>
              </a:solidFill>
              <a:ln w="9525" cap="flat">
                <a:noFill/>
                <a:prstDash val="solid"/>
                <a:miter/>
              </a:ln>
            </p:spPr>
            <p:txBody>
              <a:bodyPr rtlCol="1" anchor="ctr"/>
              <a:lstStyle/>
              <a:p>
                <a:endParaRPr lang="he-IL" sz="1400"/>
              </a:p>
            </p:txBody>
          </p:sp>
          <p:sp>
            <p:nvSpPr>
              <p:cNvPr id="51" name="צורה חופשית: צורה 61">
                <a:extLst>
                  <a:ext uri="{FF2B5EF4-FFF2-40B4-BE49-F238E27FC236}">
                    <a16:creationId xmlns:a16="http://schemas.microsoft.com/office/drawing/2014/main" id="{393FAEF5-2B4E-4371-9BAA-192D4546EB41}"/>
                  </a:ext>
                </a:extLst>
              </p:cNvPr>
              <p:cNvSpPr/>
              <p:nvPr/>
            </p:nvSpPr>
            <p:spPr>
              <a:xfrm>
                <a:off x="4090638" y="3414712"/>
                <a:ext cx="466725" cy="542925"/>
              </a:xfrm>
              <a:custGeom>
                <a:avLst/>
                <a:gdLst>
                  <a:gd name="connsiteX0" fmla="*/ 7144 w 466725"/>
                  <a:gd name="connsiteY0" fmla="*/ 7144 h 542925"/>
                  <a:gd name="connsiteX1" fmla="*/ 468916 w 466725"/>
                  <a:gd name="connsiteY1" fmla="*/ 7144 h 542925"/>
                  <a:gd name="connsiteX2" fmla="*/ 468916 w 466725"/>
                  <a:gd name="connsiteY2" fmla="*/ 538258 h 542925"/>
                  <a:gd name="connsiteX3" fmla="*/ 238030 w 466725"/>
                  <a:gd name="connsiteY3" fmla="*/ 272701 h 542925"/>
                  <a:gd name="connsiteX4" fmla="*/ 7144 w 466725"/>
                  <a:gd name="connsiteY4" fmla="*/ 538258 h 542925"/>
                  <a:gd name="connsiteX5" fmla="*/ 7144 w 466725"/>
                  <a:gd name="connsiteY5" fmla="*/ 71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42925">
                    <a:moveTo>
                      <a:pt x="7144" y="7144"/>
                    </a:moveTo>
                    <a:lnTo>
                      <a:pt x="468916" y="7144"/>
                    </a:lnTo>
                    <a:lnTo>
                      <a:pt x="468916" y="538258"/>
                    </a:lnTo>
                    <a:lnTo>
                      <a:pt x="238030" y="272701"/>
                    </a:lnTo>
                    <a:lnTo>
                      <a:pt x="7144" y="538258"/>
                    </a:lnTo>
                    <a:lnTo>
                      <a:pt x="7144" y="7144"/>
                    </a:lnTo>
                    <a:close/>
                  </a:path>
                </a:pathLst>
              </a:custGeom>
              <a:solidFill>
                <a:schemeClr val="bg2">
                  <a:lumMod val="50000"/>
                </a:schemeClr>
              </a:solidFill>
              <a:ln w="9525" cap="flat">
                <a:noFill/>
                <a:prstDash val="solid"/>
                <a:miter/>
              </a:ln>
            </p:spPr>
            <p:txBody>
              <a:bodyPr rtlCol="1" anchor="ctr"/>
              <a:lstStyle/>
              <a:p>
                <a:endParaRPr lang="he-IL" sz="1400"/>
              </a:p>
            </p:txBody>
          </p:sp>
        </p:grpSp>
        <p:sp>
          <p:nvSpPr>
            <p:cNvPr id="52" name="TextBox 51">
              <a:extLst>
                <a:ext uri="{FF2B5EF4-FFF2-40B4-BE49-F238E27FC236}">
                  <a16:creationId xmlns:a16="http://schemas.microsoft.com/office/drawing/2014/main" id="{E62DFDC9-32DD-404B-A4DA-8C59C866B700}"/>
                </a:ext>
              </a:extLst>
            </p:cNvPr>
            <p:cNvSpPr txBox="1"/>
            <p:nvPr/>
          </p:nvSpPr>
          <p:spPr>
            <a:xfrm>
              <a:off x="2841661" y="6864732"/>
              <a:ext cx="1431404" cy="338682"/>
            </a:xfrm>
            <a:prstGeom prst="rect">
              <a:avLst/>
            </a:prstGeom>
            <a:noFill/>
          </p:spPr>
          <p:txBody>
            <a:bodyPr wrap="square" rtlCol="1">
              <a:spAutoFit/>
            </a:bodyPr>
            <a:lstStyle/>
            <a:p>
              <a:pPr algn="ctr" rtl="1"/>
              <a:r>
                <a:rPr lang="he-IL" sz="1601" dirty="0">
                  <a:ln>
                    <a:solidFill>
                      <a:schemeClr val="bg1"/>
                    </a:solidFill>
                  </a:ln>
                  <a:solidFill>
                    <a:schemeClr val="bg1"/>
                  </a:solidFill>
                </a:rPr>
                <a:t>קריאת כיוון</a:t>
              </a:r>
            </a:p>
          </p:txBody>
        </p:sp>
      </p:grpSp>
      <p:sp>
        <p:nvSpPr>
          <p:cNvPr id="55" name="מלבן 54">
            <a:extLst>
              <a:ext uri="{FF2B5EF4-FFF2-40B4-BE49-F238E27FC236}">
                <a16:creationId xmlns:a16="http://schemas.microsoft.com/office/drawing/2014/main" id="{C54DE0BA-803A-49A4-8809-925B4E0C2F00}"/>
              </a:ext>
            </a:extLst>
          </p:cNvPr>
          <p:cNvSpPr/>
          <p:nvPr/>
        </p:nvSpPr>
        <p:spPr>
          <a:xfrm>
            <a:off x="824810" y="7519502"/>
            <a:ext cx="5908524" cy="2302678"/>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56" name="מלבן 55">
            <a:extLst>
              <a:ext uri="{FF2B5EF4-FFF2-40B4-BE49-F238E27FC236}">
                <a16:creationId xmlns:a16="http://schemas.microsoft.com/office/drawing/2014/main" id="{2D40DF57-A839-4377-B0A5-A3D8D1D77AA9}"/>
              </a:ext>
            </a:extLst>
          </p:cNvPr>
          <p:cNvSpPr/>
          <p:nvPr/>
        </p:nvSpPr>
        <p:spPr>
          <a:xfrm>
            <a:off x="1093310" y="7831211"/>
            <a:ext cx="5324408" cy="1858358"/>
          </a:xfrm>
          <a:prstGeom prst="rect">
            <a:avLst/>
          </a:prstGeom>
          <a:solidFill>
            <a:schemeClr val="bg1"/>
          </a:solidFill>
          <a:ln>
            <a:solidFill>
              <a:srgbClr val="E7436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57" name="קבוצה 56">
            <a:extLst>
              <a:ext uri="{FF2B5EF4-FFF2-40B4-BE49-F238E27FC236}">
                <a16:creationId xmlns:a16="http://schemas.microsoft.com/office/drawing/2014/main" id="{F7C28493-7B79-4E9C-9376-6BBC86B78948}"/>
              </a:ext>
            </a:extLst>
          </p:cNvPr>
          <p:cNvGrpSpPr/>
          <p:nvPr/>
        </p:nvGrpSpPr>
        <p:grpSpPr>
          <a:xfrm>
            <a:off x="1234479" y="7701731"/>
            <a:ext cx="5412915" cy="1892674"/>
            <a:chOff x="9586" y="5408830"/>
            <a:chExt cx="5412915" cy="1892673"/>
          </a:xfrm>
        </p:grpSpPr>
        <p:sp>
          <p:nvSpPr>
            <p:cNvPr id="58" name="דמעה 57">
              <a:extLst>
                <a:ext uri="{FF2B5EF4-FFF2-40B4-BE49-F238E27FC236}">
                  <a16:creationId xmlns:a16="http://schemas.microsoft.com/office/drawing/2014/main" id="{CDFC1FA9-66AD-4EDB-8492-6A7D81A272BA}"/>
                </a:ext>
              </a:extLst>
            </p:cNvPr>
            <p:cNvSpPr/>
            <p:nvPr/>
          </p:nvSpPr>
          <p:spPr>
            <a:xfrm rot="8225039">
              <a:off x="4986303" y="5408830"/>
              <a:ext cx="436198" cy="436198"/>
            </a:xfrm>
            <a:prstGeom prst="teardrop">
              <a:avLst/>
            </a:prstGeom>
            <a:solidFill>
              <a:schemeClr val="bg1"/>
            </a:solidFill>
            <a:ln>
              <a:solidFill>
                <a:srgbClr val="FFD9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TextBox 58">
              <a:extLst>
                <a:ext uri="{FF2B5EF4-FFF2-40B4-BE49-F238E27FC236}">
                  <a16:creationId xmlns:a16="http://schemas.microsoft.com/office/drawing/2014/main" id="{8DB440E6-7944-4B1E-96A9-00EA9246D4A6}"/>
                </a:ext>
              </a:extLst>
            </p:cNvPr>
            <p:cNvSpPr txBox="1"/>
            <p:nvPr/>
          </p:nvSpPr>
          <p:spPr>
            <a:xfrm>
              <a:off x="3538831" y="5578670"/>
              <a:ext cx="1422937" cy="338682"/>
            </a:xfrm>
            <a:prstGeom prst="rect">
              <a:avLst/>
            </a:prstGeom>
            <a:noFill/>
          </p:spPr>
          <p:txBody>
            <a:bodyPr wrap="square" rtlCol="1">
              <a:spAutoFit/>
            </a:bodyPr>
            <a:lstStyle/>
            <a:p>
              <a:pPr algn="r" rtl="1"/>
              <a:r>
                <a:rPr lang="he-IL" sz="1601" dirty="0">
                  <a:solidFill>
                    <a:schemeClr val="tx1">
                      <a:lumMod val="50000"/>
                      <a:lumOff val="50000"/>
                    </a:schemeClr>
                  </a:solidFill>
                </a:rPr>
                <a:t>טיפ!</a:t>
              </a:r>
            </a:p>
          </p:txBody>
        </p:sp>
        <p:grpSp>
          <p:nvGrpSpPr>
            <p:cNvPr id="60" name="גרפיקה 11">
              <a:extLst>
                <a:ext uri="{FF2B5EF4-FFF2-40B4-BE49-F238E27FC236}">
                  <a16:creationId xmlns:a16="http://schemas.microsoft.com/office/drawing/2014/main" id="{1605B798-F749-421C-AB5C-6EDE70580D37}"/>
                </a:ext>
              </a:extLst>
            </p:cNvPr>
            <p:cNvGrpSpPr/>
            <p:nvPr/>
          </p:nvGrpSpPr>
          <p:grpSpPr>
            <a:xfrm>
              <a:off x="5097590" y="5499464"/>
              <a:ext cx="213623" cy="309448"/>
              <a:chOff x="1493257" y="6803793"/>
              <a:chExt cx="675821" cy="978975"/>
            </a:xfrm>
          </p:grpSpPr>
          <p:sp>
            <p:nvSpPr>
              <p:cNvPr id="62" name="צורה חופשית: צורה 61">
                <a:extLst>
                  <a:ext uri="{FF2B5EF4-FFF2-40B4-BE49-F238E27FC236}">
                    <a16:creationId xmlns:a16="http://schemas.microsoft.com/office/drawing/2014/main" id="{97FE1FF9-E4CF-49EF-95D2-5EDEA530F1B8}"/>
                  </a:ext>
                </a:extLst>
              </p:cNvPr>
              <p:cNvSpPr/>
              <p:nvPr/>
            </p:nvSpPr>
            <p:spPr>
              <a:xfrm>
                <a:off x="1493257" y="6803793"/>
                <a:ext cx="675821" cy="811751"/>
              </a:xfrm>
              <a:custGeom>
                <a:avLst/>
                <a:gdLst>
                  <a:gd name="connsiteX0" fmla="*/ 676304 w 675821"/>
                  <a:gd name="connsiteY0" fmla="*/ 338295 h 811751"/>
                  <a:gd name="connsiteX1" fmla="*/ 319955 w 675821"/>
                  <a:gd name="connsiteY1" fmla="*/ 771 h 811751"/>
                  <a:gd name="connsiteX2" fmla="*/ 331 w 675821"/>
                  <a:gd name="connsiteY2" fmla="*/ 343970 h 811751"/>
                  <a:gd name="connsiteX3" fmla="*/ 164682 w 675821"/>
                  <a:gd name="connsiteY3" fmla="*/ 628050 h 811751"/>
                  <a:gd name="connsiteX4" fmla="*/ 219991 w 675821"/>
                  <a:gd name="connsiteY4" fmla="*/ 728148 h 811751"/>
                  <a:gd name="connsiteX5" fmla="*/ 219991 w 675821"/>
                  <a:gd name="connsiteY5" fmla="*/ 811510 h 811751"/>
                  <a:gd name="connsiteX6" fmla="*/ 456597 w 675821"/>
                  <a:gd name="connsiteY6" fmla="*/ 811510 h 811751"/>
                  <a:gd name="connsiteX7" fmla="*/ 456597 w 675821"/>
                  <a:gd name="connsiteY7" fmla="*/ 728135 h 811751"/>
                  <a:gd name="connsiteX8" fmla="*/ 514700 w 675821"/>
                  <a:gd name="connsiteY8" fmla="*/ 626369 h 811751"/>
                  <a:gd name="connsiteX9" fmla="*/ 676304 w 675821"/>
                  <a:gd name="connsiteY9" fmla="*/ 338295 h 8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5821" h="811751">
                    <a:moveTo>
                      <a:pt x="676304" y="338295"/>
                    </a:moveTo>
                    <a:cubicBezTo>
                      <a:pt x="676304" y="145541"/>
                      <a:pt x="514959" y="-9531"/>
                      <a:pt x="319955" y="771"/>
                    </a:cubicBezTo>
                    <a:cubicBezTo>
                      <a:pt x="140410" y="10256"/>
                      <a:pt x="-2638" y="164199"/>
                      <a:pt x="331" y="343970"/>
                    </a:cubicBezTo>
                    <a:cubicBezTo>
                      <a:pt x="2326" y="464739"/>
                      <a:pt x="67749" y="569932"/>
                      <a:pt x="164682" y="628050"/>
                    </a:cubicBezTo>
                    <a:cubicBezTo>
                      <a:pt x="199548" y="648955"/>
                      <a:pt x="219991" y="687496"/>
                      <a:pt x="219991" y="728148"/>
                    </a:cubicBezTo>
                    <a:lnTo>
                      <a:pt x="219991" y="811510"/>
                    </a:lnTo>
                    <a:lnTo>
                      <a:pt x="456597" y="811510"/>
                    </a:lnTo>
                    <a:lnTo>
                      <a:pt x="456597" y="728135"/>
                    </a:lnTo>
                    <a:cubicBezTo>
                      <a:pt x="456597" y="686316"/>
                      <a:pt x="479045" y="648216"/>
                      <a:pt x="514700" y="626369"/>
                    </a:cubicBezTo>
                    <a:cubicBezTo>
                      <a:pt x="611601" y="566993"/>
                      <a:pt x="676304" y="460278"/>
                      <a:pt x="676304" y="338295"/>
                    </a:cubicBezTo>
                    <a:close/>
                  </a:path>
                </a:pathLst>
              </a:custGeom>
              <a:solidFill>
                <a:schemeClr val="accent6">
                  <a:lumMod val="60000"/>
                  <a:lumOff val="40000"/>
                </a:schemeClr>
              </a:solidFill>
              <a:ln w="1898" cap="flat">
                <a:noFill/>
                <a:prstDash val="solid"/>
                <a:miter/>
              </a:ln>
            </p:spPr>
            <p:txBody>
              <a:bodyPr rtlCol="1" anchor="ctr"/>
              <a:lstStyle/>
              <a:p>
                <a:endParaRPr lang="he-IL"/>
              </a:p>
            </p:txBody>
          </p:sp>
          <p:sp>
            <p:nvSpPr>
              <p:cNvPr id="63" name="צורה חופשית: צורה 62">
                <a:extLst>
                  <a:ext uri="{FF2B5EF4-FFF2-40B4-BE49-F238E27FC236}">
                    <a16:creationId xmlns:a16="http://schemas.microsoft.com/office/drawing/2014/main" id="{1A9B0D2D-EDD6-47A5-BE45-FBEEF886AC8A}"/>
                  </a:ext>
                </a:extLst>
              </p:cNvPr>
              <p:cNvSpPr/>
              <p:nvPr/>
            </p:nvSpPr>
            <p:spPr>
              <a:xfrm>
                <a:off x="1712960" y="7615017"/>
                <a:ext cx="235484" cy="49777"/>
              </a:xfrm>
              <a:custGeom>
                <a:avLst/>
                <a:gdLst>
                  <a:gd name="connsiteX0" fmla="*/ 203094 w 235484"/>
                  <a:gd name="connsiteY0" fmla="*/ 50986 h 49777"/>
                  <a:gd name="connsiteX1" fmla="*/ 34087 w 235484"/>
                  <a:gd name="connsiteY1" fmla="*/ 50986 h 49777"/>
                  <a:gd name="connsiteX2" fmla="*/ 286 w 235484"/>
                  <a:gd name="connsiteY2" fmla="*/ 286 h 49777"/>
                  <a:gd name="connsiteX3" fmla="*/ 236894 w 235484"/>
                  <a:gd name="connsiteY3" fmla="*/ 286 h 49777"/>
                </a:gdLst>
                <a:ahLst/>
                <a:cxnLst>
                  <a:cxn ang="0">
                    <a:pos x="connsiteX0" y="connsiteY0"/>
                  </a:cxn>
                  <a:cxn ang="0">
                    <a:pos x="connsiteX1" y="connsiteY1"/>
                  </a:cxn>
                  <a:cxn ang="0">
                    <a:pos x="connsiteX2" y="connsiteY2"/>
                  </a:cxn>
                  <a:cxn ang="0">
                    <a:pos x="connsiteX3" y="connsiteY3"/>
                  </a:cxn>
                </a:cxnLst>
                <a:rect l="l" t="t" r="r" b="b"/>
                <a:pathLst>
                  <a:path w="235484" h="49777">
                    <a:moveTo>
                      <a:pt x="203094" y="50986"/>
                    </a:moveTo>
                    <a:lnTo>
                      <a:pt x="34087" y="50986"/>
                    </a:lnTo>
                    <a:lnTo>
                      <a:pt x="286" y="286"/>
                    </a:lnTo>
                    <a:lnTo>
                      <a:pt x="236894" y="286"/>
                    </a:lnTo>
                    <a:close/>
                  </a:path>
                </a:pathLst>
              </a:custGeom>
              <a:solidFill>
                <a:srgbClr val="AFB9D2"/>
              </a:solidFill>
              <a:ln w="1898" cap="flat">
                <a:noFill/>
                <a:prstDash val="solid"/>
                <a:miter/>
              </a:ln>
            </p:spPr>
            <p:txBody>
              <a:bodyPr rtlCol="1" anchor="ctr"/>
              <a:lstStyle/>
              <a:p>
                <a:endParaRPr lang="he-IL"/>
              </a:p>
            </p:txBody>
          </p:sp>
          <p:sp>
            <p:nvSpPr>
              <p:cNvPr id="64" name="צורה חופשית: צורה 63">
                <a:extLst>
                  <a:ext uri="{FF2B5EF4-FFF2-40B4-BE49-F238E27FC236}">
                    <a16:creationId xmlns:a16="http://schemas.microsoft.com/office/drawing/2014/main" id="{CE235D03-376D-4FE5-B75C-7DF8461F2575}"/>
                  </a:ext>
                </a:extLst>
              </p:cNvPr>
              <p:cNvSpPr/>
              <p:nvPr/>
            </p:nvSpPr>
            <p:spPr>
              <a:xfrm>
                <a:off x="1712960" y="7615017"/>
                <a:ext cx="118699" cy="49777"/>
              </a:xfrm>
              <a:custGeom>
                <a:avLst/>
                <a:gdLst>
                  <a:gd name="connsiteX0" fmla="*/ 286 w 118699"/>
                  <a:gd name="connsiteY0" fmla="*/ 286 h 49777"/>
                  <a:gd name="connsiteX1" fmla="*/ 34087 w 118699"/>
                  <a:gd name="connsiteY1" fmla="*/ 50986 h 49777"/>
                  <a:gd name="connsiteX2" fmla="*/ 118591 w 118699"/>
                  <a:gd name="connsiteY2" fmla="*/ 50986 h 49777"/>
                  <a:gd name="connsiteX3" fmla="*/ 101690 w 118699"/>
                  <a:gd name="connsiteY3" fmla="*/ 286 h 49777"/>
                </a:gdLst>
                <a:ahLst/>
                <a:cxnLst>
                  <a:cxn ang="0">
                    <a:pos x="connsiteX0" y="connsiteY0"/>
                  </a:cxn>
                  <a:cxn ang="0">
                    <a:pos x="connsiteX1" y="connsiteY1"/>
                  </a:cxn>
                  <a:cxn ang="0">
                    <a:pos x="connsiteX2" y="connsiteY2"/>
                  </a:cxn>
                  <a:cxn ang="0">
                    <a:pos x="connsiteX3" y="connsiteY3"/>
                  </a:cxn>
                </a:cxnLst>
                <a:rect l="l" t="t" r="r" b="b"/>
                <a:pathLst>
                  <a:path w="118699" h="49777">
                    <a:moveTo>
                      <a:pt x="286" y="286"/>
                    </a:moveTo>
                    <a:lnTo>
                      <a:pt x="34087" y="50986"/>
                    </a:lnTo>
                    <a:lnTo>
                      <a:pt x="118591" y="50986"/>
                    </a:lnTo>
                    <a:lnTo>
                      <a:pt x="101690" y="286"/>
                    </a:lnTo>
                    <a:close/>
                  </a:path>
                </a:pathLst>
              </a:custGeom>
              <a:solidFill>
                <a:srgbClr val="959CB3"/>
              </a:solidFill>
              <a:ln w="1898" cap="flat">
                <a:noFill/>
                <a:prstDash val="solid"/>
                <a:miter/>
              </a:ln>
            </p:spPr>
            <p:txBody>
              <a:bodyPr rtlCol="1" anchor="ctr"/>
              <a:lstStyle/>
              <a:p>
                <a:endParaRPr lang="he-IL"/>
              </a:p>
            </p:txBody>
          </p:sp>
          <p:sp>
            <p:nvSpPr>
              <p:cNvPr id="65" name="צורה חופשית: צורה 64">
                <a:extLst>
                  <a:ext uri="{FF2B5EF4-FFF2-40B4-BE49-F238E27FC236}">
                    <a16:creationId xmlns:a16="http://schemas.microsoft.com/office/drawing/2014/main" id="{78048E0A-16A1-4519-923C-315892602594}"/>
                  </a:ext>
                </a:extLst>
              </p:cNvPr>
              <p:cNvSpPr/>
              <p:nvPr/>
            </p:nvSpPr>
            <p:spPr>
              <a:xfrm>
                <a:off x="1729861" y="7648815"/>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4"/>
                      <a:pt x="195526" y="34089"/>
                      <a:pt x="186192" y="34089"/>
                    </a:cubicBezTo>
                    <a:close/>
                  </a:path>
                </a:pathLst>
              </a:custGeom>
              <a:solidFill>
                <a:srgbClr val="C7CFE2"/>
              </a:solidFill>
              <a:ln w="1898" cap="flat">
                <a:noFill/>
                <a:prstDash val="solid"/>
                <a:miter/>
              </a:ln>
            </p:spPr>
            <p:txBody>
              <a:bodyPr rtlCol="1" anchor="ctr"/>
              <a:lstStyle/>
              <a:p>
                <a:endParaRPr lang="he-IL"/>
              </a:p>
            </p:txBody>
          </p:sp>
          <p:sp>
            <p:nvSpPr>
              <p:cNvPr id="66" name="צורה חופשית: צורה 65">
                <a:extLst>
                  <a:ext uri="{FF2B5EF4-FFF2-40B4-BE49-F238E27FC236}">
                    <a16:creationId xmlns:a16="http://schemas.microsoft.com/office/drawing/2014/main" id="{0BC6363B-418C-4887-A6DA-305BBE51CB75}"/>
                  </a:ext>
                </a:extLst>
              </p:cNvPr>
              <p:cNvSpPr/>
              <p:nvPr/>
            </p:nvSpPr>
            <p:spPr>
              <a:xfrm>
                <a:off x="1729861" y="7682616"/>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4"/>
                      <a:pt x="195526" y="34089"/>
                      <a:pt x="186192" y="34089"/>
                    </a:cubicBezTo>
                    <a:close/>
                  </a:path>
                </a:pathLst>
              </a:custGeom>
              <a:solidFill>
                <a:srgbClr val="AFB9D2"/>
              </a:solidFill>
              <a:ln w="1898" cap="flat">
                <a:noFill/>
                <a:prstDash val="solid"/>
                <a:miter/>
              </a:ln>
            </p:spPr>
            <p:txBody>
              <a:bodyPr rtlCol="1" anchor="ctr"/>
              <a:lstStyle/>
              <a:p>
                <a:endParaRPr lang="he-IL"/>
              </a:p>
            </p:txBody>
          </p:sp>
          <p:sp>
            <p:nvSpPr>
              <p:cNvPr id="67" name="צורה חופשית: צורה 66">
                <a:extLst>
                  <a:ext uri="{FF2B5EF4-FFF2-40B4-BE49-F238E27FC236}">
                    <a16:creationId xmlns:a16="http://schemas.microsoft.com/office/drawing/2014/main" id="{462FD5AE-F818-4D7D-A32E-25DD11828A66}"/>
                  </a:ext>
                </a:extLst>
              </p:cNvPr>
              <p:cNvSpPr/>
              <p:nvPr/>
            </p:nvSpPr>
            <p:spPr>
              <a:xfrm>
                <a:off x="1729861" y="7716419"/>
                <a:ext cx="202938" cy="32547"/>
              </a:xfrm>
              <a:custGeom>
                <a:avLst/>
                <a:gdLst>
                  <a:gd name="connsiteX0" fmla="*/ 186192 w 202937"/>
                  <a:gd name="connsiteY0" fmla="*/ 34089 h 32546"/>
                  <a:gd name="connsiteX1" fmla="*/ 17187 w 202937"/>
                  <a:gd name="connsiteY1" fmla="*/ 34089 h 32546"/>
                  <a:gd name="connsiteX2" fmla="*/ 286 w 202937"/>
                  <a:gd name="connsiteY2" fmla="*/ 17187 h 32546"/>
                  <a:gd name="connsiteX3" fmla="*/ 286 w 202937"/>
                  <a:gd name="connsiteY3" fmla="*/ 17187 h 32546"/>
                  <a:gd name="connsiteX4" fmla="*/ 17187 w 202937"/>
                  <a:gd name="connsiteY4" fmla="*/ 286 h 32546"/>
                  <a:gd name="connsiteX5" fmla="*/ 186192 w 202937"/>
                  <a:gd name="connsiteY5" fmla="*/ 286 h 32546"/>
                  <a:gd name="connsiteX6" fmla="*/ 203094 w 202937"/>
                  <a:gd name="connsiteY6" fmla="*/ 17187 h 32546"/>
                  <a:gd name="connsiteX7" fmla="*/ 203094 w 202937"/>
                  <a:gd name="connsiteY7" fmla="*/ 17187 h 32546"/>
                  <a:gd name="connsiteX8" fmla="*/ 186192 w 202937"/>
                  <a:gd name="connsiteY8" fmla="*/ 34089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37" h="32546">
                    <a:moveTo>
                      <a:pt x="186192" y="34089"/>
                    </a:moveTo>
                    <a:lnTo>
                      <a:pt x="17187" y="34089"/>
                    </a:lnTo>
                    <a:cubicBezTo>
                      <a:pt x="7854" y="34089"/>
                      <a:pt x="286" y="26521"/>
                      <a:pt x="286" y="17187"/>
                    </a:cubicBezTo>
                    <a:lnTo>
                      <a:pt x="286" y="17187"/>
                    </a:lnTo>
                    <a:cubicBezTo>
                      <a:pt x="286" y="7854"/>
                      <a:pt x="7854" y="286"/>
                      <a:pt x="17187" y="286"/>
                    </a:cubicBezTo>
                    <a:lnTo>
                      <a:pt x="186192" y="286"/>
                    </a:lnTo>
                    <a:cubicBezTo>
                      <a:pt x="195526" y="286"/>
                      <a:pt x="203094" y="7854"/>
                      <a:pt x="203094" y="17187"/>
                    </a:cubicBezTo>
                    <a:lnTo>
                      <a:pt x="203094" y="17187"/>
                    </a:lnTo>
                    <a:cubicBezTo>
                      <a:pt x="203092" y="26522"/>
                      <a:pt x="195526" y="34089"/>
                      <a:pt x="186192" y="34089"/>
                    </a:cubicBezTo>
                    <a:close/>
                  </a:path>
                </a:pathLst>
              </a:custGeom>
              <a:solidFill>
                <a:srgbClr val="C7CFE2"/>
              </a:solidFill>
              <a:ln w="1898" cap="flat">
                <a:noFill/>
                <a:prstDash val="solid"/>
                <a:miter/>
              </a:ln>
            </p:spPr>
            <p:txBody>
              <a:bodyPr rtlCol="1" anchor="ctr"/>
              <a:lstStyle/>
              <a:p>
                <a:endParaRPr lang="he-IL"/>
              </a:p>
            </p:txBody>
          </p:sp>
          <p:sp>
            <p:nvSpPr>
              <p:cNvPr id="68" name="צורה חופשית: צורה 67">
                <a:extLst>
                  <a:ext uri="{FF2B5EF4-FFF2-40B4-BE49-F238E27FC236}">
                    <a16:creationId xmlns:a16="http://schemas.microsoft.com/office/drawing/2014/main" id="{659309D9-294E-4ABD-A21B-E88E4E31E1DA}"/>
                  </a:ext>
                </a:extLst>
              </p:cNvPr>
              <p:cNvSpPr/>
              <p:nvPr/>
            </p:nvSpPr>
            <p:spPr>
              <a:xfrm>
                <a:off x="1746760" y="7750221"/>
                <a:ext cx="168477" cy="32547"/>
              </a:xfrm>
              <a:custGeom>
                <a:avLst/>
                <a:gdLst>
                  <a:gd name="connsiteX0" fmla="*/ 286 w 168476"/>
                  <a:gd name="connsiteY0" fmla="*/ 286 h 32546"/>
                  <a:gd name="connsiteX1" fmla="*/ 24187 w 168476"/>
                  <a:gd name="connsiteY1" fmla="*/ 24187 h 32546"/>
                  <a:gd name="connsiteX2" fmla="*/ 48087 w 168476"/>
                  <a:gd name="connsiteY2" fmla="*/ 34087 h 32546"/>
                  <a:gd name="connsiteX3" fmla="*/ 121488 w 168476"/>
                  <a:gd name="connsiteY3" fmla="*/ 34087 h 32546"/>
                  <a:gd name="connsiteX4" fmla="*/ 145389 w 168476"/>
                  <a:gd name="connsiteY4" fmla="*/ 24187 h 32546"/>
                  <a:gd name="connsiteX5" fmla="*/ 169289 w 168476"/>
                  <a:gd name="connsiteY5" fmla="*/ 286 h 32546"/>
                  <a:gd name="connsiteX6" fmla="*/ 286 w 168476"/>
                  <a:gd name="connsiteY6" fmla="*/ 286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476" h="32546">
                    <a:moveTo>
                      <a:pt x="286" y="286"/>
                    </a:moveTo>
                    <a:lnTo>
                      <a:pt x="24187" y="24187"/>
                    </a:lnTo>
                    <a:cubicBezTo>
                      <a:pt x="30526" y="30526"/>
                      <a:pt x="39122" y="34087"/>
                      <a:pt x="48087" y="34087"/>
                    </a:cubicBezTo>
                    <a:lnTo>
                      <a:pt x="121488" y="34087"/>
                    </a:lnTo>
                    <a:cubicBezTo>
                      <a:pt x="130452" y="34087"/>
                      <a:pt x="139050" y="30526"/>
                      <a:pt x="145389" y="24187"/>
                    </a:cubicBezTo>
                    <a:lnTo>
                      <a:pt x="169289" y="286"/>
                    </a:lnTo>
                    <a:lnTo>
                      <a:pt x="286" y="286"/>
                    </a:lnTo>
                    <a:close/>
                  </a:path>
                </a:pathLst>
              </a:custGeom>
              <a:solidFill>
                <a:srgbClr val="707487"/>
              </a:solidFill>
              <a:ln w="1898" cap="flat">
                <a:noFill/>
                <a:prstDash val="solid"/>
                <a:miter/>
              </a:ln>
            </p:spPr>
            <p:txBody>
              <a:bodyPr rtlCol="1" anchor="ctr"/>
              <a:lstStyle/>
              <a:p>
                <a:endParaRPr lang="he-IL"/>
              </a:p>
            </p:txBody>
          </p:sp>
          <p:sp>
            <p:nvSpPr>
              <p:cNvPr id="69" name="צורה חופשית: צורה 68">
                <a:extLst>
                  <a:ext uri="{FF2B5EF4-FFF2-40B4-BE49-F238E27FC236}">
                    <a16:creationId xmlns:a16="http://schemas.microsoft.com/office/drawing/2014/main" id="{F15ABE0E-3781-438F-B264-A3E994769AC4}"/>
                  </a:ext>
                </a:extLst>
              </p:cNvPr>
              <p:cNvSpPr/>
              <p:nvPr/>
            </p:nvSpPr>
            <p:spPr>
              <a:xfrm>
                <a:off x="1728711" y="7647666"/>
                <a:ext cx="103383" cy="36376"/>
              </a:xfrm>
              <a:custGeom>
                <a:avLst/>
                <a:gdLst>
                  <a:gd name="connsiteX0" fmla="*/ 85938 w 103383"/>
                  <a:gd name="connsiteY0" fmla="*/ 18337 h 36375"/>
                  <a:gd name="connsiteX1" fmla="*/ 102840 w 103383"/>
                  <a:gd name="connsiteY1" fmla="*/ 1436 h 36375"/>
                  <a:gd name="connsiteX2" fmla="*/ 18337 w 103383"/>
                  <a:gd name="connsiteY2" fmla="*/ 1436 h 36375"/>
                  <a:gd name="connsiteX3" fmla="*/ 1436 w 103383"/>
                  <a:gd name="connsiteY3" fmla="*/ 18337 h 36375"/>
                  <a:gd name="connsiteX4" fmla="*/ 18337 w 103383"/>
                  <a:gd name="connsiteY4" fmla="*/ 35238 h 36375"/>
                  <a:gd name="connsiteX5" fmla="*/ 102840 w 103383"/>
                  <a:gd name="connsiteY5" fmla="*/ 35238 h 36375"/>
                  <a:gd name="connsiteX6" fmla="*/ 85938 w 103383"/>
                  <a:gd name="connsiteY6" fmla="*/ 18337 h 3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3" h="36375">
                    <a:moveTo>
                      <a:pt x="85938" y="18337"/>
                    </a:moveTo>
                    <a:cubicBezTo>
                      <a:pt x="85938" y="9004"/>
                      <a:pt x="93506" y="1436"/>
                      <a:pt x="102840" y="1436"/>
                    </a:cubicBezTo>
                    <a:lnTo>
                      <a:pt x="18337" y="1436"/>
                    </a:lnTo>
                    <a:cubicBezTo>
                      <a:pt x="9004" y="1436"/>
                      <a:pt x="1436" y="9004"/>
                      <a:pt x="1436" y="18337"/>
                    </a:cubicBezTo>
                    <a:cubicBezTo>
                      <a:pt x="1436" y="27670"/>
                      <a:pt x="9004" y="35238"/>
                      <a:pt x="18337" y="35238"/>
                    </a:cubicBezTo>
                    <a:lnTo>
                      <a:pt x="102840" y="35238"/>
                    </a:lnTo>
                    <a:cubicBezTo>
                      <a:pt x="93505" y="35238"/>
                      <a:pt x="85938" y="27672"/>
                      <a:pt x="85938" y="18337"/>
                    </a:cubicBezTo>
                    <a:close/>
                  </a:path>
                </a:pathLst>
              </a:custGeom>
              <a:solidFill>
                <a:srgbClr val="AFB9D2"/>
              </a:solidFill>
              <a:ln w="9525" cap="flat">
                <a:noFill/>
                <a:prstDash val="solid"/>
                <a:miter/>
              </a:ln>
            </p:spPr>
            <p:txBody>
              <a:bodyPr rtlCol="1" anchor="ctr"/>
              <a:lstStyle/>
              <a:p>
                <a:endParaRPr lang="he-IL"/>
              </a:p>
            </p:txBody>
          </p:sp>
          <p:sp>
            <p:nvSpPr>
              <p:cNvPr id="70" name="צורה חופשית: צורה 69">
                <a:extLst>
                  <a:ext uri="{FF2B5EF4-FFF2-40B4-BE49-F238E27FC236}">
                    <a16:creationId xmlns:a16="http://schemas.microsoft.com/office/drawing/2014/main" id="{1C5E6CD2-E8DB-4B7E-8F01-65DFBAFBBD44}"/>
                  </a:ext>
                </a:extLst>
              </p:cNvPr>
              <p:cNvSpPr/>
              <p:nvPr/>
            </p:nvSpPr>
            <p:spPr>
              <a:xfrm>
                <a:off x="1728711" y="7715269"/>
                <a:ext cx="103383" cy="36376"/>
              </a:xfrm>
              <a:custGeom>
                <a:avLst/>
                <a:gdLst>
                  <a:gd name="connsiteX0" fmla="*/ 85938 w 103383"/>
                  <a:gd name="connsiteY0" fmla="*/ 18337 h 36375"/>
                  <a:gd name="connsiteX1" fmla="*/ 102840 w 103383"/>
                  <a:gd name="connsiteY1" fmla="*/ 1436 h 36375"/>
                  <a:gd name="connsiteX2" fmla="*/ 18337 w 103383"/>
                  <a:gd name="connsiteY2" fmla="*/ 1436 h 36375"/>
                  <a:gd name="connsiteX3" fmla="*/ 1436 w 103383"/>
                  <a:gd name="connsiteY3" fmla="*/ 18337 h 36375"/>
                  <a:gd name="connsiteX4" fmla="*/ 18337 w 103383"/>
                  <a:gd name="connsiteY4" fmla="*/ 35238 h 36375"/>
                  <a:gd name="connsiteX5" fmla="*/ 102840 w 103383"/>
                  <a:gd name="connsiteY5" fmla="*/ 35238 h 36375"/>
                  <a:gd name="connsiteX6" fmla="*/ 85938 w 103383"/>
                  <a:gd name="connsiteY6" fmla="*/ 18337 h 3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83" h="36375">
                    <a:moveTo>
                      <a:pt x="85938" y="18337"/>
                    </a:moveTo>
                    <a:cubicBezTo>
                      <a:pt x="85938" y="9004"/>
                      <a:pt x="93506" y="1436"/>
                      <a:pt x="102840" y="1436"/>
                    </a:cubicBezTo>
                    <a:lnTo>
                      <a:pt x="18337" y="1436"/>
                    </a:lnTo>
                    <a:cubicBezTo>
                      <a:pt x="9004" y="1436"/>
                      <a:pt x="1436" y="9004"/>
                      <a:pt x="1436" y="18337"/>
                    </a:cubicBezTo>
                    <a:cubicBezTo>
                      <a:pt x="1436" y="27670"/>
                      <a:pt x="9004" y="35238"/>
                      <a:pt x="18337" y="35238"/>
                    </a:cubicBezTo>
                    <a:lnTo>
                      <a:pt x="102840" y="35238"/>
                    </a:lnTo>
                    <a:cubicBezTo>
                      <a:pt x="93505" y="35238"/>
                      <a:pt x="85938" y="27670"/>
                      <a:pt x="85938" y="18337"/>
                    </a:cubicBezTo>
                    <a:close/>
                  </a:path>
                </a:pathLst>
              </a:custGeom>
              <a:solidFill>
                <a:srgbClr val="AFB9D2"/>
              </a:solidFill>
              <a:ln w="9525" cap="flat">
                <a:noFill/>
                <a:prstDash val="solid"/>
                <a:miter/>
              </a:ln>
            </p:spPr>
            <p:txBody>
              <a:bodyPr rtlCol="1" anchor="ctr"/>
              <a:lstStyle/>
              <a:p>
                <a:endParaRPr lang="he-IL"/>
              </a:p>
            </p:txBody>
          </p:sp>
          <p:sp>
            <p:nvSpPr>
              <p:cNvPr id="71" name="צורה חופשית: צורה 70">
                <a:extLst>
                  <a:ext uri="{FF2B5EF4-FFF2-40B4-BE49-F238E27FC236}">
                    <a16:creationId xmlns:a16="http://schemas.microsoft.com/office/drawing/2014/main" id="{5068A7D8-5DFB-44C8-8761-EDDFB2BFD22E}"/>
                  </a:ext>
                </a:extLst>
              </p:cNvPr>
              <p:cNvSpPr/>
              <p:nvPr/>
            </p:nvSpPr>
            <p:spPr>
              <a:xfrm>
                <a:off x="1729861" y="7682618"/>
                <a:ext cx="101469" cy="32547"/>
              </a:xfrm>
              <a:custGeom>
                <a:avLst/>
                <a:gdLst>
                  <a:gd name="connsiteX0" fmla="*/ 84789 w 101468"/>
                  <a:gd name="connsiteY0" fmla="*/ 17187 h 32546"/>
                  <a:gd name="connsiteX1" fmla="*/ 101690 w 101468"/>
                  <a:gd name="connsiteY1" fmla="*/ 286 h 32546"/>
                  <a:gd name="connsiteX2" fmla="*/ 17187 w 101468"/>
                  <a:gd name="connsiteY2" fmla="*/ 286 h 32546"/>
                  <a:gd name="connsiteX3" fmla="*/ 286 w 101468"/>
                  <a:gd name="connsiteY3" fmla="*/ 17187 h 32546"/>
                  <a:gd name="connsiteX4" fmla="*/ 17187 w 101468"/>
                  <a:gd name="connsiteY4" fmla="*/ 34089 h 32546"/>
                  <a:gd name="connsiteX5" fmla="*/ 101690 w 101468"/>
                  <a:gd name="connsiteY5" fmla="*/ 34089 h 32546"/>
                  <a:gd name="connsiteX6" fmla="*/ 84789 w 101468"/>
                  <a:gd name="connsiteY6" fmla="*/ 17187 h 3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68" h="32546">
                    <a:moveTo>
                      <a:pt x="84789" y="17187"/>
                    </a:moveTo>
                    <a:cubicBezTo>
                      <a:pt x="84789" y="7854"/>
                      <a:pt x="92357" y="286"/>
                      <a:pt x="101690" y="286"/>
                    </a:cubicBezTo>
                    <a:lnTo>
                      <a:pt x="17187" y="286"/>
                    </a:lnTo>
                    <a:cubicBezTo>
                      <a:pt x="7854" y="286"/>
                      <a:pt x="286" y="7854"/>
                      <a:pt x="286" y="17187"/>
                    </a:cubicBezTo>
                    <a:cubicBezTo>
                      <a:pt x="286" y="26521"/>
                      <a:pt x="7854" y="34089"/>
                      <a:pt x="17187" y="34089"/>
                    </a:cubicBezTo>
                    <a:lnTo>
                      <a:pt x="101690" y="34089"/>
                    </a:lnTo>
                    <a:cubicBezTo>
                      <a:pt x="92355" y="34087"/>
                      <a:pt x="84789" y="26521"/>
                      <a:pt x="84789" y="17187"/>
                    </a:cubicBezTo>
                    <a:close/>
                  </a:path>
                </a:pathLst>
              </a:custGeom>
              <a:solidFill>
                <a:srgbClr val="959CB3"/>
              </a:solidFill>
              <a:ln w="1898" cap="flat">
                <a:noFill/>
                <a:prstDash val="solid"/>
                <a:miter/>
              </a:ln>
            </p:spPr>
            <p:txBody>
              <a:bodyPr rtlCol="1" anchor="ctr"/>
              <a:lstStyle/>
              <a:p>
                <a:endParaRPr lang="he-IL"/>
              </a:p>
            </p:txBody>
          </p:sp>
          <p:sp>
            <p:nvSpPr>
              <p:cNvPr id="72" name="צורה חופשית: צורה 71">
                <a:extLst>
                  <a:ext uri="{FF2B5EF4-FFF2-40B4-BE49-F238E27FC236}">
                    <a16:creationId xmlns:a16="http://schemas.microsoft.com/office/drawing/2014/main" id="{8B58CF84-9409-4170-93A1-E44791F310AF}"/>
                  </a:ext>
                </a:extLst>
              </p:cNvPr>
              <p:cNvSpPr/>
              <p:nvPr/>
            </p:nvSpPr>
            <p:spPr>
              <a:xfrm>
                <a:off x="1785173" y="7479812"/>
                <a:ext cx="91896" cy="134016"/>
              </a:xfrm>
              <a:custGeom>
                <a:avLst/>
                <a:gdLst>
                  <a:gd name="connsiteX0" fmla="*/ 92470 w 91896"/>
                  <a:gd name="connsiteY0" fmla="*/ 135491 h 134015"/>
                  <a:gd name="connsiteX1" fmla="*/ 81576 w 91896"/>
                  <a:gd name="connsiteY1" fmla="*/ 15656 h 134015"/>
                  <a:gd name="connsiteX2" fmla="*/ 64746 w 91896"/>
                  <a:gd name="connsiteY2" fmla="*/ 286 h 134015"/>
                  <a:gd name="connsiteX3" fmla="*/ 28010 w 91896"/>
                  <a:gd name="connsiteY3" fmla="*/ 286 h 134015"/>
                  <a:gd name="connsiteX4" fmla="*/ 11180 w 91896"/>
                  <a:gd name="connsiteY4" fmla="*/ 15656 h 134015"/>
                  <a:gd name="connsiteX5" fmla="*/ 286 w 91896"/>
                  <a:gd name="connsiteY5" fmla="*/ 135491 h 134015"/>
                  <a:gd name="connsiteX6" fmla="*/ 92470 w 91896"/>
                  <a:gd name="connsiteY6" fmla="*/ 135491 h 13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96" h="134015">
                    <a:moveTo>
                      <a:pt x="92470" y="135491"/>
                    </a:moveTo>
                    <a:lnTo>
                      <a:pt x="81576" y="15656"/>
                    </a:lnTo>
                    <a:cubicBezTo>
                      <a:pt x="80783" y="6950"/>
                      <a:pt x="73485" y="286"/>
                      <a:pt x="64746" y="286"/>
                    </a:cubicBezTo>
                    <a:lnTo>
                      <a:pt x="28010" y="286"/>
                    </a:lnTo>
                    <a:cubicBezTo>
                      <a:pt x="19268" y="286"/>
                      <a:pt x="11972" y="6950"/>
                      <a:pt x="11180" y="15656"/>
                    </a:cubicBezTo>
                    <a:lnTo>
                      <a:pt x="286" y="135491"/>
                    </a:lnTo>
                    <a:lnTo>
                      <a:pt x="92470" y="135491"/>
                    </a:lnTo>
                    <a:close/>
                  </a:path>
                </a:pathLst>
              </a:custGeom>
              <a:solidFill>
                <a:srgbClr val="FAEBAA"/>
              </a:solidFill>
              <a:ln w="1898" cap="flat">
                <a:noFill/>
                <a:prstDash val="solid"/>
                <a:miter/>
              </a:ln>
            </p:spPr>
            <p:txBody>
              <a:bodyPr rtlCol="1" anchor="ctr"/>
              <a:lstStyle/>
              <a:p>
                <a:endParaRPr lang="he-IL"/>
              </a:p>
            </p:txBody>
          </p:sp>
        </p:grpSp>
        <p:sp>
          <p:nvSpPr>
            <p:cNvPr id="61" name="TextBox 60">
              <a:extLst>
                <a:ext uri="{FF2B5EF4-FFF2-40B4-BE49-F238E27FC236}">
                  <a16:creationId xmlns:a16="http://schemas.microsoft.com/office/drawing/2014/main" id="{0DDE4A1B-ABD6-4272-9E5F-56E6A2BC4EDE}"/>
                </a:ext>
              </a:extLst>
            </p:cNvPr>
            <p:cNvSpPr txBox="1"/>
            <p:nvPr/>
          </p:nvSpPr>
          <p:spPr>
            <a:xfrm>
              <a:off x="9586" y="5822188"/>
              <a:ext cx="4974400" cy="1479315"/>
            </a:xfrm>
            <a:prstGeom prst="rect">
              <a:avLst/>
            </a:prstGeom>
            <a:noFill/>
          </p:spPr>
          <p:txBody>
            <a:bodyPr wrap="square" rtlCol="1">
              <a:spAutoFit/>
            </a:bodyPr>
            <a:lstStyle/>
            <a:p>
              <a:pPr algn="r" rtl="1">
                <a:lnSpc>
                  <a:spcPct val="150000"/>
                </a:lnSpc>
              </a:pPr>
              <a:r>
                <a:rPr lang="he-IL" sz="1550" dirty="0">
                  <a:solidFill>
                    <a:schemeClr val="tx1">
                      <a:lumMod val="50000"/>
                      <a:lumOff val="50000"/>
                    </a:schemeClr>
                  </a:solidFill>
                </a:rPr>
                <a:t>כחלק מתפקידנו עלינו להכין את הילדים להיות אנשים עצמאיים. הטמעת חשיבות הלמידה, הרגלי למידה, התארגנות לקראת משימות, התארגנות ליום הלימודים הבא - כל אלו יאפשרו להם לעשות זאת נכון בעתיד ולהטמיע את ההרגלים לילדיהם.</a:t>
              </a:r>
            </a:p>
          </p:txBody>
        </p:sp>
      </p:grpSp>
      <p:sp>
        <p:nvSpPr>
          <p:cNvPr id="53" name="מלבן 52">
            <a:hlinkClick r:id="" action="ppaction://hlinkshowjump?jump=nextslide"/>
            <a:extLst>
              <a:ext uri="{FF2B5EF4-FFF2-40B4-BE49-F238E27FC236}">
                <a16:creationId xmlns:a16="http://schemas.microsoft.com/office/drawing/2014/main" id="{F9C9FB72-0E11-459A-B94D-96E6C2D2411D}"/>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4" name="מלבן 73">
            <a:hlinkClick r:id="" action="ppaction://hlinkshowjump?jump=previousslide"/>
            <a:extLst>
              <a:ext uri="{FF2B5EF4-FFF2-40B4-BE49-F238E27FC236}">
                <a16:creationId xmlns:a16="http://schemas.microsoft.com/office/drawing/2014/main" id="{5601DA73-6662-4EA1-90CB-A40DF0A2FAFF}"/>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5" name="מלבן 74">
            <a:hlinkClick r:id="rId11" action="ppaction://hlinksldjump"/>
            <a:extLst>
              <a:ext uri="{FF2B5EF4-FFF2-40B4-BE49-F238E27FC236}">
                <a16:creationId xmlns:a16="http://schemas.microsoft.com/office/drawing/2014/main" id="{6F9F4120-5014-4767-B3AC-5E1EE20B722E}"/>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6" name="מלבן 75">
            <a:hlinkClick r:id="rId12" action="ppaction://hlinksldjump"/>
            <a:extLst>
              <a:ext uri="{FF2B5EF4-FFF2-40B4-BE49-F238E27FC236}">
                <a16:creationId xmlns:a16="http://schemas.microsoft.com/office/drawing/2014/main" id="{752B8371-719B-4889-9C73-82836AF7AB90}"/>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7" name="מציין מיקום של מספר שקופית 3">
            <a:extLst>
              <a:ext uri="{FF2B5EF4-FFF2-40B4-BE49-F238E27FC236}">
                <a16:creationId xmlns:a16="http://schemas.microsoft.com/office/drawing/2014/main" id="{781226A0-068F-4803-B545-F6D40DBAD81A}"/>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89</a:t>
            </a:fld>
            <a:endParaRPr lang="he-IL" dirty="0"/>
          </a:p>
        </p:txBody>
      </p:sp>
    </p:spTree>
    <p:extLst>
      <p:ext uri="{BB962C8B-B14F-4D97-AF65-F5344CB8AC3E}">
        <p14:creationId xmlns:p14="http://schemas.microsoft.com/office/powerpoint/2010/main" val="329845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EF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he-IL" b="1" dirty="0">
                <a:solidFill>
                  <a:srgbClr val="EB727C"/>
                </a:solidFill>
              </a:rPr>
              <a:t>מי אנחנו?</a:t>
            </a:r>
          </a:p>
        </p:txBody>
      </p:sp>
      <p:grpSp>
        <p:nvGrpSpPr>
          <p:cNvPr id="2" name="קבוצה 4">
            <a:extLst>
              <a:ext uri="{FF2B5EF4-FFF2-40B4-BE49-F238E27FC236}">
                <a16:creationId xmlns:a16="http://schemas.microsoft.com/office/drawing/2014/main" id="{02F533F9-C3F9-4D5B-ABC3-7095202AA1D0}"/>
              </a:ext>
            </a:extLst>
          </p:cNvPr>
          <p:cNvGrpSpPr/>
          <p:nvPr/>
        </p:nvGrpSpPr>
        <p:grpSpPr>
          <a:xfrm>
            <a:off x="824810" y="2153676"/>
            <a:ext cx="5908524" cy="7668000"/>
            <a:chOff x="824810" y="2153676"/>
            <a:chExt cx="5908524" cy="7668000"/>
          </a:xfrm>
        </p:grpSpPr>
        <p:sp>
          <p:nvSpPr>
            <p:cNvPr id="6" name="מלבן 5">
              <a:extLst>
                <a:ext uri="{FF2B5EF4-FFF2-40B4-BE49-F238E27FC236}">
                  <a16:creationId xmlns:a16="http://schemas.microsoft.com/office/drawing/2014/main" id="{F8511E20-535B-48E1-8617-A48CF1696FE3}"/>
                </a:ext>
              </a:extLst>
            </p:cNvPr>
            <p:cNvSpPr/>
            <p:nvPr/>
          </p:nvSpPr>
          <p:spPr>
            <a:xfrm>
              <a:off x="824810" y="2153676"/>
              <a:ext cx="5908524" cy="766800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8" name="TextBox 7">
              <a:extLst>
                <a:ext uri="{FF2B5EF4-FFF2-40B4-BE49-F238E27FC236}">
                  <a16:creationId xmlns:a16="http://schemas.microsoft.com/office/drawing/2014/main" id="{98F3E99F-DD21-4CE6-BD56-541074EF9E86}"/>
                </a:ext>
              </a:extLst>
            </p:cNvPr>
            <p:cNvSpPr txBox="1"/>
            <p:nvPr/>
          </p:nvSpPr>
          <p:spPr>
            <a:xfrm>
              <a:off x="973394" y="2425407"/>
              <a:ext cx="5516240" cy="7260064"/>
            </a:xfrm>
            <a:prstGeom prst="rect">
              <a:avLst/>
            </a:prstGeom>
            <a:noFill/>
          </p:spPr>
          <p:txBody>
            <a:bodyPr wrap="square" rtlCol="1">
              <a:spAutoFit/>
            </a:bodyPr>
            <a:lstStyle/>
            <a:p>
              <a:pPr marL="342902" indent="-342902" algn="r" rtl="1" fontAlgn="base">
                <a:lnSpc>
                  <a:spcPct val="150000"/>
                </a:lnSpc>
                <a:spcBef>
                  <a:spcPct val="0"/>
                </a:spcBef>
                <a:spcAft>
                  <a:spcPts val="300"/>
                </a:spcAft>
                <a:buClr>
                  <a:srgbClr val="EB727C"/>
                </a:buClr>
                <a:buFont typeface="+mj-lt"/>
                <a:buAutoNum type="arabicPeriod" startAt="2"/>
              </a:pPr>
              <a:r>
                <a:rPr lang="he-IL" sz="1601" b="1" dirty="0">
                  <a:solidFill>
                    <a:schemeClr val="tx1">
                      <a:lumMod val="50000"/>
                      <a:lumOff val="50000"/>
                    </a:schemeClr>
                  </a:solidFill>
                </a:rPr>
                <a:t>האחים והאחיות | קשרים משפחתיים מתפתחים באופן טבעי</a:t>
              </a:r>
              <a:br>
                <a:rPr lang="en-US" sz="1601" b="1" dirty="0">
                  <a:solidFill>
                    <a:schemeClr val="tx1">
                      <a:lumMod val="50000"/>
                      <a:lumOff val="50000"/>
                    </a:schemeClr>
                  </a:solidFill>
                </a:rPr>
              </a:br>
              <a:r>
                <a:rPr lang="he-IL" sz="1601" dirty="0">
                  <a:solidFill>
                    <a:schemeClr val="tx1">
                      <a:lumMod val="50000"/>
                      <a:lumOff val="50000"/>
                    </a:schemeClr>
                  </a:solidFill>
                  <a:highlight>
                    <a:srgbClr val="FAD9DF"/>
                  </a:highlight>
                </a:rPr>
                <a:t>ילדים וילדות בגילאים שונים חיים יחד כאחים ואחיות</a:t>
              </a:r>
              <a:r>
                <a:rPr lang="he-IL" sz="1601" dirty="0">
                  <a:solidFill>
                    <a:schemeClr val="tx1">
                      <a:lumMod val="50000"/>
                      <a:lumOff val="50000"/>
                    </a:schemeClr>
                  </a:solidFill>
                </a:rPr>
                <a:t>.</a:t>
              </a:r>
              <a:br>
                <a:rPr lang="en-US" sz="1601" dirty="0">
                  <a:solidFill>
                    <a:schemeClr val="tx1">
                      <a:lumMod val="50000"/>
                      <a:lumOff val="50000"/>
                    </a:schemeClr>
                  </a:solidFill>
                </a:rPr>
              </a:br>
              <a:r>
                <a:rPr lang="he-IL" sz="1601" dirty="0">
                  <a:solidFill>
                    <a:schemeClr val="tx1">
                      <a:lumMod val="50000"/>
                      <a:lumOff val="50000"/>
                    </a:schemeClr>
                  </a:solidFill>
                </a:rPr>
                <a:t>אחים ואחיות ביולוגיים מתגוררים במשפחתונים שכנים כך שהם חיים באותו הכפר ועם זאת מפתחים את עצמאותם.</a:t>
              </a:r>
              <a:br>
                <a:rPr lang="en-US" sz="1601" dirty="0">
                  <a:solidFill>
                    <a:schemeClr val="tx1">
                      <a:lumMod val="50000"/>
                      <a:lumOff val="50000"/>
                    </a:schemeClr>
                  </a:solidFill>
                </a:rPr>
              </a:br>
              <a:r>
                <a:rPr lang="he-IL" sz="1601" dirty="0">
                  <a:solidFill>
                    <a:schemeClr val="tx1">
                      <a:lumMod val="50000"/>
                      <a:lumOff val="50000"/>
                    </a:schemeClr>
                  </a:solidFill>
                </a:rPr>
                <a:t>בין הילדים לבין אם-הבית והאחים והאחיות נוצרים קשרים רגשיים לכל החיים.</a:t>
              </a:r>
            </a:p>
            <a:p>
              <a:pPr marL="342902" indent="-342902" algn="r" rtl="1" fontAlgn="base">
                <a:lnSpc>
                  <a:spcPct val="150000"/>
                </a:lnSpc>
                <a:spcBef>
                  <a:spcPts val="600"/>
                </a:spcBef>
                <a:buClr>
                  <a:srgbClr val="EB727C"/>
                </a:buClr>
                <a:buFont typeface="+mj-lt"/>
                <a:buAutoNum type="arabicPeriod" startAt="2"/>
              </a:pPr>
              <a:r>
                <a:rPr lang="he-IL" sz="1601" b="1" dirty="0">
                  <a:solidFill>
                    <a:schemeClr val="tx1">
                      <a:lumMod val="50000"/>
                      <a:lumOff val="50000"/>
                    </a:schemeClr>
                  </a:solidFill>
                </a:rPr>
                <a:t>הבית | כל משפחה יוצרת לה בית משלה</a:t>
              </a:r>
              <a:br>
                <a:rPr lang="en-US" sz="1601" b="1" dirty="0">
                  <a:solidFill>
                    <a:schemeClr val="tx1">
                      <a:lumMod val="50000"/>
                      <a:lumOff val="50000"/>
                    </a:schemeClr>
                  </a:solidFill>
                </a:rPr>
              </a:br>
              <a:r>
                <a:rPr lang="he-IL" sz="1601" dirty="0">
                  <a:solidFill>
                    <a:schemeClr val="tx1">
                      <a:lumMod val="50000"/>
                      <a:lumOff val="50000"/>
                    </a:schemeClr>
                  </a:solidFill>
                  <a:highlight>
                    <a:srgbClr val="FAD9DF"/>
                  </a:highlight>
                </a:rPr>
                <a:t>המשפחתון מתנהל כיחידה עצמאית, וביתה של כל משפחה מתאפיין באווירה, בקצב ובשגרה ייחודיים לו</a:t>
              </a:r>
              <a:r>
                <a:rPr lang="he-IL" sz="1601" dirty="0">
                  <a:solidFill>
                    <a:schemeClr val="tx1">
                      <a:lumMod val="50000"/>
                      <a:lumOff val="50000"/>
                    </a:schemeClr>
                  </a:solidFill>
                </a:rPr>
                <a:t>. לדוגמא: אם הבית מבשלת לילדים ארוחות לפי טעמם, והבית מעוצב ומסודר לפי בחירתם. הבית מאפשר חיי שיגרה, תחת פיקוח ונוכחות רצופה של אם הבית / מדריך 24 שעות ביממה.</a:t>
              </a:r>
              <a:br>
                <a:rPr lang="en-US" sz="1601" dirty="0"/>
              </a:br>
              <a:r>
                <a:rPr lang="he-IL" sz="1601" dirty="0">
                  <a:solidFill>
                    <a:schemeClr val="tx1">
                      <a:lumMod val="50000"/>
                      <a:lumOff val="50000"/>
                    </a:schemeClr>
                  </a:solidFill>
                </a:rPr>
                <a:t>הילדים נהנים מתחושה של ביטחון ושייכות. הם גדלים ולומדים יחד, חולקים ביניהם תחומי אחריות, ושותפים לכל רגעי השמחה והצער של חיי היומיום.</a:t>
              </a:r>
            </a:p>
            <a:p>
              <a:pPr marL="342902" indent="-342902" algn="r" rtl="1" fontAlgn="base">
                <a:lnSpc>
                  <a:spcPct val="150000"/>
                </a:lnSpc>
                <a:spcBef>
                  <a:spcPts val="600"/>
                </a:spcBef>
                <a:buClr>
                  <a:srgbClr val="EB727C"/>
                </a:buClr>
                <a:buFont typeface="+mj-lt"/>
                <a:buAutoNum type="arabicPeriod" startAt="2"/>
              </a:pPr>
              <a:r>
                <a:rPr lang="he-IL" sz="1601" b="1" dirty="0">
                  <a:solidFill>
                    <a:schemeClr val="tx1">
                      <a:lumMod val="50000"/>
                      <a:lumOff val="50000"/>
                    </a:schemeClr>
                  </a:solidFill>
                </a:rPr>
                <a:t>הכפר | המשפחה היא חלק מקהילה</a:t>
              </a:r>
              <a:br>
                <a:rPr lang="en-US" sz="1601" b="1" dirty="0">
                  <a:solidFill>
                    <a:schemeClr val="tx1">
                      <a:lumMod val="50000"/>
                      <a:lumOff val="50000"/>
                    </a:schemeClr>
                  </a:solidFill>
                </a:rPr>
              </a:br>
              <a:r>
                <a:rPr lang="he-IL" sz="1601" dirty="0">
                  <a:solidFill>
                    <a:schemeClr val="tx1">
                      <a:lumMod val="50000"/>
                      <a:lumOff val="50000"/>
                    </a:schemeClr>
                  </a:solidFill>
                  <a:highlight>
                    <a:srgbClr val="FAD9DF"/>
                  </a:highlight>
                </a:rPr>
                <a:t>משפחות </a:t>
              </a:r>
              <a:r>
                <a:rPr lang="en-US" sz="1601" dirty="0">
                  <a:solidFill>
                    <a:schemeClr val="tx1">
                      <a:lumMod val="50000"/>
                      <a:lumOff val="50000"/>
                    </a:schemeClr>
                  </a:solidFill>
                  <a:highlight>
                    <a:srgbClr val="FAD9DF"/>
                  </a:highlight>
                </a:rPr>
                <a:t>SOS</a:t>
              </a:r>
              <a:r>
                <a:rPr lang="he-IL" sz="1601" dirty="0">
                  <a:solidFill>
                    <a:schemeClr val="tx1">
                      <a:lumMod val="50000"/>
                      <a:lumOff val="50000"/>
                    </a:schemeClr>
                  </a:solidFill>
                  <a:highlight>
                    <a:srgbClr val="FAD9DF"/>
                  </a:highlight>
                </a:rPr>
                <a:t> חיות יחד, ויוצרות לעצמן סביבה כפרית תומכת</a:t>
              </a:r>
              <a:r>
                <a:rPr lang="he-IL" sz="1601" dirty="0">
                  <a:solidFill>
                    <a:schemeClr val="tx1">
                      <a:lumMod val="50000"/>
                      <a:lumOff val="50000"/>
                    </a:schemeClr>
                  </a:solidFill>
                </a:rPr>
                <a:t>. </a:t>
              </a:r>
              <a:br>
                <a:rPr lang="en-US" sz="1601" dirty="0">
                  <a:solidFill>
                    <a:schemeClr val="tx1">
                      <a:lumMod val="50000"/>
                      <a:lumOff val="50000"/>
                    </a:schemeClr>
                  </a:solidFill>
                </a:rPr>
              </a:br>
              <a:r>
                <a:rPr lang="he-IL" sz="1601" dirty="0">
                  <a:solidFill>
                    <a:schemeClr val="tx1">
                      <a:lumMod val="50000"/>
                      <a:lumOff val="50000"/>
                    </a:schemeClr>
                  </a:solidFill>
                </a:rPr>
                <a:t>הן חולקות חוויות, מציעות עזרה זו לזו, ותורמות לקהילה. </a:t>
              </a:r>
              <a:br>
                <a:rPr lang="en-US" sz="1601" dirty="0">
                  <a:solidFill>
                    <a:schemeClr val="tx1">
                      <a:lumMod val="50000"/>
                      <a:lumOff val="50000"/>
                    </a:schemeClr>
                  </a:solidFill>
                </a:rPr>
              </a:br>
              <a:r>
                <a:rPr lang="he-IL" sz="1601" dirty="0">
                  <a:solidFill>
                    <a:schemeClr val="tx1">
                      <a:lumMod val="50000"/>
                      <a:lumOff val="50000"/>
                    </a:schemeClr>
                  </a:solidFill>
                </a:rPr>
                <a:t>כך זוכה כל ילד לילדות מאושרת, ולומד לקחת חלק פעיל בחברה.</a:t>
              </a:r>
            </a:p>
          </p:txBody>
        </p:sp>
      </p:grpSp>
      <p:sp>
        <p:nvSpPr>
          <p:cNvPr id="7" name="מלבן 6">
            <a:hlinkClick r:id="" action="ppaction://hlinkshowjump?jump=nextslide"/>
            <a:extLst>
              <a:ext uri="{FF2B5EF4-FFF2-40B4-BE49-F238E27FC236}">
                <a16:creationId xmlns:a16="http://schemas.microsoft.com/office/drawing/2014/main" id="{67CB1901-6962-409B-9985-E4F45D4BB188}"/>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a:hlinkClick r:id="" action="ppaction://hlinkshowjump?jump=previousslide"/>
            <a:extLst>
              <a:ext uri="{FF2B5EF4-FFF2-40B4-BE49-F238E27FC236}">
                <a16:creationId xmlns:a16="http://schemas.microsoft.com/office/drawing/2014/main" id="{4FDD8D45-678C-439E-8B17-36FB1CE1216E}"/>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a:hlinkClick r:id="rId2" action="ppaction://hlinksldjump"/>
            <a:extLst>
              <a:ext uri="{FF2B5EF4-FFF2-40B4-BE49-F238E27FC236}">
                <a16:creationId xmlns:a16="http://schemas.microsoft.com/office/drawing/2014/main" id="{398B5590-A27D-4531-9224-0F0299CAA611}"/>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a:hlinkClick r:id="rId3" action="ppaction://hlinksldjump"/>
            <a:extLst>
              <a:ext uri="{FF2B5EF4-FFF2-40B4-BE49-F238E27FC236}">
                <a16:creationId xmlns:a16="http://schemas.microsoft.com/office/drawing/2014/main" id="{56E3579D-EBC3-4715-B602-13C52FFA2143}"/>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ציין מיקום של מספר שקופית 3">
            <a:extLst>
              <a:ext uri="{FF2B5EF4-FFF2-40B4-BE49-F238E27FC236}">
                <a16:creationId xmlns:a16="http://schemas.microsoft.com/office/drawing/2014/main" id="{FECD87FF-8D91-4CB2-9DFD-488BF134AB26}"/>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9</a:t>
            </a:fld>
            <a:endParaRPr lang="he-IL" dirty="0"/>
          </a:p>
        </p:txBody>
      </p:sp>
    </p:spTree>
    <p:extLst>
      <p:ext uri="{BB962C8B-B14F-4D97-AF65-F5344CB8AC3E}">
        <p14:creationId xmlns:p14="http://schemas.microsoft.com/office/powerpoint/2010/main" val="16218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599921"/>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0" name="TextBox 39">
            <a:extLst>
              <a:ext uri="{FF2B5EF4-FFF2-40B4-BE49-F238E27FC236}">
                <a16:creationId xmlns:a16="http://schemas.microsoft.com/office/drawing/2014/main" id="{60992F3C-67D2-4C17-AB2E-7F5D4F277B33}"/>
              </a:ext>
            </a:extLst>
          </p:cNvPr>
          <p:cNvSpPr txBox="1"/>
          <p:nvPr/>
        </p:nvSpPr>
        <p:spPr>
          <a:xfrm>
            <a:off x="824810" y="7279311"/>
            <a:ext cx="5664825" cy="2124364"/>
          </a:xfrm>
          <a:prstGeom prst="rect">
            <a:avLst/>
          </a:prstGeom>
          <a:noFill/>
        </p:spPr>
        <p:txBody>
          <a:bodyPr wrap="square" rtlCol="1">
            <a:spAutoFit/>
          </a:bodyPr>
          <a:lstStyle/>
          <a:p>
            <a:pPr algn="r" rtl="1">
              <a:lnSpc>
                <a:spcPct val="150000"/>
              </a:lnSpc>
              <a:spcAft>
                <a:spcPts val="600"/>
              </a:spcAft>
            </a:pPr>
            <a:r>
              <a:rPr lang="he-IL" sz="1601" b="1" dirty="0">
                <a:solidFill>
                  <a:schemeClr val="tx1">
                    <a:lumMod val="50000"/>
                    <a:lumOff val="50000"/>
                  </a:schemeClr>
                </a:solidFill>
                <a:highlight>
                  <a:srgbClr val="D5F2FF"/>
                </a:highlight>
              </a:rPr>
              <a:t>ילדי הכפר לומדים במספר בתי ספר שונים באזור:</a:t>
            </a:r>
          </a:p>
          <a:p>
            <a:pPr marL="177800" indent="-177800" algn="r" rtl="1">
              <a:lnSpc>
                <a:spcPct val="150000"/>
              </a:lnSpc>
              <a:spcAft>
                <a:spcPts val="600"/>
              </a:spcAft>
              <a:buFont typeface="Arial" panose="020B0604020202020204" pitchFamily="34" charset="0"/>
              <a:buChar char="•"/>
            </a:pPr>
            <a:r>
              <a:rPr lang="he-IL" sz="1600" b="1" dirty="0">
                <a:solidFill>
                  <a:schemeClr val="tx1">
                    <a:lumMod val="50000"/>
                    <a:lumOff val="50000"/>
                  </a:schemeClr>
                </a:solidFill>
                <a:latin typeface="Arial" pitchFamily="34" charset="0"/>
                <a:cs typeface="Arial" pitchFamily="34" charset="0"/>
              </a:rPr>
              <a:t>בגיל היסודי</a:t>
            </a:r>
            <a:r>
              <a:rPr lang="he-IL" sz="1600" dirty="0">
                <a:solidFill>
                  <a:schemeClr val="tx1">
                    <a:lumMod val="50000"/>
                    <a:lumOff val="50000"/>
                  </a:schemeClr>
                </a:solidFill>
                <a:latin typeface="Arial" pitchFamily="34" charset="0"/>
                <a:cs typeface="Arial" pitchFamily="34" charset="0"/>
              </a:rPr>
              <a:t> - הילדים מפוזרים בין מספר בתי ספר.</a:t>
            </a:r>
          </a:p>
          <a:p>
            <a:pPr marL="177800" indent="-177800" algn="r" rtl="1">
              <a:lnSpc>
                <a:spcPct val="150000"/>
              </a:lnSpc>
              <a:spcAft>
                <a:spcPts val="600"/>
              </a:spcAft>
              <a:buFont typeface="Arial" panose="020B0604020202020204" pitchFamily="34" charset="0"/>
              <a:buChar char="•"/>
            </a:pPr>
            <a:r>
              <a:rPr lang="he-IL" sz="1600" b="1" dirty="0">
                <a:solidFill>
                  <a:schemeClr val="tx1">
                    <a:lumMod val="50000"/>
                    <a:lumOff val="50000"/>
                  </a:schemeClr>
                </a:solidFill>
                <a:latin typeface="Arial" pitchFamily="34" charset="0"/>
                <a:cs typeface="Arial" pitchFamily="34" charset="0"/>
              </a:rPr>
              <a:t>בגיל העל-יסודי </a:t>
            </a:r>
            <a:r>
              <a:rPr lang="he-IL" sz="1600" dirty="0">
                <a:solidFill>
                  <a:schemeClr val="tx1">
                    <a:lumMod val="50000"/>
                    <a:lumOff val="50000"/>
                  </a:schemeClr>
                </a:solidFill>
                <a:latin typeface="Arial" pitchFamily="34" charset="0"/>
                <a:cs typeface="Arial" pitchFamily="34" charset="0"/>
              </a:rPr>
              <a:t>- הילדים מפוזרים בין החטיבות האזוריות, תיכון עירוני ותיכון מקצועי.</a:t>
            </a:r>
          </a:p>
          <a:p>
            <a:pPr marL="177800" indent="-177800" algn="r" rtl="1">
              <a:lnSpc>
                <a:spcPct val="150000"/>
              </a:lnSpc>
              <a:spcAft>
                <a:spcPts val="600"/>
              </a:spcAft>
              <a:buFont typeface="Arial" panose="020B0604020202020204" pitchFamily="34" charset="0"/>
              <a:buChar char="•"/>
            </a:pPr>
            <a:r>
              <a:rPr lang="he-IL" sz="1600" b="1" dirty="0">
                <a:solidFill>
                  <a:schemeClr val="tx1">
                    <a:lumMod val="50000"/>
                    <a:lumOff val="50000"/>
                  </a:schemeClr>
                </a:solidFill>
                <a:latin typeface="Arial" pitchFamily="34" charset="0"/>
                <a:cs typeface="Arial" pitchFamily="34" charset="0"/>
              </a:rPr>
              <a:t>חינוך מיוחד </a:t>
            </a:r>
            <a:r>
              <a:rPr lang="he-IL" sz="1600" dirty="0">
                <a:solidFill>
                  <a:schemeClr val="tx1">
                    <a:lumMod val="50000"/>
                    <a:lumOff val="50000"/>
                  </a:schemeClr>
                </a:solidFill>
                <a:latin typeface="Arial" pitchFamily="34" charset="0"/>
                <a:cs typeface="Arial" pitchFamily="34" charset="0"/>
              </a:rPr>
              <a:t>- ישנם מספר ילדים הלומדים בבתי ספר לחינוך מיוחד.</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בית הספר ולמידה</a:t>
            </a:r>
          </a:p>
        </p:txBody>
      </p:sp>
      <p:sp>
        <p:nvSpPr>
          <p:cNvPr id="7" name="מלבן 6">
            <a:extLst>
              <a:ext uri="{FF2B5EF4-FFF2-40B4-BE49-F238E27FC236}">
                <a16:creationId xmlns:a16="http://schemas.microsoft.com/office/drawing/2014/main" id="{8953FB6C-5231-43DB-8E38-42949F050506}"/>
              </a:ext>
            </a:extLst>
          </p:cNvPr>
          <p:cNvSpPr/>
          <p:nvPr/>
        </p:nvSpPr>
        <p:spPr>
          <a:xfrm>
            <a:off x="3779837" y="2064160"/>
            <a:ext cx="3174307" cy="376526"/>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התפקיד שלנו בתחום החינוך הלימודי</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67" name="TextBox 66">
            <a:extLst>
              <a:ext uri="{FF2B5EF4-FFF2-40B4-BE49-F238E27FC236}">
                <a16:creationId xmlns:a16="http://schemas.microsoft.com/office/drawing/2014/main" id="{CCD52720-FD10-44BF-8819-816F8252599F}"/>
              </a:ext>
            </a:extLst>
          </p:cNvPr>
          <p:cNvSpPr txBox="1"/>
          <p:nvPr/>
        </p:nvSpPr>
        <p:spPr>
          <a:xfrm>
            <a:off x="824810" y="3923674"/>
            <a:ext cx="5664825" cy="3018134"/>
          </a:xfrm>
          <a:prstGeom prst="rect">
            <a:avLst/>
          </a:prstGeom>
          <a:noFill/>
        </p:spPr>
        <p:txBody>
          <a:bodyPr wrap="square" rtlCol="1">
            <a:spAutoFit/>
          </a:bodyPr>
          <a:lstStyle/>
          <a:p>
            <a:pPr algn="r" rtl="1">
              <a:lnSpc>
                <a:spcPct val="150000"/>
              </a:lnSpc>
              <a:spcAft>
                <a:spcPts val="600"/>
              </a:spcAft>
            </a:pPr>
            <a:r>
              <a:rPr lang="he-IL" sz="1601" dirty="0">
                <a:solidFill>
                  <a:schemeClr val="tx1">
                    <a:lumMod val="50000"/>
                    <a:lumOff val="50000"/>
                  </a:schemeClr>
                </a:solidFill>
                <a:latin typeface="Arial" pitchFamily="34" charset="0"/>
                <a:cs typeface="Arial" pitchFamily="34" charset="0"/>
              </a:rPr>
              <a:t>ילדי הכפר מגיעים ממציאות מורכבת שמקשה עליהם להתמקד בלמידה, להאמין בעצמם ולהכיר בחוזקות שלהם.</a:t>
            </a:r>
          </a:p>
          <a:p>
            <a:pPr algn="r" rtl="1">
              <a:lnSpc>
                <a:spcPct val="150000"/>
              </a:lnSpc>
              <a:spcAft>
                <a:spcPts val="600"/>
              </a:spcAft>
            </a:pPr>
            <a:r>
              <a:rPr lang="he-IL" sz="1601" b="1" dirty="0">
                <a:solidFill>
                  <a:schemeClr val="tx1">
                    <a:lumMod val="50000"/>
                    <a:lumOff val="50000"/>
                  </a:schemeClr>
                </a:solidFill>
                <a:highlight>
                  <a:srgbClr val="D5F2FF"/>
                </a:highlight>
                <a:latin typeface="Arial" pitchFamily="34" charset="0"/>
                <a:cs typeface="Arial" pitchFamily="34" charset="0"/>
              </a:rPr>
              <a:t>כחלק מתפקידנו עלינו:</a:t>
            </a:r>
          </a:p>
          <a:p>
            <a:pPr marL="179388" indent="-179388" algn="r" rtl="1">
              <a:lnSpc>
                <a:spcPct val="150000"/>
              </a:lnSpc>
              <a:spcAft>
                <a:spcPts val="600"/>
              </a:spcAft>
              <a:buClr>
                <a:srgbClr val="00B0E6"/>
              </a:buClr>
              <a:buFont typeface="Arial" panose="020B0604020202020204" pitchFamily="34" charset="0"/>
              <a:buChar char="•"/>
            </a:pPr>
            <a:r>
              <a:rPr lang="he-IL" sz="1601" b="1" dirty="0">
                <a:solidFill>
                  <a:schemeClr val="tx1">
                    <a:lumMod val="50000"/>
                    <a:lumOff val="50000"/>
                  </a:schemeClr>
                </a:solidFill>
                <a:highlight>
                  <a:srgbClr val="D5F2FF"/>
                </a:highlight>
                <a:latin typeface="Arial" pitchFamily="34" charset="0"/>
                <a:cs typeface="Arial" pitchFamily="34" charset="0"/>
              </a:rPr>
              <a:t>להאמין בהם</a:t>
            </a:r>
            <a:r>
              <a:rPr lang="he-IL" sz="1601" b="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ויהי מה - גם כדי שילמדו להאמין בעצמם</a:t>
            </a:r>
          </a:p>
          <a:p>
            <a:pPr marL="179388" indent="-179388" algn="r" rtl="1">
              <a:lnSpc>
                <a:spcPct val="150000"/>
              </a:lnSpc>
              <a:spcAft>
                <a:spcPts val="600"/>
              </a:spcAft>
              <a:buClr>
                <a:srgbClr val="00B0E6"/>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לאתר יחד איתם את </a:t>
            </a:r>
            <a:r>
              <a:rPr lang="he-IL" sz="1601" b="1" dirty="0">
                <a:solidFill>
                  <a:schemeClr val="tx1">
                    <a:lumMod val="50000"/>
                    <a:lumOff val="50000"/>
                  </a:schemeClr>
                </a:solidFill>
                <a:highlight>
                  <a:srgbClr val="D5F2FF"/>
                </a:highlight>
                <a:latin typeface="Arial" pitchFamily="34" charset="0"/>
                <a:cs typeface="Arial" pitchFamily="34" charset="0"/>
              </a:rPr>
              <a:t>החוזקות שלהם</a:t>
            </a:r>
          </a:p>
          <a:p>
            <a:pPr marL="179388" indent="-179388" algn="r" rtl="1">
              <a:lnSpc>
                <a:spcPct val="150000"/>
              </a:lnSpc>
              <a:spcAft>
                <a:spcPts val="600"/>
              </a:spcAft>
              <a:buClr>
                <a:srgbClr val="00B0E6"/>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להביא אותם </a:t>
            </a:r>
            <a:r>
              <a:rPr lang="he-IL" sz="1601" b="1" dirty="0">
                <a:solidFill>
                  <a:schemeClr val="tx1">
                    <a:lumMod val="50000"/>
                    <a:lumOff val="50000"/>
                  </a:schemeClr>
                </a:solidFill>
                <a:highlight>
                  <a:srgbClr val="D5F2FF"/>
                </a:highlight>
                <a:latin typeface="Arial" pitchFamily="34" charset="0"/>
                <a:cs typeface="Arial" pitchFamily="34" charset="0"/>
              </a:rPr>
              <a:t>למצב בו הם פנויים רגשית ומחשבתית</a:t>
            </a:r>
            <a:r>
              <a:rPr lang="he-IL" sz="1601" b="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ללימודים</a:t>
            </a:r>
          </a:p>
          <a:p>
            <a:pPr marL="179388" indent="-179388" algn="r" rtl="1">
              <a:lnSpc>
                <a:spcPct val="150000"/>
              </a:lnSpc>
              <a:spcAft>
                <a:spcPts val="600"/>
              </a:spcAft>
              <a:buClr>
                <a:srgbClr val="00B0E6"/>
              </a:buClr>
              <a:buFont typeface="Arial" panose="020B0604020202020204" pitchFamily="34" charset="0"/>
              <a:buChar char="•"/>
            </a:pPr>
            <a:r>
              <a:rPr lang="he-IL" sz="1601" dirty="0">
                <a:solidFill>
                  <a:schemeClr val="tx1">
                    <a:lumMod val="50000"/>
                    <a:lumOff val="50000"/>
                  </a:schemeClr>
                </a:solidFill>
                <a:latin typeface="Arial" pitchFamily="34" charset="0"/>
                <a:cs typeface="Arial" pitchFamily="34" charset="0"/>
              </a:rPr>
              <a:t>לאתר </a:t>
            </a:r>
            <a:r>
              <a:rPr lang="he-IL" sz="1601" b="1" dirty="0">
                <a:solidFill>
                  <a:schemeClr val="tx1">
                    <a:lumMod val="50000"/>
                    <a:lumOff val="50000"/>
                  </a:schemeClr>
                </a:solidFill>
                <a:highlight>
                  <a:srgbClr val="D5F2FF"/>
                </a:highlight>
                <a:latin typeface="Arial" pitchFamily="34" charset="0"/>
                <a:cs typeface="Arial" pitchFamily="34" charset="0"/>
              </a:rPr>
              <a:t>הזדמנויות ללמידה</a:t>
            </a:r>
            <a:r>
              <a:rPr lang="he-IL" sz="1601" dirty="0">
                <a:solidFill>
                  <a:schemeClr val="tx1">
                    <a:lumMod val="50000"/>
                    <a:lumOff val="50000"/>
                  </a:schemeClr>
                </a:solidFill>
                <a:latin typeface="Arial" pitchFamily="34" charset="0"/>
                <a:cs typeface="Arial" pitchFamily="34" charset="0"/>
              </a:rPr>
              <a:t> עבורם</a:t>
            </a:r>
          </a:p>
        </p:txBody>
      </p:sp>
      <p:grpSp>
        <p:nvGrpSpPr>
          <p:cNvPr id="68" name="קבוצה 67">
            <a:extLst>
              <a:ext uri="{FF2B5EF4-FFF2-40B4-BE49-F238E27FC236}">
                <a16:creationId xmlns:a16="http://schemas.microsoft.com/office/drawing/2014/main" id="{DDD90489-02F4-433C-AD9F-D8C9AE85A7E5}"/>
              </a:ext>
            </a:extLst>
          </p:cNvPr>
          <p:cNvGrpSpPr/>
          <p:nvPr/>
        </p:nvGrpSpPr>
        <p:grpSpPr>
          <a:xfrm>
            <a:off x="1211623" y="2767404"/>
            <a:ext cx="5131501" cy="953817"/>
            <a:chOff x="1211620" y="2663495"/>
            <a:chExt cx="5131501" cy="953817"/>
          </a:xfrm>
        </p:grpSpPr>
        <p:sp>
          <p:nvSpPr>
            <p:cNvPr id="69" name="מלבן 68">
              <a:extLst>
                <a:ext uri="{FF2B5EF4-FFF2-40B4-BE49-F238E27FC236}">
                  <a16:creationId xmlns:a16="http://schemas.microsoft.com/office/drawing/2014/main" id="{BE818A1B-8551-42ED-B4C9-7E4D6402D423}"/>
                </a:ext>
              </a:extLst>
            </p:cNvPr>
            <p:cNvSpPr/>
            <p:nvPr/>
          </p:nvSpPr>
          <p:spPr>
            <a:xfrm>
              <a:off x="1320800" y="2791884"/>
              <a:ext cx="4886409" cy="572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70" name="קבוצה 69">
              <a:extLst>
                <a:ext uri="{FF2B5EF4-FFF2-40B4-BE49-F238E27FC236}">
                  <a16:creationId xmlns:a16="http://schemas.microsoft.com/office/drawing/2014/main" id="{45141493-59FD-4836-9A32-D34214996D3F}"/>
                </a:ext>
              </a:extLst>
            </p:cNvPr>
            <p:cNvGrpSpPr/>
            <p:nvPr/>
          </p:nvGrpSpPr>
          <p:grpSpPr>
            <a:xfrm>
              <a:off x="5599017" y="2663495"/>
              <a:ext cx="744104" cy="599139"/>
              <a:chOff x="5599017" y="2663495"/>
              <a:chExt cx="744104" cy="599139"/>
            </a:xfrm>
            <a:solidFill>
              <a:srgbClr val="EF8D94"/>
            </a:solidFill>
          </p:grpSpPr>
          <p:grpSp>
            <p:nvGrpSpPr>
              <p:cNvPr id="73" name="קבוצה 72">
                <a:extLst>
                  <a:ext uri="{FF2B5EF4-FFF2-40B4-BE49-F238E27FC236}">
                    <a16:creationId xmlns:a16="http://schemas.microsoft.com/office/drawing/2014/main" id="{3A5AA3E6-310D-4F0D-B1F5-76F64882659F}"/>
                  </a:ext>
                </a:extLst>
              </p:cNvPr>
              <p:cNvGrpSpPr/>
              <p:nvPr/>
            </p:nvGrpSpPr>
            <p:grpSpPr>
              <a:xfrm>
                <a:off x="5919048" y="2663495"/>
                <a:ext cx="424073" cy="599139"/>
                <a:chOff x="7218330" y="4347499"/>
                <a:chExt cx="4555798" cy="6436523"/>
              </a:xfrm>
              <a:grpFill/>
            </p:grpSpPr>
            <p:sp>
              <p:nvSpPr>
                <p:cNvPr id="77" name="מלבן 76">
                  <a:extLst>
                    <a:ext uri="{FF2B5EF4-FFF2-40B4-BE49-F238E27FC236}">
                      <a16:creationId xmlns:a16="http://schemas.microsoft.com/office/drawing/2014/main" id="{4406F5E8-547F-4841-8B7F-291F5FE8EB6F}"/>
                    </a:ext>
                  </a:extLst>
                </p:cNvPr>
                <p:cNvSpPr/>
                <p:nvPr/>
              </p:nvSpPr>
              <p:spPr>
                <a:xfrm>
                  <a:off x="8853947" y="4347499"/>
                  <a:ext cx="2920181" cy="4233094"/>
                </a:xfrm>
                <a:prstGeom prst="rect">
                  <a:avLst/>
                </a:prstGeom>
                <a:solidFill>
                  <a:srgbClr val="00B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 name="קשת מלאה 77">
                  <a:extLst>
                    <a:ext uri="{FF2B5EF4-FFF2-40B4-BE49-F238E27FC236}">
                      <a16:creationId xmlns:a16="http://schemas.microsoft.com/office/drawing/2014/main" id="{12666CCA-FD71-4436-BF1C-6B11B2980A56}"/>
                    </a:ext>
                  </a:extLst>
                </p:cNvPr>
                <p:cNvSpPr/>
                <p:nvPr/>
              </p:nvSpPr>
              <p:spPr>
                <a:xfrm rot="4510900">
                  <a:off x="7218330" y="6233062"/>
                  <a:ext cx="4550960" cy="4550960"/>
                </a:xfrm>
                <a:prstGeom prst="blockArc">
                  <a:avLst>
                    <a:gd name="adj1" fmla="val 17042176"/>
                    <a:gd name="adj2" fmla="val 479559"/>
                    <a:gd name="adj3" fmla="val 28923"/>
                  </a:avLst>
                </a:prstGeom>
                <a:solidFill>
                  <a:srgbClr val="00BE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he-IL"/>
                </a:p>
              </p:txBody>
            </p:sp>
          </p:grpSp>
          <p:grpSp>
            <p:nvGrpSpPr>
              <p:cNvPr id="74" name="קבוצה 73">
                <a:extLst>
                  <a:ext uri="{FF2B5EF4-FFF2-40B4-BE49-F238E27FC236}">
                    <a16:creationId xmlns:a16="http://schemas.microsoft.com/office/drawing/2014/main" id="{600DDC92-C9C4-4812-99A9-6B63110D28B2}"/>
                  </a:ext>
                </a:extLst>
              </p:cNvPr>
              <p:cNvGrpSpPr/>
              <p:nvPr/>
            </p:nvGrpSpPr>
            <p:grpSpPr>
              <a:xfrm>
                <a:off x="5599017" y="2663495"/>
                <a:ext cx="424073" cy="599139"/>
                <a:chOff x="7218330" y="4347499"/>
                <a:chExt cx="4555798" cy="6436523"/>
              </a:xfrm>
              <a:grpFill/>
            </p:grpSpPr>
            <p:sp>
              <p:nvSpPr>
                <p:cNvPr id="75" name="מלבן 74">
                  <a:extLst>
                    <a:ext uri="{FF2B5EF4-FFF2-40B4-BE49-F238E27FC236}">
                      <a16:creationId xmlns:a16="http://schemas.microsoft.com/office/drawing/2014/main" id="{74D6C37A-705B-4E90-AD09-FEDB504B1792}"/>
                    </a:ext>
                  </a:extLst>
                </p:cNvPr>
                <p:cNvSpPr/>
                <p:nvPr/>
              </p:nvSpPr>
              <p:spPr>
                <a:xfrm>
                  <a:off x="8853947" y="4347499"/>
                  <a:ext cx="2920181" cy="4233094"/>
                </a:xfrm>
                <a:prstGeom prst="rect">
                  <a:avLst/>
                </a:prstGeom>
                <a:solidFill>
                  <a:srgbClr val="00B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6" name="קשת מלאה 75">
                  <a:extLst>
                    <a:ext uri="{FF2B5EF4-FFF2-40B4-BE49-F238E27FC236}">
                      <a16:creationId xmlns:a16="http://schemas.microsoft.com/office/drawing/2014/main" id="{F5F410F2-B5A5-46F6-B721-F22B014E90C5}"/>
                    </a:ext>
                  </a:extLst>
                </p:cNvPr>
                <p:cNvSpPr/>
                <p:nvPr/>
              </p:nvSpPr>
              <p:spPr>
                <a:xfrm rot="4510900">
                  <a:off x="7218330" y="6233062"/>
                  <a:ext cx="4550960" cy="4550960"/>
                </a:xfrm>
                <a:prstGeom prst="blockArc">
                  <a:avLst>
                    <a:gd name="adj1" fmla="val 17042176"/>
                    <a:gd name="adj2" fmla="val 479559"/>
                    <a:gd name="adj3" fmla="val 28923"/>
                  </a:avLst>
                </a:prstGeom>
                <a:solidFill>
                  <a:srgbClr val="00BE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he-IL"/>
                </a:p>
              </p:txBody>
            </p:sp>
          </p:grpSp>
        </p:grpSp>
        <p:sp>
          <p:nvSpPr>
            <p:cNvPr id="71" name="מלבן 70">
              <a:extLst>
                <a:ext uri="{FF2B5EF4-FFF2-40B4-BE49-F238E27FC236}">
                  <a16:creationId xmlns:a16="http://schemas.microsoft.com/office/drawing/2014/main" id="{7BE724B6-FA76-4A76-AC1E-56038BC190C4}"/>
                </a:ext>
              </a:extLst>
            </p:cNvPr>
            <p:cNvSpPr/>
            <p:nvPr/>
          </p:nvSpPr>
          <p:spPr>
            <a:xfrm>
              <a:off x="1835575" y="2870369"/>
              <a:ext cx="3778250" cy="400110"/>
            </a:xfrm>
            <a:prstGeom prst="rect">
              <a:avLst/>
            </a:prstGeom>
          </p:spPr>
          <p:txBody>
            <a:bodyPr>
              <a:spAutoFit/>
            </a:bodyPr>
            <a:lstStyle/>
            <a:p>
              <a:pPr algn="ctr" rtl="1"/>
              <a:r>
                <a:rPr lang="he-IL" sz="2000" b="1" i="1" dirty="0">
                  <a:ln w="3175">
                    <a:solidFill>
                      <a:srgbClr val="7F7F7F"/>
                    </a:solidFill>
                  </a:ln>
                  <a:solidFill>
                    <a:schemeClr val="tx1">
                      <a:lumMod val="50000"/>
                      <a:lumOff val="50000"/>
                    </a:schemeClr>
                  </a:solidFill>
                </a:rPr>
                <a:t>הצלחתי משום שהאמנת בי</a:t>
              </a:r>
              <a:endParaRPr lang="he-IL" sz="2000" i="1" dirty="0"/>
            </a:p>
          </p:txBody>
        </p:sp>
        <p:sp>
          <p:nvSpPr>
            <p:cNvPr id="72" name="מלבן 71">
              <a:extLst>
                <a:ext uri="{FF2B5EF4-FFF2-40B4-BE49-F238E27FC236}">
                  <a16:creationId xmlns:a16="http://schemas.microsoft.com/office/drawing/2014/main" id="{8C9E7A49-1A7A-473C-A90D-B8B926515888}"/>
                </a:ext>
              </a:extLst>
            </p:cNvPr>
            <p:cNvSpPr/>
            <p:nvPr/>
          </p:nvSpPr>
          <p:spPr>
            <a:xfrm>
              <a:off x="1211620" y="3282156"/>
              <a:ext cx="2465740" cy="335156"/>
            </a:xfrm>
            <a:prstGeom prst="rect">
              <a:avLst/>
            </a:prstGeom>
          </p:spPr>
          <p:txBody>
            <a:bodyPr wrap="none">
              <a:spAutoFit/>
            </a:bodyPr>
            <a:lstStyle/>
            <a:p>
              <a:pPr algn="r" rtl="1">
                <a:lnSpc>
                  <a:spcPct val="150000"/>
                </a:lnSpc>
              </a:pPr>
              <a:r>
                <a:rPr lang="he-IL" sz="1200" dirty="0" err="1">
                  <a:solidFill>
                    <a:schemeClr val="tx1">
                      <a:lumMod val="50000"/>
                      <a:lumOff val="50000"/>
                    </a:schemeClr>
                  </a:solidFill>
                </a:rPr>
                <a:t>יוליסס</a:t>
              </a:r>
              <a:r>
                <a:rPr lang="he-IL" sz="1200" dirty="0">
                  <a:solidFill>
                    <a:schemeClr val="tx1">
                      <a:lumMod val="50000"/>
                      <a:lumOff val="50000"/>
                    </a:schemeClr>
                  </a:solidFill>
                </a:rPr>
                <a:t> </a:t>
              </a:r>
              <a:r>
                <a:rPr lang="he-IL" sz="1200" dirty="0" err="1">
                  <a:solidFill>
                    <a:schemeClr val="tx1">
                      <a:lumMod val="50000"/>
                      <a:lumOff val="50000"/>
                    </a:schemeClr>
                  </a:solidFill>
                </a:rPr>
                <a:t>ס.גרנט</a:t>
              </a:r>
              <a:r>
                <a:rPr lang="he-IL" sz="1200" dirty="0">
                  <a:solidFill>
                    <a:schemeClr val="tx1">
                      <a:lumMod val="50000"/>
                      <a:lumOff val="50000"/>
                    </a:schemeClr>
                  </a:solidFill>
                </a:rPr>
                <a:t> במכתב לאברהם לינקולן</a:t>
              </a:r>
            </a:p>
          </p:txBody>
        </p:sp>
      </p:grpSp>
      <p:sp>
        <p:nvSpPr>
          <p:cNvPr id="24" name="מלבן 23">
            <a:hlinkClick r:id="" action="ppaction://hlinkshowjump?jump=nextslide"/>
            <a:extLst>
              <a:ext uri="{FF2B5EF4-FFF2-40B4-BE49-F238E27FC236}">
                <a16:creationId xmlns:a16="http://schemas.microsoft.com/office/drawing/2014/main" id="{84365319-3265-486B-BA0E-3EDA376E8078}"/>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a:hlinkClick r:id="" action="ppaction://hlinkshowjump?jump=previousslide"/>
            <a:extLst>
              <a:ext uri="{FF2B5EF4-FFF2-40B4-BE49-F238E27FC236}">
                <a16:creationId xmlns:a16="http://schemas.microsoft.com/office/drawing/2014/main" id="{4418AE89-BF7E-4FBF-B53F-90BAAD778BF9}"/>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25">
            <a:hlinkClick r:id="rId2" action="ppaction://hlinksldjump"/>
            <a:extLst>
              <a:ext uri="{FF2B5EF4-FFF2-40B4-BE49-F238E27FC236}">
                <a16:creationId xmlns:a16="http://schemas.microsoft.com/office/drawing/2014/main" id="{41B8CA7C-F262-4F94-A2ED-F27FC9C4AEBC}"/>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a:hlinkClick r:id="rId3" action="ppaction://hlinksldjump"/>
            <a:extLst>
              <a:ext uri="{FF2B5EF4-FFF2-40B4-BE49-F238E27FC236}">
                <a16:creationId xmlns:a16="http://schemas.microsoft.com/office/drawing/2014/main" id="{EEDFC44A-8530-4788-BE68-6E101E05E87A}"/>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ציין מיקום של מספר שקופית 3">
            <a:extLst>
              <a:ext uri="{FF2B5EF4-FFF2-40B4-BE49-F238E27FC236}">
                <a16:creationId xmlns:a16="http://schemas.microsoft.com/office/drawing/2014/main" id="{309AE2C1-D403-4BE9-ACDD-C3FF463EF871}"/>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90</a:t>
            </a:fld>
            <a:endParaRPr lang="he-IL" dirty="0"/>
          </a:p>
        </p:txBody>
      </p:sp>
    </p:spTree>
    <p:extLst>
      <p:ext uri="{BB962C8B-B14F-4D97-AF65-F5344CB8AC3E}">
        <p14:creationId xmlns:p14="http://schemas.microsoft.com/office/powerpoint/2010/main" val="124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713002"/>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בית הספר ולמידה</a:t>
            </a:r>
          </a:p>
        </p:txBody>
      </p:sp>
      <p:sp>
        <p:nvSpPr>
          <p:cNvPr id="39" name="מלבן 38">
            <a:extLst>
              <a:ext uri="{FF2B5EF4-FFF2-40B4-BE49-F238E27FC236}">
                <a16:creationId xmlns:a16="http://schemas.microsoft.com/office/drawing/2014/main" id="{4113F951-0675-4B1E-A78A-15D0A387D2D1}"/>
              </a:ext>
            </a:extLst>
          </p:cNvPr>
          <p:cNvSpPr/>
          <p:nvPr/>
        </p:nvSpPr>
        <p:spPr>
          <a:xfrm>
            <a:off x="937202" y="3093689"/>
            <a:ext cx="5538578" cy="6336094"/>
          </a:xfrm>
          <a:prstGeom prst="rect">
            <a:avLst/>
          </a:prstGeom>
          <a:ln>
            <a:noFill/>
            <a:prstDash val="dash"/>
          </a:ln>
        </p:spPr>
        <p:txBody>
          <a:bodyPr wrap="square">
            <a:spAutoFit/>
          </a:bodyPr>
          <a:lstStyle/>
          <a:p>
            <a:pPr marL="360363" algn="r" defTabSz="457200" rtl="1">
              <a:lnSpc>
                <a:spcPct val="150000"/>
              </a:lnSpc>
              <a:spcAft>
                <a:spcPts val="600"/>
              </a:spcAft>
              <a:buClr>
                <a:srgbClr val="009EE0"/>
              </a:buClr>
              <a:buSzPct val="80000"/>
            </a:pPr>
            <a:r>
              <a:rPr lang="he-IL" sz="1601" b="1" dirty="0">
                <a:solidFill>
                  <a:schemeClr val="tx1">
                    <a:lumMod val="50000"/>
                    <a:lumOff val="50000"/>
                  </a:schemeClr>
                </a:solidFill>
                <a:highlight>
                  <a:srgbClr val="C6EEFF"/>
                </a:highlight>
                <a:latin typeface="Arial" pitchFamily="34" charset="0"/>
                <a:cs typeface="Arial" pitchFamily="34" charset="0"/>
              </a:rPr>
              <a:t>האמינו בכל ילדה וילד גם כדי שילמדו להאמין בעצמם</a:t>
            </a:r>
            <a:endParaRPr lang="he-IL" sz="1600" b="1" dirty="0">
              <a:solidFill>
                <a:prstClr val="black">
                  <a:lumMod val="50000"/>
                  <a:lumOff val="50000"/>
                </a:prstClr>
              </a:solidFill>
              <a:highlight>
                <a:srgbClr val="C6EEFF"/>
              </a:highlight>
            </a:endParaRPr>
          </a:p>
          <a:p>
            <a:pPr marL="360363" algn="r" defTabSz="457200" rtl="1">
              <a:lnSpc>
                <a:spcPct val="150000"/>
              </a:lnSpc>
              <a:spcAft>
                <a:spcPts val="600"/>
              </a:spcAft>
              <a:buClr>
                <a:srgbClr val="009EE0"/>
              </a:buClr>
              <a:buSzPct val="80000"/>
            </a:pPr>
            <a:r>
              <a:rPr lang="he-IL" sz="1600" b="1" dirty="0">
                <a:solidFill>
                  <a:prstClr val="black">
                    <a:lumMod val="50000"/>
                    <a:lumOff val="50000"/>
                  </a:prstClr>
                </a:solidFill>
                <a:highlight>
                  <a:srgbClr val="C6EEFF"/>
                </a:highlight>
              </a:rPr>
              <a:t>הלימודים הם חלק בלתי נפרד מסדר היום!</a:t>
            </a:r>
            <a:br>
              <a:rPr lang="en-US" sz="1600" b="1" dirty="0">
                <a:solidFill>
                  <a:prstClr val="black">
                    <a:lumMod val="50000"/>
                    <a:lumOff val="50000"/>
                  </a:prstClr>
                </a:solidFill>
                <a:highlight>
                  <a:srgbClr val="C6EEFF"/>
                </a:highlight>
              </a:rPr>
            </a:br>
            <a:r>
              <a:rPr lang="he-IL" sz="1500" dirty="0">
                <a:solidFill>
                  <a:prstClr val="black">
                    <a:lumMod val="50000"/>
                    <a:lumOff val="50000"/>
                  </a:prstClr>
                </a:solidFill>
              </a:rPr>
              <a:t>חשוב לעודד את הילד בכל דרך אפשרית לקחת חלק במסגרת הבית ספרית: נוכחות בשיעורים, משימות לימודיות, מבחנים ופעילויות בית ספריות נוספות (ראה: 'הזדמנויות למידה' בעמוד הבא).</a:t>
            </a:r>
          </a:p>
          <a:p>
            <a:pPr marL="360363" algn="r" defTabSz="457200" rtl="1">
              <a:lnSpc>
                <a:spcPct val="150000"/>
              </a:lnSpc>
              <a:spcAft>
                <a:spcPts val="300"/>
              </a:spcAft>
              <a:buClr>
                <a:srgbClr val="009EE0"/>
              </a:buClr>
              <a:buSzPct val="80000"/>
            </a:pPr>
            <a:r>
              <a:rPr lang="he-IL" sz="1600" b="1" dirty="0">
                <a:solidFill>
                  <a:prstClr val="black">
                    <a:lumMod val="50000"/>
                    <a:lumOff val="50000"/>
                  </a:prstClr>
                </a:solidFill>
                <a:highlight>
                  <a:srgbClr val="C6EEFF"/>
                </a:highlight>
              </a:rPr>
              <a:t>הקשיבו לדברי הילד אך שימו דגש על ההתנהגות שלו.</a:t>
            </a:r>
            <a:br>
              <a:rPr lang="en-US" sz="1600" b="1" dirty="0">
                <a:solidFill>
                  <a:prstClr val="black">
                    <a:lumMod val="50000"/>
                    <a:lumOff val="50000"/>
                  </a:prstClr>
                </a:solidFill>
                <a:highlight>
                  <a:srgbClr val="C6EEFF"/>
                </a:highlight>
              </a:rPr>
            </a:br>
            <a:r>
              <a:rPr lang="he-IL" sz="1500" dirty="0">
                <a:solidFill>
                  <a:prstClr val="black">
                    <a:lumMod val="50000"/>
                    <a:lumOff val="50000"/>
                  </a:prstClr>
                </a:solidFill>
              </a:rPr>
              <a:t>לעיתים ההתנהגות היא שפת התקשורת העיקרית במיוחד כאשר</a:t>
            </a:r>
            <a:br>
              <a:rPr lang="en-US" sz="1500" dirty="0">
                <a:solidFill>
                  <a:prstClr val="black">
                    <a:lumMod val="50000"/>
                    <a:lumOff val="50000"/>
                  </a:prstClr>
                </a:solidFill>
              </a:rPr>
            </a:br>
            <a:r>
              <a:rPr lang="he-IL" sz="1500" dirty="0">
                <a:solidFill>
                  <a:prstClr val="black">
                    <a:lumMod val="50000"/>
                    <a:lumOff val="50000"/>
                  </a:prstClr>
                </a:solidFill>
              </a:rPr>
              <a:t>ישנו קושי למצוא את המילים.</a:t>
            </a:r>
          </a:p>
          <a:p>
            <a:pPr marL="360363" algn="r" defTabSz="457200" rtl="1">
              <a:lnSpc>
                <a:spcPct val="150000"/>
              </a:lnSpc>
              <a:spcAft>
                <a:spcPts val="300"/>
              </a:spcAft>
              <a:buClr>
                <a:srgbClr val="009EE0"/>
              </a:buClr>
              <a:buSzPct val="80000"/>
            </a:pPr>
            <a:r>
              <a:rPr lang="he-IL" sz="1600" b="1" dirty="0">
                <a:solidFill>
                  <a:prstClr val="black">
                    <a:lumMod val="50000"/>
                    <a:lumOff val="50000"/>
                  </a:prstClr>
                </a:solidFill>
                <a:highlight>
                  <a:srgbClr val="C6EEFF"/>
                </a:highlight>
              </a:rPr>
              <a:t>שימרו על קשר הדוק עם המעורבים בקידום חינוך הילד:</a:t>
            </a:r>
          </a:p>
          <a:p>
            <a:pPr marL="539750" indent="-179388" algn="r" defTabSz="457200" rtl="1">
              <a:lnSpc>
                <a:spcPct val="150000"/>
              </a:lnSpc>
              <a:spcAft>
                <a:spcPts val="300"/>
              </a:spcAft>
              <a:buClr>
                <a:srgbClr val="009EE0"/>
              </a:buClr>
              <a:buSzPct val="80000"/>
              <a:buFont typeface="Arial" panose="020B0604020202020204" pitchFamily="34" charset="0"/>
              <a:buChar char="•"/>
            </a:pPr>
            <a:r>
              <a:rPr lang="he-IL" sz="1500" dirty="0">
                <a:solidFill>
                  <a:prstClr val="black">
                    <a:lumMod val="50000"/>
                    <a:lumOff val="50000"/>
                  </a:prstClr>
                </a:solidFill>
              </a:rPr>
              <a:t>מורים - התאימו את תדירות הקשר למצב הילד: יומיומי, שבועי וכדומה. התעניינו במשימות הלימודיות, ההתנהגות בבית הספר, מצב חברתי ועוד.</a:t>
            </a:r>
          </a:p>
          <a:p>
            <a:pPr marL="539750" indent="-179388" algn="r" defTabSz="457200" rtl="1">
              <a:lnSpc>
                <a:spcPct val="150000"/>
              </a:lnSpc>
              <a:spcAft>
                <a:spcPts val="300"/>
              </a:spcAft>
              <a:buClr>
                <a:srgbClr val="009EE0"/>
              </a:buClr>
              <a:buSzPct val="80000"/>
              <a:buFont typeface="Arial" panose="020B0604020202020204" pitchFamily="34" charset="0"/>
              <a:buChar char="•"/>
            </a:pPr>
            <a:r>
              <a:rPr lang="he-IL" sz="1500" dirty="0">
                <a:solidFill>
                  <a:prstClr val="black">
                    <a:lumMod val="50000"/>
                    <a:lumOff val="50000"/>
                  </a:prstClr>
                </a:solidFill>
              </a:rPr>
              <a:t>מדריך חינוכי - שתפו והתייעצו בהתלבטויות לימודיות ומתן</a:t>
            </a:r>
            <a:br>
              <a:rPr lang="en-US" sz="1500" dirty="0">
                <a:solidFill>
                  <a:prstClr val="black">
                    <a:lumMod val="50000"/>
                    <a:lumOff val="50000"/>
                  </a:prstClr>
                </a:solidFill>
              </a:rPr>
            </a:br>
            <a:r>
              <a:rPr lang="he-IL" sz="1500" dirty="0">
                <a:solidFill>
                  <a:prstClr val="black">
                    <a:lumMod val="50000"/>
                    <a:lumOff val="50000"/>
                  </a:prstClr>
                </a:solidFill>
              </a:rPr>
              <a:t>שיעורי עזר.</a:t>
            </a:r>
          </a:p>
          <a:p>
            <a:pPr marL="539750" indent="-179388" algn="r" defTabSz="457200" rtl="1">
              <a:lnSpc>
                <a:spcPct val="150000"/>
              </a:lnSpc>
              <a:spcAft>
                <a:spcPts val="300"/>
              </a:spcAft>
              <a:buClr>
                <a:srgbClr val="009EE0"/>
              </a:buClr>
              <a:buSzPct val="80000"/>
              <a:buFont typeface="Arial" panose="020B0604020202020204" pitchFamily="34" charset="0"/>
              <a:buChar char="•"/>
            </a:pPr>
            <a:r>
              <a:rPr lang="he-IL" sz="1500" dirty="0">
                <a:solidFill>
                  <a:prstClr val="black">
                    <a:lumMod val="50000"/>
                    <a:lumOff val="50000"/>
                  </a:prstClr>
                </a:solidFill>
              </a:rPr>
              <a:t>עו"ס - שתפו והתייעצו בהתלבטויות חברתיות - התנהגותיות ובנו איתו תכנית אישית: קושי בהסתגלות, אלימות (של הילד/ כלפיו) ועוד.</a:t>
            </a:r>
          </a:p>
        </p:txBody>
      </p:sp>
      <p:sp>
        <p:nvSpPr>
          <p:cNvPr id="42" name="מלבן 41">
            <a:extLst>
              <a:ext uri="{FF2B5EF4-FFF2-40B4-BE49-F238E27FC236}">
                <a16:creationId xmlns:a16="http://schemas.microsoft.com/office/drawing/2014/main" id="{53BED44B-7405-41E7-B837-75AAA7B3FF8C}"/>
              </a:ext>
            </a:extLst>
          </p:cNvPr>
          <p:cNvSpPr/>
          <p:nvPr/>
        </p:nvSpPr>
        <p:spPr>
          <a:xfrm>
            <a:off x="3206874" y="2591895"/>
            <a:ext cx="3302507" cy="461665"/>
          </a:xfrm>
          <a:prstGeom prst="rect">
            <a:avLst/>
          </a:prstGeom>
        </p:spPr>
        <p:txBody>
          <a:bodyPr wrap="none">
            <a:spAutoFit/>
          </a:bodyPr>
          <a:lstStyle/>
          <a:p>
            <a:pPr algn="r" rtl="1">
              <a:spcAft>
                <a:spcPts val="600"/>
              </a:spcAft>
            </a:pPr>
            <a:r>
              <a:rPr lang="he-IL" sz="2400" b="1" dirty="0">
                <a:solidFill>
                  <a:srgbClr val="00B0E6"/>
                </a:solidFill>
                <a:latin typeface="Arial" pitchFamily="34" charset="0"/>
                <a:cs typeface="Arial" pitchFamily="34" charset="0"/>
              </a:rPr>
              <a:t>כיצד אנו יכולים להשפיע?</a:t>
            </a:r>
          </a:p>
        </p:txBody>
      </p:sp>
      <p:sp>
        <p:nvSpPr>
          <p:cNvPr id="54" name="מלבן: פינות מעוגלות 53">
            <a:extLst>
              <a:ext uri="{FF2B5EF4-FFF2-40B4-BE49-F238E27FC236}">
                <a16:creationId xmlns:a16="http://schemas.microsoft.com/office/drawing/2014/main" id="{AD21B7EC-597A-4E87-9F7F-82D26E52685F}"/>
              </a:ext>
            </a:extLst>
          </p:cNvPr>
          <p:cNvSpPr/>
          <p:nvPr/>
        </p:nvSpPr>
        <p:spPr>
          <a:xfrm>
            <a:off x="957648" y="2545709"/>
            <a:ext cx="5664825" cy="6860373"/>
          </a:xfrm>
          <a:prstGeom prst="roundRect">
            <a:avLst>
              <a:gd name="adj" fmla="val 1802"/>
            </a:avLst>
          </a:prstGeom>
          <a:no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צורה חופשית: צורה 30">
            <a:extLst>
              <a:ext uri="{FF2B5EF4-FFF2-40B4-BE49-F238E27FC236}">
                <a16:creationId xmlns:a16="http://schemas.microsoft.com/office/drawing/2014/main" id="{F0834596-788C-4819-AA6F-362FFF84C0C4}"/>
              </a:ext>
            </a:extLst>
          </p:cNvPr>
          <p:cNvSpPr/>
          <p:nvPr/>
        </p:nvSpPr>
        <p:spPr>
          <a:xfrm>
            <a:off x="6120104" y="3167601"/>
            <a:ext cx="248318" cy="242006"/>
          </a:xfrm>
          <a:custGeom>
            <a:avLst/>
            <a:gdLst>
              <a:gd name="connsiteX0" fmla="*/ 460473 w 1270651"/>
              <a:gd name="connsiteY0" fmla="*/ 1239817 h 1238347"/>
              <a:gd name="connsiteX1" fmla="*/ 357855 w 1270651"/>
              <a:gd name="connsiteY1" fmla="*/ 1192631 h 1238347"/>
              <a:gd name="connsiteX2" fmla="*/ 33541 w 1270651"/>
              <a:gd name="connsiteY2" fmla="*/ 814264 h 1238347"/>
              <a:gd name="connsiteX3" fmla="*/ 48215 w 1270651"/>
              <a:gd name="connsiteY3" fmla="*/ 623731 h 1238347"/>
              <a:gd name="connsiteX4" fmla="*/ 238777 w 1270651"/>
              <a:gd name="connsiteY4" fmla="*/ 638379 h 1238347"/>
              <a:gd name="connsiteX5" fmla="*/ 450796 w 1270651"/>
              <a:gd name="connsiteY5" fmla="*/ 885722 h 1238347"/>
              <a:gd name="connsiteX6" fmla="*/ 1120886 w 1270651"/>
              <a:gd name="connsiteY6" fmla="*/ 77691 h 1238347"/>
              <a:gd name="connsiteX7" fmla="*/ 1228991 w 1270651"/>
              <a:gd name="connsiteY7" fmla="*/ 158769 h 1238347"/>
              <a:gd name="connsiteX8" fmla="*/ 570417 w 1270651"/>
              <a:gd name="connsiteY8" fmla="*/ 1183223 h 1238347"/>
              <a:gd name="connsiteX9" fmla="*/ 466421 w 1270651"/>
              <a:gd name="connsiteY9" fmla="*/ 1239681 h 1238347"/>
              <a:gd name="connsiteX10" fmla="*/ 460473 w 1270651"/>
              <a:gd name="connsiteY10" fmla="*/ 1239817 h 123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0651" h="1238347">
                <a:moveTo>
                  <a:pt x="460473" y="1239817"/>
                </a:moveTo>
                <a:cubicBezTo>
                  <a:pt x="421122" y="1239817"/>
                  <a:pt x="383609" y="1222656"/>
                  <a:pt x="357855" y="1192631"/>
                </a:cubicBezTo>
                <a:lnTo>
                  <a:pt x="33541" y="814264"/>
                </a:lnTo>
                <a:cubicBezTo>
                  <a:pt x="-15024" y="757591"/>
                  <a:pt x="-8458" y="672295"/>
                  <a:pt x="48215" y="623731"/>
                </a:cubicBezTo>
                <a:cubicBezTo>
                  <a:pt x="104863" y="575112"/>
                  <a:pt x="190154" y="581677"/>
                  <a:pt x="238777" y="638379"/>
                </a:cubicBezTo>
                <a:lnTo>
                  <a:pt x="450796" y="885722"/>
                </a:lnTo>
                <a:lnTo>
                  <a:pt x="1120886" y="77691"/>
                </a:lnTo>
                <a:cubicBezTo>
                  <a:pt x="1224612" y="-67601"/>
                  <a:pt x="1333178" y="12856"/>
                  <a:pt x="1228991" y="158769"/>
                </a:cubicBezTo>
                <a:lnTo>
                  <a:pt x="570417" y="1183223"/>
                </a:lnTo>
                <a:cubicBezTo>
                  <a:pt x="546256" y="1217032"/>
                  <a:pt x="507904" y="1237843"/>
                  <a:pt x="466421" y="1239681"/>
                </a:cubicBezTo>
                <a:cubicBezTo>
                  <a:pt x="464418" y="1239764"/>
                  <a:pt x="462447" y="1239817"/>
                  <a:pt x="460473" y="1239817"/>
                </a:cubicBezTo>
                <a:close/>
              </a:path>
            </a:pathLst>
          </a:custGeom>
          <a:solidFill>
            <a:srgbClr val="00A344"/>
          </a:solidFill>
          <a:ln w="3583" cap="flat">
            <a:solidFill>
              <a:srgbClr val="F5F5F5"/>
            </a:solidFill>
            <a:prstDash val="solid"/>
            <a:miter/>
          </a:ln>
          <a:effectLst/>
        </p:spPr>
        <p:txBody>
          <a:bodyPr rtlCol="1" anchor="ctr"/>
          <a:lstStyle/>
          <a:p>
            <a:endParaRPr lang="he-IL"/>
          </a:p>
        </p:txBody>
      </p:sp>
      <p:sp>
        <p:nvSpPr>
          <p:cNvPr id="32" name="צורה חופשית: צורה 31">
            <a:extLst>
              <a:ext uri="{FF2B5EF4-FFF2-40B4-BE49-F238E27FC236}">
                <a16:creationId xmlns:a16="http://schemas.microsoft.com/office/drawing/2014/main" id="{B8D806AD-66AF-4A8C-B263-D47F9B54999E}"/>
              </a:ext>
            </a:extLst>
          </p:cNvPr>
          <p:cNvSpPr/>
          <p:nvPr/>
        </p:nvSpPr>
        <p:spPr>
          <a:xfrm>
            <a:off x="6120104" y="5094105"/>
            <a:ext cx="248318" cy="242006"/>
          </a:xfrm>
          <a:custGeom>
            <a:avLst/>
            <a:gdLst>
              <a:gd name="connsiteX0" fmla="*/ 460473 w 1270651"/>
              <a:gd name="connsiteY0" fmla="*/ 1239817 h 1238347"/>
              <a:gd name="connsiteX1" fmla="*/ 357855 w 1270651"/>
              <a:gd name="connsiteY1" fmla="*/ 1192631 h 1238347"/>
              <a:gd name="connsiteX2" fmla="*/ 33541 w 1270651"/>
              <a:gd name="connsiteY2" fmla="*/ 814264 h 1238347"/>
              <a:gd name="connsiteX3" fmla="*/ 48215 w 1270651"/>
              <a:gd name="connsiteY3" fmla="*/ 623731 h 1238347"/>
              <a:gd name="connsiteX4" fmla="*/ 238777 w 1270651"/>
              <a:gd name="connsiteY4" fmla="*/ 638379 h 1238347"/>
              <a:gd name="connsiteX5" fmla="*/ 450796 w 1270651"/>
              <a:gd name="connsiteY5" fmla="*/ 885722 h 1238347"/>
              <a:gd name="connsiteX6" fmla="*/ 1120886 w 1270651"/>
              <a:gd name="connsiteY6" fmla="*/ 77691 h 1238347"/>
              <a:gd name="connsiteX7" fmla="*/ 1228991 w 1270651"/>
              <a:gd name="connsiteY7" fmla="*/ 158769 h 1238347"/>
              <a:gd name="connsiteX8" fmla="*/ 570417 w 1270651"/>
              <a:gd name="connsiteY8" fmla="*/ 1183223 h 1238347"/>
              <a:gd name="connsiteX9" fmla="*/ 466421 w 1270651"/>
              <a:gd name="connsiteY9" fmla="*/ 1239681 h 1238347"/>
              <a:gd name="connsiteX10" fmla="*/ 460473 w 1270651"/>
              <a:gd name="connsiteY10" fmla="*/ 1239817 h 123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0651" h="1238347">
                <a:moveTo>
                  <a:pt x="460473" y="1239817"/>
                </a:moveTo>
                <a:cubicBezTo>
                  <a:pt x="421122" y="1239817"/>
                  <a:pt x="383609" y="1222656"/>
                  <a:pt x="357855" y="1192631"/>
                </a:cubicBezTo>
                <a:lnTo>
                  <a:pt x="33541" y="814264"/>
                </a:lnTo>
                <a:cubicBezTo>
                  <a:pt x="-15024" y="757591"/>
                  <a:pt x="-8458" y="672295"/>
                  <a:pt x="48215" y="623731"/>
                </a:cubicBezTo>
                <a:cubicBezTo>
                  <a:pt x="104863" y="575112"/>
                  <a:pt x="190154" y="581677"/>
                  <a:pt x="238777" y="638379"/>
                </a:cubicBezTo>
                <a:lnTo>
                  <a:pt x="450796" y="885722"/>
                </a:lnTo>
                <a:lnTo>
                  <a:pt x="1120886" y="77691"/>
                </a:lnTo>
                <a:cubicBezTo>
                  <a:pt x="1224612" y="-67601"/>
                  <a:pt x="1333178" y="12856"/>
                  <a:pt x="1228991" y="158769"/>
                </a:cubicBezTo>
                <a:lnTo>
                  <a:pt x="570417" y="1183223"/>
                </a:lnTo>
                <a:cubicBezTo>
                  <a:pt x="546256" y="1217032"/>
                  <a:pt x="507904" y="1237843"/>
                  <a:pt x="466421" y="1239681"/>
                </a:cubicBezTo>
                <a:cubicBezTo>
                  <a:pt x="464418" y="1239764"/>
                  <a:pt x="462447" y="1239817"/>
                  <a:pt x="460473" y="1239817"/>
                </a:cubicBezTo>
                <a:close/>
              </a:path>
            </a:pathLst>
          </a:custGeom>
          <a:solidFill>
            <a:srgbClr val="00A344"/>
          </a:solidFill>
          <a:ln w="3583" cap="flat">
            <a:solidFill>
              <a:srgbClr val="F5F5F5"/>
            </a:solidFill>
            <a:prstDash val="solid"/>
            <a:miter/>
          </a:ln>
          <a:effectLst/>
        </p:spPr>
        <p:txBody>
          <a:bodyPr rtlCol="1" anchor="ctr"/>
          <a:lstStyle/>
          <a:p>
            <a:endParaRPr lang="he-IL"/>
          </a:p>
        </p:txBody>
      </p:sp>
      <p:sp>
        <p:nvSpPr>
          <p:cNvPr id="33" name="צורה חופשית: צורה 32">
            <a:extLst>
              <a:ext uri="{FF2B5EF4-FFF2-40B4-BE49-F238E27FC236}">
                <a16:creationId xmlns:a16="http://schemas.microsoft.com/office/drawing/2014/main" id="{EE048CC2-33AA-48C7-B9B1-ECC7186D0E69}"/>
              </a:ext>
            </a:extLst>
          </p:cNvPr>
          <p:cNvSpPr/>
          <p:nvPr/>
        </p:nvSpPr>
        <p:spPr>
          <a:xfrm>
            <a:off x="6120104" y="6194948"/>
            <a:ext cx="248318" cy="242006"/>
          </a:xfrm>
          <a:custGeom>
            <a:avLst/>
            <a:gdLst>
              <a:gd name="connsiteX0" fmla="*/ 460473 w 1270651"/>
              <a:gd name="connsiteY0" fmla="*/ 1239817 h 1238347"/>
              <a:gd name="connsiteX1" fmla="*/ 357855 w 1270651"/>
              <a:gd name="connsiteY1" fmla="*/ 1192631 h 1238347"/>
              <a:gd name="connsiteX2" fmla="*/ 33541 w 1270651"/>
              <a:gd name="connsiteY2" fmla="*/ 814264 h 1238347"/>
              <a:gd name="connsiteX3" fmla="*/ 48215 w 1270651"/>
              <a:gd name="connsiteY3" fmla="*/ 623731 h 1238347"/>
              <a:gd name="connsiteX4" fmla="*/ 238777 w 1270651"/>
              <a:gd name="connsiteY4" fmla="*/ 638379 h 1238347"/>
              <a:gd name="connsiteX5" fmla="*/ 450796 w 1270651"/>
              <a:gd name="connsiteY5" fmla="*/ 885722 h 1238347"/>
              <a:gd name="connsiteX6" fmla="*/ 1120886 w 1270651"/>
              <a:gd name="connsiteY6" fmla="*/ 77691 h 1238347"/>
              <a:gd name="connsiteX7" fmla="*/ 1228991 w 1270651"/>
              <a:gd name="connsiteY7" fmla="*/ 158769 h 1238347"/>
              <a:gd name="connsiteX8" fmla="*/ 570417 w 1270651"/>
              <a:gd name="connsiteY8" fmla="*/ 1183223 h 1238347"/>
              <a:gd name="connsiteX9" fmla="*/ 466421 w 1270651"/>
              <a:gd name="connsiteY9" fmla="*/ 1239681 h 1238347"/>
              <a:gd name="connsiteX10" fmla="*/ 460473 w 1270651"/>
              <a:gd name="connsiteY10" fmla="*/ 1239817 h 123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0651" h="1238347">
                <a:moveTo>
                  <a:pt x="460473" y="1239817"/>
                </a:moveTo>
                <a:cubicBezTo>
                  <a:pt x="421122" y="1239817"/>
                  <a:pt x="383609" y="1222656"/>
                  <a:pt x="357855" y="1192631"/>
                </a:cubicBezTo>
                <a:lnTo>
                  <a:pt x="33541" y="814264"/>
                </a:lnTo>
                <a:cubicBezTo>
                  <a:pt x="-15024" y="757591"/>
                  <a:pt x="-8458" y="672295"/>
                  <a:pt x="48215" y="623731"/>
                </a:cubicBezTo>
                <a:cubicBezTo>
                  <a:pt x="104863" y="575112"/>
                  <a:pt x="190154" y="581677"/>
                  <a:pt x="238777" y="638379"/>
                </a:cubicBezTo>
                <a:lnTo>
                  <a:pt x="450796" y="885722"/>
                </a:lnTo>
                <a:lnTo>
                  <a:pt x="1120886" y="77691"/>
                </a:lnTo>
                <a:cubicBezTo>
                  <a:pt x="1224612" y="-67601"/>
                  <a:pt x="1333178" y="12856"/>
                  <a:pt x="1228991" y="158769"/>
                </a:cubicBezTo>
                <a:lnTo>
                  <a:pt x="570417" y="1183223"/>
                </a:lnTo>
                <a:cubicBezTo>
                  <a:pt x="546256" y="1217032"/>
                  <a:pt x="507904" y="1237843"/>
                  <a:pt x="466421" y="1239681"/>
                </a:cubicBezTo>
                <a:cubicBezTo>
                  <a:pt x="464418" y="1239764"/>
                  <a:pt x="462447" y="1239817"/>
                  <a:pt x="460473" y="1239817"/>
                </a:cubicBezTo>
                <a:close/>
              </a:path>
            </a:pathLst>
          </a:custGeom>
          <a:solidFill>
            <a:srgbClr val="00A344"/>
          </a:solidFill>
          <a:ln w="3583" cap="flat">
            <a:solidFill>
              <a:srgbClr val="F5F5F5"/>
            </a:solidFill>
            <a:prstDash val="solid"/>
            <a:miter/>
          </a:ln>
          <a:effectLst/>
        </p:spPr>
        <p:txBody>
          <a:bodyPr rtlCol="1" anchor="ctr"/>
          <a:lstStyle/>
          <a:p>
            <a:endParaRPr lang="he-IL"/>
          </a:p>
        </p:txBody>
      </p:sp>
      <p:sp>
        <p:nvSpPr>
          <p:cNvPr id="30" name="צורה חופשית: צורה 29">
            <a:extLst>
              <a:ext uri="{FF2B5EF4-FFF2-40B4-BE49-F238E27FC236}">
                <a16:creationId xmlns:a16="http://schemas.microsoft.com/office/drawing/2014/main" id="{31534B88-15CD-46B6-931B-2A6A8073C7B5}"/>
              </a:ext>
            </a:extLst>
          </p:cNvPr>
          <p:cNvSpPr/>
          <p:nvPr/>
        </p:nvSpPr>
        <p:spPr>
          <a:xfrm>
            <a:off x="6120104" y="3624342"/>
            <a:ext cx="248318" cy="242006"/>
          </a:xfrm>
          <a:custGeom>
            <a:avLst/>
            <a:gdLst>
              <a:gd name="connsiteX0" fmla="*/ 460473 w 1270651"/>
              <a:gd name="connsiteY0" fmla="*/ 1239817 h 1238347"/>
              <a:gd name="connsiteX1" fmla="*/ 357855 w 1270651"/>
              <a:gd name="connsiteY1" fmla="*/ 1192631 h 1238347"/>
              <a:gd name="connsiteX2" fmla="*/ 33541 w 1270651"/>
              <a:gd name="connsiteY2" fmla="*/ 814264 h 1238347"/>
              <a:gd name="connsiteX3" fmla="*/ 48215 w 1270651"/>
              <a:gd name="connsiteY3" fmla="*/ 623731 h 1238347"/>
              <a:gd name="connsiteX4" fmla="*/ 238777 w 1270651"/>
              <a:gd name="connsiteY4" fmla="*/ 638379 h 1238347"/>
              <a:gd name="connsiteX5" fmla="*/ 450796 w 1270651"/>
              <a:gd name="connsiteY5" fmla="*/ 885722 h 1238347"/>
              <a:gd name="connsiteX6" fmla="*/ 1120886 w 1270651"/>
              <a:gd name="connsiteY6" fmla="*/ 77691 h 1238347"/>
              <a:gd name="connsiteX7" fmla="*/ 1228991 w 1270651"/>
              <a:gd name="connsiteY7" fmla="*/ 158769 h 1238347"/>
              <a:gd name="connsiteX8" fmla="*/ 570417 w 1270651"/>
              <a:gd name="connsiteY8" fmla="*/ 1183223 h 1238347"/>
              <a:gd name="connsiteX9" fmla="*/ 466421 w 1270651"/>
              <a:gd name="connsiteY9" fmla="*/ 1239681 h 1238347"/>
              <a:gd name="connsiteX10" fmla="*/ 460473 w 1270651"/>
              <a:gd name="connsiteY10" fmla="*/ 1239817 h 123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0651" h="1238347">
                <a:moveTo>
                  <a:pt x="460473" y="1239817"/>
                </a:moveTo>
                <a:cubicBezTo>
                  <a:pt x="421122" y="1239817"/>
                  <a:pt x="383609" y="1222656"/>
                  <a:pt x="357855" y="1192631"/>
                </a:cubicBezTo>
                <a:lnTo>
                  <a:pt x="33541" y="814264"/>
                </a:lnTo>
                <a:cubicBezTo>
                  <a:pt x="-15024" y="757591"/>
                  <a:pt x="-8458" y="672295"/>
                  <a:pt x="48215" y="623731"/>
                </a:cubicBezTo>
                <a:cubicBezTo>
                  <a:pt x="104863" y="575112"/>
                  <a:pt x="190154" y="581677"/>
                  <a:pt x="238777" y="638379"/>
                </a:cubicBezTo>
                <a:lnTo>
                  <a:pt x="450796" y="885722"/>
                </a:lnTo>
                <a:lnTo>
                  <a:pt x="1120886" y="77691"/>
                </a:lnTo>
                <a:cubicBezTo>
                  <a:pt x="1224612" y="-67601"/>
                  <a:pt x="1333178" y="12856"/>
                  <a:pt x="1228991" y="158769"/>
                </a:cubicBezTo>
                <a:lnTo>
                  <a:pt x="570417" y="1183223"/>
                </a:lnTo>
                <a:cubicBezTo>
                  <a:pt x="546256" y="1217032"/>
                  <a:pt x="507904" y="1237843"/>
                  <a:pt x="466421" y="1239681"/>
                </a:cubicBezTo>
                <a:cubicBezTo>
                  <a:pt x="464418" y="1239764"/>
                  <a:pt x="462447" y="1239817"/>
                  <a:pt x="460473" y="1239817"/>
                </a:cubicBezTo>
                <a:close/>
              </a:path>
            </a:pathLst>
          </a:custGeom>
          <a:solidFill>
            <a:srgbClr val="00A344"/>
          </a:solidFill>
          <a:ln w="3583" cap="flat">
            <a:solidFill>
              <a:srgbClr val="F5F5F5"/>
            </a:solidFill>
            <a:prstDash val="solid"/>
            <a:miter/>
          </a:ln>
          <a:effectLst/>
        </p:spPr>
        <p:txBody>
          <a:bodyPr rtlCol="1" anchor="ctr"/>
          <a:lstStyle/>
          <a:p>
            <a:endParaRPr lang="he-IL"/>
          </a:p>
        </p:txBody>
      </p:sp>
      <p:sp>
        <p:nvSpPr>
          <p:cNvPr id="16" name="מלבן 15">
            <a:hlinkClick r:id="" action="ppaction://hlinkshowjump?jump=nextslide"/>
            <a:extLst>
              <a:ext uri="{FF2B5EF4-FFF2-40B4-BE49-F238E27FC236}">
                <a16:creationId xmlns:a16="http://schemas.microsoft.com/office/drawing/2014/main" id="{DABF9BC8-7523-4F32-9D21-FA6A20B6A534}"/>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hlinkClick r:id="" action="ppaction://hlinkshowjump?jump=previousslide"/>
            <a:extLst>
              <a:ext uri="{FF2B5EF4-FFF2-40B4-BE49-F238E27FC236}">
                <a16:creationId xmlns:a16="http://schemas.microsoft.com/office/drawing/2014/main" id="{19CC5A49-3750-438E-ACE4-93711594CCDE}"/>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a:hlinkClick r:id="rId2" action="ppaction://hlinksldjump"/>
            <a:extLst>
              <a:ext uri="{FF2B5EF4-FFF2-40B4-BE49-F238E27FC236}">
                <a16:creationId xmlns:a16="http://schemas.microsoft.com/office/drawing/2014/main" id="{E47418A1-43E3-41AD-82E9-4BFE98AB83C2}"/>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hlinkClick r:id="rId3" action="ppaction://hlinksldjump"/>
            <a:extLst>
              <a:ext uri="{FF2B5EF4-FFF2-40B4-BE49-F238E27FC236}">
                <a16:creationId xmlns:a16="http://schemas.microsoft.com/office/drawing/2014/main" id="{D6D73BD2-E2CD-4813-8715-B8615FD23D62}"/>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ציין מיקום של מספר שקופית 3">
            <a:extLst>
              <a:ext uri="{FF2B5EF4-FFF2-40B4-BE49-F238E27FC236}">
                <a16:creationId xmlns:a16="http://schemas.microsoft.com/office/drawing/2014/main" id="{D047A89D-0A40-4E81-8C97-0FD92E0E3629}"/>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91</a:t>
            </a:fld>
            <a:endParaRPr lang="he-IL" dirty="0"/>
          </a:p>
        </p:txBody>
      </p:sp>
    </p:spTree>
    <p:extLst>
      <p:ext uri="{BB962C8B-B14F-4D97-AF65-F5344CB8AC3E}">
        <p14:creationId xmlns:p14="http://schemas.microsoft.com/office/powerpoint/2010/main" val="28559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713002"/>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בית הספר ולמידה</a:t>
            </a:r>
          </a:p>
        </p:txBody>
      </p:sp>
      <p:sp>
        <p:nvSpPr>
          <p:cNvPr id="7" name="מלבן 6">
            <a:extLst>
              <a:ext uri="{FF2B5EF4-FFF2-40B4-BE49-F238E27FC236}">
                <a16:creationId xmlns:a16="http://schemas.microsoft.com/office/drawing/2014/main" id="{8953FB6C-5231-43DB-8E38-42949F050506}"/>
              </a:ext>
            </a:extLst>
          </p:cNvPr>
          <p:cNvSpPr/>
          <p:nvPr/>
        </p:nvSpPr>
        <p:spPr>
          <a:xfrm>
            <a:off x="2920805" y="2064160"/>
            <a:ext cx="4033339" cy="376526"/>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הזדמנויות למידה - הטמעת הלמידה בסדר היום</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err="1">
                <a:solidFill>
                  <a:schemeClr val="tx1">
                    <a:lumMod val="50000"/>
                    <a:lumOff val="50000"/>
                  </a:schemeClr>
                </a:solidFill>
              </a:rPr>
              <a:t>השך</a:t>
            </a:r>
            <a:r>
              <a:rPr lang="he-IL" sz="1200" dirty="0">
                <a:solidFill>
                  <a:schemeClr val="tx1">
                    <a:lumMod val="50000"/>
                    <a:lumOff val="50000"/>
                  </a:schemeClr>
                </a:solidFill>
              </a:rPr>
              <a:t> בעמוד הבא...</a:t>
            </a:r>
          </a:p>
        </p:txBody>
      </p:sp>
      <p:sp>
        <p:nvSpPr>
          <p:cNvPr id="39" name="מלבן 38">
            <a:extLst>
              <a:ext uri="{FF2B5EF4-FFF2-40B4-BE49-F238E27FC236}">
                <a16:creationId xmlns:a16="http://schemas.microsoft.com/office/drawing/2014/main" id="{4113F951-0675-4B1E-A78A-15D0A387D2D1}"/>
              </a:ext>
            </a:extLst>
          </p:cNvPr>
          <p:cNvSpPr/>
          <p:nvPr/>
        </p:nvSpPr>
        <p:spPr>
          <a:xfrm>
            <a:off x="937202" y="3233389"/>
            <a:ext cx="5538578" cy="2619692"/>
          </a:xfrm>
          <a:prstGeom prst="rect">
            <a:avLst/>
          </a:prstGeom>
          <a:ln>
            <a:noFill/>
            <a:prstDash val="dash"/>
          </a:ln>
        </p:spPr>
        <p:txBody>
          <a:bodyPr wrap="square">
            <a:spAutoFit/>
          </a:bodyPr>
          <a:lstStyle/>
          <a:p>
            <a:pPr marL="360363" algn="r" defTabSz="457200" rtl="1">
              <a:lnSpc>
                <a:spcPct val="150000"/>
              </a:lnSpc>
              <a:spcAft>
                <a:spcPts val="600"/>
              </a:spcAft>
              <a:buClr>
                <a:srgbClr val="009EE0"/>
              </a:buClr>
              <a:buSzPct val="80000"/>
            </a:pPr>
            <a:r>
              <a:rPr lang="he-IL" sz="1601" b="1" dirty="0">
                <a:solidFill>
                  <a:schemeClr val="tx1">
                    <a:lumMod val="50000"/>
                    <a:lumOff val="50000"/>
                  </a:schemeClr>
                </a:solidFill>
                <a:highlight>
                  <a:srgbClr val="C6EEFF"/>
                </a:highlight>
                <a:latin typeface="Arial" pitchFamily="34" charset="0"/>
                <a:cs typeface="Arial" pitchFamily="34" charset="0"/>
              </a:rPr>
              <a:t>בגיל בית הספר היסודי:</a:t>
            </a:r>
          </a:p>
          <a:p>
            <a:pPr marL="539750" lvl="1" indent="-179388" algn="r" defTabSz="457200" rtl="1">
              <a:lnSpc>
                <a:spcPct val="150000"/>
              </a:lnSpc>
              <a:spcAft>
                <a:spcPts val="300"/>
              </a:spcAft>
              <a:buClr>
                <a:srgbClr val="009EE0"/>
              </a:buClr>
              <a:buSzPct val="80000"/>
              <a:buFont typeface="Arial" panose="020B0604020202020204" pitchFamily="34" charset="0"/>
              <a:buChar char="•"/>
            </a:pPr>
            <a:r>
              <a:rPr lang="he-IL" sz="1500" dirty="0">
                <a:solidFill>
                  <a:prstClr val="black">
                    <a:lumMod val="50000"/>
                    <a:lumOff val="50000"/>
                  </a:prstClr>
                </a:solidFill>
              </a:rPr>
              <a:t>כחלק מסדר היום במשפחתון, לאחר ארוחת הצהריים ישנו עיסוק בלמידה:</a:t>
            </a:r>
          </a:p>
          <a:p>
            <a:pPr marL="803275" lvl="2" indent="-179388" algn="r" defTabSz="457200" rtl="1">
              <a:lnSpc>
                <a:spcPct val="150000"/>
              </a:lnSpc>
              <a:spcAft>
                <a:spcPts val="300"/>
              </a:spcAft>
              <a:buClr>
                <a:srgbClr val="009EE0"/>
              </a:buClr>
              <a:buSzPct val="80000"/>
              <a:buFont typeface="Arial" panose="020B0604020202020204" pitchFamily="34" charset="0"/>
              <a:buChar char="•"/>
            </a:pPr>
            <a:r>
              <a:rPr lang="he-IL" sz="1400" dirty="0">
                <a:solidFill>
                  <a:prstClr val="black">
                    <a:lumMod val="50000"/>
                    <a:lumOff val="50000"/>
                  </a:prstClr>
                </a:solidFill>
              </a:rPr>
              <a:t>הכנת שיעורי בית/ קריאת סיפור</a:t>
            </a:r>
          </a:p>
          <a:p>
            <a:pPr marL="803275" lvl="2" indent="-179388" algn="r" defTabSz="457200" rtl="1">
              <a:lnSpc>
                <a:spcPct val="150000"/>
              </a:lnSpc>
              <a:spcAft>
                <a:spcPts val="300"/>
              </a:spcAft>
              <a:buClr>
                <a:srgbClr val="009EE0"/>
              </a:buClr>
              <a:buSzPct val="80000"/>
              <a:buFont typeface="Arial" panose="020B0604020202020204" pitchFamily="34" charset="0"/>
              <a:buChar char="•"/>
            </a:pPr>
            <a:r>
              <a:rPr lang="he-IL" sz="1400" dirty="0">
                <a:solidFill>
                  <a:prstClr val="black">
                    <a:lumMod val="50000"/>
                    <a:lumOff val="50000"/>
                  </a:prstClr>
                </a:solidFill>
              </a:rPr>
              <a:t>ארגון הלמידה: בדיקת ציוד, התארגנות לקראת מבדקים קרובים, עבודות להגשה, סידור התיק ליום הלימודים הבא ועוד.</a:t>
            </a:r>
          </a:p>
          <a:p>
            <a:pPr marL="539750" lvl="1" indent="-179388" algn="r" defTabSz="457200" rtl="1">
              <a:lnSpc>
                <a:spcPct val="150000"/>
              </a:lnSpc>
              <a:spcAft>
                <a:spcPts val="300"/>
              </a:spcAft>
              <a:buClr>
                <a:srgbClr val="009EE0"/>
              </a:buClr>
              <a:buSzPct val="80000"/>
              <a:buFont typeface="Arial" panose="020B0604020202020204" pitchFamily="34" charset="0"/>
              <a:buChar char="•"/>
            </a:pPr>
            <a:r>
              <a:rPr lang="he-IL" sz="1500" dirty="0">
                <a:solidFill>
                  <a:prstClr val="black">
                    <a:lumMod val="50000"/>
                    <a:lumOff val="50000"/>
                  </a:prstClr>
                </a:solidFill>
              </a:rPr>
              <a:t>לפני השינה מוקדש הזמן לקריאת ספר.</a:t>
            </a:r>
          </a:p>
        </p:txBody>
      </p:sp>
      <p:sp>
        <p:nvSpPr>
          <p:cNvPr id="42" name="מלבן 41">
            <a:extLst>
              <a:ext uri="{FF2B5EF4-FFF2-40B4-BE49-F238E27FC236}">
                <a16:creationId xmlns:a16="http://schemas.microsoft.com/office/drawing/2014/main" id="{53BED44B-7405-41E7-B837-75AAA7B3FF8C}"/>
              </a:ext>
            </a:extLst>
          </p:cNvPr>
          <p:cNvSpPr/>
          <p:nvPr/>
        </p:nvSpPr>
        <p:spPr>
          <a:xfrm>
            <a:off x="5576112" y="2731595"/>
            <a:ext cx="933269" cy="461665"/>
          </a:xfrm>
          <a:prstGeom prst="rect">
            <a:avLst/>
          </a:prstGeom>
        </p:spPr>
        <p:txBody>
          <a:bodyPr wrap="none">
            <a:spAutoFit/>
          </a:bodyPr>
          <a:lstStyle/>
          <a:p>
            <a:pPr algn="r" rtl="1">
              <a:spcAft>
                <a:spcPts val="600"/>
              </a:spcAft>
            </a:pPr>
            <a:r>
              <a:rPr lang="he-IL" sz="2400" b="1" dirty="0">
                <a:solidFill>
                  <a:srgbClr val="00B0E6"/>
                </a:solidFill>
                <a:latin typeface="Arial" pitchFamily="34" charset="0"/>
                <a:cs typeface="Arial" pitchFamily="34" charset="0"/>
              </a:rPr>
              <a:t>כיצד?</a:t>
            </a:r>
          </a:p>
        </p:txBody>
      </p:sp>
      <p:sp>
        <p:nvSpPr>
          <p:cNvPr id="54" name="מלבן: פינות מעוגלות 53">
            <a:extLst>
              <a:ext uri="{FF2B5EF4-FFF2-40B4-BE49-F238E27FC236}">
                <a16:creationId xmlns:a16="http://schemas.microsoft.com/office/drawing/2014/main" id="{AD21B7EC-597A-4E87-9F7F-82D26E52685F}"/>
              </a:ext>
            </a:extLst>
          </p:cNvPr>
          <p:cNvSpPr/>
          <p:nvPr/>
        </p:nvSpPr>
        <p:spPr>
          <a:xfrm>
            <a:off x="957648" y="2685410"/>
            <a:ext cx="5664825" cy="6860372"/>
          </a:xfrm>
          <a:prstGeom prst="roundRect">
            <a:avLst>
              <a:gd name="adj" fmla="val 1802"/>
            </a:avLst>
          </a:prstGeom>
          <a:no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צורה חופשית: צורה 30">
            <a:extLst>
              <a:ext uri="{FF2B5EF4-FFF2-40B4-BE49-F238E27FC236}">
                <a16:creationId xmlns:a16="http://schemas.microsoft.com/office/drawing/2014/main" id="{F0834596-788C-4819-AA6F-362FFF84C0C4}"/>
              </a:ext>
            </a:extLst>
          </p:cNvPr>
          <p:cNvSpPr/>
          <p:nvPr/>
        </p:nvSpPr>
        <p:spPr>
          <a:xfrm>
            <a:off x="6120104" y="3307301"/>
            <a:ext cx="248318" cy="242006"/>
          </a:xfrm>
          <a:custGeom>
            <a:avLst/>
            <a:gdLst>
              <a:gd name="connsiteX0" fmla="*/ 460473 w 1270651"/>
              <a:gd name="connsiteY0" fmla="*/ 1239817 h 1238347"/>
              <a:gd name="connsiteX1" fmla="*/ 357855 w 1270651"/>
              <a:gd name="connsiteY1" fmla="*/ 1192631 h 1238347"/>
              <a:gd name="connsiteX2" fmla="*/ 33541 w 1270651"/>
              <a:gd name="connsiteY2" fmla="*/ 814264 h 1238347"/>
              <a:gd name="connsiteX3" fmla="*/ 48215 w 1270651"/>
              <a:gd name="connsiteY3" fmla="*/ 623731 h 1238347"/>
              <a:gd name="connsiteX4" fmla="*/ 238777 w 1270651"/>
              <a:gd name="connsiteY4" fmla="*/ 638379 h 1238347"/>
              <a:gd name="connsiteX5" fmla="*/ 450796 w 1270651"/>
              <a:gd name="connsiteY5" fmla="*/ 885722 h 1238347"/>
              <a:gd name="connsiteX6" fmla="*/ 1120886 w 1270651"/>
              <a:gd name="connsiteY6" fmla="*/ 77691 h 1238347"/>
              <a:gd name="connsiteX7" fmla="*/ 1228991 w 1270651"/>
              <a:gd name="connsiteY7" fmla="*/ 158769 h 1238347"/>
              <a:gd name="connsiteX8" fmla="*/ 570417 w 1270651"/>
              <a:gd name="connsiteY8" fmla="*/ 1183223 h 1238347"/>
              <a:gd name="connsiteX9" fmla="*/ 466421 w 1270651"/>
              <a:gd name="connsiteY9" fmla="*/ 1239681 h 1238347"/>
              <a:gd name="connsiteX10" fmla="*/ 460473 w 1270651"/>
              <a:gd name="connsiteY10" fmla="*/ 1239817 h 123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0651" h="1238347">
                <a:moveTo>
                  <a:pt x="460473" y="1239817"/>
                </a:moveTo>
                <a:cubicBezTo>
                  <a:pt x="421122" y="1239817"/>
                  <a:pt x="383609" y="1222656"/>
                  <a:pt x="357855" y="1192631"/>
                </a:cubicBezTo>
                <a:lnTo>
                  <a:pt x="33541" y="814264"/>
                </a:lnTo>
                <a:cubicBezTo>
                  <a:pt x="-15024" y="757591"/>
                  <a:pt x="-8458" y="672295"/>
                  <a:pt x="48215" y="623731"/>
                </a:cubicBezTo>
                <a:cubicBezTo>
                  <a:pt x="104863" y="575112"/>
                  <a:pt x="190154" y="581677"/>
                  <a:pt x="238777" y="638379"/>
                </a:cubicBezTo>
                <a:lnTo>
                  <a:pt x="450796" y="885722"/>
                </a:lnTo>
                <a:lnTo>
                  <a:pt x="1120886" y="77691"/>
                </a:lnTo>
                <a:cubicBezTo>
                  <a:pt x="1224612" y="-67601"/>
                  <a:pt x="1333178" y="12856"/>
                  <a:pt x="1228991" y="158769"/>
                </a:cubicBezTo>
                <a:lnTo>
                  <a:pt x="570417" y="1183223"/>
                </a:lnTo>
                <a:cubicBezTo>
                  <a:pt x="546256" y="1217032"/>
                  <a:pt x="507904" y="1237843"/>
                  <a:pt x="466421" y="1239681"/>
                </a:cubicBezTo>
                <a:cubicBezTo>
                  <a:pt x="464418" y="1239764"/>
                  <a:pt x="462447" y="1239817"/>
                  <a:pt x="460473" y="1239817"/>
                </a:cubicBezTo>
                <a:close/>
              </a:path>
            </a:pathLst>
          </a:custGeom>
          <a:solidFill>
            <a:srgbClr val="00A344"/>
          </a:solidFill>
          <a:ln w="3583" cap="flat">
            <a:solidFill>
              <a:srgbClr val="F5F5F5"/>
            </a:solidFill>
            <a:prstDash val="solid"/>
            <a:miter/>
          </a:ln>
          <a:effectLst/>
        </p:spPr>
        <p:txBody>
          <a:bodyPr rtlCol="1" anchor="ctr"/>
          <a:lstStyle/>
          <a:p>
            <a:endParaRPr lang="he-IL"/>
          </a:p>
        </p:txBody>
      </p:sp>
      <p:sp>
        <p:nvSpPr>
          <p:cNvPr id="19" name="מלבן 18">
            <a:extLst>
              <a:ext uri="{FF2B5EF4-FFF2-40B4-BE49-F238E27FC236}">
                <a16:creationId xmlns:a16="http://schemas.microsoft.com/office/drawing/2014/main" id="{FCCDFF33-CBA3-4823-82F6-C11ED9ED6E8E}"/>
              </a:ext>
            </a:extLst>
          </p:cNvPr>
          <p:cNvSpPr/>
          <p:nvPr/>
        </p:nvSpPr>
        <p:spPr>
          <a:xfrm>
            <a:off x="937202" y="5887932"/>
            <a:ext cx="5538578" cy="1881028"/>
          </a:xfrm>
          <a:prstGeom prst="rect">
            <a:avLst/>
          </a:prstGeom>
          <a:ln>
            <a:noFill/>
            <a:prstDash val="dash"/>
          </a:ln>
        </p:spPr>
        <p:txBody>
          <a:bodyPr wrap="square">
            <a:spAutoFit/>
          </a:bodyPr>
          <a:lstStyle/>
          <a:p>
            <a:pPr marL="360363" algn="r" defTabSz="457200" rtl="1">
              <a:lnSpc>
                <a:spcPct val="150000"/>
              </a:lnSpc>
              <a:spcAft>
                <a:spcPts val="600"/>
              </a:spcAft>
              <a:buClr>
                <a:srgbClr val="009EE0"/>
              </a:buClr>
              <a:buSzPct val="80000"/>
            </a:pPr>
            <a:r>
              <a:rPr lang="he-IL" sz="1601" b="1" dirty="0">
                <a:solidFill>
                  <a:schemeClr val="tx1">
                    <a:lumMod val="50000"/>
                    <a:lumOff val="50000"/>
                  </a:schemeClr>
                </a:solidFill>
                <a:highlight>
                  <a:srgbClr val="C6EEFF"/>
                </a:highlight>
                <a:latin typeface="Arial" pitchFamily="34" charset="0"/>
                <a:cs typeface="Arial" pitchFamily="34" charset="0"/>
              </a:rPr>
              <a:t>בגיל בעל-היסודי:</a:t>
            </a:r>
          </a:p>
          <a:p>
            <a:pPr marL="539750" lvl="1" indent="-179388" algn="r" defTabSz="457200" rtl="1">
              <a:lnSpc>
                <a:spcPct val="150000"/>
              </a:lnSpc>
              <a:spcAft>
                <a:spcPts val="300"/>
              </a:spcAft>
              <a:buClr>
                <a:srgbClr val="009EE0"/>
              </a:buClr>
              <a:buSzPct val="80000"/>
              <a:buFont typeface="Arial" panose="020B0604020202020204" pitchFamily="34" charset="0"/>
              <a:buChar char="•"/>
            </a:pPr>
            <a:r>
              <a:rPr lang="he-IL" sz="1500" dirty="0">
                <a:solidFill>
                  <a:prstClr val="black">
                    <a:lumMod val="50000"/>
                    <a:lumOff val="50000"/>
                  </a:prstClr>
                </a:solidFill>
              </a:rPr>
              <a:t>מערכת השעות עמוסה יותר והדרישות רבות ומגוונות. יש לתאם ציפיות עם הנערות והנערים לגבי זמן הלמידה. עם חזרתם מהלימודים הם נחים ולאחר מכן מצופה מהם להקדיש זמן ללמידה בהתאם לתיאום הציפיות מולם.</a:t>
            </a:r>
          </a:p>
        </p:txBody>
      </p:sp>
      <p:sp>
        <p:nvSpPr>
          <p:cNvPr id="20" name="צורה חופשית: צורה 19">
            <a:extLst>
              <a:ext uri="{FF2B5EF4-FFF2-40B4-BE49-F238E27FC236}">
                <a16:creationId xmlns:a16="http://schemas.microsoft.com/office/drawing/2014/main" id="{11878B56-DA8E-4FF8-98F0-6C344621316E}"/>
              </a:ext>
            </a:extLst>
          </p:cNvPr>
          <p:cNvSpPr/>
          <p:nvPr/>
        </p:nvSpPr>
        <p:spPr>
          <a:xfrm>
            <a:off x="6120104" y="5961844"/>
            <a:ext cx="248318" cy="242006"/>
          </a:xfrm>
          <a:custGeom>
            <a:avLst/>
            <a:gdLst>
              <a:gd name="connsiteX0" fmla="*/ 460473 w 1270651"/>
              <a:gd name="connsiteY0" fmla="*/ 1239817 h 1238347"/>
              <a:gd name="connsiteX1" fmla="*/ 357855 w 1270651"/>
              <a:gd name="connsiteY1" fmla="*/ 1192631 h 1238347"/>
              <a:gd name="connsiteX2" fmla="*/ 33541 w 1270651"/>
              <a:gd name="connsiteY2" fmla="*/ 814264 h 1238347"/>
              <a:gd name="connsiteX3" fmla="*/ 48215 w 1270651"/>
              <a:gd name="connsiteY3" fmla="*/ 623731 h 1238347"/>
              <a:gd name="connsiteX4" fmla="*/ 238777 w 1270651"/>
              <a:gd name="connsiteY4" fmla="*/ 638379 h 1238347"/>
              <a:gd name="connsiteX5" fmla="*/ 450796 w 1270651"/>
              <a:gd name="connsiteY5" fmla="*/ 885722 h 1238347"/>
              <a:gd name="connsiteX6" fmla="*/ 1120886 w 1270651"/>
              <a:gd name="connsiteY6" fmla="*/ 77691 h 1238347"/>
              <a:gd name="connsiteX7" fmla="*/ 1228991 w 1270651"/>
              <a:gd name="connsiteY7" fmla="*/ 158769 h 1238347"/>
              <a:gd name="connsiteX8" fmla="*/ 570417 w 1270651"/>
              <a:gd name="connsiteY8" fmla="*/ 1183223 h 1238347"/>
              <a:gd name="connsiteX9" fmla="*/ 466421 w 1270651"/>
              <a:gd name="connsiteY9" fmla="*/ 1239681 h 1238347"/>
              <a:gd name="connsiteX10" fmla="*/ 460473 w 1270651"/>
              <a:gd name="connsiteY10" fmla="*/ 1239817 h 123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0651" h="1238347">
                <a:moveTo>
                  <a:pt x="460473" y="1239817"/>
                </a:moveTo>
                <a:cubicBezTo>
                  <a:pt x="421122" y="1239817"/>
                  <a:pt x="383609" y="1222656"/>
                  <a:pt x="357855" y="1192631"/>
                </a:cubicBezTo>
                <a:lnTo>
                  <a:pt x="33541" y="814264"/>
                </a:lnTo>
                <a:cubicBezTo>
                  <a:pt x="-15024" y="757591"/>
                  <a:pt x="-8458" y="672295"/>
                  <a:pt x="48215" y="623731"/>
                </a:cubicBezTo>
                <a:cubicBezTo>
                  <a:pt x="104863" y="575112"/>
                  <a:pt x="190154" y="581677"/>
                  <a:pt x="238777" y="638379"/>
                </a:cubicBezTo>
                <a:lnTo>
                  <a:pt x="450796" y="885722"/>
                </a:lnTo>
                <a:lnTo>
                  <a:pt x="1120886" y="77691"/>
                </a:lnTo>
                <a:cubicBezTo>
                  <a:pt x="1224612" y="-67601"/>
                  <a:pt x="1333178" y="12856"/>
                  <a:pt x="1228991" y="158769"/>
                </a:cubicBezTo>
                <a:lnTo>
                  <a:pt x="570417" y="1183223"/>
                </a:lnTo>
                <a:cubicBezTo>
                  <a:pt x="546256" y="1217032"/>
                  <a:pt x="507904" y="1237843"/>
                  <a:pt x="466421" y="1239681"/>
                </a:cubicBezTo>
                <a:cubicBezTo>
                  <a:pt x="464418" y="1239764"/>
                  <a:pt x="462447" y="1239817"/>
                  <a:pt x="460473" y="1239817"/>
                </a:cubicBezTo>
                <a:close/>
              </a:path>
            </a:pathLst>
          </a:custGeom>
          <a:solidFill>
            <a:srgbClr val="00A344"/>
          </a:solidFill>
          <a:ln w="3583" cap="flat">
            <a:solidFill>
              <a:srgbClr val="F5F5F5"/>
            </a:solidFill>
            <a:prstDash val="solid"/>
            <a:miter/>
          </a:ln>
          <a:effectLst/>
        </p:spPr>
        <p:txBody>
          <a:bodyPr rtlCol="1" anchor="ctr"/>
          <a:lstStyle/>
          <a:p>
            <a:endParaRPr lang="he-IL"/>
          </a:p>
        </p:txBody>
      </p:sp>
      <p:sp>
        <p:nvSpPr>
          <p:cNvPr id="22" name="מלבן 21">
            <a:extLst>
              <a:ext uri="{FF2B5EF4-FFF2-40B4-BE49-F238E27FC236}">
                <a16:creationId xmlns:a16="http://schemas.microsoft.com/office/drawing/2014/main" id="{6E4302A3-B642-4CF4-94E4-1238AE55751A}"/>
              </a:ext>
            </a:extLst>
          </p:cNvPr>
          <p:cNvSpPr/>
          <p:nvPr/>
        </p:nvSpPr>
        <p:spPr>
          <a:xfrm>
            <a:off x="937202" y="7827693"/>
            <a:ext cx="5538578" cy="1573251"/>
          </a:xfrm>
          <a:prstGeom prst="rect">
            <a:avLst/>
          </a:prstGeom>
          <a:ln>
            <a:noFill/>
            <a:prstDash val="dash"/>
          </a:ln>
        </p:spPr>
        <p:txBody>
          <a:bodyPr wrap="square">
            <a:spAutoFit/>
          </a:bodyPr>
          <a:lstStyle/>
          <a:p>
            <a:pPr marL="360363" algn="r" defTabSz="457200" rtl="1">
              <a:lnSpc>
                <a:spcPct val="150000"/>
              </a:lnSpc>
              <a:spcAft>
                <a:spcPts val="600"/>
              </a:spcAft>
              <a:buClr>
                <a:srgbClr val="009EE0"/>
              </a:buClr>
              <a:buSzPct val="80000"/>
            </a:pPr>
            <a:r>
              <a:rPr lang="he-IL" sz="1601" b="1" dirty="0">
                <a:solidFill>
                  <a:schemeClr val="tx1">
                    <a:lumMod val="50000"/>
                    <a:lumOff val="50000"/>
                  </a:schemeClr>
                </a:solidFill>
                <a:highlight>
                  <a:srgbClr val="C6EEFF"/>
                </a:highlight>
                <a:latin typeface="Arial" pitchFamily="34" charset="0"/>
                <a:cs typeface="Arial" pitchFamily="34" charset="0"/>
              </a:rPr>
              <a:t>מרכז הלמידה (</a:t>
            </a:r>
            <a:r>
              <a:rPr lang="he-IL" sz="1601" b="1" dirty="0" err="1">
                <a:solidFill>
                  <a:schemeClr val="tx1">
                    <a:lumMod val="50000"/>
                    <a:lumOff val="50000"/>
                  </a:schemeClr>
                </a:solidFill>
                <a:highlight>
                  <a:srgbClr val="C6EEFF"/>
                </a:highlight>
                <a:latin typeface="Arial" pitchFamily="34" charset="0"/>
                <a:cs typeface="Arial" pitchFamily="34" charset="0"/>
              </a:rPr>
              <a:t>בנרדים</a:t>
            </a:r>
            <a:r>
              <a:rPr lang="he-IL" sz="1601" b="1" dirty="0">
                <a:solidFill>
                  <a:schemeClr val="tx1">
                    <a:lumMod val="50000"/>
                    <a:lumOff val="50000"/>
                  </a:schemeClr>
                </a:solidFill>
                <a:highlight>
                  <a:srgbClr val="C6EEFF"/>
                </a:highlight>
                <a:latin typeface="Arial" pitchFamily="34" charset="0"/>
                <a:cs typeface="Arial" pitchFamily="34" charset="0"/>
              </a:rPr>
              <a:t> בלבד):</a:t>
            </a:r>
          </a:p>
          <a:p>
            <a:pPr marL="539750" lvl="1" indent="-179388" algn="r" defTabSz="457200" rtl="1">
              <a:lnSpc>
                <a:spcPct val="150000"/>
              </a:lnSpc>
              <a:spcAft>
                <a:spcPts val="300"/>
              </a:spcAft>
              <a:buClr>
                <a:srgbClr val="009EE0"/>
              </a:buClr>
              <a:buSzPct val="80000"/>
              <a:buFont typeface="Arial" panose="020B0604020202020204" pitchFamily="34" charset="0"/>
              <a:buChar char="•"/>
            </a:pPr>
            <a:r>
              <a:rPr lang="he-IL" sz="1500" dirty="0">
                <a:solidFill>
                  <a:prstClr val="black">
                    <a:lumMod val="50000"/>
                    <a:lumOff val="50000"/>
                  </a:prstClr>
                </a:solidFill>
              </a:rPr>
              <a:t>מרכז הלמידה מהווה מסגרת נוספת המאפשרת לילדים ללמוד עם מורים מקצועיים אחר הצהריים בהתאמה לצרכים שלהם.</a:t>
            </a:r>
          </a:p>
          <a:p>
            <a:pPr marL="539750" lvl="1" indent="-179388" algn="r" defTabSz="457200" rtl="1">
              <a:lnSpc>
                <a:spcPct val="150000"/>
              </a:lnSpc>
              <a:spcAft>
                <a:spcPts val="300"/>
              </a:spcAft>
              <a:buClr>
                <a:srgbClr val="009EE0"/>
              </a:buClr>
              <a:buSzPct val="80000"/>
              <a:buFont typeface="Arial" panose="020B0604020202020204" pitchFamily="34" charset="0"/>
              <a:buChar char="•"/>
            </a:pPr>
            <a:r>
              <a:rPr lang="he-IL" sz="1500" dirty="0">
                <a:solidFill>
                  <a:prstClr val="black">
                    <a:lumMod val="50000"/>
                    <a:lumOff val="50000"/>
                  </a:prstClr>
                </a:solidFill>
              </a:rPr>
              <a:t>מרכז הלמידה </a:t>
            </a:r>
            <a:r>
              <a:rPr lang="he-IL" sz="1500" dirty="0" err="1">
                <a:solidFill>
                  <a:prstClr val="black">
                    <a:lumMod val="50000"/>
                    <a:lumOff val="50000"/>
                  </a:prstClr>
                </a:solidFill>
              </a:rPr>
              <a:t>בנרדים</a:t>
            </a:r>
            <a:r>
              <a:rPr lang="he-IL" sz="1500" dirty="0">
                <a:solidFill>
                  <a:prstClr val="black">
                    <a:lumMod val="50000"/>
                    <a:lumOff val="50000"/>
                  </a:prstClr>
                </a:solidFill>
              </a:rPr>
              <a:t> פתוח ב- 14:30-19:00.</a:t>
            </a:r>
          </a:p>
        </p:txBody>
      </p:sp>
      <p:sp>
        <p:nvSpPr>
          <p:cNvPr id="23" name="צורה חופשית: צורה 22">
            <a:extLst>
              <a:ext uri="{FF2B5EF4-FFF2-40B4-BE49-F238E27FC236}">
                <a16:creationId xmlns:a16="http://schemas.microsoft.com/office/drawing/2014/main" id="{6118979A-D8D1-43FF-8480-2E886D953E10}"/>
              </a:ext>
            </a:extLst>
          </p:cNvPr>
          <p:cNvSpPr/>
          <p:nvPr/>
        </p:nvSpPr>
        <p:spPr>
          <a:xfrm>
            <a:off x="6120104" y="7901605"/>
            <a:ext cx="248318" cy="242006"/>
          </a:xfrm>
          <a:custGeom>
            <a:avLst/>
            <a:gdLst>
              <a:gd name="connsiteX0" fmla="*/ 460473 w 1270651"/>
              <a:gd name="connsiteY0" fmla="*/ 1239817 h 1238347"/>
              <a:gd name="connsiteX1" fmla="*/ 357855 w 1270651"/>
              <a:gd name="connsiteY1" fmla="*/ 1192631 h 1238347"/>
              <a:gd name="connsiteX2" fmla="*/ 33541 w 1270651"/>
              <a:gd name="connsiteY2" fmla="*/ 814264 h 1238347"/>
              <a:gd name="connsiteX3" fmla="*/ 48215 w 1270651"/>
              <a:gd name="connsiteY3" fmla="*/ 623731 h 1238347"/>
              <a:gd name="connsiteX4" fmla="*/ 238777 w 1270651"/>
              <a:gd name="connsiteY4" fmla="*/ 638379 h 1238347"/>
              <a:gd name="connsiteX5" fmla="*/ 450796 w 1270651"/>
              <a:gd name="connsiteY5" fmla="*/ 885722 h 1238347"/>
              <a:gd name="connsiteX6" fmla="*/ 1120886 w 1270651"/>
              <a:gd name="connsiteY6" fmla="*/ 77691 h 1238347"/>
              <a:gd name="connsiteX7" fmla="*/ 1228991 w 1270651"/>
              <a:gd name="connsiteY7" fmla="*/ 158769 h 1238347"/>
              <a:gd name="connsiteX8" fmla="*/ 570417 w 1270651"/>
              <a:gd name="connsiteY8" fmla="*/ 1183223 h 1238347"/>
              <a:gd name="connsiteX9" fmla="*/ 466421 w 1270651"/>
              <a:gd name="connsiteY9" fmla="*/ 1239681 h 1238347"/>
              <a:gd name="connsiteX10" fmla="*/ 460473 w 1270651"/>
              <a:gd name="connsiteY10" fmla="*/ 1239817 h 123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0651" h="1238347">
                <a:moveTo>
                  <a:pt x="460473" y="1239817"/>
                </a:moveTo>
                <a:cubicBezTo>
                  <a:pt x="421122" y="1239817"/>
                  <a:pt x="383609" y="1222656"/>
                  <a:pt x="357855" y="1192631"/>
                </a:cubicBezTo>
                <a:lnTo>
                  <a:pt x="33541" y="814264"/>
                </a:lnTo>
                <a:cubicBezTo>
                  <a:pt x="-15024" y="757591"/>
                  <a:pt x="-8458" y="672295"/>
                  <a:pt x="48215" y="623731"/>
                </a:cubicBezTo>
                <a:cubicBezTo>
                  <a:pt x="104863" y="575112"/>
                  <a:pt x="190154" y="581677"/>
                  <a:pt x="238777" y="638379"/>
                </a:cubicBezTo>
                <a:lnTo>
                  <a:pt x="450796" y="885722"/>
                </a:lnTo>
                <a:lnTo>
                  <a:pt x="1120886" y="77691"/>
                </a:lnTo>
                <a:cubicBezTo>
                  <a:pt x="1224612" y="-67601"/>
                  <a:pt x="1333178" y="12856"/>
                  <a:pt x="1228991" y="158769"/>
                </a:cubicBezTo>
                <a:lnTo>
                  <a:pt x="570417" y="1183223"/>
                </a:lnTo>
                <a:cubicBezTo>
                  <a:pt x="546256" y="1217032"/>
                  <a:pt x="507904" y="1237843"/>
                  <a:pt x="466421" y="1239681"/>
                </a:cubicBezTo>
                <a:cubicBezTo>
                  <a:pt x="464418" y="1239764"/>
                  <a:pt x="462447" y="1239817"/>
                  <a:pt x="460473" y="1239817"/>
                </a:cubicBezTo>
                <a:close/>
              </a:path>
            </a:pathLst>
          </a:custGeom>
          <a:solidFill>
            <a:srgbClr val="00A344"/>
          </a:solidFill>
          <a:ln w="3583" cap="flat">
            <a:solidFill>
              <a:srgbClr val="F5F5F5"/>
            </a:solidFill>
            <a:prstDash val="solid"/>
            <a:miter/>
          </a:ln>
          <a:effectLst/>
        </p:spPr>
        <p:txBody>
          <a:bodyPr rtlCol="1" anchor="ctr"/>
          <a:lstStyle/>
          <a:p>
            <a:endParaRPr lang="he-IL"/>
          </a:p>
        </p:txBody>
      </p:sp>
      <p:sp>
        <p:nvSpPr>
          <p:cNvPr id="24" name="מלבן 23">
            <a:hlinkClick r:id="" action="ppaction://hlinkshowjump?jump=nextslide"/>
            <a:extLst>
              <a:ext uri="{FF2B5EF4-FFF2-40B4-BE49-F238E27FC236}">
                <a16:creationId xmlns:a16="http://schemas.microsoft.com/office/drawing/2014/main" id="{00044F51-68B9-4F9E-92DB-B70535BBE039}"/>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a:hlinkClick r:id="" action="ppaction://hlinkshowjump?jump=previousslide"/>
            <a:extLst>
              <a:ext uri="{FF2B5EF4-FFF2-40B4-BE49-F238E27FC236}">
                <a16:creationId xmlns:a16="http://schemas.microsoft.com/office/drawing/2014/main" id="{22138FFC-EE04-4B2E-8C51-E546ECB86243}"/>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25">
            <a:hlinkClick r:id="rId2" action="ppaction://hlinksldjump"/>
            <a:extLst>
              <a:ext uri="{FF2B5EF4-FFF2-40B4-BE49-F238E27FC236}">
                <a16:creationId xmlns:a16="http://schemas.microsoft.com/office/drawing/2014/main" id="{A93F8E56-B9EF-488A-B0FD-ACA8DFCBBE96}"/>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a:hlinkClick r:id="rId3" action="ppaction://hlinksldjump"/>
            <a:extLst>
              <a:ext uri="{FF2B5EF4-FFF2-40B4-BE49-F238E27FC236}">
                <a16:creationId xmlns:a16="http://schemas.microsoft.com/office/drawing/2014/main" id="{4A31D8E9-E9ED-4EAE-911D-7A4DD2D74D33}"/>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ציין מיקום של מספר שקופית 3">
            <a:extLst>
              <a:ext uri="{FF2B5EF4-FFF2-40B4-BE49-F238E27FC236}">
                <a16:creationId xmlns:a16="http://schemas.microsoft.com/office/drawing/2014/main" id="{6FCFCDD8-C698-435A-9C62-865773B01A7C}"/>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92</a:t>
            </a:fld>
            <a:endParaRPr lang="he-IL" dirty="0"/>
          </a:p>
        </p:txBody>
      </p:sp>
    </p:spTree>
    <p:extLst>
      <p:ext uri="{BB962C8B-B14F-4D97-AF65-F5344CB8AC3E}">
        <p14:creationId xmlns:p14="http://schemas.microsoft.com/office/powerpoint/2010/main" val="207031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713002"/>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בית הספר ולמידה</a:t>
            </a:r>
          </a:p>
        </p:txBody>
      </p:sp>
      <p:sp>
        <p:nvSpPr>
          <p:cNvPr id="7" name="מלבן 6">
            <a:extLst>
              <a:ext uri="{FF2B5EF4-FFF2-40B4-BE49-F238E27FC236}">
                <a16:creationId xmlns:a16="http://schemas.microsoft.com/office/drawing/2014/main" id="{8953FB6C-5231-43DB-8E38-42949F050506}"/>
              </a:ext>
            </a:extLst>
          </p:cNvPr>
          <p:cNvSpPr/>
          <p:nvPr/>
        </p:nvSpPr>
        <p:spPr>
          <a:xfrm>
            <a:off x="4087091" y="2064160"/>
            <a:ext cx="2867053" cy="376526"/>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לקויות למידה והפרעת קשב וריכוז</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24" name="TextBox 23">
            <a:extLst>
              <a:ext uri="{FF2B5EF4-FFF2-40B4-BE49-F238E27FC236}">
                <a16:creationId xmlns:a16="http://schemas.microsoft.com/office/drawing/2014/main" id="{D283427D-6AF8-4176-9AF1-15BDE73C827D}"/>
              </a:ext>
            </a:extLst>
          </p:cNvPr>
          <p:cNvSpPr txBox="1"/>
          <p:nvPr/>
        </p:nvSpPr>
        <p:spPr>
          <a:xfrm>
            <a:off x="973395" y="2427380"/>
            <a:ext cx="5516240" cy="2048253"/>
          </a:xfrm>
          <a:prstGeom prst="rect">
            <a:avLst/>
          </a:prstGeom>
          <a:noFill/>
        </p:spPr>
        <p:txBody>
          <a:bodyPr wrap="square" rtlCol="1">
            <a:spAutoFit/>
          </a:bodyPr>
          <a:lstStyle/>
          <a:p>
            <a:pPr algn="r" rtl="1">
              <a:lnSpc>
                <a:spcPct val="150000"/>
              </a:lnSpc>
              <a:spcAft>
                <a:spcPts val="600"/>
              </a:spcAft>
            </a:pPr>
            <a:r>
              <a:rPr lang="he-IL" sz="1601" dirty="0">
                <a:solidFill>
                  <a:schemeClr val="tx1">
                    <a:lumMod val="50000"/>
                    <a:lumOff val="50000"/>
                  </a:schemeClr>
                </a:solidFill>
              </a:rPr>
              <a:t>ילדים עם לקויות למידה והפרעת קשב וריכוז מתקשים יותר מהאחרים בבית הספר. הם חווים כישלונות לעיתים קרובות, הגורמים להם לתסכולים, ירידה במוטיבציה, בביטחון ובאמונה העצמית להצליח</a:t>
            </a:r>
          </a:p>
          <a:p>
            <a:pPr algn="r" rtl="1">
              <a:lnSpc>
                <a:spcPct val="150000"/>
              </a:lnSpc>
              <a:spcAft>
                <a:spcPts val="600"/>
              </a:spcAft>
            </a:pPr>
            <a:r>
              <a:rPr lang="he-IL" sz="1601" dirty="0">
                <a:solidFill>
                  <a:schemeClr val="tx1">
                    <a:lumMod val="50000"/>
                    <a:lumOff val="50000"/>
                  </a:schemeClr>
                </a:solidFill>
              </a:rPr>
              <a:t>ישנו הבדל בין לקות למידה ואתגרי קשב וריכוז:</a:t>
            </a:r>
          </a:p>
          <a:p>
            <a:pPr marL="179388" indent="-179388" algn="r" rtl="1">
              <a:lnSpc>
                <a:spcPct val="150000"/>
              </a:lnSpc>
              <a:spcAft>
                <a:spcPts val="600"/>
              </a:spcAft>
              <a:buFont typeface="Arial" panose="020B0604020202020204" pitchFamily="34" charset="0"/>
              <a:buChar char="•"/>
            </a:pPr>
            <a:endParaRPr lang="he-IL" sz="1601" dirty="0">
              <a:solidFill>
                <a:schemeClr val="tx1">
                  <a:lumMod val="50000"/>
                  <a:lumOff val="50000"/>
                </a:schemeClr>
              </a:solidFill>
              <a:latin typeface="Arial" pitchFamily="34" charset="0"/>
              <a:cs typeface="Arial" pitchFamily="34" charset="0"/>
            </a:endParaRPr>
          </a:p>
        </p:txBody>
      </p:sp>
      <p:grpSp>
        <p:nvGrpSpPr>
          <p:cNvPr id="9" name="קבוצה 8">
            <a:extLst>
              <a:ext uri="{FF2B5EF4-FFF2-40B4-BE49-F238E27FC236}">
                <a16:creationId xmlns:a16="http://schemas.microsoft.com/office/drawing/2014/main" id="{2267A9CF-71CA-4AE3-9BD0-1FC1F688591B}"/>
              </a:ext>
            </a:extLst>
          </p:cNvPr>
          <p:cNvGrpSpPr/>
          <p:nvPr/>
        </p:nvGrpSpPr>
        <p:grpSpPr>
          <a:xfrm>
            <a:off x="973395" y="4484256"/>
            <a:ext cx="5516240" cy="1495648"/>
            <a:chOff x="973395" y="4139045"/>
            <a:chExt cx="5516240" cy="1495648"/>
          </a:xfrm>
        </p:grpSpPr>
        <p:sp>
          <p:nvSpPr>
            <p:cNvPr id="26" name="מלבן: פינות מעוגלות 25">
              <a:extLst>
                <a:ext uri="{FF2B5EF4-FFF2-40B4-BE49-F238E27FC236}">
                  <a16:creationId xmlns:a16="http://schemas.microsoft.com/office/drawing/2014/main" id="{E32C8641-5D33-43ED-BB91-DBD26B6D01A8}"/>
                </a:ext>
              </a:extLst>
            </p:cNvPr>
            <p:cNvSpPr/>
            <p:nvPr/>
          </p:nvSpPr>
          <p:spPr>
            <a:xfrm>
              <a:off x="1085851" y="4148264"/>
              <a:ext cx="5403784" cy="1191925"/>
            </a:xfrm>
            <a:prstGeom prst="roundRect">
              <a:avLst>
                <a:gd name="adj" fmla="val 3542"/>
              </a:avLst>
            </a:prstGeom>
            <a:solidFill>
              <a:schemeClr val="bg1">
                <a:alpha val="80000"/>
              </a:schemeClr>
            </a:solidFill>
            <a:ln>
              <a:solidFill>
                <a:srgbClr val="D5F2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TextBox 26">
              <a:extLst>
                <a:ext uri="{FF2B5EF4-FFF2-40B4-BE49-F238E27FC236}">
                  <a16:creationId xmlns:a16="http://schemas.microsoft.com/office/drawing/2014/main" id="{B6B9936F-7B2F-4CE5-B2F2-0843A59F1095}"/>
                </a:ext>
              </a:extLst>
            </p:cNvPr>
            <p:cNvSpPr txBox="1"/>
            <p:nvPr/>
          </p:nvSpPr>
          <p:spPr>
            <a:xfrm>
              <a:off x="5680364" y="4426943"/>
              <a:ext cx="793464" cy="585032"/>
            </a:xfrm>
            <a:prstGeom prst="rect">
              <a:avLst/>
            </a:prstGeom>
            <a:noFill/>
          </p:spPr>
          <p:txBody>
            <a:bodyPr wrap="square" rtlCol="1">
              <a:spAutoFit/>
            </a:bodyPr>
            <a:lstStyle/>
            <a:p>
              <a:pPr algn="r" rtl="1">
                <a:spcAft>
                  <a:spcPts val="600"/>
                </a:spcAft>
              </a:pPr>
              <a:r>
                <a:rPr lang="he-IL" sz="1601" b="1" dirty="0">
                  <a:solidFill>
                    <a:srgbClr val="00B0E6"/>
                  </a:solidFill>
                </a:rPr>
                <a:t>לקות למידה</a:t>
              </a:r>
              <a:endParaRPr lang="he-IL" sz="1601" b="1" dirty="0">
                <a:solidFill>
                  <a:srgbClr val="00B0E6"/>
                </a:solidFill>
                <a:latin typeface="Arial" pitchFamily="34" charset="0"/>
                <a:cs typeface="Arial" pitchFamily="34" charset="0"/>
              </a:endParaRPr>
            </a:p>
          </p:txBody>
        </p:sp>
        <p:sp>
          <p:nvSpPr>
            <p:cNvPr id="28" name="מלבן 27">
              <a:extLst>
                <a:ext uri="{FF2B5EF4-FFF2-40B4-BE49-F238E27FC236}">
                  <a16:creationId xmlns:a16="http://schemas.microsoft.com/office/drawing/2014/main" id="{005DB7D2-D8DB-41C4-88B6-5080118C2EFC}"/>
                </a:ext>
              </a:extLst>
            </p:cNvPr>
            <p:cNvSpPr/>
            <p:nvPr/>
          </p:nvSpPr>
          <p:spPr>
            <a:xfrm>
              <a:off x="973395" y="4139045"/>
              <a:ext cx="4830505" cy="1088311"/>
            </a:xfrm>
            <a:prstGeom prst="rect">
              <a:avLst/>
            </a:prstGeom>
          </p:spPr>
          <p:txBody>
            <a:bodyPr wrap="square">
              <a:spAutoFit/>
            </a:bodyPr>
            <a:lstStyle/>
            <a:p>
              <a:pPr algn="r" rtl="1">
                <a:lnSpc>
                  <a:spcPct val="150000"/>
                </a:lnSpc>
              </a:pPr>
              <a:r>
                <a:rPr lang="he-IL" sz="1500" b="1" dirty="0">
                  <a:solidFill>
                    <a:prstClr val="black">
                      <a:lumMod val="50000"/>
                      <a:lumOff val="50000"/>
                    </a:prstClr>
                  </a:solidFill>
                  <a:highlight>
                    <a:srgbClr val="D5F2FF"/>
                  </a:highlight>
                </a:rPr>
                <a:t>קושי נוירולוגי* ברכישת מיומנויות למידה בסיסיות (קריאה, כתיבה, חשבון)</a:t>
              </a:r>
              <a:r>
                <a:rPr lang="he-IL" sz="1500" dirty="0">
                  <a:solidFill>
                    <a:schemeClr val="tx1">
                      <a:lumMod val="50000"/>
                      <a:lumOff val="50000"/>
                    </a:schemeClr>
                  </a:solidFill>
                </a:rPr>
                <a:t> על אף שהאינטליגנציה. הלקות היא תורשתית (אין קשר למצבים רגשיים מורכבים, רקע כלכלי וכו').</a:t>
              </a:r>
            </a:p>
          </p:txBody>
        </p:sp>
        <p:sp>
          <p:nvSpPr>
            <p:cNvPr id="29" name="TextBox 28">
              <a:extLst>
                <a:ext uri="{FF2B5EF4-FFF2-40B4-BE49-F238E27FC236}">
                  <a16:creationId xmlns:a16="http://schemas.microsoft.com/office/drawing/2014/main" id="{686B4B35-892B-4BCF-A52F-C18B2AAD6085}"/>
                </a:ext>
              </a:extLst>
            </p:cNvPr>
            <p:cNvSpPr txBox="1"/>
            <p:nvPr/>
          </p:nvSpPr>
          <p:spPr>
            <a:xfrm>
              <a:off x="1085853" y="5357694"/>
              <a:ext cx="2173134" cy="276999"/>
            </a:xfrm>
            <a:prstGeom prst="rect">
              <a:avLst/>
            </a:prstGeom>
            <a:noFill/>
          </p:spPr>
          <p:txBody>
            <a:bodyPr wrap="square" rtlCol="1">
              <a:spAutoFit/>
            </a:bodyPr>
            <a:lstStyle/>
            <a:p>
              <a:pPr algn="l"/>
              <a:r>
                <a:rPr lang="he-IL" sz="1200" dirty="0">
                  <a:solidFill>
                    <a:prstClr val="black">
                      <a:lumMod val="50000"/>
                      <a:lumOff val="50000"/>
                    </a:prstClr>
                  </a:solidFill>
                </a:rPr>
                <a:t>בהתבסס על: </a:t>
              </a:r>
              <a:r>
                <a:rPr lang="he-IL" sz="1200" dirty="0">
                  <a:solidFill>
                    <a:prstClr val="black">
                      <a:lumMod val="50000"/>
                      <a:lumOff val="50000"/>
                    </a:prstClr>
                  </a:solidFill>
                  <a:hlinkClick r:id="rId2"/>
                </a:rPr>
                <a:t>ויקיפדיה</a:t>
              </a:r>
              <a:r>
                <a:rPr lang="he-IL" sz="1200" dirty="0">
                  <a:solidFill>
                    <a:prstClr val="black">
                      <a:lumMod val="50000"/>
                      <a:lumOff val="50000"/>
                    </a:prstClr>
                  </a:solidFill>
                </a:rPr>
                <a:t> ו</a:t>
              </a:r>
              <a:r>
                <a:rPr lang="he-IL" sz="1200" dirty="0">
                  <a:solidFill>
                    <a:prstClr val="black">
                      <a:lumMod val="50000"/>
                      <a:lumOff val="50000"/>
                    </a:prstClr>
                  </a:solidFill>
                  <a:hlinkClick r:id="rId3"/>
                </a:rPr>
                <a:t>אגודת ניצן</a:t>
              </a:r>
              <a:endParaRPr lang="he-IL" sz="1200" dirty="0">
                <a:solidFill>
                  <a:prstClr val="black">
                    <a:lumMod val="50000"/>
                    <a:lumOff val="50000"/>
                  </a:prstClr>
                </a:solidFill>
              </a:endParaRPr>
            </a:p>
          </p:txBody>
        </p:sp>
      </p:grpSp>
      <p:grpSp>
        <p:nvGrpSpPr>
          <p:cNvPr id="32" name="קבוצה 31">
            <a:extLst>
              <a:ext uri="{FF2B5EF4-FFF2-40B4-BE49-F238E27FC236}">
                <a16:creationId xmlns:a16="http://schemas.microsoft.com/office/drawing/2014/main" id="{EE4B0C24-62A8-4284-AF93-06179B95EAFE}"/>
              </a:ext>
            </a:extLst>
          </p:cNvPr>
          <p:cNvGrpSpPr/>
          <p:nvPr/>
        </p:nvGrpSpPr>
        <p:grpSpPr>
          <a:xfrm>
            <a:off x="1085850" y="6408694"/>
            <a:ext cx="5403785" cy="2094281"/>
            <a:chOff x="1085850" y="4139045"/>
            <a:chExt cx="5403785" cy="2094281"/>
          </a:xfrm>
        </p:grpSpPr>
        <p:sp>
          <p:nvSpPr>
            <p:cNvPr id="33" name="מלבן: פינות מעוגלות 32">
              <a:extLst>
                <a:ext uri="{FF2B5EF4-FFF2-40B4-BE49-F238E27FC236}">
                  <a16:creationId xmlns:a16="http://schemas.microsoft.com/office/drawing/2014/main" id="{9FACCF1A-AAC9-402A-936F-77B6B6385680}"/>
                </a:ext>
              </a:extLst>
            </p:cNvPr>
            <p:cNvSpPr/>
            <p:nvPr/>
          </p:nvSpPr>
          <p:spPr>
            <a:xfrm>
              <a:off x="1085851" y="4148263"/>
              <a:ext cx="5403784" cy="1797921"/>
            </a:xfrm>
            <a:prstGeom prst="roundRect">
              <a:avLst>
                <a:gd name="adj" fmla="val 3542"/>
              </a:avLst>
            </a:prstGeom>
            <a:solidFill>
              <a:schemeClr val="bg1">
                <a:alpha val="80000"/>
              </a:schemeClr>
            </a:solidFill>
            <a:ln>
              <a:solidFill>
                <a:srgbClr val="D5F2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TextBox 37">
              <a:extLst>
                <a:ext uri="{FF2B5EF4-FFF2-40B4-BE49-F238E27FC236}">
                  <a16:creationId xmlns:a16="http://schemas.microsoft.com/office/drawing/2014/main" id="{6C07F0F8-771E-4C46-BEC0-D4C2D8F403A4}"/>
                </a:ext>
              </a:extLst>
            </p:cNvPr>
            <p:cNvSpPr txBox="1"/>
            <p:nvPr/>
          </p:nvSpPr>
          <p:spPr>
            <a:xfrm>
              <a:off x="5680364" y="4616425"/>
              <a:ext cx="793464" cy="831381"/>
            </a:xfrm>
            <a:prstGeom prst="rect">
              <a:avLst/>
            </a:prstGeom>
            <a:noFill/>
          </p:spPr>
          <p:txBody>
            <a:bodyPr wrap="square" rtlCol="1">
              <a:spAutoFit/>
            </a:bodyPr>
            <a:lstStyle/>
            <a:p>
              <a:pPr algn="r" rtl="1">
                <a:spcAft>
                  <a:spcPts val="600"/>
                </a:spcAft>
              </a:pPr>
              <a:r>
                <a:rPr lang="he-IL" sz="1601" b="1" dirty="0">
                  <a:solidFill>
                    <a:srgbClr val="00B0E6"/>
                  </a:solidFill>
                </a:rPr>
                <a:t>הפרעת קשב וריכוז</a:t>
              </a:r>
              <a:endParaRPr lang="he-IL" sz="1601" b="1" dirty="0">
                <a:solidFill>
                  <a:srgbClr val="00B0E6"/>
                </a:solidFill>
                <a:latin typeface="Arial" pitchFamily="34" charset="0"/>
                <a:cs typeface="Arial" pitchFamily="34" charset="0"/>
              </a:endParaRPr>
            </a:p>
          </p:txBody>
        </p:sp>
        <p:sp>
          <p:nvSpPr>
            <p:cNvPr id="40" name="מלבן 39">
              <a:extLst>
                <a:ext uri="{FF2B5EF4-FFF2-40B4-BE49-F238E27FC236}">
                  <a16:creationId xmlns:a16="http://schemas.microsoft.com/office/drawing/2014/main" id="{2C740A5E-7182-4F7E-900F-E063C9166AC2}"/>
                </a:ext>
              </a:extLst>
            </p:cNvPr>
            <p:cNvSpPr/>
            <p:nvPr/>
          </p:nvSpPr>
          <p:spPr>
            <a:xfrm>
              <a:off x="1085850" y="4139045"/>
              <a:ext cx="4594513" cy="1780809"/>
            </a:xfrm>
            <a:prstGeom prst="rect">
              <a:avLst/>
            </a:prstGeom>
          </p:spPr>
          <p:txBody>
            <a:bodyPr wrap="square">
              <a:spAutoFit/>
            </a:bodyPr>
            <a:lstStyle/>
            <a:p>
              <a:pPr algn="r" rtl="1">
                <a:lnSpc>
                  <a:spcPct val="150000"/>
                </a:lnSpc>
              </a:pPr>
              <a:r>
                <a:rPr lang="he-IL" sz="1500" b="1" dirty="0">
                  <a:solidFill>
                    <a:prstClr val="black">
                      <a:lumMod val="50000"/>
                      <a:lumOff val="50000"/>
                    </a:prstClr>
                  </a:solidFill>
                  <a:highlight>
                    <a:srgbClr val="D5F2FF"/>
                  </a:highlight>
                </a:rPr>
                <a:t>שילוב קשיים המשפיעים על יכולתו של הילד להיות קשוב ומרוכז</a:t>
              </a:r>
              <a:r>
                <a:rPr lang="he-IL" sz="1500" dirty="0">
                  <a:solidFill>
                    <a:schemeClr val="tx1">
                      <a:lumMod val="50000"/>
                      <a:lumOff val="50000"/>
                    </a:schemeClr>
                  </a:solidFill>
                </a:rPr>
                <a:t>, לדוגמא, מוסחות גבוהה, קושי בארגון, שכחנות </a:t>
              </a:r>
              <a:r>
                <a:rPr lang="he-IL" sz="1500" dirty="0" err="1">
                  <a:solidFill>
                    <a:schemeClr val="tx1">
                      <a:lumMod val="50000"/>
                      <a:lumOff val="50000"/>
                    </a:schemeClr>
                  </a:solidFill>
                </a:rPr>
                <a:t>וכו</a:t>
              </a:r>
              <a:r>
                <a:rPr lang="he-IL" sz="1500" dirty="0">
                  <a:solidFill>
                    <a:schemeClr val="tx1">
                      <a:lumMod val="50000"/>
                      <a:lumOff val="50000"/>
                    </a:schemeClr>
                  </a:solidFill>
                </a:rPr>
                <a:t>'. בחלק מהמקרים מדובר גם באימפולסיביות והיפראקטיביות: חוסר מנוחה, צורך להתנועע, </a:t>
              </a:r>
              <a:r>
                <a:rPr lang="he-IL" sz="1500" dirty="0" err="1">
                  <a:solidFill>
                    <a:schemeClr val="tx1">
                      <a:lumMod val="50000"/>
                      <a:lumOff val="50000"/>
                    </a:schemeClr>
                  </a:solidFill>
                </a:rPr>
                <a:t>וכו</a:t>
              </a:r>
              <a:r>
                <a:rPr lang="he-IL" sz="1500" dirty="0">
                  <a:solidFill>
                    <a:schemeClr val="tx1">
                      <a:lumMod val="50000"/>
                      <a:lumOff val="50000"/>
                    </a:schemeClr>
                  </a:solidFill>
                </a:rPr>
                <a:t>'. האבחון מתבצע ע"י רופאים נוירולוגים ופסיכיאטרים לילדים ונוער.</a:t>
              </a:r>
            </a:p>
          </p:txBody>
        </p:sp>
        <p:sp>
          <p:nvSpPr>
            <p:cNvPr id="41" name="TextBox 40">
              <a:extLst>
                <a:ext uri="{FF2B5EF4-FFF2-40B4-BE49-F238E27FC236}">
                  <a16:creationId xmlns:a16="http://schemas.microsoft.com/office/drawing/2014/main" id="{5844B437-2C05-45D9-9C59-BD4D87E44343}"/>
                </a:ext>
              </a:extLst>
            </p:cNvPr>
            <p:cNvSpPr txBox="1"/>
            <p:nvPr/>
          </p:nvSpPr>
          <p:spPr>
            <a:xfrm>
              <a:off x="1085853" y="5956327"/>
              <a:ext cx="2173134" cy="276999"/>
            </a:xfrm>
            <a:prstGeom prst="rect">
              <a:avLst/>
            </a:prstGeom>
            <a:noFill/>
          </p:spPr>
          <p:txBody>
            <a:bodyPr wrap="square" rtlCol="1">
              <a:spAutoFit/>
            </a:bodyPr>
            <a:lstStyle/>
            <a:p>
              <a:pPr algn="l"/>
              <a:r>
                <a:rPr lang="he-IL" sz="1200" dirty="0">
                  <a:solidFill>
                    <a:prstClr val="black">
                      <a:lumMod val="50000"/>
                      <a:lumOff val="50000"/>
                    </a:prstClr>
                  </a:solidFill>
                </a:rPr>
                <a:t>בהתבסס על: </a:t>
              </a:r>
              <a:r>
                <a:rPr lang="he-IL" sz="1200" dirty="0">
                  <a:solidFill>
                    <a:prstClr val="black">
                      <a:lumMod val="50000"/>
                      <a:lumOff val="50000"/>
                    </a:prstClr>
                  </a:solidFill>
                  <a:hlinkClick r:id="rId4"/>
                </a:rPr>
                <a:t>אגודת ניצן</a:t>
              </a:r>
              <a:endParaRPr lang="he-IL" sz="1200" dirty="0">
                <a:solidFill>
                  <a:prstClr val="black">
                    <a:lumMod val="50000"/>
                    <a:lumOff val="50000"/>
                  </a:prstClr>
                </a:solidFill>
              </a:endParaRPr>
            </a:p>
          </p:txBody>
        </p:sp>
      </p:grpSp>
      <p:sp>
        <p:nvSpPr>
          <p:cNvPr id="10" name="מלבן 9">
            <a:extLst>
              <a:ext uri="{FF2B5EF4-FFF2-40B4-BE49-F238E27FC236}">
                <a16:creationId xmlns:a16="http://schemas.microsoft.com/office/drawing/2014/main" id="{A06A9A03-9E53-43A2-B4D9-217A0966B46F}"/>
              </a:ext>
            </a:extLst>
          </p:cNvPr>
          <p:cNvSpPr/>
          <p:nvPr/>
        </p:nvSpPr>
        <p:spPr>
          <a:xfrm>
            <a:off x="3833803" y="9528126"/>
            <a:ext cx="2813591" cy="276999"/>
          </a:xfrm>
          <a:prstGeom prst="rect">
            <a:avLst/>
          </a:prstGeom>
        </p:spPr>
        <p:txBody>
          <a:bodyPr wrap="none">
            <a:spAutoFit/>
          </a:bodyPr>
          <a:lstStyle/>
          <a:p>
            <a:pPr algn="r" rtl="1"/>
            <a:r>
              <a:rPr lang="he-IL" sz="1200" dirty="0">
                <a:solidFill>
                  <a:schemeClr val="tx1">
                    <a:lumMod val="50000"/>
                    <a:lumOff val="50000"/>
                  </a:schemeClr>
                </a:solidFill>
              </a:rPr>
              <a:t>*נוירולוגי - במוח ובמערכת העצבים המרכזית</a:t>
            </a:r>
            <a:endParaRPr lang="he-IL" sz="1100" dirty="0"/>
          </a:p>
        </p:txBody>
      </p:sp>
      <p:sp>
        <p:nvSpPr>
          <p:cNvPr id="23" name="מלבן 22">
            <a:hlinkClick r:id="" action="ppaction://hlinkshowjump?jump=nextslide"/>
            <a:extLst>
              <a:ext uri="{FF2B5EF4-FFF2-40B4-BE49-F238E27FC236}">
                <a16:creationId xmlns:a16="http://schemas.microsoft.com/office/drawing/2014/main" id="{82B5558B-DEB3-4302-A15B-CCA9BBCAD735}"/>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a:hlinkClick r:id="" action="ppaction://hlinkshowjump?jump=previousslide"/>
            <a:extLst>
              <a:ext uri="{FF2B5EF4-FFF2-40B4-BE49-F238E27FC236}">
                <a16:creationId xmlns:a16="http://schemas.microsoft.com/office/drawing/2014/main" id="{C2B184B1-8CF0-4B6D-9BCC-D3FC2C066DD9}"/>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לבן 29">
            <a:hlinkClick r:id="rId5" action="ppaction://hlinksldjump"/>
            <a:extLst>
              <a:ext uri="{FF2B5EF4-FFF2-40B4-BE49-F238E27FC236}">
                <a16:creationId xmlns:a16="http://schemas.microsoft.com/office/drawing/2014/main" id="{7F6B6A72-8FF4-4921-9A86-856AB77DDAB8}"/>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לבן 30">
            <a:hlinkClick r:id="rId6" action="ppaction://hlinksldjump"/>
            <a:extLst>
              <a:ext uri="{FF2B5EF4-FFF2-40B4-BE49-F238E27FC236}">
                <a16:creationId xmlns:a16="http://schemas.microsoft.com/office/drawing/2014/main" id="{6EBD12A8-5EAE-44A2-9671-17D52B261B61}"/>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מציין מיקום של מספר שקופית 3">
            <a:extLst>
              <a:ext uri="{FF2B5EF4-FFF2-40B4-BE49-F238E27FC236}">
                <a16:creationId xmlns:a16="http://schemas.microsoft.com/office/drawing/2014/main" id="{0E9A01EC-256D-4753-92AB-8B9463B2593B}"/>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93</a:t>
            </a:fld>
            <a:endParaRPr lang="he-IL" dirty="0"/>
          </a:p>
        </p:txBody>
      </p:sp>
    </p:spTree>
    <p:extLst>
      <p:ext uri="{BB962C8B-B14F-4D97-AF65-F5344CB8AC3E}">
        <p14:creationId xmlns:p14="http://schemas.microsoft.com/office/powerpoint/2010/main" val="208486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מלבן 38">
            <a:extLst>
              <a:ext uri="{FF2B5EF4-FFF2-40B4-BE49-F238E27FC236}">
                <a16:creationId xmlns:a16="http://schemas.microsoft.com/office/drawing/2014/main" id="{9EDA7BBB-D828-4A24-BD5C-A4704B28B48B}"/>
              </a:ext>
            </a:extLst>
          </p:cNvPr>
          <p:cNvSpPr/>
          <p:nvPr/>
        </p:nvSpPr>
        <p:spPr>
          <a:xfrm>
            <a:off x="824810" y="8264433"/>
            <a:ext cx="5908524" cy="1602246"/>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4234422"/>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בית הספר ולמידה</a:t>
            </a:r>
          </a:p>
        </p:txBody>
      </p:sp>
      <p:sp>
        <p:nvSpPr>
          <p:cNvPr id="24" name="TextBox 23">
            <a:extLst>
              <a:ext uri="{FF2B5EF4-FFF2-40B4-BE49-F238E27FC236}">
                <a16:creationId xmlns:a16="http://schemas.microsoft.com/office/drawing/2014/main" id="{D283427D-6AF8-4176-9AF1-15BDE73C827D}"/>
              </a:ext>
            </a:extLst>
          </p:cNvPr>
          <p:cNvSpPr txBox="1"/>
          <p:nvPr/>
        </p:nvSpPr>
        <p:spPr>
          <a:xfrm>
            <a:off x="973395" y="2209668"/>
            <a:ext cx="5516240" cy="3710824"/>
          </a:xfrm>
          <a:prstGeom prst="rect">
            <a:avLst/>
          </a:prstGeom>
          <a:noFill/>
        </p:spPr>
        <p:txBody>
          <a:bodyPr wrap="square" rtlCol="1">
            <a:spAutoFit/>
          </a:bodyPr>
          <a:lstStyle/>
          <a:p>
            <a:pPr algn="r" rtl="1">
              <a:lnSpc>
                <a:spcPct val="150000"/>
              </a:lnSpc>
              <a:spcAft>
                <a:spcPts val="600"/>
              </a:spcAft>
            </a:pPr>
            <a:r>
              <a:rPr lang="he-IL" b="1" dirty="0">
                <a:solidFill>
                  <a:srgbClr val="00B0E6"/>
                </a:solidFill>
                <a:latin typeface="Arial" pitchFamily="34" charset="0"/>
                <a:cs typeface="Arial" pitchFamily="34" charset="0"/>
              </a:rPr>
              <a:t>אצלנו בכפרי הילדים:</a:t>
            </a:r>
          </a:p>
          <a:p>
            <a:pPr algn="r" rtl="1">
              <a:lnSpc>
                <a:spcPct val="150000"/>
              </a:lnSpc>
              <a:spcAft>
                <a:spcPts val="600"/>
              </a:spcAft>
            </a:pPr>
            <a:r>
              <a:rPr lang="he-IL" sz="1601" b="1" dirty="0">
                <a:solidFill>
                  <a:prstClr val="black">
                    <a:lumMod val="50000"/>
                    <a:lumOff val="50000"/>
                  </a:prstClr>
                </a:solidFill>
                <a:highlight>
                  <a:srgbClr val="D5F2FF"/>
                </a:highlight>
              </a:rPr>
              <a:t>ילדים עם לקויות למידה</a:t>
            </a:r>
            <a:r>
              <a:rPr lang="he-IL" sz="1601" b="1" dirty="0">
                <a:solidFill>
                  <a:prstClr val="black">
                    <a:lumMod val="50000"/>
                    <a:lumOff val="50000"/>
                  </a:prstClr>
                </a:solidFill>
              </a:rPr>
              <a:t> </a:t>
            </a:r>
            <a:r>
              <a:rPr lang="he-IL" sz="1601" dirty="0">
                <a:solidFill>
                  <a:schemeClr val="tx1">
                    <a:lumMod val="50000"/>
                    <a:lumOff val="50000"/>
                  </a:schemeClr>
                </a:solidFill>
              </a:rPr>
              <a:t>מקבלים את המענה הנדרש במסגרת בית הספר לאחר שעברו ועדת שילוב* או ועדת השמה** מטעם משרד החינוך. במקרה זה לא קיים טיפול תרופתי אלא סיוע המותאם לסוג הלקות. סיוע זה יכול להינתן על ידי מורת שילוב, הוראה מתקנת, מרפאה בעיסוק ועוד.</a:t>
            </a:r>
            <a:endParaRPr lang="he-IL" sz="1601" dirty="0">
              <a:solidFill>
                <a:schemeClr val="tx1">
                  <a:lumMod val="50000"/>
                  <a:lumOff val="50000"/>
                </a:schemeClr>
              </a:solidFill>
              <a:latin typeface="Arial" pitchFamily="34" charset="0"/>
              <a:cs typeface="Arial" pitchFamily="34" charset="0"/>
            </a:endParaRPr>
          </a:p>
          <a:p>
            <a:pPr algn="r" rtl="1">
              <a:lnSpc>
                <a:spcPct val="150000"/>
              </a:lnSpc>
              <a:spcAft>
                <a:spcPts val="600"/>
              </a:spcAft>
            </a:pPr>
            <a:r>
              <a:rPr lang="he-IL" sz="1601" b="1" dirty="0">
                <a:solidFill>
                  <a:prstClr val="black">
                    <a:lumMod val="50000"/>
                    <a:lumOff val="50000"/>
                  </a:prstClr>
                </a:solidFill>
                <a:highlight>
                  <a:srgbClr val="D5F2FF"/>
                </a:highlight>
              </a:rPr>
              <a:t>ילדים עם הפרעת קשב וריכוז</a:t>
            </a:r>
            <a:r>
              <a:rPr lang="he-IL" sz="1601" b="1" dirty="0">
                <a:solidFill>
                  <a:prstClr val="black">
                    <a:lumMod val="50000"/>
                    <a:lumOff val="50000"/>
                  </a:prstClr>
                </a:solidFill>
              </a:rPr>
              <a:t> </a:t>
            </a:r>
            <a:r>
              <a:rPr lang="he-IL" sz="1601" dirty="0">
                <a:solidFill>
                  <a:schemeClr val="tx1">
                    <a:lumMod val="50000"/>
                    <a:lumOff val="50000"/>
                  </a:schemeClr>
                </a:solidFill>
                <a:latin typeface="Arial" pitchFamily="34" charset="0"/>
                <a:cs typeface="Arial" pitchFamily="34" charset="0"/>
              </a:rPr>
              <a:t>נמצאים במעקב פסיכיאטרי, שכן במקרים אלו טיפול תרופתי עשוי לסייע. במידת הצורך נעשה ליווי לבית הספר על ידי </a:t>
            </a:r>
            <a:r>
              <a:rPr lang="he-IL" sz="1601" dirty="0" err="1">
                <a:solidFill>
                  <a:schemeClr val="tx1">
                    <a:lumMod val="50000"/>
                    <a:lumOff val="50000"/>
                  </a:schemeClr>
                </a:solidFill>
                <a:latin typeface="Arial" pitchFamily="34" charset="0"/>
                <a:cs typeface="Arial" pitchFamily="34" charset="0"/>
              </a:rPr>
              <a:t>ש"ש</a:t>
            </a:r>
            <a:r>
              <a:rPr lang="he-IL" sz="1601" dirty="0">
                <a:solidFill>
                  <a:schemeClr val="tx1">
                    <a:lumMod val="50000"/>
                    <a:lumOff val="50000"/>
                  </a:schemeClr>
                </a:solidFill>
                <a:latin typeface="Arial" pitchFamily="34" charset="0"/>
                <a:cs typeface="Arial" pitchFamily="34" charset="0"/>
              </a:rPr>
              <a:t>.</a:t>
            </a:r>
          </a:p>
        </p:txBody>
      </p:sp>
      <p:sp>
        <p:nvSpPr>
          <p:cNvPr id="10" name="מלבן 9">
            <a:extLst>
              <a:ext uri="{FF2B5EF4-FFF2-40B4-BE49-F238E27FC236}">
                <a16:creationId xmlns:a16="http://schemas.microsoft.com/office/drawing/2014/main" id="{A06A9A03-9E53-43A2-B4D9-217A0966B46F}"/>
              </a:ext>
            </a:extLst>
          </p:cNvPr>
          <p:cNvSpPr/>
          <p:nvPr/>
        </p:nvSpPr>
        <p:spPr>
          <a:xfrm>
            <a:off x="973395" y="8401001"/>
            <a:ext cx="5673999" cy="646331"/>
          </a:xfrm>
          <a:prstGeom prst="rect">
            <a:avLst/>
          </a:prstGeom>
        </p:spPr>
        <p:txBody>
          <a:bodyPr wrap="square">
            <a:spAutoFit/>
          </a:bodyPr>
          <a:lstStyle/>
          <a:p>
            <a:pPr algn="r" rtl="1"/>
            <a:r>
              <a:rPr lang="he-IL" sz="1200" dirty="0">
                <a:solidFill>
                  <a:schemeClr val="tx1">
                    <a:lumMod val="50000"/>
                    <a:lumOff val="50000"/>
                  </a:schemeClr>
                </a:solidFill>
              </a:rPr>
              <a:t>*ועדת שילוב - ועדה של משרד החינוך הכוללת את הורה הילד (במקרה שלנו אם/</a:t>
            </a:r>
            <a:r>
              <a:rPr lang="en-US" sz="1200" dirty="0">
                <a:solidFill>
                  <a:schemeClr val="tx1">
                    <a:lumMod val="50000"/>
                    <a:lumOff val="50000"/>
                  </a:schemeClr>
                </a:solidFill>
              </a:rPr>
              <a:t> </a:t>
            </a:r>
            <a:r>
              <a:rPr lang="he-IL" sz="1200" dirty="0">
                <a:solidFill>
                  <a:schemeClr val="tx1">
                    <a:lumMod val="50000"/>
                    <a:lumOff val="50000"/>
                  </a:schemeClr>
                </a:solidFill>
              </a:rPr>
              <a:t>דודה/ מדריך + עו"ס), נציגי בית הספר ונציגי משרד החינוך. ועדה זו קובעת האם הילד יקבל שעות שילוב, כלומר, שעות לימוד פרטניות בבית הספר ללמידת החומר במקביל ללמידה בכיתה.</a:t>
            </a:r>
            <a:endParaRPr lang="he-IL" sz="1100" dirty="0"/>
          </a:p>
        </p:txBody>
      </p:sp>
      <p:sp>
        <p:nvSpPr>
          <p:cNvPr id="31" name="מלבן 30">
            <a:extLst>
              <a:ext uri="{FF2B5EF4-FFF2-40B4-BE49-F238E27FC236}">
                <a16:creationId xmlns:a16="http://schemas.microsoft.com/office/drawing/2014/main" id="{954FF501-6B44-4978-9EC4-759ADC142B28}"/>
              </a:ext>
            </a:extLst>
          </p:cNvPr>
          <p:cNvSpPr/>
          <p:nvPr/>
        </p:nvSpPr>
        <p:spPr>
          <a:xfrm>
            <a:off x="973395" y="9152526"/>
            <a:ext cx="5673999" cy="646331"/>
          </a:xfrm>
          <a:prstGeom prst="rect">
            <a:avLst/>
          </a:prstGeom>
        </p:spPr>
        <p:txBody>
          <a:bodyPr wrap="square">
            <a:spAutoFit/>
          </a:bodyPr>
          <a:lstStyle/>
          <a:p>
            <a:pPr algn="r" rtl="1"/>
            <a:r>
              <a:rPr lang="he-IL" sz="1200" dirty="0">
                <a:solidFill>
                  <a:schemeClr val="tx1">
                    <a:lumMod val="50000"/>
                    <a:lumOff val="50000"/>
                  </a:schemeClr>
                </a:solidFill>
              </a:rPr>
              <a:t>**ועדת השמה - ועדה של משרד החינוך הכוללת את הורה הילד (במקרה שלנו אם/</a:t>
            </a:r>
            <a:r>
              <a:rPr lang="en-US" sz="1200" dirty="0">
                <a:solidFill>
                  <a:schemeClr val="tx1">
                    <a:lumMod val="50000"/>
                    <a:lumOff val="50000"/>
                  </a:schemeClr>
                </a:solidFill>
              </a:rPr>
              <a:t> </a:t>
            </a:r>
            <a:r>
              <a:rPr lang="he-IL" sz="1200" dirty="0">
                <a:solidFill>
                  <a:schemeClr val="tx1">
                    <a:lumMod val="50000"/>
                    <a:lumOff val="50000"/>
                  </a:schemeClr>
                </a:solidFill>
              </a:rPr>
              <a:t>דודה/ מדריך + עו"ס), נציגי בית הספר ונציגי משרד החינוך. ועדה זו קובעת האם נכון להעביר את הילד למסגרת לימודים ייחודית כדי לקדם אותו בהתאם ליכולותיו.</a:t>
            </a:r>
            <a:endParaRPr lang="he-IL" sz="1100" dirty="0"/>
          </a:p>
        </p:txBody>
      </p:sp>
      <p:grpSp>
        <p:nvGrpSpPr>
          <p:cNvPr id="42" name="קבוצה 41">
            <a:extLst>
              <a:ext uri="{FF2B5EF4-FFF2-40B4-BE49-F238E27FC236}">
                <a16:creationId xmlns:a16="http://schemas.microsoft.com/office/drawing/2014/main" id="{22B00C50-7CE6-4C55-A57F-CDA0EF5646E3}"/>
              </a:ext>
            </a:extLst>
          </p:cNvPr>
          <p:cNvGrpSpPr/>
          <p:nvPr/>
        </p:nvGrpSpPr>
        <p:grpSpPr>
          <a:xfrm>
            <a:off x="615887" y="6209211"/>
            <a:ext cx="5908524" cy="1665232"/>
            <a:chOff x="574322" y="6832674"/>
            <a:chExt cx="5908524" cy="1665232"/>
          </a:xfrm>
        </p:grpSpPr>
        <p:sp>
          <p:nvSpPr>
            <p:cNvPr id="43" name="TextBox 42">
              <a:extLst>
                <a:ext uri="{FF2B5EF4-FFF2-40B4-BE49-F238E27FC236}">
                  <a16:creationId xmlns:a16="http://schemas.microsoft.com/office/drawing/2014/main" id="{29CF67DA-B235-42C7-B8C9-EC2BDD8D6ECA}"/>
                </a:ext>
              </a:extLst>
            </p:cNvPr>
            <p:cNvSpPr txBox="1"/>
            <p:nvPr/>
          </p:nvSpPr>
          <p:spPr>
            <a:xfrm>
              <a:off x="574323" y="7257318"/>
              <a:ext cx="5908523" cy="785793"/>
            </a:xfrm>
            <a:prstGeom prst="rect">
              <a:avLst/>
            </a:prstGeom>
            <a:noFill/>
            <a:ln>
              <a:noFill/>
            </a:ln>
          </p:spPr>
          <p:txBody>
            <a:bodyPr wrap="square" rtlCol="1">
              <a:spAutoFit/>
            </a:bodyPr>
            <a:lstStyle/>
            <a:p>
              <a:pPr marL="182564" indent="-182564" algn="r" rtl="1">
                <a:lnSpc>
                  <a:spcPct val="150000"/>
                </a:lnSpc>
                <a:spcAft>
                  <a:spcPts val="600"/>
                </a:spcAft>
                <a:buClr>
                  <a:srgbClr val="00B0E6"/>
                </a:buClr>
                <a:buFont typeface="Calibri" panose="020F0502020204030204" pitchFamily="34" charset="0"/>
                <a:buChar char="‹"/>
              </a:pPr>
              <a:r>
                <a:rPr lang="he-IL" sz="1601" dirty="0">
                  <a:solidFill>
                    <a:schemeClr val="tx1">
                      <a:lumMod val="50000"/>
                      <a:lumOff val="50000"/>
                    </a:schemeClr>
                  </a:solidFill>
                </a:rPr>
                <a:t>'פריצת דרך במוטיבציה' מאת ריצ'רד </a:t>
              </a:r>
              <a:r>
                <a:rPr lang="he-IL" sz="1601" dirty="0" err="1">
                  <a:solidFill>
                    <a:schemeClr val="tx1">
                      <a:lumMod val="50000"/>
                      <a:lumOff val="50000"/>
                    </a:schemeClr>
                  </a:solidFill>
                </a:rPr>
                <a:t>לאבוי</a:t>
              </a:r>
              <a:r>
                <a:rPr lang="he-IL" sz="1601" dirty="0">
                  <a:solidFill>
                    <a:schemeClr val="tx1">
                      <a:lumMod val="50000"/>
                      <a:lumOff val="50000"/>
                    </a:schemeClr>
                  </a:solidFill>
                </a:rPr>
                <a:t>: הקשר בין לקויות למידה ומוטיבציה (ע' 41), החדרת מוטיבציה בילד עם הפרעות קשב (ע' 56).</a:t>
              </a:r>
            </a:p>
          </p:txBody>
        </p:sp>
        <p:sp>
          <p:nvSpPr>
            <p:cNvPr id="44" name="מלבן 43">
              <a:extLst>
                <a:ext uri="{FF2B5EF4-FFF2-40B4-BE49-F238E27FC236}">
                  <a16:creationId xmlns:a16="http://schemas.microsoft.com/office/drawing/2014/main" id="{C1F87135-6587-4EB1-A90F-4A16E21F0BE7}"/>
                </a:ext>
              </a:extLst>
            </p:cNvPr>
            <p:cNvSpPr/>
            <p:nvPr/>
          </p:nvSpPr>
          <p:spPr>
            <a:xfrm>
              <a:off x="2704543" y="6832674"/>
              <a:ext cx="1982175" cy="418761"/>
            </a:xfrm>
            <a:prstGeom prst="rect">
              <a:avLst/>
            </a:prstGeom>
            <a:solidFill>
              <a:srgbClr val="00B0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a:p>
          </p:txBody>
        </p:sp>
        <p:grpSp>
          <p:nvGrpSpPr>
            <p:cNvPr id="45" name="גרפיקה 76">
              <a:extLst>
                <a:ext uri="{FF2B5EF4-FFF2-40B4-BE49-F238E27FC236}">
                  <a16:creationId xmlns:a16="http://schemas.microsoft.com/office/drawing/2014/main" id="{BC356569-9F31-42AB-AB98-5AF4E8F812C3}"/>
                </a:ext>
              </a:extLst>
            </p:cNvPr>
            <p:cNvGrpSpPr/>
            <p:nvPr/>
          </p:nvGrpSpPr>
          <p:grpSpPr>
            <a:xfrm>
              <a:off x="4276451" y="6900863"/>
              <a:ext cx="290396" cy="290396"/>
              <a:chOff x="1855787" y="3421856"/>
              <a:chExt cx="3848100" cy="3848100"/>
            </a:xfrm>
          </p:grpSpPr>
          <p:sp>
            <p:nvSpPr>
              <p:cNvPr id="47" name="צורה חופשית: צורה 57">
                <a:extLst>
                  <a:ext uri="{FF2B5EF4-FFF2-40B4-BE49-F238E27FC236}">
                    <a16:creationId xmlns:a16="http://schemas.microsoft.com/office/drawing/2014/main" id="{A4D85E60-3987-4E04-9817-C93F40D7E40C}"/>
                  </a:ext>
                </a:extLst>
              </p:cNvPr>
              <p:cNvSpPr/>
              <p:nvPr/>
            </p:nvSpPr>
            <p:spPr>
              <a:xfrm>
                <a:off x="2319750" y="3414712"/>
                <a:ext cx="2924175" cy="3857625"/>
              </a:xfrm>
              <a:custGeom>
                <a:avLst/>
                <a:gdLst>
                  <a:gd name="connsiteX0" fmla="*/ 259366 w 2924175"/>
                  <a:gd name="connsiteY0" fmla="*/ 7144 h 3857625"/>
                  <a:gd name="connsiteX1" fmla="*/ 2286667 w 2924175"/>
                  <a:gd name="connsiteY1" fmla="*/ 7144 h 3857625"/>
                  <a:gd name="connsiteX2" fmla="*/ 2917603 w 2924175"/>
                  <a:gd name="connsiteY2" fmla="*/ 637699 h 3857625"/>
                  <a:gd name="connsiteX3" fmla="*/ 2917603 w 2924175"/>
                  <a:gd name="connsiteY3" fmla="*/ 3228499 h 3857625"/>
                  <a:gd name="connsiteX4" fmla="*/ 2286667 w 2924175"/>
                  <a:gd name="connsiteY4" fmla="*/ 3859435 h 3857625"/>
                  <a:gd name="connsiteX5" fmla="*/ 259366 w 2924175"/>
                  <a:gd name="connsiteY5" fmla="*/ 3859435 h 3857625"/>
                  <a:gd name="connsiteX6" fmla="*/ 7144 w 2924175"/>
                  <a:gd name="connsiteY6" fmla="*/ 3607213 h 3857625"/>
                  <a:gd name="connsiteX7" fmla="*/ 7144 w 2924175"/>
                  <a:gd name="connsiteY7" fmla="*/ 259366 h 3857625"/>
                  <a:gd name="connsiteX8" fmla="*/ 259366 w 2924175"/>
                  <a:gd name="connsiteY8" fmla="*/ 7144 h 3857625"/>
                  <a:gd name="connsiteX9" fmla="*/ 259366 w 2924175"/>
                  <a:gd name="connsiteY9" fmla="*/ 7144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4175" h="3857625">
                    <a:moveTo>
                      <a:pt x="259366" y="7144"/>
                    </a:moveTo>
                    <a:lnTo>
                      <a:pt x="2286667" y="7144"/>
                    </a:lnTo>
                    <a:cubicBezTo>
                      <a:pt x="2634539" y="8192"/>
                      <a:pt x="2916346" y="289827"/>
                      <a:pt x="2917603" y="637699"/>
                    </a:cubicBezTo>
                    <a:lnTo>
                      <a:pt x="2917603" y="3228499"/>
                    </a:lnTo>
                    <a:cubicBezTo>
                      <a:pt x="2916555" y="3576523"/>
                      <a:pt x="2634691" y="3858387"/>
                      <a:pt x="2286667" y="3859435"/>
                    </a:cubicBezTo>
                    <a:lnTo>
                      <a:pt x="259366" y="3859435"/>
                    </a:lnTo>
                    <a:cubicBezTo>
                      <a:pt x="120244" y="3859016"/>
                      <a:pt x="7563" y="3746335"/>
                      <a:pt x="7144" y="3607213"/>
                    </a:cubicBezTo>
                    <a:lnTo>
                      <a:pt x="7144" y="259366"/>
                    </a:lnTo>
                    <a:cubicBezTo>
                      <a:pt x="7563" y="120244"/>
                      <a:pt x="120244" y="7563"/>
                      <a:pt x="259366" y="7144"/>
                    </a:cubicBezTo>
                    <a:lnTo>
                      <a:pt x="259366" y="7144"/>
                    </a:lnTo>
                    <a:close/>
                  </a:path>
                </a:pathLst>
              </a:custGeom>
              <a:solidFill>
                <a:schemeClr val="accent3">
                  <a:lumMod val="40000"/>
                  <a:lumOff val="60000"/>
                </a:schemeClr>
              </a:solidFill>
              <a:ln w="9525" cap="flat">
                <a:noFill/>
                <a:prstDash val="solid"/>
                <a:miter/>
              </a:ln>
            </p:spPr>
            <p:txBody>
              <a:bodyPr rtlCol="1" anchor="ctr"/>
              <a:lstStyle/>
              <a:p>
                <a:endParaRPr lang="he-IL" sz="1400"/>
              </a:p>
            </p:txBody>
          </p:sp>
          <p:sp>
            <p:nvSpPr>
              <p:cNvPr id="48" name="צורה חופשית: צורה 58">
                <a:extLst>
                  <a:ext uri="{FF2B5EF4-FFF2-40B4-BE49-F238E27FC236}">
                    <a16:creationId xmlns:a16="http://schemas.microsoft.com/office/drawing/2014/main" id="{35C7CB7E-6478-43B1-BC42-0855C0F255CD}"/>
                  </a:ext>
                </a:extLst>
              </p:cNvPr>
              <p:cNvSpPr/>
              <p:nvPr/>
            </p:nvSpPr>
            <p:spPr>
              <a:xfrm>
                <a:off x="2319750" y="3414712"/>
                <a:ext cx="2733675" cy="3609975"/>
              </a:xfrm>
              <a:custGeom>
                <a:avLst/>
                <a:gdLst>
                  <a:gd name="connsiteX0" fmla="*/ 259366 w 2733675"/>
                  <a:gd name="connsiteY0" fmla="*/ 7144 h 3609975"/>
                  <a:gd name="connsiteX1" fmla="*/ 2286667 w 2733675"/>
                  <a:gd name="connsiteY1" fmla="*/ 7144 h 3609975"/>
                  <a:gd name="connsiteX2" fmla="*/ 2688241 w 2733675"/>
                  <a:gd name="connsiteY2" fmla="*/ 152686 h 3609975"/>
                  <a:gd name="connsiteX3" fmla="*/ 2734723 w 2733675"/>
                  <a:gd name="connsiteY3" fmla="*/ 390049 h 3609975"/>
                  <a:gd name="connsiteX4" fmla="*/ 2734723 w 2733675"/>
                  <a:gd name="connsiteY4" fmla="*/ 2980849 h 3609975"/>
                  <a:gd name="connsiteX5" fmla="*/ 2104168 w 2733675"/>
                  <a:gd name="connsiteY5" fmla="*/ 3609499 h 3609975"/>
                  <a:gd name="connsiteX6" fmla="*/ 76867 w 2733675"/>
                  <a:gd name="connsiteY6" fmla="*/ 3609499 h 3609975"/>
                  <a:gd name="connsiteX7" fmla="*/ 7144 w 2733675"/>
                  <a:gd name="connsiteY7" fmla="*/ 3599593 h 3609975"/>
                  <a:gd name="connsiteX8" fmla="*/ 7144 w 2733675"/>
                  <a:gd name="connsiteY8" fmla="*/ 259366 h 3609975"/>
                  <a:gd name="connsiteX9" fmla="*/ 259366 w 2733675"/>
                  <a:gd name="connsiteY9" fmla="*/ 7144 h 3609975"/>
                  <a:gd name="connsiteX10" fmla="*/ 259366 w 2733675"/>
                  <a:gd name="connsiteY10"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3675" h="3609975">
                    <a:moveTo>
                      <a:pt x="259366" y="7144"/>
                    </a:moveTo>
                    <a:lnTo>
                      <a:pt x="2286667" y="7144"/>
                    </a:lnTo>
                    <a:cubicBezTo>
                      <a:pt x="2433428" y="7210"/>
                      <a:pt x="2575522" y="58703"/>
                      <a:pt x="2688241" y="152686"/>
                    </a:cubicBezTo>
                    <a:cubicBezTo>
                      <a:pt x="2719045" y="228029"/>
                      <a:pt x="2734837" y="308658"/>
                      <a:pt x="2734723" y="390049"/>
                    </a:cubicBezTo>
                    <a:lnTo>
                      <a:pt x="2734723" y="2980849"/>
                    </a:lnTo>
                    <a:cubicBezTo>
                      <a:pt x="2732427" y="3327825"/>
                      <a:pt x="2451154" y="3608251"/>
                      <a:pt x="2104168" y="3609499"/>
                    </a:cubicBezTo>
                    <a:lnTo>
                      <a:pt x="76867" y="3609499"/>
                    </a:lnTo>
                    <a:cubicBezTo>
                      <a:pt x="53273" y="3609499"/>
                      <a:pt x="29804" y="3606165"/>
                      <a:pt x="7144" y="3599593"/>
                    </a:cubicBezTo>
                    <a:lnTo>
                      <a:pt x="7144" y="259366"/>
                    </a:lnTo>
                    <a:cubicBezTo>
                      <a:pt x="7563" y="120244"/>
                      <a:pt x="120244" y="7563"/>
                      <a:pt x="259366" y="7144"/>
                    </a:cubicBezTo>
                    <a:lnTo>
                      <a:pt x="259366" y="7144"/>
                    </a:lnTo>
                    <a:close/>
                  </a:path>
                </a:pathLst>
              </a:custGeom>
              <a:solidFill>
                <a:srgbClr val="FFFFFF"/>
              </a:solidFill>
              <a:ln w="9525" cap="flat">
                <a:noFill/>
                <a:prstDash val="solid"/>
                <a:miter/>
              </a:ln>
            </p:spPr>
            <p:txBody>
              <a:bodyPr rtlCol="1" anchor="ctr"/>
              <a:lstStyle/>
              <a:p>
                <a:endParaRPr lang="he-IL" sz="1400"/>
              </a:p>
            </p:txBody>
          </p:sp>
          <p:sp>
            <p:nvSpPr>
              <p:cNvPr id="49" name="צורה חופשית: צורה 59">
                <a:extLst>
                  <a:ext uri="{FF2B5EF4-FFF2-40B4-BE49-F238E27FC236}">
                    <a16:creationId xmlns:a16="http://schemas.microsoft.com/office/drawing/2014/main" id="{BF00BA92-596B-4DF0-8BB2-1491A6788C1A}"/>
                  </a:ext>
                </a:extLst>
              </p:cNvPr>
              <p:cNvSpPr/>
              <p:nvPr/>
            </p:nvSpPr>
            <p:spPr>
              <a:xfrm>
                <a:off x="2319369" y="3414712"/>
                <a:ext cx="2552700" cy="3609975"/>
              </a:xfrm>
              <a:custGeom>
                <a:avLst/>
                <a:gdLst>
                  <a:gd name="connsiteX0" fmla="*/ 227743 w 2552700"/>
                  <a:gd name="connsiteY0" fmla="*/ 7144 h 3609975"/>
                  <a:gd name="connsiteX1" fmla="*/ 2330101 w 2552700"/>
                  <a:gd name="connsiteY1" fmla="*/ 7144 h 3609975"/>
                  <a:gd name="connsiteX2" fmla="*/ 2550700 w 2552700"/>
                  <a:gd name="connsiteY2" fmla="*/ 227743 h 3609975"/>
                  <a:gd name="connsiteX3" fmla="*/ 2550700 w 2552700"/>
                  <a:gd name="connsiteY3" fmla="*/ 2901220 h 3609975"/>
                  <a:gd name="connsiteX4" fmla="*/ 2105692 w 2552700"/>
                  <a:gd name="connsiteY4" fmla="*/ 3386233 h 3609975"/>
                  <a:gd name="connsiteX5" fmla="*/ 227743 w 2552700"/>
                  <a:gd name="connsiteY5" fmla="*/ 3386233 h 3609975"/>
                  <a:gd name="connsiteX6" fmla="*/ 7144 w 2552700"/>
                  <a:gd name="connsiteY6" fmla="*/ 3606832 h 3609975"/>
                  <a:gd name="connsiteX7" fmla="*/ 7144 w 2552700"/>
                  <a:gd name="connsiteY7" fmla="*/ 227743 h 3609975"/>
                  <a:gd name="connsiteX8" fmla="*/ 227743 w 2552700"/>
                  <a:gd name="connsiteY8" fmla="*/ 7144 h 3609975"/>
                  <a:gd name="connsiteX9" fmla="*/ 227743 w 2552700"/>
                  <a:gd name="connsiteY9" fmla="*/ 7144 h 360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2700" h="3609975">
                    <a:moveTo>
                      <a:pt x="227743" y="7144"/>
                    </a:moveTo>
                    <a:lnTo>
                      <a:pt x="2330101" y="7144"/>
                    </a:lnTo>
                    <a:cubicBezTo>
                      <a:pt x="2451849" y="7353"/>
                      <a:pt x="2550490" y="105994"/>
                      <a:pt x="2550700" y="227743"/>
                    </a:cubicBezTo>
                    <a:lnTo>
                      <a:pt x="2550700" y="2901220"/>
                    </a:lnTo>
                    <a:cubicBezTo>
                      <a:pt x="2561749" y="3222784"/>
                      <a:pt x="2405920" y="3376708"/>
                      <a:pt x="2105692" y="3386233"/>
                    </a:cubicBezTo>
                    <a:lnTo>
                      <a:pt x="227743" y="3386233"/>
                    </a:lnTo>
                    <a:cubicBezTo>
                      <a:pt x="105994" y="3386443"/>
                      <a:pt x="7353" y="3485083"/>
                      <a:pt x="7144" y="3606832"/>
                    </a:cubicBezTo>
                    <a:lnTo>
                      <a:pt x="7144" y="227743"/>
                    </a:lnTo>
                    <a:cubicBezTo>
                      <a:pt x="7353" y="105994"/>
                      <a:pt x="105994" y="7353"/>
                      <a:pt x="227743" y="7144"/>
                    </a:cubicBezTo>
                    <a:lnTo>
                      <a:pt x="227743" y="7144"/>
                    </a:lnTo>
                    <a:close/>
                  </a:path>
                </a:pathLst>
              </a:custGeom>
              <a:solidFill>
                <a:schemeClr val="tx2">
                  <a:lumMod val="40000"/>
                  <a:lumOff val="60000"/>
                </a:schemeClr>
              </a:solidFill>
              <a:ln w="9525" cap="flat">
                <a:noFill/>
                <a:prstDash val="solid"/>
                <a:miter/>
              </a:ln>
            </p:spPr>
            <p:txBody>
              <a:bodyPr rtlCol="1" anchor="ctr"/>
              <a:lstStyle/>
              <a:p>
                <a:endParaRPr lang="he-IL" sz="1400"/>
              </a:p>
            </p:txBody>
          </p:sp>
          <p:sp>
            <p:nvSpPr>
              <p:cNvPr id="50" name="צורה חופשית: צורה 60">
                <a:extLst>
                  <a:ext uri="{FF2B5EF4-FFF2-40B4-BE49-F238E27FC236}">
                    <a16:creationId xmlns:a16="http://schemas.microsoft.com/office/drawing/2014/main" id="{70D5B268-66C9-4119-BF67-0611F3D39F22}"/>
                  </a:ext>
                </a:extLst>
              </p:cNvPr>
              <p:cNvSpPr/>
              <p:nvPr/>
            </p:nvSpPr>
            <p:spPr>
              <a:xfrm>
                <a:off x="2856960" y="4232338"/>
                <a:ext cx="1476375" cy="428625"/>
              </a:xfrm>
              <a:custGeom>
                <a:avLst/>
                <a:gdLst>
                  <a:gd name="connsiteX0" fmla="*/ 133255 w 1476375"/>
                  <a:gd name="connsiteY0" fmla="*/ 7144 h 428625"/>
                  <a:gd name="connsiteX1" fmla="*/ 1349788 w 1476375"/>
                  <a:gd name="connsiteY1" fmla="*/ 7144 h 428625"/>
                  <a:gd name="connsiteX2" fmla="*/ 1475899 w 1476375"/>
                  <a:gd name="connsiteY2" fmla="*/ 133255 h 428625"/>
                  <a:gd name="connsiteX3" fmla="*/ 1475899 w 1476375"/>
                  <a:gd name="connsiteY3" fmla="*/ 303943 h 428625"/>
                  <a:gd name="connsiteX4" fmla="*/ 1349788 w 1476375"/>
                  <a:gd name="connsiteY4" fmla="*/ 430054 h 428625"/>
                  <a:gd name="connsiteX5" fmla="*/ 133255 w 1476375"/>
                  <a:gd name="connsiteY5" fmla="*/ 430054 h 428625"/>
                  <a:gd name="connsiteX6" fmla="*/ 7144 w 1476375"/>
                  <a:gd name="connsiteY6" fmla="*/ 303943 h 428625"/>
                  <a:gd name="connsiteX7" fmla="*/ 7144 w 1476375"/>
                  <a:gd name="connsiteY7" fmla="*/ 133255 h 428625"/>
                  <a:gd name="connsiteX8" fmla="*/ 133255 w 1476375"/>
                  <a:gd name="connsiteY8" fmla="*/ 714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375" h="428625">
                    <a:moveTo>
                      <a:pt x="133255" y="7144"/>
                    </a:moveTo>
                    <a:lnTo>
                      <a:pt x="1349788" y="7144"/>
                    </a:lnTo>
                    <a:cubicBezTo>
                      <a:pt x="1419435" y="7144"/>
                      <a:pt x="1475899" y="63608"/>
                      <a:pt x="1475899" y="133255"/>
                    </a:cubicBezTo>
                    <a:lnTo>
                      <a:pt x="1475899" y="303943"/>
                    </a:lnTo>
                    <a:cubicBezTo>
                      <a:pt x="1475899" y="373590"/>
                      <a:pt x="1419435" y="430054"/>
                      <a:pt x="1349788" y="430054"/>
                    </a:cubicBezTo>
                    <a:lnTo>
                      <a:pt x="133255" y="430054"/>
                    </a:lnTo>
                    <a:cubicBezTo>
                      <a:pt x="63608" y="430054"/>
                      <a:pt x="7144" y="373590"/>
                      <a:pt x="7144" y="303943"/>
                    </a:cubicBezTo>
                    <a:lnTo>
                      <a:pt x="7144" y="133255"/>
                    </a:lnTo>
                    <a:cubicBezTo>
                      <a:pt x="7144" y="63608"/>
                      <a:pt x="63608" y="7144"/>
                      <a:pt x="133255" y="7144"/>
                    </a:cubicBezTo>
                    <a:close/>
                  </a:path>
                </a:pathLst>
              </a:custGeom>
              <a:solidFill>
                <a:srgbClr val="FFFFFF"/>
              </a:solidFill>
              <a:ln w="9525" cap="flat">
                <a:noFill/>
                <a:prstDash val="solid"/>
                <a:miter/>
              </a:ln>
            </p:spPr>
            <p:txBody>
              <a:bodyPr rtlCol="1" anchor="ctr"/>
              <a:lstStyle/>
              <a:p>
                <a:endParaRPr lang="he-IL" sz="1400"/>
              </a:p>
            </p:txBody>
          </p:sp>
          <p:sp>
            <p:nvSpPr>
              <p:cNvPr id="51" name="צורה חופשית: צורה 61">
                <a:extLst>
                  <a:ext uri="{FF2B5EF4-FFF2-40B4-BE49-F238E27FC236}">
                    <a16:creationId xmlns:a16="http://schemas.microsoft.com/office/drawing/2014/main" id="{A0C20435-09E3-4ADD-98B7-675DBE72F60E}"/>
                  </a:ext>
                </a:extLst>
              </p:cNvPr>
              <p:cNvSpPr/>
              <p:nvPr/>
            </p:nvSpPr>
            <p:spPr>
              <a:xfrm>
                <a:off x="4090638" y="3414712"/>
                <a:ext cx="466725" cy="542925"/>
              </a:xfrm>
              <a:custGeom>
                <a:avLst/>
                <a:gdLst>
                  <a:gd name="connsiteX0" fmla="*/ 7144 w 466725"/>
                  <a:gd name="connsiteY0" fmla="*/ 7144 h 542925"/>
                  <a:gd name="connsiteX1" fmla="*/ 468916 w 466725"/>
                  <a:gd name="connsiteY1" fmla="*/ 7144 h 542925"/>
                  <a:gd name="connsiteX2" fmla="*/ 468916 w 466725"/>
                  <a:gd name="connsiteY2" fmla="*/ 538258 h 542925"/>
                  <a:gd name="connsiteX3" fmla="*/ 238030 w 466725"/>
                  <a:gd name="connsiteY3" fmla="*/ 272701 h 542925"/>
                  <a:gd name="connsiteX4" fmla="*/ 7144 w 466725"/>
                  <a:gd name="connsiteY4" fmla="*/ 538258 h 542925"/>
                  <a:gd name="connsiteX5" fmla="*/ 7144 w 466725"/>
                  <a:gd name="connsiteY5" fmla="*/ 71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42925">
                    <a:moveTo>
                      <a:pt x="7144" y="7144"/>
                    </a:moveTo>
                    <a:lnTo>
                      <a:pt x="468916" y="7144"/>
                    </a:lnTo>
                    <a:lnTo>
                      <a:pt x="468916" y="538258"/>
                    </a:lnTo>
                    <a:lnTo>
                      <a:pt x="238030" y="272701"/>
                    </a:lnTo>
                    <a:lnTo>
                      <a:pt x="7144" y="538258"/>
                    </a:lnTo>
                    <a:lnTo>
                      <a:pt x="7144" y="7144"/>
                    </a:lnTo>
                    <a:close/>
                  </a:path>
                </a:pathLst>
              </a:custGeom>
              <a:solidFill>
                <a:schemeClr val="bg2">
                  <a:lumMod val="50000"/>
                </a:schemeClr>
              </a:solidFill>
              <a:ln w="9525" cap="flat">
                <a:noFill/>
                <a:prstDash val="solid"/>
                <a:miter/>
              </a:ln>
            </p:spPr>
            <p:txBody>
              <a:bodyPr rtlCol="1" anchor="ctr"/>
              <a:lstStyle/>
              <a:p>
                <a:endParaRPr lang="he-IL" sz="1400"/>
              </a:p>
            </p:txBody>
          </p:sp>
        </p:grpSp>
        <p:sp>
          <p:nvSpPr>
            <p:cNvPr id="46" name="TextBox 45">
              <a:extLst>
                <a:ext uri="{FF2B5EF4-FFF2-40B4-BE49-F238E27FC236}">
                  <a16:creationId xmlns:a16="http://schemas.microsoft.com/office/drawing/2014/main" id="{C47D19FD-5D4D-455A-A149-A54C7A78AE4C}"/>
                </a:ext>
              </a:extLst>
            </p:cNvPr>
            <p:cNvSpPr txBox="1"/>
            <p:nvPr/>
          </p:nvSpPr>
          <p:spPr>
            <a:xfrm>
              <a:off x="2841661" y="6864732"/>
              <a:ext cx="1431404" cy="338682"/>
            </a:xfrm>
            <a:prstGeom prst="rect">
              <a:avLst/>
            </a:prstGeom>
            <a:noFill/>
          </p:spPr>
          <p:txBody>
            <a:bodyPr wrap="square" rtlCol="1">
              <a:spAutoFit/>
            </a:bodyPr>
            <a:lstStyle/>
            <a:p>
              <a:pPr algn="ctr" rtl="1"/>
              <a:r>
                <a:rPr lang="he-IL" sz="1601" dirty="0">
                  <a:ln>
                    <a:solidFill>
                      <a:schemeClr val="bg1"/>
                    </a:solidFill>
                  </a:ln>
                  <a:solidFill>
                    <a:schemeClr val="bg1"/>
                  </a:solidFill>
                </a:rPr>
                <a:t>קריאת כיוון</a:t>
              </a:r>
            </a:p>
          </p:txBody>
        </p:sp>
        <p:sp>
          <p:nvSpPr>
            <p:cNvPr id="52" name="TextBox 51">
              <a:extLst>
                <a:ext uri="{FF2B5EF4-FFF2-40B4-BE49-F238E27FC236}">
                  <a16:creationId xmlns:a16="http://schemas.microsoft.com/office/drawing/2014/main" id="{19EDBFA4-D7B3-4DEB-A914-CC3C6AF8BF17}"/>
                </a:ext>
              </a:extLst>
            </p:cNvPr>
            <p:cNvSpPr txBox="1"/>
            <p:nvPr/>
          </p:nvSpPr>
          <p:spPr>
            <a:xfrm>
              <a:off x="574322" y="8081638"/>
              <a:ext cx="5908524" cy="416268"/>
            </a:xfrm>
            <a:prstGeom prst="rect">
              <a:avLst/>
            </a:prstGeom>
            <a:noFill/>
            <a:ln>
              <a:noFill/>
            </a:ln>
          </p:spPr>
          <p:txBody>
            <a:bodyPr wrap="square" rtlCol="1">
              <a:spAutoFit/>
            </a:bodyPr>
            <a:lstStyle/>
            <a:p>
              <a:pPr marL="182564" indent="-182564" algn="r" rtl="1">
                <a:lnSpc>
                  <a:spcPct val="150000"/>
                </a:lnSpc>
                <a:spcAft>
                  <a:spcPts val="600"/>
                </a:spcAft>
                <a:buClr>
                  <a:srgbClr val="00B0E6"/>
                </a:buClr>
                <a:buFont typeface="Calibri" panose="020F0502020204030204" pitchFamily="34" charset="0"/>
                <a:buChar char="‹"/>
              </a:pPr>
              <a:r>
                <a:rPr lang="he-IL" sz="1601" dirty="0">
                  <a:solidFill>
                    <a:schemeClr val="tx1">
                      <a:lumMod val="50000"/>
                      <a:lumOff val="50000"/>
                    </a:schemeClr>
                  </a:solidFill>
                </a:rPr>
                <a:t>הספר 'דיאלוג עם ילדים' מאת עדנה כצנלסון: קשיים בלמידה (ע' 278).</a:t>
              </a:r>
            </a:p>
          </p:txBody>
        </p:sp>
      </p:grpSp>
      <p:sp>
        <p:nvSpPr>
          <p:cNvPr id="25" name="מלבן 24">
            <a:hlinkClick r:id="" action="ppaction://hlinkshowjump?jump=nextslide"/>
            <a:extLst>
              <a:ext uri="{FF2B5EF4-FFF2-40B4-BE49-F238E27FC236}">
                <a16:creationId xmlns:a16="http://schemas.microsoft.com/office/drawing/2014/main" id="{E96B8811-3A1C-4538-9D75-1C74800E1A46}"/>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25">
            <a:hlinkClick r:id="" action="ppaction://hlinkshowjump?jump=previousslide"/>
            <a:extLst>
              <a:ext uri="{FF2B5EF4-FFF2-40B4-BE49-F238E27FC236}">
                <a16:creationId xmlns:a16="http://schemas.microsoft.com/office/drawing/2014/main" id="{1BD735CF-D293-44E0-8516-1DAF3A20D04A}"/>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a:hlinkClick r:id="rId2" action="ppaction://hlinksldjump"/>
            <a:extLst>
              <a:ext uri="{FF2B5EF4-FFF2-40B4-BE49-F238E27FC236}">
                <a16:creationId xmlns:a16="http://schemas.microsoft.com/office/drawing/2014/main" id="{80AFEA0F-4A6F-42CC-B801-9C107FBB2C0C}"/>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a:hlinkClick r:id="rId3" action="ppaction://hlinksldjump"/>
            <a:extLst>
              <a:ext uri="{FF2B5EF4-FFF2-40B4-BE49-F238E27FC236}">
                <a16:creationId xmlns:a16="http://schemas.microsoft.com/office/drawing/2014/main" id="{2216CDA5-EF04-4BC8-B557-AF27C9E55B06}"/>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ציין מיקום של מספר שקופית 3">
            <a:extLst>
              <a:ext uri="{FF2B5EF4-FFF2-40B4-BE49-F238E27FC236}">
                <a16:creationId xmlns:a16="http://schemas.microsoft.com/office/drawing/2014/main" id="{C640503C-FE85-4113-ADDC-B76ADA673CA4}"/>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94</a:t>
            </a:fld>
            <a:endParaRPr lang="he-IL" dirty="0"/>
          </a:p>
        </p:txBody>
      </p:sp>
    </p:spTree>
    <p:extLst>
      <p:ext uri="{BB962C8B-B14F-4D97-AF65-F5344CB8AC3E}">
        <p14:creationId xmlns:p14="http://schemas.microsoft.com/office/powerpoint/2010/main" val="179324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3281922"/>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בית הספר ולמידה</a:t>
            </a:r>
          </a:p>
        </p:txBody>
      </p:sp>
      <p:sp>
        <p:nvSpPr>
          <p:cNvPr id="7" name="מלבן 6">
            <a:extLst>
              <a:ext uri="{FF2B5EF4-FFF2-40B4-BE49-F238E27FC236}">
                <a16:creationId xmlns:a16="http://schemas.microsoft.com/office/drawing/2014/main" id="{8953FB6C-5231-43DB-8E38-42949F050506}"/>
              </a:ext>
            </a:extLst>
          </p:cNvPr>
          <p:cNvSpPr/>
          <p:nvPr/>
        </p:nvSpPr>
        <p:spPr>
          <a:xfrm>
            <a:off x="4940300" y="2064160"/>
            <a:ext cx="2013844" cy="376526"/>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הממשק עם בתי הספר</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24" name="TextBox 23">
            <a:extLst>
              <a:ext uri="{FF2B5EF4-FFF2-40B4-BE49-F238E27FC236}">
                <a16:creationId xmlns:a16="http://schemas.microsoft.com/office/drawing/2014/main" id="{D283427D-6AF8-4176-9AF1-15BDE73C827D}"/>
              </a:ext>
            </a:extLst>
          </p:cNvPr>
          <p:cNvSpPr txBox="1"/>
          <p:nvPr/>
        </p:nvSpPr>
        <p:spPr>
          <a:xfrm>
            <a:off x="973395" y="2427380"/>
            <a:ext cx="5516240" cy="785793"/>
          </a:xfrm>
          <a:prstGeom prst="rect">
            <a:avLst/>
          </a:prstGeom>
          <a:noFill/>
        </p:spPr>
        <p:txBody>
          <a:bodyPr wrap="square" rtlCol="1">
            <a:spAutoFit/>
          </a:bodyPr>
          <a:lstStyle/>
          <a:p>
            <a:pPr algn="ctr" rtl="1">
              <a:lnSpc>
                <a:spcPct val="150000"/>
              </a:lnSpc>
              <a:spcAft>
                <a:spcPts val="600"/>
              </a:spcAft>
            </a:pPr>
            <a:r>
              <a:rPr lang="he-IL" sz="1601" b="1" dirty="0">
                <a:solidFill>
                  <a:schemeClr val="tx1">
                    <a:lumMod val="50000"/>
                    <a:lumOff val="50000"/>
                  </a:schemeClr>
                </a:solidFill>
                <a:highlight>
                  <a:srgbClr val="C6EEFF"/>
                </a:highlight>
              </a:rPr>
              <a:t>ממשק טוב, מכבד והדוק עם בתי הספר</a:t>
            </a:r>
            <a:br>
              <a:rPr lang="en-US" sz="1601" b="1" dirty="0">
                <a:solidFill>
                  <a:schemeClr val="tx1">
                    <a:lumMod val="50000"/>
                    <a:lumOff val="50000"/>
                  </a:schemeClr>
                </a:solidFill>
                <a:highlight>
                  <a:srgbClr val="C6EEFF"/>
                </a:highlight>
              </a:rPr>
            </a:br>
            <a:r>
              <a:rPr lang="he-IL" sz="1601" b="1" dirty="0">
                <a:solidFill>
                  <a:schemeClr val="tx1">
                    <a:lumMod val="50000"/>
                    <a:lumOff val="50000"/>
                  </a:schemeClr>
                </a:solidFill>
                <a:highlight>
                  <a:srgbClr val="C6EEFF"/>
                </a:highlight>
              </a:rPr>
              <a:t>מעלה את סיכויי הילדים להצליח!</a:t>
            </a:r>
          </a:p>
        </p:txBody>
      </p:sp>
      <p:sp>
        <p:nvSpPr>
          <p:cNvPr id="30" name="TextBox 29">
            <a:extLst>
              <a:ext uri="{FF2B5EF4-FFF2-40B4-BE49-F238E27FC236}">
                <a16:creationId xmlns:a16="http://schemas.microsoft.com/office/drawing/2014/main" id="{180728EA-8BC9-4F97-AF96-26D83767759C}"/>
              </a:ext>
            </a:extLst>
          </p:cNvPr>
          <p:cNvSpPr txBox="1"/>
          <p:nvPr/>
        </p:nvSpPr>
        <p:spPr>
          <a:xfrm>
            <a:off x="973395" y="3166520"/>
            <a:ext cx="5516240" cy="2263889"/>
          </a:xfrm>
          <a:prstGeom prst="rect">
            <a:avLst/>
          </a:prstGeom>
          <a:noFill/>
        </p:spPr>
        <p:txBody>
          <a:bodyPr wrap="square" rtlCol="1">
            <a:spAutoFit/>
          </a:bodyPr>
          <a:lstStyle/>
          <a:p>
            <a:pPr algn="r" rtl="1">
              <a:lnSpc>
                <a:spcPct val="150000"/>
              </a:lnSpc>
              <a:spcAft>
                <a:spcPts val="600"/>
              </a:spcAft>
            </a:pPr>
            <a:r>
              <a:rPr lang="he-IL" sz="1601" dirty="0">
                <a:solidFill>
                  <a:schemeClr val="tx1">
                    <a:lumMod val="50000"/>
                    <a:lumOff val="50000"/>
                  </a:schemeClr>
                </a:solidFill>
                <a:latin typeface="Arial" pitchFamily="34" charset="0"/>
                <a:cs typeface="Arial" pitchFamily="34" charset="0"/>
              </a:rPr>
              <a:t>ההתקשרות עם בית הספר היא עם הצוות הישיר (אם/ דודה/ מדריך) ולא עם המשפחה הביולוגית: תקשורת יומיומית, מקרה שקרה בבית הספר, אספות הורים, מסיבות - הצוות הישיר מתחלקים ביניהם.</a:t>
            </a:r>
            <a:br>
              <a:rPr lang="en-US" sz="1601" dirty="0">
                <a:solidFill>
                  <a:schemeClr val="tx1">
                    <a:lumMod val="50000"/>
                    <a:lumOff val="50000"/>
                  </a:schemeClr>
                </a:solidFill>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ההתקשרות עם המשפחה הביולוגית בנושא היא דרך </a:t>
            </a:r>
            <a:r>
              <a:rPr lang="he-IL" sz="1601" dirty="0" err="1">
                <a:solidFill>
                  <a:schemeClr val="tx1">
                    <a:lumMod val="50000"/>
                    <a:lumOff val="50000"/>
                  </a:schemeClr>
                </a:solidFill>
                <a:latin typeface="Arial" pitchFamily="34" charset="0"/>
                <a:cs typeface="Arial" pitchFamily="34" charset="0"/>
              </a:rPr>
              <a:t>העו"ס</a:t>
            </a:r>
            <a:r>
              <a:rPr lang="en-US" sz="160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בלבד.</a:t>
            </a:r>
            <a:br>
              <a:rPr lang="en-US" sz="1601" dirty="0">
                <a:solidFill>
                  <a:schemeClr val="tx1">
                    <a:lumMod val="50000"/>
                    <a:lumOff val="50000"/>
                  </a:schemeClr>
                </a:solidFill>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ישנם מקרים בהם המשפחה הביולוגית מבקשת </a:t>
            </a:r>
            <a:r>
              <a:rPr lang="he-IL" sz="1601" dirty="0" err="1">
                <a:solidFill>
                  <a:schemeClr val="tx1">
                    <a:lumMod val="50000"/>
                    <a:lumOff val="50000"/>
                  </a:schemeClr>
                </a:solidFill>
                <a:latin typeface="Arial" pitchFamily="34" charset="0"/>
                <a:cs typeface="Arial" pitchFamily="34" charset="0"/>
              </a:rPr>
              <a:t>מהעו"ס</a:t>
            </a:r>
            <a:r>
              <a:rPr lang="he-IL" sz="1601" dirty="0">
                <a:solidFill>
                  <a:schemeClr val="tx1">
                    <a:lumMod val="50000"/>
                    <a:lumOff val="50000"/>
                  </a:schemeClr>
                </a:solidFill>
                <a:latin typeface="Arial" pitchFamily="34" charset="0"/>
                <a:cs typeface="Arial" pitchFamily="34" charset="0"/>
              </a:rPr>
              <a:t> להגיע לבית הספר והיא מקבלת את ההחלטה אם לאפשר זאת או לא.</a:t>
            </a:r>
          </a:p>
        </p:txBody>
      </p:sp>
      <p:sp>
        <p:nvSpPr>
          <p:cNvPr id="43" name="מלבן 42">
            <a:extLst>
              <a:ext uri="{FF2B5EF4-FFF2-40B4-BE49-F238E27FC236}">
                <a16:creationId xmlns:a16="http://schemas.microsoft.com/office/drawing/2014/main" id="{A03E3AF6-BB26-45AC-80DE-5E1F9C65FD65}"/>
              </a:ext>
            </a:extLst>
          </p:cNvPr>
          <p:cNvSpPr/>
          <p:nvPr/>
        </p:nvSpPr>
        <p:spPr>
          <a:xfrm>
            <a:off x="825575" y="5659486"/>
            <a:ext cx="5908524" cy="4030614"/>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4" name="מלבן 43">
            <a:extLst>
              <a:ext uri="{FF2B5EF4-FFF2-40B4-BE49-F238E27FC236}">
                <a16:creationId xmlns:a16="http://schemas.microsoft.com/office/drawing/2014/main" id="{998D4A20-AA4E-4BBF-8C89-CF7EFCCD6907}"/>
              </a:ext>
            </a:extLst>
          </p:cNvPr>
          <p:cNvSpPr/>
          <p:nvPr/>
        </p:nvSpPr>
        <p:spPr>
          <a:xfrm>
            <a:off x="5333999" y="5569968"/>
            <a:ext cx="1620909" cy="376526"/>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fontAlgn="ctr"/>
            <a:r>
              <a:rPr lang="he-IL" sz="1601" dirty="0">
                <a:solidFill>
                  <a:schemeClr val="tx1">
                    <a:lumMod val="50000"/>
                    <a:lumOff val="50000"/>
                  </a:schemeClr>
                </a:solidFill>
              </a:rPr>
              <a:t>מוטיבציה ללמידה</a:t>
            </a:r>
          </a:p>
        </p:txBody>
      </p:sp>
      <p:sp>
        <p:nvSpPr>
          <p:cNvPr id="46" name="TextBox 45">
            <a:extLst>
              <a:ext uri="{FF2B5EF4-FFF2-40B4-BE49-F238E27FC236}">
                <a16:creationId xmlns:a16="http://schemas.microsoft.com/office/drawing/2014/main" id="{28D91842-DD56-41B0-B9B4-E2CB5735D619}"/>
              </a:ext>
            </a:extLst>
          </p:cNvPr>
          <p:cNvSpPr txBox="1"/>
          <p:nvPr/>
        </p:nvSpPr>
        <p:spPr>
          <a:xfrm>
            <a:off x="974160" y="7241288"/>
            <a:ext cx="5516240" cy="2340834"/>
          </a:xfrm>
          <a:prstGeom prst="rect">
            <a:avLst/>
          </a:prstGeom>
          <a:noFill/>
        </p:spPr>
        <p:txBody>
          <a:bodyPr wrap="square" rtlCol="1">
            <a:spAutoFit/>
          </a:bodyPr>
          <a:lstStyle/>
          <a:p>
            <a:pPr algn="r" rtl="1">
              <a:lnSpc>
                <a:spcPct val="150000"/>
              </a:lnSpc>
              <a:spcAft>
                <a:spcPts val="600"/>
              </a:spcAft>
            </a:pPr>
            <a:r>
              <a:rPr lang="he-IL" sz="1601" b="1" dirty="0">
                <a:solidFill>
                  <a:schemeClr val="tx1">
                    <a:lumMod val="50000"/>
                    <a:lumOff val="50000"/>
                  </a:schemeClr>
                </a:solidFill>
                <a:highlight>
                  <a:srgbClr val="C6EEFF"/>
                </a:highlight>
                <a:latin typeface="Arial" pitchFamily="34" charset="0"/>
                <a:cs typeface="Arial" pitchFamily="34" charset="0"/>
              </a:rPr>
              <a:t>מוטיבציה, מה שמניע כל אחת ואחת מאיתנו, הוא מה שגורם לנו לבחור בדרך אחת ולא בדרך אחרת</a:t>
            </a:r>
            <a:r>
              <a:rPr lang="he-IL" sz="1601" dirty="0">
                <a:solidFill>
                  <a:schemeClr val="tx1">
                    <a:lumMod val="50000"/>
                    <a:lumOff val="50000"/>
                  </a:schemeClr>
                </a:solidFill>
                <a:latin typeface="Arial" pitchFamily="34" charset="0"/>
                <a:cs typeface="Arial" pitchFamily="34" charset="0"/>
              </a:rPr>
              <a:t>, לדוגמא:</a:t>
            </a:r>
            <a:br>
              <a:rPr lang="en-US" sz="1601" dirty="0">
                <a:solidFill>
                  <a:schemeClr val="tx1">
                    <a:lumMod val="50000"/>
                    <a:lumOff val="50000"/>
                  </a:schemeClr>
                </a:solidFill>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ילד שנמנע מלהצביע בכיתה איננו חסר מוטיבציה אלא הוא ילד עם מוטיבציה להימנע ממבוכה או להימנע מטעויות. כל פעולה שאנו עושים מתחילה במוטיבציה. לפעמים הפעולה מנוגדת לציפייה שלנו.</a:t>
            </a:r>
          </a:p>
          <a:p>
            <a:pPr algn="r" rtl="1">
              <a:lnSpc>
                <a:spcPct val="150000"/>
              </a:lnSpc>
              <a:spcAft>
                <a:spcPts val="600"/>
              </a:spcAft>
            </a:pPr>
            <a:r>
              <a:rPr lang="he-IL" sz="1601" b="1" dirty="0">
                <a:solidFill>
                  <a:schemeClr val="tx1">
                    <a:lumMod val="50000"/>
                    <a:lumOff val="50000"/>
                  </a:schemeClr>
                </a:solidFill>
                <a:highlight>
                  <a:srgbClr val="C6EEFF"/>
                </a:highlight>
                <a:latin typeface="Arial" pitchFamily="34" charset="0"/>
                <a:cs typeface="Arial" pitchFamily="34" charset="0"/>
              </a:rPr>
              <a:t>חשוב שנשאל את עצמנו: "למה הוא מתנהג כך? מה מניע אותו?"</a:t>
            </a:r>
          </a:p>
        </p:txBody>
      </p:sp>
      <p:grpSp>
        <p:nvGrpSpPr>
          <p:cNvPr id="47" name="קבוצה 46">
            <a:extLst>
              <a:ext uri="{FF2B5EF4-FFF2-40B4-BE49-F238E27FC236}">
                <a16:creationId xmlns:a16="http://schemas.microsoft.com/office/drawing/2014/main" id="{A7BE9E1D-F07C-4F5D-AB96-546F95FB0F73}"/>
              </a:ext>
            </a:extLst>
          </p:cNvPr>
          <p:cNvGrpSpPr/>
          <p:nvPr/>
        </p:nvGrpSpPr>
        <p:grpSpPr>
          <a:xfrm>
            <a:off x="1223294" y="6132904"/>
            <a:ext cx="5119830" cy="953817"/>
            <a:chOff x="1223291" y="2663495"/>
            <a:chExt cx="5119830" cy="953817"/>
          </a:xfrm>
        </p:grpSpPr>
        <p:sp>
          <p:nvSpPr>
            <p:cNvPr id="48" name="מלבן 47">
              <a:extLst>
                <a:ext uri="{FF2B5EF4-FFF2-40B4-BE49-F238E27FC236}">
                  <a16:creationId xmlns:a16="http://schemas.microsoft.com/office/drawing/2014/main" id="{4A8803C3-6382-4EFD-940E-AC04526AB474}"/>
                </a:ext>
              </a:extLst>
            </p:cNvPr>
            <p:cNvSpPr/>
            <p:nvPr/>
          </p:nvSpPr>
          <p:spPr>
            <a:xfrm>
              <a:off x="1320800" y="2791884"/>
              <a:ext cx="4886409" cy="572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49" name="קבוצה 48">
              <a:extLst>
                <a:ext uri="{FF2B5EF4-FFF2-40B4-BE49-F238E27FC236}">
                  <a16:creationId xmlns:a16="http://schemas.microsoft.com/office/drawing/2014/main" id="{AEC84C4C-29A0-4285-B22D-27EEC16D0B43}"/>
                </a:ext>
              </a:extLst>
            </p:cNvPr>
            <p:cNvGrpSpPr/>
            <p:nvPr/>
          </p:nvGrpSpPr>
          <p:grpSpPr>
            <a:xfrm>
              <a:off x="5599017" y="2663495"/>
              <a:ext cx="744104" cy="599139"/>
              <a:chOff x="5599017" y="2663495"/>
              <a:chExt cx="744104" cy="599139"/>
            </a:xfrm>
            <a:solidFill>
              <a:srgbClr val="EF8D94"/>
            </a:solidFill>
          </p:grpSpPr>
          <p:grpSp>
            <p:nvGrpSpPr>
              <p:cNvPr id="52" name="קבוצה 51">
                <a:extLst>
                  <a:ext uri="{FF2B5EF4-FFF2-40B4-BE49-F238E27FC236}">
                    <a16:creationId xmlns:a16="http://schemas.microsoft.com/office/drawing/2014/main" id="{BC966A24-9122-4863-89FC-4E4BB10FCAF6}"/>
                  </a:ext>
                </a:extLst>
              </p:cNvPr>
              <p:cNvGrpSpPr/>
              <p:nvPr/>
            </p:nvGrpSpPr>
            <p:grpSpPr>
              <a:xfrm>
                <a:off x="5919048" y="2663495"/>
                <a:ext cx="424073" cy="599139"/>
                <a:chOff x="7218330" y="4347499"/>
                <a:chExt cx="4555798" cy="6436523"/>
              </a:xfrm>
              <a:grpFill/>
            </p:grpSpPr>
            <p:sp>
              <p:nvSpPr>
                <p:cNvPr id="56" name="מלבן 55">
                  <a:extLst>
                    <a:ext uri="{FF2B5EF4-FFF2-40B4-BE49-F238E27FC236}">
                      <a16:creationId xmlns:a16="http://schemas.microsoft.com/office/drawing/2014/main" id="{A0D2BA46-73B8-4D38-9C48-44A64C66B34D}"/>
                    </a:ext>
                  </a:extLst>
                </p:cNvPr>
                <p:cNvSpPr/>
                <p:nvPr/>
              </p:nvSpPr>
              <p:spPr>
                <a:xfrm>
                  <a:off x="8853947" y="4347499"/>
                  <a:ext cx="2920181" cy="4233094"/>
                </a:xfrm>
                <a:prstGeom prst="rect">
                  <a:avLst/>
                </a:prstGeom>
                <a:solidFill>
                  <a:srgbClr val="00B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 name="קשת מלאה 56">
                  <a:extLst>
                    <a:ext uri="{FF2B5EF4-FFF2-40B4-BE49-F238E27FC236}">
                      <a16:creationId xmlns:a16="http://schemas.microsoft.com/office/drawing/2014/main" id="{26A203DD-5894-43DA-BC84-AC9E551D5C6D}"/>
                    </a:ext>
                  </a:extLst>
                </p:cNvPr>
                <p:cNvSpPr/>
                <p:nvPr/>
              </p:nvSpPr>
              <p:spPr>
                <a:xfrm rot="4510900">
                  <a:off x="7218330" y="6233062"/>
                  <a:ext cx="4550960" cy="4550960"/>
                </a:xfrm>
                <a:prstGeom prst="blockArc">
                  <a:avLst>
                    <a:gd name="adj1" fmla="val 17042176"/>
                    <a:gd name="adj2" fmla="val 479559"/>
                    <a:gd name="adj3" fmla="val 28923"/>
                  </a:avLst>
                </a:prstGeom>
                <a:solidFill>
                  <a:srgbClr val="00BE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he-IL"/>
                </a:p>
              </p:txBody>
            </p:sp>
          </p:grpSp>
          <p:grpSp>
            <p:nvGrpSpPr>
              <p:cNvPr id="53" name="קבוצה 52">
                <a:extLst>
                  <a:ext uri="{FF2B5EF4-FFF2-40B4-BE49-F238E27FC236}">
                    <a16:creationId xmlns:a16="http://schemas.microsoft.com/office/drawing/2014/main" id="{882E3426-6C3E-49FA-BA21-B28BC89A77D8}"/>
                  </a:ext>
                </a:extLst>
              </p:cNvPr>
              <p:cNvGrpSpPr/>
              <p:nvPr/>
            </p:nvGrpSpPr>
            <p:grpSpPr>
              <a:xfrm>
                <a:off x="5599017" y="2663495"/>
                <a:ext cx="424073" cy="599139"/>
                <a:chOff x="7218330" y="4347499"/>
                <a:chExt cx="4555798" cy="6436523"/>
              </a:xfrm>
              <a:grpFill/>
            </p:grpSpPr>
            <p:sp>
              <p:nvSpPr>
                <p:cNvPr id="54" name="מלבן 53">
                  <a:extLst>
                    <a:ext uri="{FF2B5EF4-FFF2-40B4-BE49-F238E27FC236}">
                      <a16:creationId xmlns:a16="http://schemas.microsoft.com/office/drawing/2014/main" id="{C5B8F978-9395-45DD-B35A-D26F88EE89F2}"/>
                    </a:ext>
                  </a:extLst>
                </p:cNvPr>
                <p:cNvSpPr/>
                <p:nvPr/>
              </p:nvSpPr>
              <p:spPr>
                <a:xfrm>
                  <a:off x="8853947" y="4347499"/>
                  <a:ext cx="2920181" cy="4233094"/>
                </a:xfrm>
                <a:prstGeom prst="rect">
                  <a:avLst/>
                </a:prstGeom>
                <a:solidFill>
                  <a:srgbClr val="00B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 name="קשת מלאה 54">
                  <a:extLst>
                    <a:ext uri="{FF2B5EF4-FFF2-40B4-BE49-F238E27FC236}">
                      <a16:creationId xmlns:a16="http://schemas.microsoft.com/office/drawing/2014/main" id="{583C6569-F83A-4DA9-A3E1-B3EA7C0EB1B1}"/>
                    </a:ext>
                  </a:extLst>
                </p:cNvPr>
                <p:cNvSpPr/>
                <p:nvPr/>
              </p:nvSpPr>
              <p:spPr>
                <a:xfrm rot="4510900">
                  <a:off x="7218330" y="6233062"/>
                  <a:ext cx="4550960" cy="4550960"/>
                </a:xfrm>
                <a:prstGeom prst="blockArc">
                  <a:avLst>
                    <a:gd name="adj1" fmla="val 17042176"/>
                    <a:gd name="adj2" fmla="val 479559"/>
                    <a:gd name="adj3" fmla="val 28923"/>
                  </a:avLst>
                </a:prstGeom>
                <a:solidFill>
                  <a:srgbClr val="00BE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he-IL"/>
                </a:p>
              </p:txBody>
            </p:sp>
          </p:grpSp>
        </p:grpSp>
        <p:sp>
          <p:nvSpPr>
            <p:cNvPr id="50" name="מלבן 49">
              <a:extLst>
                <a:ext uri="{FF2B5EF4-FFF2-40B4-BE49-F238E27FC236}">
                  <a16:creationId xmlns:a16="http://schemas.microsoft.com/office/drawing/2014/main" id="{C08A2219-33AD-4946-8E9A-4B42C2AD0161}"/>
                </a:ext>
              </a:extLst>
            </p:cNvPr>
            <p:cNvSpPr/>
            <p:nvPr/>
          </p:nvSpPr>
          <p:spPr>
            <a:xfrm>
              <a:off x="1410034" y="2897627"/>
              <a:ext cx="4293025" cy="369332"/>
            </a:xfrm>
            <a:prstGeom prst="rect">
              <a:avLst/>
            </a:prstGeom>
          </p:spPr>
          <p:txBody>
            <a:bodyPr wrap="square">
              <a:spAutoFit/>
            </a:bodyPr>
            <a:lstStyle/>
            <a:p>
              <a:pPr algn="ctr" rtl="1"/>
              <a:r>
                <a:rPr lang="he-IL" b="1" i="1" dirty="0">
                  <a:ln w="3175">
                    <a:noFill/>
                  </a:ln>
                  <a:solidFill>
                    <a:schemeClr val="tx1">
                      <a:lumMod val="50000"/>
                      <a:lumOff val="50000"/>
                    </a:schemeClr>
                  </a:solidFill>
                </a:rPr>
                <a:t>כל התנהגות האנושית נובעת ממוטיבציה</a:t>
              </a:r>
              <a:endParaRPr lang="he-IL" i="1" dirty="0"/>
            </a:p>
          </p:txBody>
        </p:sp>
        <p:sp>
          <p:nvSpPr>
            <p:cNvPr id="51" name="מלבן 50">
              <a:extLst>
                <a:ext uri="{FF2B5EF4-FFF2-40B4-BE49-F238E27FC236}">
                  <a16:creationId xmlns:a16="http://schemas.microsoft.com/office/drawing/2014/main" id="{EA1CD4C7-9C3B-4909-9828-6B4393CB5E18}"/>
                </a:ext>
              </a:extLst>
            </p:cNvPr>
            <p:cNvSpPr/>
            <p:nvPr/>
          </p:nvSpPr>
          <p:spPr>
            <a:xfrm>
              <a:off x="1223291" y="3282156"/>
              <a:ext cx="3228769" cy="335156"/>
            </a:xfrm>
            <a:prstGeom prst="rect">
              <a:avLst/>
            </a:prstGeom>
          </p:spPr>
          <p:txBody>
            <a:bodyPr wrap="none">
              <a:spAutoFit/>
            </a:bodyPr>
            <a:lstStyle/>
            <a:p>
              <a:pPr algn="r" rtl="1">
                <a:lnSpc>
                  <a:spcPct val="150000"/>
                </a:lnSpc>
              </a:pPr>
              <a:r>
                <a:rPr lang="he-IL" sz="1200" dirty="0">
                  <a:solidFill>
                    <a:schemeClr val="tx1">
                      <a:lumMod val="50000"/>
                      <a:lumOff val="50000"/>
                    </a:schemeClr>
                  </a:solidFill>
                </a:rPr>
                <a:t>ריצ'ארד </a:t>
              </a:r>
              <a:r>
                <a:rPr lang="he-IL" sz="1200" dirty="0" err="1">
                  <a:solidFill>
                    <a:schemeClr val="tx1">
                      <a:lumMod val="50000"/>
                      <a:lumOff val="50000"/>
                    </a:schemeClr>
                  </a:solidFill>
                </a:rPr>
                <a:t>לאבוי</a:t>
              </a:r>
              <a:r>
                <a:rPr lang="he-IL" sz="1200" dirty="0">
                  <a:solidFill>
                    <a:schemeClr val="tx1">
                      <a:lumMod val="50000"/>
                      <a:lumOff val="50000"/>
                    </a:schemeClr>
                  </a:solidFill>
                </a:rPr>
                <a:t>, מחבר הספר 'פריצת דרך במוטיבציה'</a:t>
              </a:r>
            </a:p>
          </p:txBody>
        </p:sp>
      </p:grpSp>
      <p:sp>
        <p:nvSpPr>
          <p:cNvPr id="27" name="מלבן 26">
            <a:hlinkClick r:id="" action="ppaction://hlinkshowjump?jump=nextslide"/>
            <a:extLst>
              <a:ext uri="{FF2B5EF4-FFF2-40B4-BE49-F238E27FC236}">
                <a16:creationId xmlns:a16="http://schemas.microsoft.com/office/drawing/2014/main" id="{DAE95B17-C9CC-4C7E-8862-D0C42A64A40E}"/>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a:hlinkClick r:id="" action="ppaction://hlinkshowjump?jump=previousslide"/>
            <a:extLst>
              <a:ext uri="{FF2B5EF4-FFF2-40B4-BE49-F238E27FC236}">
                <a16:creationId xmlns:a16="http://schemas.microsoft.com/office/drawing/2014/main" id="{AB2372E1-275D-4271-8ED4-FAD75BCCDBBB}"/>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a:hlinkClick r:id="rId2" action="ppaction://hlinksldjump"/>
            <a:extLst>
              <a:ext uri="{FF2B5EF4-FFF2-40B4-BE49-F238E27FC236}">
                <a16:creationId xmlns:a16="http://schemas.microsoft.com/office/drawing/2014/main" id="{8E02017B-CC6F-4635-AEE0-B9CDED80C5A4}"/>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לבן 30">
            <a:hlinkClick r:id="rId3" action="ppaction://hlinksldjump"/>
            <a:extLst>
              <a:ext uri="{FF2B5EF4-FFF2-40B4-BE49-F238E27FC236}">
                <a16:creationId xmlns:a16="http://schemas.microsoft.com/office/drawing/2014/main" id="{95A49D47-515E-42FB-87DC-8153F9B1DA00}"/>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ציין מיקום של מספר שקופית 3">
            <a:extLst>
              <a:ext uri="{FF2B5EF4-FFF2-40B4-BE49-F238E27FC236}">
                <a16:creationId xmlns:a16="http://schemas.microsoft.com/office/drawing/2014/main" id="{36501857-E6D4-442D-A6C4-0829D21A23C4}"/>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95</a:t>
            </a:fld>
            <a:endParaRPr lang="he-IL" dirty="0"/>
          </a:p>
        </p:txBody>
      </p:sp>
    </p:spTree>
    <p:extLst>
      <p:ext uri="{BB962C8B-B14F-4D97-AF65-F5344CB8AC3E}">
        <p14:creationId xmlns:p14="http://schemas.microsoft.com/office/powerpoint/2010/main" val="198665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8"/>
            <a:ext cx="5908524" cy="7536422"/>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00B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D5F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00B0E6"/>
                </a:solidFill>
              </a:rPr>
              <a:t>בית הספר ולמידה</a:t>
            </a:r>
          </a:p>
        </p:txBody>
      </p:sp>
      <p:sp>
        <p:nvSpPr>
          <p:cNvPr id="31" name="אליפסה 30">
            <a:extLst>
              <a:ext uri="{FF2B5EF4-FFF2-40B4-BE49-F238E27FC236}">
                <a16:creationId xmlns:a16="http://schemas.microsoft.com/office/drawing/2014/main" id="{6F324C8F-3B48-4B6E-B569-7E8E54533656}"/>
              </a:ext>
            </a:extLst>
          </p:cNvPr>
          <p:cNvSpPr/>
          <p:nvPr/>
        </p:nvSpPr>
        <p:spPr>
          <a:xfrm>
            <a:off x="5886243" y="2577050"/>
            <a:ext cx="545997" cy="545997"/>
          </a:xfrm>
          <a:prstGeom prst="ellipse">
            <a:avLst/>
          </a:prstGeom>
          <a:solidFill>
            <a:schemeClr val="bg1"/>
          </a:solidFill>
          <a:ln w="3175">
            <a:solidFill>
              <a:srgbClr val="00B0E6"/>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9" name="גרפיקה 38">
            <a:extLst>
              <a:ext uri="{FF2B5EF4-FFF2-40B4-BE49-F238E27FC236}">
                <a16:creationId xmlns:a16="http://schemas.microsoft.com/office/drawing/2014/main" id="{59BD7F48-FAA3-4A4A-A0C4-C74E5DEDCD71}"/>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18614" y="2615722"/>
            <a:ext cx="481257" cy="481257"/>
          </a:xfrm>
          <a:prstGeom prst="rect">
            <a:avLst/>
          </a:prstGeom>
        </p:spPr>
      </p:pic>
      <p:sp>
        <p:nvSpPr>
          <p:cNvPr id="42" name="TextBox 41">
            <a:extLst>
              <a:ext uri="{FF2B5EF4-FFF2-40B4-BE49-F238E27FC236}">
                <a16:creationId xmlns:a16="http://schemas.microsoft.com/office/drawing/2014/main" id="{AEE40DAB-77D6-41C9-B993-E0AAE48A9415}"/>
              </a:ext>
            </a:extLst>
          </p:cNvPr>
          <p:cNvSpPr txBox="1"/>
          <p:nvPr/>
        </p:nvSpPr>
        <p:spPr>
          <a:xfrm>
            <a:off x="2785443" y="2655827"/>
            <a:ext cx="3138900" cy="369332"/>
          </a:xfrm>
          <a:prstGeom prst="rect">
            <a:avLst/>
          </a:prstGeom>
          <a:noFill/>
        </p:spPr>
        <p:txBody>
          <a:bodyPr wrap="square" rtlCol="1">
            <a:spAutoFit/>
          </a:bodyPr>
          <a:lstStyle/>
          <a:p>
            <a:pPr algn="r" rtl="1"/>
            <a:r>
              <a:rPr lang="he-IL" b="1" dirty="0">
                <a:solidFill>
                  <a:srgbClr val="00B0E6"/>
                </a:solidFill>
              </a:rPr>
              <a:t>מופעים נפוצים ודרכי התמודדות</a:t>
            </a:r>
          </a:p>
        </p:txBody>
      </p:sp>
      <p:sp>
        <p:nvSpPr>
          <p:cNvPr id="32" name="TextBox 31">
            <a:extLst>
              <a:ext uri="{FF2B5EF4-FFF2-40B4-BE49-F238E27FC236}">
                <a16:creationId xmlns:a16="http://schemas.microsoft.com/office/drawing/2014/main" id="{077047B8-B186-4044-82EB-973635E21C90}"/>
              </a:ext>
            </a:extLst>
          </p:cNvPr>
          <p:cNvSpPr txBox="1"/>
          <p:nvPr/>
        </p:nvSpPr>
        <p:spPr>
          <a:xfrm>
            <a:off x="1028700" y="3065264"/>
            <a:ext cx="4889914" cy="1893339"/>
          </a:xfrm>
          <a:prstGeom prst="rect">
            <a:avLst/>
          </a:prstGeom>
          <a:noFill/>
        </p:spPr>
        <p:txBody>
          <a:bodyPr wrap="square" rtlCol="1">
            <a:spAutoFit/>
          </a:bodyPr>
          <a:lstStyle/>
          <a:p>
            <a:pPr algn="r" rtl="1">
              <a:lnSpc>
                <a:spcPct val="150000"/>
              </a:lnSpc>
              <a:spcAft>
                <a:spcPts val="600"/>
              </a:spcAft>
            </a:pPr>
            <a:r>
              <a:rPr lang="he-IL" sz="1600" b="1" dirty="0">
                <a:solidFill>
                  <a:schemeClr val="tx1">
                    <a:lumMod val="50000"/>
                    <a:lumOff val="50000"/>
                  </a:schemeClr>
                </a:solidFill>
              </a:rPr>
              <a:t>גיא בן ה- 9 לא אוהב לקרוא. המורה שלו מספרת שכאשר הוא מתבקש לקרוא קטע קריאה בשיעור, הוא עסוק בלספר סיפורים, להצחיק את החברים, להפריע לילדים אחרים לקרוא. כשהוא במשפחתון הוא מפריע לילדים האחרים, צועק משתולל ואף בוכה בכל פעם.</a:t>
            </a:r>
          </a:p>
        </p:txBody>
      </p:sp>
      <p:sp>
        <p:nvSpPr>
          <p:cNvPr id="38" name="TextBox 37">
            <a:extLst>
              <a:ext uri="{FF2B5EF4-FFF2-40B4-BE49-F238E27FC236}">
                <a16:creationId xmlns:a16="http://schemas.microsoft.com/office/drawing/2014/main" id="{297D3FFD-411F-4F8A-A612-47806AF522C2}"/>
              </a:ext>
            </a:extLst>
          </p:cNvPr>
          <p:cNvSpPr txBox="1"/>
          <p:nvPr/>
        </p:nvSpPr>
        <p:spPr>
          <a:xfrm>
            <a:off x="1028700" y="4935591"/>
            <a:ext cx="4889914" cy="1154675"/>
          </a:xfrm>
          <a:prstGeom prst="rect">
            <a:avLst/>
          </a:prstGeom>
          <a:noFill/>
        </p:spPr>
        <p:txBody>
          <a:bodyPr wrap="square" rtlCol="1">
            <a:spAutoFit/>
          </a:bodyPr>
          <a:lstStyle/>
          <a:p>
            <a:pPr algn="r" rtl="1">
              <a:lnSpc>
                <a:spcPct val="150000"/>
              </a:lnSpc>
              <a:spcAft>
                <a:spcPts val="600"/>
              </a:spcAft>
            </a:pPr>
            <a:r>
              <a:rPr lang="he-IL" sz="1600" dirty="0">
                <a:solidFill>
                  <a:schemeClr val="tx1">
                    <a:lumMod val="50000"/>
                    <a:lumOff val="50000"/>
                  </a:schemeClr>
                </a:solidFill>
              </a:rPr>
              <a:t>כאשר ילד איננו משתף פעולה עד התנגדות אלימה עשויות להיות לכך מגוון סיבות: זיכרונות שליליים מהבית שקשורים לנושא, לקות למידה שעדיין לא אובחנה ועוד. </a:t>
            </a:r>
            <a:endParaRPr lang="he-IL" sz="1600" b="1" dirty="0">
              <a:solidFill>
                <a:schemeClr val="tx1">
                  <a:lumMod val="50000"/>
                  <a:lumOff val="50000"/>
                </a:schemeClr>
              </a:solidFill>
              <a:highlight>
                <a:srgbClr val="C6EEFF"/>
              </a:highlight>
            </a:endParaRPr>
          </a:p>
        </p:txBody>
      </p:sp>
      <p:sp>
        <p:nvSpPr>
          <p:cNvPr id="41" name="TextBox 40">
            <a:extLst>
              <a:ext uri="{FF2B5EF4-FFF2-40B4-BE49-F238E27FC236}">
                <a16:creationId xmlns:a16="http://schemas.microsoft.com/office/drawing/2014/main" id="{8C6708D4-91C5-4A1D-9574-CFC80A264E91}"/>
              </a:ext>
            </a:extLst>
          </p:cNvPr>
          <p:cNvSpPr txBox="1"/>
          <p:nvPr/>
        </p:nvSpPr>
        <p:spPr>
          <a:xfrm>
            <a:off x="1028700" y="6549116"/>
            <a:ext cx="4889914" cy="2632003"/>
          </a:xfrm>
          <a:prstGeom prst="rect">
            <a:avLst/>
          </a:prstGeom>
          <a:noFill/>
        </p:spPr>
        <p:txBody>
          <a:bodyPr wrap="square" rtlCol="1">
            <a:spAutoFit/>
          </a:bodyPr>
          <a:lstStyle/>
          <a:p>
            <a:pPr algn="r" rtl="1">
              <a:lnSpc>
                <a:spcPct val="150000"/>
              </a:lnSpc>
              <a:spcAft>
                <a:spcPts val="600"/>
              </a:spcAft>
            </a:pPr>
            <a:r>
              <a:rPr lang="he-IL" sz="1600" dirty="0">
                <a:solidFill>
                  <a:schemeClr val="tx1">
                    <a:lumMod val="50000"/>
                    <a:lumOff val="50000"/>
                  </a:schemeClr>
                </a:solidFill>
              </a:rPr>
              <a:t>אנו, בכפרי הילדים </a:t>
            </a:r>
            <a:r>
              <a:rPr lang="he-IL" sz="1600" b="1" dirty="0">
                <a:solidFill>
                  <a:schemeClr val="tx1">
                    <a:lumMod val="50000"/>
                    <a:lumOff val="50000"/>
                  </a:schemeClr>
                </a:solidFill>
                <a:highlight>
                  <a:srgbClr val="C6EEFF"/>
                </a:highlight>
              </a:rPr>
              <a:t>לא "נלך עם הראש הקיר".</a:t>
            </a:r>
            <a:r>
              <a:rPr lang="he-IL" sz="1600" dirty="0">
                <a:solidFill>
                  <a:schemeClr val="tx1">
                    <a:lumMod val="50000"/>
                    <a:lumOff val="50000"/>
                  </a:schemeClr>
                </a:solidFill>
              </a:rPr>
              <a:t> בכל מקרה בו ילד מתנגד ללמידה ולקבלת עזרה </a:t>
            </a:r>
            <a:r>
              <a:rPr lang="he-IL" sz="1600" b="1" dirty="0">
                <a:solidFill>
                  <a:schemeClr val="tx1">
                    <a:lumMod val="50000"/>
                    <a:lumOff val="50000"/>
                  </a:schemeClr>
                </a:solidFill>
                <a:highlight>
                  <a:srgbClr val="C6EEFF"/>
                </a:highlight>
              </a:rPr>
              <a:t>ההגעה אליו תהיה כחלק מתכנית אישית שתבנה לו עם רכז החינוך </a:t>
            </a:r>
            <a:r>
              <a:rPr lang="he-IL" sz="1600" b="1" dirty="0" err="1">
                <a:solidFill>
                  <a:schemeClr val="tx1">
                    <a:lumMod val="50000"/>
                    <a:lumOff val="50000"/>
                  </a:schemeClr>
                </a:solidFill>
                <a:highlight>
                  <a:srgbClr val="C6EEFF"/>
                </a:highlight>
              </a:rPr>
              <a:t>והעו"ס</a:t>
            </a:r>
            <a:r>
              <a:rPr lang="he-IL" sz="1600" b="1" dirty="0">
                <a:solidFill>
                  <a:schemeClr val="tx1">
                    <a:lumMod val="50000"/>
                    <a:lumOff val="50000"/>
                  </a:schemeClr>
                </a:solidFill>
                <a:highlight>
                  <a:srgbClr val="C6EEFF"/>
                </a:highlight>
              </a:rPr>
              <a:t>.</a:t>
            </a:r>
            <a:r>
              <a:rPr lang="he-IL" sz="1600" dirty="0">
                <a:solidFill>
                  <a:schemeClr val="tx1">
                    <a:lumMod val="50000"/>
                    <a:lumOff val="50000"/>
                  </a:schemeClr>
                </a:solidFill>
              </a:rPr>
              <a:t> כצוות, נעבוד עמו </a:t>
            </a:r>
            <a:r>
              <a:rPr lang="he-IL" sz="1600" b="1" dirty="0">
                <a:solidFill>
                  <a:schemeClr val="tx1">
                    <a:lumMod val="50000"/>
                    <a:lumOff val="50000"/>
                  </a:schemeClr>
                </a:solidFill>
                <a:highlight>
                  <a:srgbClr val="C6EEFF"/>
                </a:highlight>
              </a:rPr>
              <a:t>בצעדים קטנים ועם סבלנות ואמונה ביכולות שלו.</a:t>
            </a:r>
            <a:r>
              <a:rPr lang="he-IL" sz="1600" dirty="0">
                <a:solidFill>
                  <a:schemeClr val="tx1">
                    <a:lumMod val="50000"/>
                    <a:lumOff val="50000"/>
                  </a:schemeClr>
                </a:solidFill>
              </a:rPr>
              <a:t> נחזר אחיו, נעודד אותו. יהיו מקרים בהם נחשוב יחד על מיקוד בתחום מסוים שיאפשר לו להבין את החוזקות שלו ולהשתמש בהם.</a:t>
            </a:r>
          </a:p>
        </p:txBody>
      </p:sp>
      <p:sp>
        <p:nvSpPr>
          <p:cNvPr id="17" name="מלבן 16">
            <a:hlinkClick r:id="" action="ppaction://hlinkshowjump?jump=nextslide"/>
            <a:extLst>
              <a:ext uri="{FF2B5EF4-FFF2-40B4-BE49-F238E27FC236}">
                <a16:creationId xmlns:a16="http://schemas.microsoft.com/office/drawing/2014/main" id="{4B171886-6689-4FCB-BDDF-B71656B775EE}"/>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a:hlinkClick r:id="" action="ppaction://hlinkshowjump?jump=previousslide"/>
            <a:extLst>
              <a:ext uri="{FF2B5EF4-FFF2-40B4-BE49-F238E27FC236}">
                <a16:creationId xmlns:a16="http://schemas.microsoft.com/office/drawing/2014/main" id="{4AF9FA0D-906C-423D-BC66-BDF2A2419655}"/>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hlinkClick r:id="rId4" action="ppaction://hlinksldjump"/>
            <a:extLst>
              <a:ext uri="{FF2B5EF4-FFF2-40B4-BE49-F238E27FC236}">
                <a16:creationId xmlns:a16="http://schemas.microsoft.com/office/drawing/2014/main" id="{31439EDC-91C6-4502-8DAB-2B5563698530}"/>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hlinkClick r:id="rId5" action="ppaction://hlinksldjump"/>
            <a:extLst>
              <a:ext uri="{FF2B5EF4-FFF2-40B4-BE49-F238E27FC236}">
                <a16:creationId xmlns:a16="http://schemas.microsoft.com/office/drawing/2014/main" id="{890316F7-4261-4D90-9497-6C9A223AE7AF}"/>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ציין מיקום של מספר שקופית 3">
            <a:extLst>
              <a:ext uri="{FF2B5EF4-FFF2-40B4-BE49-F238E27FC236}">
                <a16:creationId xmlns:a16="http://schemas.microsoft.com/office/drawing/2014/main" id="{3312B64F-6A8A-429A-8DCA-50D702B50C47}"/>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96</a:t>
            </a:fld>
            <a:endParaRPr lang="he-IL" dirty="0"/>
          </a:p>
        </p:txBody>
      </p:sp>
    </p:spTree>
    <p:extLst>
      <p:ext uri="{BB962C8B-B14F-4D97-AF65-F5344CB8AC3E}">
        <p14:creationId xmlns:p14="http://schemas.microsoft.com/office/powerpoint/2010/main" val="419349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מלבן 19">
            <a:extLst>
              <a:ext uri="{FF2B5EF4-FFF2-40B4-BE49-F238E27FC236}">
                <a16:creationId xmlns:a16="http://schemas.microsoft.com/office/drawing/2014/main" id="{A252F3AF-AD73-4DF5-BBAD-95A4E041F22A}"/>
              </a:ext>
            </a:extLst>
          </p:cNvPr>
          <p:cNvSpPr/>
          <p:nvPr/>
        </p:nvSpPr>
        <p:spPr>
          <a:xfrm>
            <a:off x="3767235" y="1617533"/>
            <a:ext cx="2973758" cy="1008000"/>
          </a:xfrm>
          <a:prstGeom prst="rect">
            <a:avLst/>
          </a:prstGeom>
          <a:solidFill>
            <a:srgbClr val="F4F9F1"/>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108000" rtlCol="1" anchor="t"/>
          <a:lstStyle/>
          <a:p>
            <a:pPr algn="ctr" rtl="1"/>
            <a:r>
              <a:rPr lang="he-IL" b="1" dirty="0">
                <a:solidFill>
                  <a:srgbClr val="76B856"/>
                </a:solidFill>
                <a:latin typeface="Arial Unicode MS" panose="020B0604020202020204" pitchFamily="34" charset="-128"/>
                <a:ea typeface="Arial Unicode MS" panose="020B0604020202020204" pitchFamily="34" charset="-128"/>
                <a:cs typeface="Arial Unicode MS" panose="020B0604020202020204" pitchFamily="34" charset="-128"/>
              </a:rPr>
              <a:t>המרחב הביתי</a:t>
            </a:r>
          </a:p>
        </p:txBody>
      </p:sp>
      <p:sp>
        <p:nvSpPr>
          <p:cNvPr id="23" name="מלבן 22">
            <a:hlinkClick r:id="rId2" action="ppaction://hlinksldjump"/>
            <a:extLst>
              <a:ext uri="{FF2B5EF4-FFF2-40B4-BE49-F238E27FC236}">
                <a16:creationId xmlns:a16="http://schemas.microsoft.com/office/drawing/2014/main" id="{FE13A4B5-6B99-4124-97AC-39437864BF6C}"/>
              </a:ext>
            </a:extLst>
          </p:cNvPr>
          <p:cNvSpPr/>
          <p:nvPr/>
        </p:nvSpPr>
        <p:spPr>
          <a:xfrm>
            <a:off x="3926033" y="2138955"/>
            <a:ext cx="2656162" cy="378000"/>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המרחב הביתי כערוץ טיפולי</a:t>
            </a:r>
          </a:p>
        </p:txBody>
      </p:sp>
      <p:sp>
        <p:nvSpPr>
          <p:cNvPr id="49" name="מלבן 48">
            <a:extLst>
              <a:ext uri="{FF2B5EF4-FFF2-40B4-BE49-F238E27FC236}">
                <a16:creationId xmlns:a16="http://schemas.microsoft.com/office/drawing/2014/main" id="{0AF4160E-7088-4382-8F54-D225F60D5F77}"/>
              </a:ext>
            </a:extLst>
          </p:cNvPr>
          <p:cNvSpPr/>
          <p:nvPr/>
        </p:nvSpPr>
        <p:spPr>
          <a:xfrm>
            <a:off x="3767235" y="2705991"/>
            <a:ext cx="2973758" cy="1476000"/>
          </a:xfrm>
          <a:prstGeom prst="rect">
            <a:avLst/>
          </a:prstGeom>
          <a:solidFill>
            <a:srgbClr val="F4F9F1"/>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108000" rtlCol="1" anchor="t"/>
          <a:lstStyle/>
          <a:p>
            <a:pPr algn="ctr" rtl="1"/>
            <a:r>
              <a:rPr lang="he-IL" b="1" dirty="0">
                <a:solidFill>
                  <a:srgbClr val="76B856"/>
                </a:solidFill>
                <a:latin typeface="Arial Unicode MS" panose="020B0604020202020204" pitchFamily="34" charset="-128"/>
                <a:ea typeface="Arial Unicode MS" panose="020B0604020202020204" pitchFamily="34" charset="-128"/>
                <a:cs typeface="Arial Unicode MS" panose="020B0604020202020204" pitchFamily="34" charset="-128"/>
              </a:rPr>
              <a:t>מטלות הבית ולוגיסטיקה</a:t>
            </a:r>
          </a:p>
        </p:txBody>
      </p:sp>
      <p:sp>
        <p:nvSpPr>
          <p:cNvPr id="50" name="מלבן 49">
            <a:hlinkClick r:id="rId3" action="ppaction://hlinksldjump"/>
            <a:extLst>
              <a:ext uri="{FF2B5EF4-FFF2-40B4-BE49-F238E27FC236}">
                <a16:creationId xmlns:a16="http://schemas.microsoft.com/office/drawing/2014/main" id="{04D7089C-E57F-41E4-B6F4-09D1C8532DB2}"/>
              </a:ext>
            </a:extLst>
          </p:cNvPr>
          <p:cNvSpPr/>
          <p:nvPr/>
        </p:nvSpPr>
        <p:spPr>
          <a:xfrm>
            <a:off x="3926033" y="3233763"/>
            <a:ext cx="2656162" cy="378000"/>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משמעות סדר היום</a:t>
            </a:r>
          </a:p>
        </p:txBody>
      </p:sp>
      <p:sp>
        <p:nvSpPr>
          <p:cNvPr id="51" name="מלבן 50">
            <a:hlinkClick r:id="rId4" action="ppaction://hlinksldjump"/>
            <a:extLst>
              <a:ext uri="{FF2B5EF4-FFF2-40B4-BE49-F238E27FC236}">
                <a16:creationId xmlns:a16="http://schemas.microsoft.com/office/drawing/2014/main" id="{7DCAC8DD-2910-46F0-95BE-5EC0ABBFA62A}"/>
              </a:ext>
            </a:extLst>
          </p:cNvPr>
          <p:cNvSpPr/>
          <p:nvPr/>
        </p:nvSpPr>
        <p:spPr>
          <a:xfrm>
            <a:off x="3926033" y="3697235"/>
            <a:ext cx="2656162" cy="378000"/>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הטמעת כישורי החיים</a:t>
            </a:r>
          </a:p>
        </p:txBody>
      </p:sp>
      <p:sp>
        <p:nvSpPr>
          <p:cNvPr id="54" name="מלבן 53">
            <a:extLst>
              <a:ext uri="{FF2B5EF4-FFF2-40B4-BE49-F238E27FC236}">
                <a16:creationId xmlns:a16="http://schemas.microsoft.com/office/drawing/2014/main" id="{2F5478D4-D5D5-4696-9112-36807841F4A0}"/>
              </a:ext>
            </a:extLst>
          </p:cNvPr>
          <p:cNvSpPr/>
          <p:nvPr/>
        </p:nvSpPr>
        <p:spPr>
          <a:xfrm>
            <a:off x="3767235" y="4282863"/>
            <a:ext cx="2973758" cy="1467275"/>
          </a:xfrm>
          <a:prstGeom prst="rect">
            <a:avLst/>
          </a:prstGeom>
          <a:solidFill>
            <a:srgbClr val="F4F9F1"/>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108000" rtlCol="1" anchor="t"/>
          <a:lstStyle/>
          <a:p>
            <a:pPr algn="ctr" rtl="1"/>
            <a:r>
              <a:rPr lang="he-IL" b="1" dirty="0">
                <a:solidFill>
                  <a:schemeClr val="accent5"/>
                </a:solidFill>
                <a:latin typeface="Arial Unicode MS" panose="020B0604020202020204" pitchFamily="34" charset="-128"/>
                <a:ea typeface="Arial Unicode MS" panose="020B0604020202020204" pitchFamily="34" charset="-128"/>
                <a:cs typeface="Arial Unicode MS" panose="020B0604020202020204" pitchFamily="34" charset="-128"/>
              </a:rPr>
              <a:t>אוכל ואכילה</a:t>
            </a:r>
          </a:p>
        </p:txBody>
      </p:sp>
      <p:sp>
        <p:nvSpPr>
          <p:cNvPr id="55" name="מלבן 54">
            <a:hlinkClick r:id="rId5" action="ppaction://hlinksldjump"/>
            <a:extLst>
              <a:ext uri="{FF2B5EF4-FFF2-40B4-BE49-F238E27FC236}">
                <a16:creationId xmlns:a16="http://schemas.microsoft.com/office/drawing/2014/main" id="{15362BEA-5B82-4F62-9DB7-3EAFBD7DC00F}"/>
              </a:ext>
            </a:extLst>
          </p:cNvPr>
          <p:cNvSpPr/>
          <p:nvPr/>
        </p:nvSpPr>
        <p:spPr>
          <a:xfrm>
            <a:off x="3926033" y="4810636"/>
            <a:ext cx="2656162" cy="378000"/>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משמעות האוכל עבור הילד</a:t>
            </a:r>
          </a:p>
        </p:txBody>
      </p:sp>
      <p:sp>
        <p:nvSpPr>
          <p:cNvPr id="91" name="מלבן 90">
            <a:hlinkClick r:id="rId6" action="ppaction://hlinksldjump"/>
            <a:extLst>
              <a:ext uri="{FF2B5EF4-FFF2-40B4-BE49-F238E27FC236}">
                <a16:creationId xmlns:a16="http://schemas.microsoft.com/office/drawing/2014/main" id="{DF4EEB30-C726-4B19-97A7-66C27E70E265}"/>
              </a:ext>
            </a:extLst>
          </p:cNvPr>
          <p:cNvSpPr/>
          <p:nvPr/>
        </p:nvSpPr>
        <p:spPr>
          <a:xfrm>
            <a:off x="3926033" y="5268637"/>
            <a:ext cx="2656162" cy="378000"/>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תפיסת האוכל והאכילה בכפר</a:t>
            </a:r>
          </a:p>
        </p:txBody>
      </p:sp>
      <p:sp>
        <p:nvSpPr>
          <p:cNvPr id="122" name="מלבן 121">
            <a:extLst>
              <a:ext uri="{FF2B5EF4-FFF2-40B4-BE49-F238E27FC236}">
                <a16:creationId xmlns:a16="http://schemas.microsoft.com/office/drawing/2014/main" id="{9464757A-4648-42D0-B214-8D3150B81F47}"/>
              </a:ext>
            </a:extLst>
          </p:cNvPr>
          <p:cNvSpPr/>
          <p:nvPr/>
        </p:nvSpPr>
        <p:spPr>
          <a:xfrm>
            <a:off x="707631" y="1609032"/>
            <a:ext cx="2973758" cy="1008000"/>
          </a:xfrm>
          <a:prstGeom prst="rect">
            <a:avLst/>
          </a:prstGeom>
          <a:solidFill>
            <a:srgbClr val="F4F9F1"/>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108000" rtlCol="1" anchor="t"/>
          <a:lstStyle/>
          <a:p>
            <a:pPr algn="ctr" rtl="1"/>
            <a:r>
              <a:rPr lang="he-IL" b="1" dirty="0">
                <a:solidFill>
                  <a:srgbClr val="76B856"/>
                </a:solidFill>
                <a:latin typeface="Arial Unicode MS" panose="020B0604020202020204" pitchFamily="34" charset="-128"/>
                <a:ea typeface="Arial Unicode MS" panose="020B0604020202020204" pitchFamily="34" charset="-128"/>
                <a:cs typeface="Arial Unicode MS" panose="020B0604020202020204" pitchFamily="34" charset="-128"/>
              </a:rPr>
              <a:t>הצבת גבולות</a:t>
            </a:r>
          </a:p>
        </p:txBody>
      </p:sp>
      <p:sp>
        <p:nvSpPr>
          <p:cNvPr id="123" name="מלבן 122">
            <a:hlinkClick r:id="rId7" action="ppaction://hlinksldjump"/>
            <a:extLst>
              <a:ext uri="{FF2B5EF4-FFF2-40B4-BE49-F238E27FC236}">
                <a16:creationId xmlns:a16="http://schemas.microsoft.com/office/drawing/2014/main" id="{DD9902E0-9333-489C-BF3D-DEC29FF481D1}"/>
              </a:ext>
            </a:extLst>
          </p:cNvPr>
          <p:cNvSpPr/>
          <p:nvPr/>
        </p:nvSpPr>
        <p:spPr>
          <a:xfrm>
            <a:off x="866429" y="2120226"/>
            <a:ext cx="2656162" cy="378000"/>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הצבת גבולות</a:t>
            </a:r>
          </a:p>
        </p:txBody>
      </p:sp>
      <p:sp>
        <p:nvSpPr>
          <p:cNvPr id="125" name="מלבן 124">
            <a:extLst>
              <a:ext uri="{FF2B5EF4-FFF2-40B4-BE49-F238E27FC236}">
                <a16:creationId xmlns:a16="http://schemas.microsoft.com/office/drawing/2014/main" id="{9F529D26-6562-420D-B195-D1307C21CF56}"/>
              </a:ext>
            </a:extLst>
          </p:cNvPr>
          <p:cNvSpPr/>
          <p:nvPr/>
        </p:nvSpPr>
        <p:spPr>
          <a:xfrm>
            <a:off x="695027" y="2696998"/>
            <a:ext cx="2973758" cy="2376000"/>
          </a:xfrm>
          <a:prstGeom prst="rect">
            <a:avLst/>
          </a:prstGeom>
          <a:solidFill>
            <a:srgbClr val="F4F9F1"/>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108000" rtlCol="1" anchor="t"/>
          <a:lstStyle/>
          <a:p>
            <a:pPr algn="ctr" rtl="1"/>
            <a:r>
              <a:rPr lang="he-IL" b="1" dirty="0">
                <a:solidFill>
                  <a:srgbClr val="76B856"/>
                </a:solidFill>
                <a:latin typeface="Arial Unicode MS" panose="020B0604020202020204" pitchFamily="34" charset="-128"/>
                <a:ea typeface="Arial Unicode MS" panose="020B0604020202020204" pitchFamily="34" charset="-128"/>
                <a:cs typeface="Arial Unicode MS" panose="020B0604020202020204" pitchFamily="34" charset="-128"/>
              </a:rPr>
              <a:t>השגרה היומית</a:t>
            </a:r>
          </a:p>
        </p:txBody>
      </p:sp>
      <p:sp>
        <p:nvSpPr>
          <p:cNvPr id="126" name="מלבן 125">
            <a:hlinkClick r:id="rId8" action="ppaction://hlinksldjump"/>
            <a:extLst>
              <a:ext uri="{FF2B5EF4-FFF2-40B4-BE49-F238E27FC236}">
                <a16:creationId xmlns:a16="http://schemas.microsoft.com/office/drawing/2014/main" id="{F8322E5C-CB66-4667-BAFB-3DDA924CB69D}"/>
              </a:ext>
            </a:extLst>
          </p:cNvPr>
          <p:cNvSpPr/>
          <p:nvPr/>
        </p:nvSpPr>
        <p:spPr>
          <a:xfrm>
            <a:off x="852444" y="3208191"/>
            <a:ext cx="2656162" cy="378000"/>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משמעות המעברים</a:t>
            </a:r>
          </a:p>
        </p:txBody>
      </p:sp>
      <p:sp>
        <p:nvSpPr>
          <p:cNvPr id="84" name="מלבן 83">
            <a:hlinkClick r:id="rId9" action="ppaction://hlinksldjump"/>
            <a:extLst>
              <a:ext uri="{FF2B5EF4-FFF2-40B4-BE49-F238E27FC236}">
                <a16:creationId xmlns:a16="http://schemas.microsoft.com/office/drawing/2014/main" id="{7E3ACC6B-2223-4C9A-8069-33A7E6265EC2}"/>
              </a:ext>
            </a:extLst>
          </p:cNvPr>
          <p:cNvSpPr/>
          <p:nvPr/>
        </p:nvSpPr>
        <p:spPr>
          <a:xfrm>
            <a:off x="852444" y="3660999"/>
            <a:ext cx="2656162" cy="378000"/>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בוקר</a:t>
            </a:r>
          </a:p>
        </p:txBody>
      </p:sp>
      <p:sp>
        <p:nvSpPr>
          <p:cNvPr id="85" name="מלבן 84">
            <a:hlinkClick r:id="rId10" action="ppaction://hlinksldjump"/>
            <a:extLst>
              <a:ext uri="{FF2B5EF4-FFF2-40B4-BE49-F238E27FC236}">
                <a16:creationId xmlns:a16="http://schemas.microsoft.com/office/drawing/2014/main" id="{CEBFA55B-60BC-4CE3-8014-B9863580602D}"/>
              </a:ext>
            </a:extLst>
          </p:cNvPr>
          <p:cNvSpPr/>
          <p:nvPr/>
        </p:nvSpPr>
        <p:spPr>
          <a:xfrm>
            <a:off x="852444" y="4113807"/>
            <a:ext cx="2656162" cy="378000"/>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צהריים ואחר הצהריים</a:t>
            </a:r>
          </a:p>
        </p:txBody>
      </p:sp>
      <p:sp>
        <p:nvSpPr>
          <p:cNvPr id="86" name="מלבן 85">
            <a:hlinkClick r:id="rId11" action="ppaction://hlinksldjump"/>
            <a:extLst>
              <a:ext uri="{FF2B5EF4-FFF2-40B4-BE49-F238E27FC236}">
                <a16:creationId xmlns:a16="http://schemas.microsoft.com/office/drawing/2014/main" id="{79EA8832-0559-469A-91EF-90EEAED668CA}"/>
              </a:ext>
            </a:extLst>
          </p:cNvPr>
          <p:cNvSpPr/>
          <p:nvPr/>
        </p:nvSpPr>
        <p:spPr>
          <a:xfrm>
            <a:off x="852444" y="4566616"/>
            <a:ext cx="2656162" cy="378000"/>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rPr>
              <a:t>שגרת הערב (כולל לילה)</a:t>
            </a:r>
          </a:p>
        </p:txBody>
      </p:sp>
      <p:sp>
        <p:nvSpPr>
          <p:cNvPr id="26" name="מלבן 25">
            <a:extLst>
              <a:ext uri="{FF2B5EF4-FFF2-40B4-BE49-F238E27FC236}">
                <a16:creationId xmlns:a16="http://schemas.microsoft.com/office/drawing/2014/main" id="{C7DF7612-3393-4234-9DC8-571659428FB4}"/>
              </a:ext>
            </a:extLst>
          </p:cNvPr>
          <p:cNvSpPr/>
          <p:nvPr/>
        </p:nvSpPr>
        <p:spPr>
          <a:xfrm>
            <a:off x="3751173" y="5845994"/>
            <a:ext cx="2973758" cy="2592000"/>
          </a:xfrm>
          <a:prstGeom prst="rect">
            <a:avLst/>
          </a:prstGeom>
          <a:solidFill>
            <a:srgbClr val="F4F9F1"/>
          </a:solidFill>
          <a:ln w="3175">
            <a:noFill/>
          </a:ln>
        </p:spPr>
        <p:style>
          <a:lnRef idx="2">
            <a:schemeClr val="accent1">
              <a:shade val="50000"/>
            </a:schemeClr>
          </a:lnRef>
          <a:fillRef idx="1">
            <a:schemeClr val="accent1"/>
          </a:fillRef>
          <a:effectRef idx="0">
            <a:schemeClr val="accent1"/>
          </a:effectRef>
          <a:fontRef idx="minor">
            <a:schemeClr val="lt1"/>
          </a:fontRef>
        </p:style>
        <p:txBody>
          <a:bodyPr tIns="108000" rtlCol="1" anchor="t"/>
          <a:lstStyle/>
          <a:p>
            <a:pPr algn="ctr" rtl="1"/>
            <a:r>
              <a:rPr lang="he-IL" b="1" dirty="0">
                <a:solidFill>
                  <a:srgbClr val="76B856"/>
                </a:solidFill>
                <a:latin typeface="Arial Unicode MS" panose="020B0604020202020204" pitchFamily="34" charset="-128"/>
                <a:ea typeface="Arial Unicode MS" panose="020B0604020202020204" pitchFamily="34" charset="-128"/>
                <a:cs typeface="Arial Unicode MS" panose="020B0604020202020204" pitchFamily="34" charset="-128"/>
              </a:rPr>
              <a:t>בריאות וטיפול תרופתי</a:t>
            </a:r>
          </a:p>
        </p:txBody>
      </p:sp>
      <p:sp>
        <p:nvSpPr>
          <p:cNvPr id="27" name="מלבן 26">
            <a:hlinkClick r:id="rId12" action="ppaction://hlinksldjump"/>
            <a:extLst>
              <a:ext uri="{FF2B5EF4-FFF2-40B4-BE49-F238E27FC236}">
                <a16:creationId xmlns:a16="http://schemas.microsoft.com/office/drawing/2014/main" id="{380D02E9-9A1B-4DF8-840A-387814C88945}"/>
              </a:ext>
            </a:extLst>
          </p:cNvPr>
          <p:cNvSpPr/>
          <p:nvPr/>
        </p:nvSpPr>
        <p:spPr>
          <a:xfrm>
            <a:off x="3909971" y="6357188"/>
            <a:ext cx="2656162" cy="378000"/>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תפקיד האחות בכפר</a:t>
            </a:r>
          </a:p>
        </p:txBody>
      </p:sp>
      <p:sp>
        <p:nvSpPr>
          <p:cNvPr id="92" name="מלבן 91">
            <a:hlinkClick r:id="rId13" action="ppaction://hlinksldjump"/>
            <a:extLst>
              <a:ext uri="{FF2B5EF4-FFF2-40B4-BE49-F238E27FC236}">
                <a16:creationId xmlns:a16="http://schemas.microsoft.com/office/drawing/2014/main" id="{6ABAE7DC-7432-40AC-B45D-33F59DCDDF7A}"/>
              </a:ext>
            </a:extLst>
          </p:cNvPr>
          <p:cNvSpPr/>
          <p:nvPr/>
        </p:nvSpPr>
        <p:spPr>
          <a:xfrm>
            <a:off x="3909971" y="6819138"/>
            <a:ext cx="2656162" cy="518400"/>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מצבי ההתקשרות עם</a:t>
            </a:r>
            <a:br>
              <a:rPr lang="en-US" sz="1601" dirty="0">
                <a:solidFill>
                  <a:schemeClr val="tx1">
                    <a:lumMod val="50000"/>
                    <a:lumOff val="50000"/>
                  </a:schemeClr>
                </a:solidFill>
                <a:latin typeface="Arial" panose="020B0604020202020204" pitchFamily="34" charset="0"/>
              </a:rPr>
            </a:br>
            <a:r>
              <a:rPr lang="he-IL" sz="1601" dirty="0">
                <a:solidFill>
                  <a:schemeClr val="tx1">
                    <a:lumMod val="50000"/>
                    <a:lumOff val="50000"/>
                  </a:schemeClr>
                </a:solidFill>
                <a:latin typeface="Arial" panose="020B0604020202020204" pitchFamily="34" charset="0"/>
              </a:rPr>
              <a:t>האחות בכפר הילדים</a:t>
            </a:r>
          </a:p>
        </p:txBody>
      </p:sp>
      <p:sp>
        <p:nvSpPr>
          <p:cNvPr id="93" name="מלבן 92">
            <a:hlinkClick r:id="rId14" action="ppaction://hlinksldjump"/>
            <a:extLst>
              <a:ext uri="{FF2B5EF4-FFF2-40B4-BE49-F238E27FC236}">
                <a16:creationId xmlns:a16="http://schemas.microsoft.com/office/drawing/2014/main" id="{E1769EE5-8D87-43BC-AF62-D9EEACB6F0F3}"/>
              </a:ext>
            </a:extLst>
          </p:cNvPr>
          <p:cNvSpPr/>
          <p:nvPr/>
        </p:nvSpPr>
        <p:spPr>
          <a:xfrm>
            <a:off x="3909971" y="7437502"/>
            <a:ext cx="2656162" cy="378000"/>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תפקיד פסיכיאטר הכפר</a:t>
            </a:r>
          </a:p>
        </p:txBody>
      </p:sp>
      <p:sp>
        <p:nvSpPr>
          <p:cNvPr id="69" name="מלבן 68">
            <a:hlinkClick r:id="rId14" action="ppaction://hlinksldjump"/>
            <a:extLst>
              <a:ext uri="{FF2B5EF4-FFF2-40B4-BE49-F238E27FC236}">
                <a16:creationId xmlns:a16="http://schemas.microsoft.com/office/drawing/2014/main" id="{03DDA3E9-4569-4A24-B61A-6C1C8BB91B1F}"/>
              </a:ext>
            </a:extLst>
          </p:cNvPr>
          <p:cNvSpPr/>
          <p:nvPr/>
        </p:nvSpPr>
        <p:spPr>
          <a:xfrm>
            <a:off x="3922170" y="7915863"/>
            <a:ext cx="2656162" cy="378000"/>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טיפול בריאותי</a:t>
            </a:r>
          </a:p>
        </p:txBody>
      </p:sp>
      <p:sp>
        <p:nvSpPr>
          <p:cNvPr id="59" name="מלבן 58">
            <a:hlinkClick r:id="" action="ppaction://hlinkshowjump?jump=nextslide"/>
            <a:extLst>
              <a:ext uri="{FF2B5EF4-FFF2-40B4-BE49-F238E27FC236}">
                <a16:creationId xmlns:a16="http://schemas.microsoft.com/office/drawing/2014/main" id="{149E963A-461D-48E1-8C5E-66CB60EBDCDB}"/>
              </a:ext>
            </a:extLst>
          </p:cNvPr>
          <p:cNvSpPr/>
          <p:nvPr/>
        </p:nvSpPr>
        <p:spPr>
          <a:xfrm>
            <a:off x="3104163"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מלבן 60">
            <a:hlinkClick r:id="rId15" action="ppaction://hlinksldjump"/>
            <a:extLst>
              <a:ext uri="{FF2B5EF4-FFF2-40B4-BE49-F238E27FC236}">
                <a16:creationId xmlns:a16="http://schemas.microsoft.com/office/drawing/2014/main" id="{174D8045-180E-46EE-8859-1DF1744DC2F6}"/>
              </a:ext>
            </a:extLst>
          </p:cNvPr>
          <p:cNvSpPr/>
          <p:nvPr/>
        </p:nvSpPr>
        <p:spPr>
          <a:xfrm>
            <a:off x="3476626"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1" name="מלבן 70">
            <a:hlinkClick r:id="" action="ppaction://hlinkshowjump?jump=previousslide"/>
            <a:extLst>
              <a:ext uri="{FF2B5EF4-FFF2-40B4-BE49-F238E27FC236}">
                <a16:creationId xmlns:a16="http://schemas.microsoft.com/office/drawing/2014/main" id="{1F251D1E-AF5D-4592-996B-A9430063D1DD}"/>
              </a:ext>
            </a:extLst>
          </p:cNvPr>
          <p:cNvSpPr/>
          <p:nvPr/>
        </p:nvSpPr>
        <p:spPr>
          <a:xfrm>
            <a:off x="4117334"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ציין מיקום של מספר שקופית 3">
            <a:extLst>
              <a:ext uri="{FF2B5EF4-FFF2-40B4-BE49-F238E27FC236}">
                <a16:creationId xmlns:a16="http://schemas.microsoft.com/office/drawing/2014/main" id="{9FEA3BD8-7987-41EA-834C-2866C441CB9E}"/>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97</a:t>
            </a:fld>
            <a:endParaRPr lang="he-IL" dirty="0"/>
          </a:p>
        </p:txBody>
      </p:sp>
    </p:spTree>
    <p:extLst>
      <p:ext uri="{BB962C8B-B14F-4D97-AF65-F5344CB8AC3E}">
        <p14:creationId xmlns:p14="http://schemas.microsoft.com/office/powerpoint/2010/main" val="12751936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745200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40" name="TextBox 39">
            <a:extLst>
              <a:ext uri="{FF2B5EF4-FFF2-40B4-BE49-F238E27FC236}">
                <a16:creationId xmlns:a16="http://schemas.microsoft.com/office/drawing/2014/main" id="{60992F3C-67D2-4C17-AB2E-7F5D4F277B33}"/>
              </a:ext>
            </a:extLst>
          </p:cNvPr>
          <p:cNvSpPr txBox="1"/>
          <p:nvPr/>
        </p:nvSpPr>
        <p:spPr>
          <a:xfrm>
            <a:off x="973395" y="2427382"/>
            <a:ext cx="5516240" cy="1524841"/>
          </a:xfrm>
          <a:prstGeom prst="rect">
            <a:avLst/>
          </a:prstGeom>
          <a:noFill/>
        </p:spPr>
        <p:txBody>
          <a:bodyPr wrap="square" lIns="36000" rtlCol="1">
            <a:spAutoFit/>
          </a:bodyPr>
          <a:lstStyle/>
          <a:p>
            <a:pPr algn="r" rtl="1">
              <a:lnSpc>
                <a:spcPct val="150000"/>
              </a:lnSpc>
              <a:spcAft>
                <a:spcPts val="600"/>
              </a:spcAft>
            </a:pPr>
            <a:r>
              <a:rPr lang="he-IL" sz="1601" b="1" dirty="0">
                <a:solidFill>
                  <a:schemeClr val="tx1">
                    <a:lumMod val="50000"/>
                    <a:lumOff val="50000"/>
                  </a:schemeClr>
                </a:solidFill>
                <a:highlight>
                  <a:srgbClr val="D7EACC"/>
                </a:highlight>
                <a:latin typeface="Arial" pitchFamily="34" charset="0"/>
                <a:cs typeface="Arial" pitchFamily="34" charset="0"/>
              </a:rPr>
              <a:t>הכפר כולו מהווה סביבה טיפולית.</a:t>
            </a:r>
            <a:r>
              <a:rPr lang="he-IL" sz="1601" b="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המשפחתונים מעוצבים ומאורגנים באופן המזכיר בית נורמטיבי. במרחב במשפחתון כולל אזורים משותפים (מטבח, סלון </a:t>
            </a:r>
            <a:r>
              <a:rPr lang="he-IL" sz="1601" dirty="0" err="1">
                <a:solidFill>
                  <a:schemeClr val="tx1">
                    <a:lumMod val="50000"/>
                    <a:lumOff val="50000"/>
                  </a:schemeClr>
                </a:solidFill>
                <a:latin typeface="Arial" pitchFamily="34" charset="0"/>
                <a:cs typeface="Arial" pitchFamily="34" charset="0"/>
              </a:rPr>
              <a:t>וכו</a:t>
            </a:r>
            <a:r>
              <a:rPr lang="he-IL" sz="1601" dirty="0">
                <a:solidFill>
                  <a:schemeClr val="tx1">
                    <a:lumMod val="50000"/>
                    <a:lumOff val="50000"/>
                  </a:schemeClr>
                </a:solidFill>
                <a:latin typeface="Arial" pitchFamily="34" charset="0"/>
                <a:cs typeface="Arial" pitchFamily="34" charset="0"/>
              </a:rPr>
              <a:t>'...) וכן פינה פרטית ואישית לכל ילד.</a:t>
            </a:r>
            <a:br>
              <a:rPr lang="en-US" sz="1601" dirty="0">
                <a:solidFill>
                  <a:schemeClr val="tx1">
                    <a:lumMod val="50000"/>
                    <a:lumOff val="50000"/>
                  </a:schemeClr>
                </a:solidFill>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מחוץ למשפחתונים ישנן סביבות המסייעות לתמוך בילדים.</a:t>
            </a:r>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76B856"/>
                </a:solidFill>
              </a:rPr>
              <a:t>המרחב הביתי</a:t>
            </a:r>
          </a:p>
        </p:txBody>
      </p:sp>
      <p:sp>
        <p:nvSpPr>
          <p:cNvPr id="7" name="מלבן 6">
            <a:extLst>
              <a:ext uri="{FF2B5EF4-FFF2-40B4-BE49-F238E27FC236}">
                <a16:creationId xmlns:a16="http://schemas.microsoft.com/office/drawing/2014/main" id="{8953FB6C-5231-43DB-8E38-42949F050506}"/>
              </a:ext>
            </a:extLst>
          </p:cNvPr>
          <p:cNvSpPr/>
          <p:nvPr/>
        </p:nvSpPr>
        <p:spPr>
          <a:xfrm>
            <a:off x="4515729" y="2064160"/>
            <a:ext cx="2438413" cy="376526"/>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ctr"/>
            <a:r>
              <a:rPr lang="he-IL" sz="1601" dirty="0">
                <a:solidFill>
                  <a:schemeClr val="tx1">
                    <a:lumMod val="50000"/>
                    <a:lumOff val="50000"/>
                  </a:schemeClr>
                </a:solidFill>
                <a:latin typeface="Arial" panose="020B0604020202020204" pitchFamily="34" charset="0"/>
              </a:rPr>
              <a:t>המרחב הביתי כערוץ טיפולי</a:t>
            </a:r>
          </a:p>
        </p:txBody>
      </p:sp>
      <p:sp>
        <p:nvSpPr>
          <p:cNvPr id="15" name="TextBox 14">
            <a:extLst>
              <a:ext uri="{FF2B5EF4-FFF2-40B4-BE49-F238E27FC236}">
                <a16:creationId xmlns:a16="http://schemas.microsoft.com/office/drawing/2014/main" id="{E823F18D-E90B-4CCD-8AC1-20F6DBC50619}"/>
              </a:ext>
            </a:extLst>
          </p:cNvPr>
          <p:cNvSpPr txBox="1"/>
          <p:nvPr/>
        </p:nvSpPr>
        <p:spPr>
          <a:xfrm>
            <a:off x="605631" y="9896170"/>
            <a:ext cx="2051125" cy="276999"/>
          </a:xfrm>
          <a:prstGeom prst="rect">
            <a:avLst/>
          </a:prstGeom>
          <a:noFill/>
        </p:spPr>
        <p:txBody>
          <a:bodyPr wrap="square" rtlCol="1">
            <a:spAutoFit/>
          </a:bodyPr>
          <a:lstStyle/>
          <a:p>
            <a:r>
              <a:rPr lang="he-IL" sz="1200" dirty="0">
                <a:solidFill>
                  <a:schemeClr val="tx1">
                    <a:lumMod val="50000"/>
                    <a:lumOff val="50000"/>
                  </a:schemeClr>
                </a:solidFill>
              </a:rPr>
              <a:t>המשך בעמוד הבא...</a:t>
            </a:r>
          </a:p>
        </p:txBody>
      </p:sp>
      <p:sp>
        <p:nvSpPr>
          <p:cNvPr id="31" name="TextBox 30">
            <a:extLst>
              <a:ext uri="{FF2B5EF4-FFF2-40B4-BE49-F238E27FC236}">
                <a16:creationId xmlns:a16="http://schemas.microsoft.com/office/drawing/2014/main" id="{58614EFC-B1BE-48D1-9886-8E8E39A9EF01}"/>
              </a:ext>
            </a:extLst>
          </p:cNvPr>
          <p:cNvSpPr txBox="1"/>
          <p:nvPr/>
        </p:nvSpPr>
        <p:spPr>
          <a:xfrm>
            <a:off x="973395" y="4001707"/>
            <a:ext cx="5516240" cy="5496889"/>
          </a:xfrm>
          <a:prstGeom prst="rect">
            <a:avLst/>
          </a:prstGeom>
          <a:noFill/>
        </p:spPr>
        <p:txBody>
          <a:bodyPr wrap="square" lIns="36000" rtlCol="1">
            <a:spAutoFit/>
          </a:bodyPr>
          <a:lstStyle/>
          <a:p>
            <a:pPr algn="r" rtl="1">
              <a:lnSpc>
                <a:spcPct val="150000"/>
              </a:lnSpc>
              <a:spcAft>
                <a:spcPts val="600"/>
              </a:spcAft>
            </a:pPr>
            <a:r>
              <a:rPr lang="he-IL" b="1" dirty="0">
                <a:solidFill>
                  <a:srgbClr val="76B856"/>
                </a:solidFill>
              </a:rPr>
              <a:t>כיצד המרחבים בכפרי הילדים תורמים להתפתחותם?</a:t>
            </a:r>
          </a:p>
          <a:p>
            <a:pPr marL="180975" indent="-180975" algn="r" rtl="1">
              <a:lnSpc>
                <a:spcPct val="150000"/>
              </a:lnSpc>
              <a:spcAft>
                <a:spcPts val="600"/>
              </a:spcAft>
              <a:buClr>
                <a:srgbClr val="76B856"/>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באופן כללי ניקיון, סדר ואסטטיות במרחב משפיעים עלינו ועל הילדים בדיוק כפי ששגרה משפיעה: </a:t>
            </a:r>
            <a:r>
              <a:rPr lang="he-IL" sz="1601" dirty="0">
                <a:solidFill>
                  <a:schemeClr val="tx1">
                    <a:lumMod val="50000"/>
                    <a:lumOff val="50000"/>
                  </a:schemeClr>
                </a:solidFill>
                <a:highlight>
                  <a:srgbClr val="D7EACC"/>
                </a:highlight>
                <a:latin typeface="Arial" pitchFamily="34" charset="0"/>
                <a:cs typeface="Arial" pitchFamily="34" charset="0"/>
              </a:rPr>
              <a:t>סדר מקנה תחושת רוגע וביטחון.</a:t>
            </a:r>
            <a:r>
              <a:rPr lang="he-IL" sz="1601" dirty="0">
                <a:solidFill>
                  <a:schemeClr val="tx1">
                    <a:lumMod val="50000"/>
                    <a:lumOff val="50000"/>
                  </a:schemeClr>
                </a:solidFill>
                <a:latin typeface="Arial" pitchFamily="34" charset="0"/>
                <a:cs typeface="Arial" pitchFamily="34" charset="0"/>
              </a:rPr>
              <a:t> ילד שחיי בחוסר סדר וארגון, חיי בחרדה: הוא לא יודע מה קורה סביבו, היכן החפצים שהוא צריך והוא לומד שבכל פעם מחדש יהיה עליו להשקיע מאמצים כדי לאתר את חפציו. </a:t>
            </a:r>
            <a:endParaRPr lang="en-US" sz="1601" dirty="0">
              <a:solidFill>
                <a:schemeClr val="tx1">
                  <a:lumMod val="50000"/>
                  <a:lumOff val="50000"/>
                </a:schemeClr>
              </a:solidFill>
              <a:latin typeface="Arial" pitchFamily="34" charset="0"/>
              <a:cs typeface="Arial" pitchFamily="34" charset="0"/>
            </a:endParaRPr>
          </a:p>
          <a:p>
            <a:pPr marL="180975" indent="-180975" algn="r" rtl="1">
              <a:lnSpc>
                <a:spcPct val="150000"/>
              </a:lnSpc>
              <a:spcAft>
                <a:spcPts val="600"/>
              </a:spcAft>
              <a:buClr>
                <a:srgbClr val="76B856"/>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הסלון כמרחב משותף עם טלוויזיה אחת - מקום משמעותי לקבלת תחושת שייכות:</a:t>
            </a:r>
            <a:r>
              <a:rPr lang="he-IL" sz="1601" b="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latin typeface="Arial" pitchFamily="34" charset="0"/>
                <a:cs typeface="Arial" pitchFamily="34" charset="0"/>
              </a:rPr>
              <a:t>הסלון מאפשר לנו לגבש את ילדי המשפחתון (ערבי סרט עם פופקורן, מפגשים יומיים וכדומה).</a:t>
            </a:r>
            <a:br>
              <a:rPr lang="en-US" sz="1601" dirty="0">
                <a:solidFill>
                  <a:schemeClr val="tx1">
                    <a:lumMod val="50000"/>
                    <a:lumOff val="50000"/>
                  </a:schemeClr>
                </a:solidFill>
                <a:latin typeface="Arial" pitchFamily="34" charset="0"/>
                <a:cs typeface="Arial" pitchFamily="34" charset="0"/>
              </a:rPr>
            </a:br>
            <a:r>
              <a:rPr lang="he-IL" sz="1601" dirty="0">
                <a:solidFill>
                  <a:schemeClr val="tx1">
                    <a:lumMod val="50000"/>
                    <a:lumOff val="50000"/>
                  </a:schemeClr>
                </a:solidFill>
                <a:latin typeface="Arial" pitchFamily="34" charset="0"/>
                <a:cs typeface="Arial" pitchFamily="34" charset="0"/>
              </a:rPr>
              <a:t>בנוסף הצורך לחלוק אותו עם אחרים מהווה הזדמנות ללמד להתחשב באחרים, לכבד את בחירות האחר וכן לעמוד על שלנו.</a:t>
            </a:r>
          </a:p>
          <a:p>
            <a:pPr marL="180975" indent="-180975" algn="r" rtl="1">
              <a:lnSpc>
                <a:spcPct val="150000"/>
              </a:lnSpc>
              <a:spcAft>
                <a:spcPts val="600"/>
              </a:spcAft>
              <a:buClr>
                <a:srgbClr val="76B856"/>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המטבח:</a:t>
            </a:r>
            <a:r>
              <a:rPr lang="he-IL" sz="1601" dirty="0">
                <a:solidFill>
                  <a:schemeClr val="tx1">
                    <a:lumMod val="50000"/>
                    <a:lumOff val="50000"/>
                  </a:schemeClr>
                </a:solidFill>
                <a:latin typeface="Arial" pitchFamily="34" charset="0"/>
                <a:cs typeface="Arial" pitchFamily="34" charset="0"/>
              </a:rPr>
              <a:t> מרחב משותף בו ניתן להזמין את הילדים לקחת חלק בסידור המטבח, בהכנת האוכל וכדומה. </a:t>
            </a:r>
            <a:r>
              <a:rPr lang="he-IL" sz="1601" dirty="0">
                <a:solidFill>
                  <a:schemeClr val="tx1">
                    <a:lumMod val="50000"/>
                    <a:lumOff val="50000"/>
                  </a:schemeClr>
                </a:solidFill>
                <a:highlight>
                  <a:srgbClr val="D7EACC"/>
                </a:highlight>
                <a:latin typeface="Arial" pitchFamily="34" charset="0"/>
                <a:cs typeface="Arial" pitchFamily="34" charset="0"/>
              </a:rPr>
              <a:t>חוויות אלו מייצרות הזדמנויות לשיחות עם הילדים ותורמות לתחושת השייכות שלהם</a:t>
            </a:r>
            <a:r>
              <a:rPr lang="he-IL" sz="1601" dirty="0">
                <a:solidFill>
                  <a:schemeClr val="tx1">
                    <a:lumMod val="50000"/>
                    <a:lumOff val="50000"/>
                  </a:schemeClr>
                </a:solidFill>
                <a:latin typeface="Arial" pitchFamily="34" charset="0"/>
                <a:cs typeface="Arial" pitchFamily="34" charset="0"/>
              </a:rPr>
              <a:t>.</a:t>
            </a:r>
          </a:p>
        </p:txBody>
      </p:sp>
      <p:sp>
        <p:nvSpPr>
          <p:cNvPr id="14" name="מלבן 13">
            <a:hlinkClick r:id="" action="ppaction://hlinkshowjump?jump=nextslide"/>
            <a:extLst>
              <a:ext uri="{FF2B5EF4-FFF2-40B4-BE49-F238E27FC236}">
                <a16:creationId xmlns:a16="http://schemas.microsoft.com/office/drawing/2014/main" id="{0AD106EC-C717-4D74-9BE4-DB20A3D3A906}"/>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a:hlinkClick r:id="" action="ppaction://hlinkshowjump?jump=previousslide"/>
            <a:extLst>
              <a:ext uri="{FF2B5EF4-FFF2-40B4-BE49-F238E27FC236}">
                <a16:creationId xmlns:a16="http://schemas.microsoft.com/office/drawing/2014/main" id="{57B625D5-074A-45AC-9B98-8745AEDD0A58}"/>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hlinkClick r:id="rId2" action="ppaction://hlinksldjump"/>
            <a:extLst>
              <a:ext uri="{FF2B5EF4-FFF2-40B4-BE49-F238E27FC236}">
                <a16:creationId xmlns:a16="http://schemas.microsoft.com/office/drawing/2014/main" id="{54FEFF5D-5E31-4637-8483-B829A3E9B519}"/>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a:hlinkClick r:id="rId3" action="ppaction://hlinksldjump"/>
            <a:extLst>
              <a:ext uri="{FF2B5EF4-FFF2-40B4-BE49-F238E27FC236}">
                <a16:creationId xmlns:a16="http://schemas.microsoft.com/office/drawing/2014/main" id="{5FFD0DA5-92D4-4509-9954-0AF1FE10B10B}"/>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ציין מיקום של מספר שקופית 3">
            <a:extLst>
              <a:ext uri="{FF2B5EF4-FFF2-40B4-BE49-F238E27FC236}">
                <a16:creationId xmlns:a16="http://schemas.microsoft.com/office/drawing/2014/main" id="{B397FA16-980A-453F-801F-35B306A40A40}"/>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98</a:t>
            </a:fld>
            <a:endParaRPr lang="he-IL" dirty="0"/>
          </a:p>
        </p:txBody>
      </p:sp>
    </p:spTree>
    <p:extLst>
      <p:ext uri="{BB962C8B-B14F-4D97-AF65-F5344CB8AC3E}">
        <p14:creationId xmlns:p14="http://schemas.microsoft.com/office/powerpoint/2010/main" val="124326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20">
            <a:extLst>
              <a:ext uri="{FF2B5EF4-FFF2-40B4-BE49-F238E27FC236}">
                <a16:creationId xmlns:a16="http://schemas.microsoft.com/office/drawing/2014/main" id="{D1ACB189-6244-4BDF-8BCC-884A24C4F710}"/>
              </a:ext>
            </a:extLst>
          </p:cNvPr>
          <p:cNvSpPr/>
          <p:nvPr/>
        </p:nvSpPr>
        <p:spPr>
          <a:xfrm>
            <a:off x="824810" y="2153676"/>
            <a:ext cx="5908524" cy="7614000"/>
          </a:xfrm>
          <a:prstGeom prst="rect">
            <a:avLst/>
          </a:prstGeom>
          <a:solidFill>
            <a:srgbClr val="F5F5F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115"/>
          </a:p>
        </p:txBody>
      </p:sp>
      <p:sp>
        <p:nvSpPr>
          <p:cNvPr id="3" name="מלבן 2">
            <a:extLst>
              <a:ext uri="{FF2B5EF4-FFF2-40B4-BE49-F238E27FC236}">
                <a16:creationId xmlns:a16="http://schemas.microsoft.com/office/drawing/2014/main" id="{6B5651A2-8A58-4520-90FC-384C3CC5B7EE}"/>
              </a:ext>
            </a:extLst>
          </p:cNvPr>
          <p:cNvSpPr/>
          <p:nvPr/>
        </p:nvSpPr>
        <p:spPr>
          <a:xfrm>
            <a:off x="6343124" y="1589658"/>
            <a:ext cx="608541" cy="338138"/>
          </a:xfrm>
          <a:prstGeom prst="rect">
            <a:avLst/>
          </a:prstGeom>
          <a:solidFill>
            <a:srgbClr val="76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מלבן 3">
            <a:extLst>
              <a:ext uri="{FF2B5EF4-FFF2-40B4-BE49-F238E27FC236}">
                <a16:creationId xmlns:a16="http://schemas.microsoft.com/office/drawing/2014/main" id="{F775A2FF-B9E6-455C-A39D-581827D69643}"/>
              </a:ext>
            </a:extLst>
          </p:cNvPr>
          <p:cNvSpPr/>
          <p:nvPr/>
        </p:nvSpPr>
        <p:spPr>
          <a:xfrm>
            <a:off x="605631" y="1589650"/>
            <a:ext cx="5719665" cy="338138"/>
          </a:xfrm>
          <a:prstGeom prst="rect">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he-IL" b="1" dirty="0">
                <a:solidFill>
                  <a:srgbClr val="76B856"/>
                </a:solidFill>
              </a:rPr>
              <a:t>המרחב הביתי</a:t>
            </a:r>
          </a:p>
        </p:txBody>
      </p:sp>
      <p:sp>
        <p:nvSpPr>
          <p:cNvPr id="31" name="TextBox 30">
            <a:extLst>
              <a:ext uri="{FF2B5EF4-FFF2-40B4-BE49-F238E27FC236}">
                <a16:creationId xmlns:a16="http://schemas.microsoft.com/office/drawing/2014/main" id="{58614EFC-B1BE-48D1-9886-8E8E39A9EF01}"/>
              </a:ext>
            </a:extLst>
          </p:cNvPr>
          <p:cNvSpPr txBox="1"/>
          <p:nvPr/>
        </p:nvSpPr>
        <p:spPr>
          <a:xfrm>
            <a:off x="973395" y="2236882"/>
            <a:ext cx="5516240" cy="3895875"/>
          </a:xfrm>
          <a:prstGeom prst="rect">
            <a:avLst/>
          </a:prstGeom>
          <a:noFill/>
        </p:spPr>
        <p:txBody>
          <a:bodyPr wrap="square" lIns="36000" rtlCol="1">
            <a:spAutoFit/>
          </a:bodyPr>
          <a:lstStyle/>
          <a:p>
            <a:pPr marL="180975" indent="-180975" algn="r" rtl="1">
              <a:lnSpc>
                <a:spcPct val="150000"/>
              </a:lnSpc>
              <a:spcAft>
                <a:spcPts val="600"/>
              </a:spcAft>
              <a:buClr>
                <a:srgbClr val="76B856"/>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מיקום המחשב:</a:t>
            </a:r>
            <a:r>
              <a:rPr lang="he-IL" sz="1601" b="1" dirty="0">
                <a:solidFill>
                  <a:schemeClr val="tx1">
                    <a:lumMod val="50000"/>
                    <a:lumOff val="50000"/>
                  </a:schemeClr>
                </a:solidFill>
                <a:latin typeface="Arial" pitchFamily="34" charset="0"/>
                <a:cs typeface="Arial" pitchFamily="34" charset="0"/>
              </a:rPr>
              <a:t> </a:t>
            </a:r>
            <a:r>
              <a:rPr lang="he-IL" sz="1601" dirty="0">
                <a:solidFill>
                  <a:schemeClr val="tx1">
                    <a:lumMod val="50000"/>
                    <a:lumOff val="50000"/>
                  </a:schemeClr>
                </a:solidFill>
                <a:highlight>
                  <a:srgbClr val="D7EACC"/>
                </a:highlight>
                <a:latin typeface="Arial" pitchFamily="34" charset="0"/>
                <a:cs typeface="Arial" pitchFamily="34" charset="0"/>
              </a:rPr>
              <a:t>חובה למקם את המחשב במקום מרכזי בבית</a:t>
            </a:r>
            <a:r>
              <a:rPr lang="he-IL" sz="1601" dirty="0">
                <a:solidFill>
                  <a:schemeClr val="tx1">
                    <a:lumMod val="50000"/>
                    <a:lumOff val="50000"/>
                  </a:schemeClr>
                </a:solidFill>
                <a:latin typeface="Arial" pitchFamily="34" charset="0"/>
                <a:cs typeface="Arial" pitchFamily="34" charset="0"/>
              </a:rPr>
              <a:t> בו אנשי הצוות יכולים לראות מה נעשה - בעיקר כדי להגן על המשתמשים מפני הסכנות הטמונות ברשת.</a:t>
            </a:r>
          </a:p>
          <a:p>
            <a:pPr marL="180975" indent="-180975" algn="r" rtl="1">
              <a:lnSpc>
                <a:spcPct val="150000"/>
              </a:lnSpc>
              <a:spcAft>
                <a:spcPts val="600"/>
              </a:spcAft>
              <a:buClr>
                <a:srgbClr val="76B856"/>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לכל ילד יש את הסביבה הפרטית שלו:</a:t>
            </a:r>
            <a:r>
              <a:rPr lang="he-IL" sz="1601" dirty="0">
                <a:solidFill>
                  <a:schemeClr val="tx1">
                    <a:lumMod val="50000"/>
                    <a:lumOff val="50000"/>
                  </a:schemeClr>
                </a:solidFill>
                <a:latin typeface="Arial" pitchFamily="34" charset="0"/>
                <a:cs typeface="Arial" pitchFamily="34" charset="0"/>
              </a:rPr>
              <a:t> בחדר אותו הוא חולק עם שותף, נמצאת גם הסביבה הפרטית שלו הכוללת שולחן, כיסא, מיטה וארון. חשוב לכבד סביבה זו.</a:t>
            </a:r>
          </a:p>
          <a:p>
            <a:pPr marL="180975" indent="-180975" algn="r" rtl="1">
              <a:lnSpc>
                <a:spcPct val="150000"/>
              </a:lnSpc>
              <a:spcAft>
                <a:spcPts val="600"/>
              </a:spcAft>
              <a:buClr>
                <a:srgbClr val="76B856"/>
              </a:buClr>
              <a:buFont typeface="Arial" panose="020B0604020202020204" pitchFamily="34" charset="0"/>
              <a:buChar char="•"/>
            </a:pPr>
            <a:r>
              <a:rPr lang="he-IL" sz="1601" b="1" dirty="0">
                <a:solidFill>
                  <a:schemeClr val="tx1">
                    <a:lumMod val="50000"/>
                    <a:lumOff val="50000"/>
                  </a:schemeClr>
                </a:solidFill>
                <a:highlight>
                  <a:srgbClr val="D7EACC"/>
                </a:highlight>
                <a:latin typeface="Arial" pitchFamily="34" charset="0"/>
                <a:cs typeface="Arial" pitchFamily="34" charset="0"/>
              </a:rPr>
              <a:t>הסביבה הטיפולית מחוץ למשפחתון:</a:t>
            </a:r>
            <a:r>
              <a:rPr lang="he-IL" sz="1601" dirty="0">
                <a:solidFill>
                  <a:schemeClr val="tx1">
                    <a:lumMod val="50000"/>
                    <a:lumOff val="50000"/>
                  </a:schemeClr>
                </a:solidFill>
                <a:latin typeface="Arial" pitchFamily="34" charset="0"/>
                <a:cs typeface="Arial" pitchFamily="34" charset="0"/>
              </a:rPr>
              <a:t> תמיד נקפיד על סדר, ניקיון ואסטטיות במרחבי הכפר: חדרי הטיפול, פינת החיי וכדומה. הילדים מגיעים עם מתח רב. </a:t>
            </a:r>
            <a:r>
              <a:rPr lang="he-IL" sz="1601" dirty="0">
                <a:solidFill>
                  <a:schemeClr val="tx1">
                    <a:lumMod val="50000"/>
                    <a:lumOff val="50000"/>
                  </a:schemeClr>
                </a:solidFill>
                <a:highlight>
                  <a:srgbClr val="D7EACC"/>
                </a:highlight>
                <a:latin typeface="Arial" pitchFamily="34" charset="0"/>
                <a:cs typeface="Arial" pitchFamily="34" charset="0"/>
              </a:rPr>
              <a:t>מקום המשרה אווירה נעימה יקדם את היכולת שלנו להעניק לילדים טיפול באופן נעים ורגוע.</a:t>
            </a:r>
            <a:endParaRPr lang="en-US" sz="1601" dirty="0">
              <a:solidFill>
                <a:schemeClr val="tx1">
                  <a:lumMod val="50000"/>
                  <a:lumOff val="50000"/>
                </a:schemeClr>
              </a:solidFill>
              <a:highlight>
                <a:srgbClr val="D7EACC"/>
              </a:highlight>
              <a:latin typeface="Arial" pitchFamily="34" charset="0"/>
              <a:cs typeface="Arial" pitchFamily="34" charset="0"/>
            </a:endParaRPr>
          </a:p>
        </p:txBody>
      </p:sp>
      <p:pic>
        <p:nvPicPr>
          <p:cNvPr id="5" name="תמונה 4" descr="תמונה שמכילה אדם, לדגמן, שמים, צילום&#10;&#10;התיאור נוצר באופן אוטומטי">
            <a:extLst>
              <a:ext uri="{FF2B5EF4-FFF2-40B4-BE49-F238E27FC236}">
                <a16:creationId xmlns:a16="http://schemas.microsoft.com/office/drawing/2014/main" id="{7505D17D-6A6F-43BD-B70B-6D68809384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7589" y="6247717"/>
            <a:ext cx="4864497" cy="3242998"/>
          </a:xfrm>
          <a:prstGeom prst="rect">
            <a:avLst/>
          </a:prstGeom>
        </p:spPr>
      </p:pic>
      <p:sp>
        <p:nvSpPr>
          <p:cNvPr id="12" name="מלבן 11">
            <a:hlinkClick r:id="" action="ppaction://hlinkshowjump?jump=nextslide"/>
            <a:extLst>
              <a:ext uri="{FF2B5EF4-FFF2-40B4-BE49-F238E27FC236}">
                <a16:creationId xmlns:a16="http://schemas.microsoft.com/office/drawing/2014/main" id="{7B64E4E0-D5BD-4CD1-A33C-D6C24D025299}"/>
              </a:ext>
            </a:extLst>
          </p:cNvPr>
          <p:cNvSpPr/>
          <p:nvPr/>
        </p:nvSpPr>
        <p:spPr>
          <a:xfrm>
            <a:off x="2920805" y="10017861"/>
            <a:ext cx="338182" cy="3540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hlinkClick r:id="" action="ppaction://hlinkshowjump?jump=previousslide"/>
            <a:extLst>
              <a:ext uri="{FF2B5EF4-FFF2-40B4-BE49-F238E27FC236}">
                <a16:creationId xmlns:a16="http://schemas.microsoft.com/office/drawing/2014/main" id="{A9BF4D01-8F0C-4E88-BC19-D309E438C5B0}"/>
              </a:ext>
            </a:extLst>
          </p:cNvPr>
          <p:cNvSpPr/>
          <p:nvPr/>
        </p:nvSpPr>
        <p:spPr>
          <a:xfrm>
            <a:off x="4295929" y="10021769"/>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a:hlinkClick r:id="rId3" action="ppaction://hlinksldjump"/>
            <a:extLst>
              <a:ext uri="{FF2B5EF4-FFF2-40B4-BE49-F238E27FC236}">
                <a16:creationId xmlns:a16="http://schemas.microsoft.com/office/drawing/2014/main" id="{A675A638-544A-4D98-A508-F62168D9D930}"/>
              </a:ext>
            </a:extLst>
          </p:cNvPr>
          <p:cNvSpPr/>
          <p:nvPr/>
        </p:nvSpPr>
        <p:spPr>
          <a:xfrm>
            <a:off x="3302795" y="9893010"/>
            <a:ext cx="610676" cy="612000"/>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hlinkClick r:id="rId4" action="ppaction://hlinksldjump"/>
            <a:extLst>
              <a:ext uri="{FF2B5EF4-FFF2-40B4-BE49-F238E27FC236}">
                <a16:creationId xmlns:a16="http://schemas.microsoft.com/office/drawing/2014/main" id="{AD1F84EB-825B-44C9-A0B6-609D32DBD050}"/>
              </a:ext>
            </a:extLst>
          </p:cNvPr>
          <p:cNvSpPr/>
          <p:nvPr/>
        </p:nvSpPr>
        <p:spPr>
          <a:xfrm>
            <a:off x="3949895" y="10019388"/>
            <a:ext cx="338182" cy="354013"/>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ציין מיקום של מספר שקופית 3">
            <a:extLst>
              <a:ext uri="{FF2B5EF4-FFF2-40B4-BE49-F238E27FC236}">
                <a16:creationId xmlns:a16="http://schemas.microsoft.com/office/drawing/2014/main" id="{9ACBDFD5-F24F-4C79-B218-67666C3EF8AA}"/>
              </a:ext>
            </a:extLst>
          </p:cNvPr>
          <p:cNvSpPr txBox="1">
            <a:spLocks/>
          </p:cNvSpPr>
          <p:nvPr/>
        </p:nvSpPr>
        <p:spPr>
          <a:xfrm>
            <a:off x="6747496" y="9958029"/>
            <a:ext cx="535306" cy="569240"/>
          </a:xfrm>
          <a:prstGeom prst="rect">
            <a:avLst/>
          </a:prstGeom>
        </p:spPr>
        <p:txBody>
          <a:bodyPr vert="horz" lIns="91440" tIns="45720" rIns="91440" bIns="45720" rtlCol="0" anchor="ctr"/>
          <a:lstStyle>
            <a:defPPr>
              <a:defRPr lang="en-US"/>
            </a:defPPr>
            <a:lvl1pPr algn="r">
              <a:defRPr sz="1600">
                <a:solidFill>
                  <a:schemeClr val="tx1">
                    <a:tint val="75000"/>
                  </a:schemeClr>
                </a:solidFill>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1"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7"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7" algn="l" defTabSz="457173" rtl="0" eaLnBrk="1" latinLnBrk="0" hangingPunct="1">
              <a:defRPr sz="1800" kern="1200">
                <a:solidFill>
                  <a:schemeClr val="tx1"/>
                </a:solidFill>
                <a:latin typeface="+mn-lt"/>
                <a:ea typeface="+mn-ea"/>
                <a:cs typeface="+mn-cs"/>
              </a:defRPr>
            </a:lvl9pPr>
          </a:lstStyle>
          <a:p>
            <a:fld id="{FC34E841-A8CE-4C37-B5B1-BE70714D9CFA}" type="slidenum">
              <a:rPr lang="he-IL"/>
              <a:pPr/>
              <a:t>99</a:t>
            </a:fld>
            <a:endParaRPr lang="he-IL" dirty="0"/>
          </a:p>
        </p:txBody>
      </p:sp>
    </p:spTree>
    <p:extLst>
      <p:ext uri="{BB962C8B-B14F-4D97-AF65-F5344CB8AC3E}">
        <p14:creationId xmlns:p14="http://schemas.microsoft.com/office/powerpoint/2010/main" val="343908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ערכת נושא Office">
  <a:themeElements>
    <a:clrScheme name="SOS">
      <a:dk1>
        <a:sysClr val="windowText" lastClr="000000"/>
      </a:dk1>
      <a:lt1>
        <a:sysClr val="window" lastClr="FFFFFF"/>
      </a:lt1>
      <a:dk2>
        <a:srgbClr val="8496B0"/>
      </a:dk2>
      <a:lt2>
        <a:srgbClr val="E7E6E6"/>
      </a:lt2>
      <a:accent1>
        <a:srgbClr val="009EE0"/>
      </a:accent1>
      <a:accent2>
        <a:srgbClr val="E74361"/>
      </a:accent2>
      <a:accent3>
        <a:srgbClr val="A5A5A5"/>
      </a:accent3>
      <a:accent4>
        <a:srgbClr val="EC7404"/>
      </a:accent4>
      <a:accent5>
        <a:srgbClr val="76B856"/>
      </a:accent5>
      <a:accent6>
        <a:srgbClr val="FFC000"/>
      </a:accent6>
      <a:hlink>
        <a:srgbClr val="4472C4"/>
      </a:hlink>
      <a:folHlink>
        <a:srgbClr val="7030A0"/>
      </a:folHlink>
    </a:clrScheme>
    <a:fontScheme name="בונקרים">
      <a:majorFont>
        <a:latin typeface="Calibri Light"/>
        <a:ea typeface=""/>
        <a:cs typeface="Arial"/>
      </a:majorFont>
      <a:minorFont>
        <a:latin typeface="Calibri"/>
        <a:ea typeface=""/>
        <a:cs typeface="Arial"/>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OS">
    <a:dk1>
      <a:sysClr val="windowText" lastClr="000000"/>
    </a:dk1>
    <a:lt1>
      <a:sysClr val="window" lastClr="FFFFFF"/>
    </a:lt1>
    <a:dk2>
      <a:srgbClr val="8496B0"/>
    </a:dk2>
    <a:lt2>
      <a:srgbClr val="E7E6E6"/>
    </a:lt2>
    <a:accent1>
      <a:srgbClr val="009EE0"/>
    </a:accent1>
    <a:accent2>
      <a:srgbClr val="E74361"/>
    </a:accent2>
    <a:accent3>
      <a:srgbClr val="A5A5A5"/>
    </a:accent3>
    <a:accent4>
      <a:srgbClr val="EC7404"/>
    </a:accent4>
    <a:accent5>
      <a:srgbClr val="76B856"/>
    </a:accent5>
    <a:accent6>
      <a:srgbClr val="FFC000"/>
    </a:accent6>
    <a:hlink>
      <a:srgbClr val="4472C4"/>
    </a:hlink>
    <a:folHlink>
      <a:srgbClr val="7030A0"/>
    </a:folHlink>
  </a:clrScheme>
</a:themeOverride>
</file>

<file path=ppt/theme/themeOverride2.xml><?xml version="1.0" encoding="utf-8"?>
<a:themeOverride xmlns:a="http://schemas.openxmlformats.org/drawingml/2006/main">
  <a:clrScheme name="SOS">
    <a:dk1>
      <a:sysClr val="windowText" lastClr="000000"/>
    </a:dk1>
    <a:lt1>
      <a:sysClr val="window" lastClr="FFFFFF"/>
    </a:lt1>
    <a:dk2>
      <a:srgbClr val="8496B0"/>
    </a:dk2>
    <a:lt2>
      <a:srgbClr val="E7E6E6"/>
    </a:lt2>
    <a:accent1>
      <a:srgbClr val="009EE0"/>
    </a:accent1>
    <a:accent2>
      <a:srgbClr val="E74361"/>
    </a:accent2>
    <a:accent3>
      <a:srgbClr val="A5A5A5"/>
    </a:accent3>
    <a:accent4>
      <a:srgbClr val="EC7404"/>
    </a:accent4>
    <a:accent5>
      <a:srgbClr val="76B856"/>
    </a:accent5>
    <a:accent6>
      <a:srgbClr val="FFC000"/>
    </a:accent6>
    <a:hlink>
      <a:srgbClr val="4472C4"/>
    </a:hlink>
    <a:folHlink>
      <a:srgbClr val="7030A0"/>
    </a:folHlink>
  </a:clrScheme>
</a:themeOverride>
</file>

<file path=ppt/theme/themeOverride3.xml><?xml version="1.0" encoding="utf-8"?>
<a:themeOverride xmlns:a="http://schemas.openxmlformats.org/drawingml/2006/main">
  <a:clrScheme name="SOS">
    <a:dk1>
      <a:sysClr val="windowText" lastClr="000000"/>
    </a:dk1>
    <a:lt1>
      <a:sysClr val="window" lastClr="FFFFFF"/>
    </a:lt1>
    <a:dk2>
      <a:srgbClr val="8496B0"/>
    </a:dk2>
    <a:lt2>
      <a:srgbClr val="E7E6E6"/>
    </a:lt2>
    <a:accent1>
      <a:srgbClr val="009EE0"/>
    </a:accent1>
    <a:accent2>
      <a:srgbClr val="E74361"/>
    </a:accent2>
    <a:accent3>
      <a:srgbClr val="A5A5A5"/>
    </a:accent3>
    <a:accent4>
      <a:srgbClr val="EC7404"/>
    </a:accent4>
    <a:accent5>
      <a:srgbClr val="76B856"/>
    </a:accent5>
    <a:accent6>
      <a:srgbClr val="FFC000"/>
    </a:accent6>
    <a:hlink>
      <a:srgbClr val="4472C4"/>
    </a:hlink>
    <a:folHlink>
      <a:srgbClr val="7030A0"/>
    </a:folHlink>
  </a:clrScheme>
</a:themeOverride>
</file>

<file path=ppt/theme/themeOverride4.xml><?xml version="1.0" encoding="utf-8"?>
<a:themeOverride xmlns:a="http://schemas.openxmlformats.org/drawingml/2006/main">
  <a:clrScheme name="SOS">
    <a:dk1>
      <a:sysClr val="windowText" lastClr="000000"/>
    </a:dk1>
    <a:lt1>
      <a:sysClr val="window" lastClr="FFFFFF"/>
    </a:lt1>
    <a:dk2>
      <a:srgbClr val="8496B0"/>
    </a:dk2>
    <a:lt2>
      <a:srgbClr val="E7E6E6"/>
    </a:lt2>
    <a:accent1>
      <a:srgbClr val="009EE0"/>
    </a:accent1>
    <a:accent2>
      <a:srgbClr val="E74361"/>
    </a:accent2>
    <a:accent3>
      <a:srgbClr val="A5A5A5"/>
    </a:accent3>
    <a:accent4>
      <a:srgbClr val="EC7404"/>
    </a:accent4>
    <a:accent5>
      <a:srgbClr val="76B856"/>
    </a:accent5>
    <a:accent6>
      <a:srgbClr val="FFC000"/>
    </a:accent6>
    <a:hlink>
      <a:srgbClr val="4472C4"/>
    </a:hlink>
    <a:folHlink>
      <a:srgbClr val="7030A0"/>
    </a:folHlink>
  </a:clrScheme>
</a:themeOverride>
</file>

<file path=ppt/theme/themeOverride5.xml><?xml version="1.0" encoding="utf-8"?>
<a:themeOverride xmlns:a="http://schemas.openxmlformats.org/drawingml/2006/main">
  <a:clrScheme name="SOS">
    <a:dk1>
      <a:sysClr val="windowText" lastClr="000000"/>
    </a:dk1>
    <a:lt1>
      <a:sysClr val="window" lastClr="FFFFFF"/>
    </a:lt1>
    <a:dk2>
      <a:srgbClr val="8496B0"/>
    </a:dk2>
    <a:lt2>
      <a:srgbClr val="E7E6E6"/>
    </a:lt2>
    <a:accent1>
      <a:srgbClr val="009EE0"/>
    </a:accent1>
    <a:accent2>
      <a:srgbClr val="E74361"/>
    </a:accent2>
    <a:accent3>
      <a:srgbClr val="A5A5A5"/>
    </a:accent3>
    <a:accent4>
      <a:srgbClr val="EC7404"/>
    </a:accent4>
    <a:accent5>
      <a:srgbClr val="76B856"/>
    </a:accent5>
    <a:accent6>
      <a:srgbClr val="FFC000"/>
    </a:accent6>
    <a:hlink>
      <a:srgbClr val="4472C4"/>
    </a:hlink>
    <a:folHlink>
      <a:srgbClr val="7030A0"/>
    </a:folHlink>
  </a:clrScheme>
</a:themeOverride>
</file>

<file path=docProps/app.xml><?xml version="1.0" encoding="utf-8"?>
<Properties xmlns="http://schemas.openxmlformats.org/officeDocument/2006/extended-properties" xmlns:vt="http://schemas.openxmlformats.org/officeDocument/2006/docPropsVTypes">
  <Template/>
  <TotalTime>135760</TotalTime>
  <Words>21383</Words>
  <Application>Microsoft Office PowerPoint</Application>
  <PresentationFormat>Custom</PresentationFormat>
  <Paragraphs>1804</Paragraphs>
  <Slides>159</Slides>
  <Notes>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159</vt:i4>
      </vt:variant>
    </vt:vector>
  </HeadingPairs>
  <TitlesOfParts>
    <vt:vector size="167" baseType="lpstr">
      <vt:lpstr>Arial</vt:lpstr>
      <vt:lpstr>Arial Unicode MS</vt:lpstr>
      <vt:lpstr>Calibri</vt:lpstr>
      <vt:lpstr>Calibri Light</vt:lpstr>
      <vt:lpstr>Courier New</vt:lpstr>
      <vt:lpstr>Gill Sans</vt:lpstr>
      <vt:lpstr>Segoe UI Semilight</vt:lpstr>
      <vt:lpstr>ערכת נושא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Karin Shenkman</dc:creator>
  <cp:lastModifiedBy>צבי זיגל</cp:lastModifiedBy>
  <cp:revision>1621</cp:revision>
  <cp:lastPrinted>2019-04-01T10:33:42Z</cp:lastPrinted>
  <dcterms:created xsi:type="dcterms:W3CDTF">2018-04-24T10:08:58Z</dcterms:created>
  <dcterms:modified xsi:type="dcterms:W3CDTF">2023-01-30T13:26:43Z</dcterms:modified>
</cp:coreProperties>
</file>